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4" r:id="rId5"/>
    <p:sldId id="275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76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2/26/2019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6480048" cy="2301240"/>
          </a:xfrm>
        </p:spPr>
        <p:txBody>
          <a:bodyPr/>
          <a:lstStyle/>
          <a:p>
            <a:pPr algn="ctr"/>
            <a:r>
              <a:rPr lang="zh-CN" altLang="en-US" dirty="0" smtClean="0"/>
              <a:t>基于深度学习的肺结节检测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480048" cy="1752600"/>
          </a:xfrm>
        </p:spPr>
        <p:txBody>
          <a:bodyPr/>
          <a:lstStyle/>
          <a:p>
            <a:r>
              <a:rPr lang="en-US" altLang="zh-CN" dirty="0" smtClean="0"/>
              <a:t>08015228</a:t>
            </a:r>
          </a:p>
          <a:p>
            <a:r>
              <a:rPr lang="zh-CN" altLang="en-US" dirty="0"/>
              <a:t>韦民乐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40" y="344714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第二次汇报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5832648" cy="93610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测试代码的过程</a:t>
            </a:r>
            <a:endParaRPr lang="zh-CN" altLang="en-US" sz="3200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1124744"/>
            <a:ext cx="4608512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论文提供的效果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7" y="1988840"/>
            <a:ext cx="8185383" cy="26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5567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Fast-rcnn+ohem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2136" y="466600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R-FCN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7" y="5010149"/>
            <a:ext cx="8185383" cy="177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"/>
          <p:cNvSpPr>
            <a:spLocks noGrp="1"/>
          </p:cNvSpPr>
          <p:nvPr>
            <p:ph type="body" idx="4294967295"/>
          </p:nvPr>
        </p:nvSpPr>
        <p:spPr>
          <a:xfrm>
            <a:off x="434143" y="44624"/>
            <a:ext cx="4608512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关于天池医疗竞赛论文的解读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6480719" cy="486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365555"/>
            <a:ext cx="6638174" cy="123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"/>
          <p:cNvSpPr>
            <a:spLocks noGrp="1"/>
          </p:cNvSpPr>
          <p:nvPr>
            <p:ph type="body" idx="4294967295"/>
          </p:nvPr>
        </p:nvSpPr>
        <p:spPr>
          <a:xfrm>
            <a:off x="395536" y="404664"/>
            <a:ext cx="8496944" cy="19442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一种全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的方法</a:t>
            </a:r>
            <a:r>
              <a:rPr lang="en-US" altLang="zh-CN" sz="2400" dirty="0" err="1"/>
              <a:t>DeepLung</a:t>
            </a:r>
            <a:r>
              <a:rPr lang="en-US" altLang="zh-CN" sz="2400" dirty="0"/>
              <a:t>: Deep 3D Dual Path Nets </a:t>
            </a:r>
            <a:r>
              <a:rPr lang="en-US" altLang="zh-CN" sz="2400" dirty="0" smtClean="0"/>
              <a:t>for Automated </a:t>
            </a:r>
            <a:r>
              <a:rPr lang="en-US" altLang="zh-CN" sz="2400" dirty="0"/>
              <a:t>Pulmonary Nodule Detection and Classification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79361" cy="226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4365105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/>
              <a:t>3D - Faster R-CNN</a:t>
            </a:r>
            <a:r>
              <a:rPr lang="zh-CN" altLang="en-US" dirty="0"/>
              <a:t>生成候选结节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zh-CN" altLang="en-US" dirty="0"/>
              <a:t>深度</a:t>
            </a:r>
            <a:r>
              <a:rPr lang="en-US" altLang="zh-CN" dirty="0" smtClean="0"/>
              <a:t>3D-DPN</a:t>
            </a:r>
            <a:r>
              <a:rPr lang="zh-CN" altLang="en-US" dirty="0"/>
              <a:t>从检测到的和裁剪的结节中提取深度特征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利用</a:t>
            </a:r>
            <a:r>
              <a:rPr lang="zh-CN" altLang="en-US" dirty="0"/>
              <a:t>具有深度特征的</a:t>
            </a:r>
            <a:r>
              <a:rPr lang="en-US" altLang="zh-CN" dirty="0" smtClean="0"/>
              <a:t>GBM</a:t>
            </a:r>
            <a:r>
              <a:rPr lang="zh-CN" altLang="en-US" dirty="0" smtClean="0"/>
              <a:t>（梯度增强方法）、</a:t>
            </a:r>
            <a:r>
              <a:rPr lang="zh-CN" altLang="en-US" dirty="0"/>
              <a:t>检测到的结节大小和原始像素进行分类。将</a:t>
            </a:r>
            <a:r>
              <a:rPr lang="en-US" altLang="zh-CN" dirty="0"/>
              <a:t>CT</a:t>
            </a:r>
            <a:r>
              <a:rPr lang="zh-CN" altLang="en-US" dirty="0"/>
              <a:t>中检测到的结节分类结果</a:t>
            </a:r>
            <a:r>
              <a:rPr lang="zh-CN" altLang="en-US" dirty="0" smtClean="0"/>
              <a:t>融合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1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5832648" cy="93610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本月工作总结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91683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绝大部分时间用来解决环境问题，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系统、相关环境的使用还不够熟悉，效率不够高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1340768"/>
            <a:ext cx="4608512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思考分析</a:t>
            </a:r>
            <a:endParaRPr lang="zh-CN" altLang="en-US" sz="24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4294967295"/>
          </p:nvPr>
        </p:nvSpPr>
        <p:spPr>
          <a:xfrm>
            <a:off x="611560" y="3356992"/>
            <a:ext cx="4608512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接下来的工作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24000" y="4077072"/>
            <a:ext cx="6472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尽快利用论文提供的代码训练数据</a:t>
            </a:r>
            <a:endParaRPr lang="en-US" altLang="zh-CN" dirty="0" smtClean="0"/>
          </a:p>
          <a:p>
            <a:r>
              <a:rPr lang="zh-CN" altLang="en-US" dirty="0" smtClean="0"/>
              <a:t>继续加强各个模块的使用技能</a:t>
            </a:r>
            <a:endParaRPr lang="en-US" altLang="zh-CN" dirty="0" smtClean="0"/>
          </a:p>
          <a:p>
            <a:r>
              <a:rPr lang="zh-CN" altLang="en-US" dirty="0" smtClean="0"/>
              <a:t>针对医学图像不同于普通图像的格式，进行数据的处理</a:t>
            </a:r>
            <a:endParaRPr lang="en-US" altLang="zh-CN" dirty="0" smtClean="0"/>
          </a:p>
          <a:p>
            <a:r>
              <a:rPr lang="zh-CN" altLang="en-US" dirty="0" smtClean="0"/>
              <a:t>争取能利用提供的方法跑医学数据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46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33" y="620688"/>
            <a:ext cx="5832648" cy="9361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本</a:t>
            </a:r>
            <a:r>
              <a:rPr lang="zh-CN" altLang="en-US" sz="3200" dirty="0" smtClean="0"/>
              <a:t>次汇报内容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1640" y="2006041"/>
            <a:ext cx="6552728" cy="113732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1.Faster-RCNN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2.Faster-RCNN-OHEM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3.R-FCN</a:t>
            </a: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1331640" y="1484784"/>
            <a:ext cx="6766520" cy="1591272"/>
          </a:xfrm>
          <a:prstGeom prst="rect">
            <a:avLst/>
          </a:prstGeom>
        </p:spPr>
        <p:txBody>
          <a:bodyPr vert="horz" lIns="45720" tIns="0" rIns="45720" bIns="0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三种算法的解析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7369" y="3260711"/>
            <a:ext cx="91131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代码测试过程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天池医疗大赛冠军论文的方法（</a:t>
            </a:r>
            <a:r>
              <a:rPr lang="en-US" altLang="zh-CN" sz="2400" dirty="0"/>
              <a:t>1_Accurate Pulmonary Nodule Detection in Computed Tomography Images Using Deep Convolutional Neural Networks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endParaRPr lang="en-US" altLang="zh-CN" sz="2800" dirty="0" smtClean="0"/>
          </a:p>
          <a:p>
            <a:r>
              <a:rPr lang="zh-CN" altLang="en-US" sz="2400" dirty="0" smtClean="0"/>
              <a:t>思考和疑问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53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5122912" cy="9144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1.Faster-RCNN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183682" cy="44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5122912" cy="9144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1.Faster-RCNN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4" y="1484784"/>
            <a:ext cx="8416244" cy="40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5122912" cy="9144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1.Faster-RCNN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1702"/>
            <a:ext cx="4949424" cy="3132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97" y="3321702"/>
            <a:ext cx="3158782" cy="30591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253996"/>
            <a:ext cx="7182126" cy="18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5194920" cy="9144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2.Fast-RCNN+OHEM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8277" y="1723063"/>
            <a:ext cx="328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算法解决问题：样本不平衡、难例挖掘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2882" y="1239143"/>
            <a:ext cx="519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OHEM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Hard example mining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" y="2708920"/>
            <a:ext cx="9066516" cy="39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4762872" cy="9144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2.Fast-RCNN+OHEM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772816"/>
            <a:ext cx="328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优缺点：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2257131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对于</a:t>
            </a:r>
            <a:r>
              <a:rPr lang="zh-CN" altLang="en-US" dirty="0"/>
              <a:t>每张输入图像，经前向传播，用</a:t>
            </a:r>
            <a:r>
              <a:rPr lang="en-US" altLang="zh-CN" dirty="0" err="1"/>
              <a:t>ConvNet</a:t>
            </a:r>
            <a:r>
              <a:rPr lang="zh-CN" altLang="en-US" dirty="0"/>
              <a:t>获得</a:t>
            </a:r>
            <a:r>
              <a:rPr lang="en-US" altLang="zh-CN" dirty="0"/>
              <a:t>feature maps</a:t>
            </a:r>
            <a:r>
              <a:rPr lang="zh-CN" altLang="en-US" dirty="0"/>
              <a:t>（这里为</a:t>
            </a:r>
            <a:r>
              <a:rPr lang="en-US" altLang="zh-CN" dirty="0" err="1"/>
              <a:t>RoI</a:t>
            </a:r>
            <a:r>
              <a:rPr lang="en-US" altLang="zh-CN" dirty="0"/>
              <a:t> Pooling</a:t>
            </a:r>
            <a:r>
              <a:rPr lang="zh-CN" altLang="en-US" dirty="0"/>
              <a:t>层的</a:t>
            </a:r>
            <a:r>
              <a:rPr lang="zh-CN" altLang="en-US" dirty="0" smtClean="0"/>
              <a:t>输入）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  <a:r>
              <a:rPr lang="zh-CN" altLang="en-US" dirty="0"/>
              <a:t>事先计算好的</a:t>
            </a:r>
            <a:r>
              <a:rPr lang="en-US" altLang="zh-CN" dirty="0"/>
              <a:t>proposals</a:t>
            </a:r>
            <a:r>
              <a:rPr lang="zh-CN" altLang="en-US" dirty="0"/>
              <a:t>，经</a:t>
            </a:r>
            <a:r>
              <a:rPr lang="en-US" altLang="zh-CN" dirty="0" err="1"/>
              <a:t>RoI</a:t>
            </a:r>
            <a:r>
              <a:rPr lang="en-US" altLang="zh-CN" dirty="0"/>
              <a:t> Pooling</a:t>
            </a:r>
            <a:r>
              <a:rPr lang="zh-CN" altLang="en-US" dirty="0"/>
              <a:t>层投影到</a:t>
            </a:r>
            <a:r>
              <a:rPr lang="en-US" altLang="zh-CN" dirty="0"/>
              <a:t>feature maps</a:t>
            </a:r>
            <a:r>
              <a:rPr lang="zh-CN" altLang="en-US" dirty="0"/>
              <a:t>上，获取固定的特征输出作为全连接层的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en-US" altLang="zh-CN" dirty="0" err="1"/>
              <a:t>RoINet</a:t>
            </a:r>
            <a:r>
              <a:rPr lang="zh-CN" altLang="en-US" dirty="0"/>
              <a:t>是有两个的，它们共享权重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RoINet1</a:t>
            </a:r>
            <a:r>
              <a:rPr lang="zh-CN" altLang="en-US" dirty="0" smtClean="0"/>
              <a:t>只</a:t>
            </a:r>
            <a:r>
              <a:rPr lang="zh-CN" altLang="en-US" dirty="0"/>
              <a:t>进行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，</a:t>
            </a:r>
            <a:r>
              <a:rPr lang="en-US" altLang="zh-CN" dirty="0"/>
              <a:t>RoINet2</a:t>
            </a:r>
            <a:r>
              <a:rPr lang="zh-CN" altLang="en-US" dirty="0"/>
              <a:t>进行</a:t>
            </a:r>
            <a:r>
              <a:rPr lang="en-US" altLang="zh-CN" dirty="0"/>
              <a:t>forward</a:t>
            </a:r>
            <a:r>
              <a:rPr lang="zh-CN" altLang="en-US" dirty="0"/>
              <a:t>和</a:t>
            </a:r>
            <a:r>
              <a:rPr lang="en-US" altLang="zh-CN" dirty="0" smtClean="0"/>
              <a:t>backward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将原图的所有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输到</a:t>
            </a:r>
            <a:r>
              <a:rPr lang="en-US" altLang="zh-CN" dirty="0"/>
              <a:t>RoINet1</a:t>
            </a:r>
            <a:r>
              <a:rPr lang="zh-CN" altLang="en-US" dirty="0"/>
              <a:t>，计算它们的</a:t>
            </a:r>
            <a:r>
              <a:rPr lang="en-US" altLang="zh-CN" dirty="0"/>
              <a:t>loss</a:t>
            </a:r>
            <a:r>
              <a:rPr lang="zh-CN" altLang="en-US" dirty="0"/>
              <a:t>（这里有两个</a:t>
            </a:r>
            <a:r>
              <a:rPr lang="en-US" altLang="zh-CN" dirty="0"/>
              <a:t>loss</a:t>
            </a:r>
            <a:r>
              <a:rPr lang="zh-CN" altLang="en-US" dirty="0"/>
              <a:t>：</a:t>
            </a:r>
            <a:r>
              <a:rPr lang="en-US" altLang="zh-CN" dirty="0" err="1"/>
              <a:t>cls</a:t>
            </a:r>
            <a:r>
              <a:rPr lang="zh-CN" altLang="en-US" dirty="0"/>
              <a:t>和</a:t>
            </a:r>
            <a:r>
              <a:rPr lang="en-US" altLang="zh-CN" dirty="0" err="1"/>
              <a:t>det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/>
              <a:t>根据</a:t>
            </a:r>
            <a:r>
              <a:rPr lang="en-US" altLang="zh-CN" dirty="0"/>
              <a:t>loss</a:t>
            </a:r>
            <a:r>
              <a:rPr lang="zh-CN" altLang="en-US" dirty="0"/>
              <a:t>从高到低排序，以及利用</a:t>
            </a:r>
            <a:r>
              <a:rPr lang="en-US" altLang="zh-CN" dirty="0"/>
              <a:t>NMS</a:t>
            </a:r>
            <a:r>
              <a:rPr lang="zh-CN" altLang="en-US" dirty="0"/>
              <a:t>，来选出前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props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由论文里的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参数决定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/>
              <a:t>将选出的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props</a:t>
            </a:r>
            <a:r>
              <a:rPr lang="zh-CN" altLang="en-US" dirty="0"/>
              <a:t>（可以理解成</a:t>
            </a:r>
            <a:r>
              <a:rPr lang="en-US" altLang="zh-CN" dirty="0"/>
              <a:t>hard examples</a:t>
            </a:r>
            <a:r>
              <a:rPr lang="zh-CN" altLang="en-US" dirty="0"/>
              <a:t>）扔到</a:t>
            </a:r>
            <a:r>
              <a:rPr lang="en-US" altLang="zh-CN" dirty="0"/>
              <a:t>RoINet2</a:t>
            </a:r>
            <a:r>
              <a:rPr lang="zh-CN" altLang="en-US" dirty="0"/>
              <a:t>，</a:t>
            </a:r>
          </a:p>
          <a:p>
            <a:r>
              <a:rPr lang="zh-CN" altLang="en-US" dirty="0" smtClean="0"/>
              <a:t>这时</a:t>
            </a:r>
            <a:r>
              <a:rPr lang="zh-CN" altLang="en-US" dirty="0"/>
              <a:t>的</a:t>
            </a:r>
            <a:r>
              <a:rPr lang="en-US" altLang="zh-CN" dirty="0"/>
              <a:t>RoINet2</a:t>
            </a:r>
            <a:r>
              <a:rPr lang="zh-CN" altLang="en-US" dirty="0"/>
              <a:t>和</a:t>
            </a:r>
            <a:r>
              <a:rPr lang="en-US" altLang="zh-CN" dirty="0"/>
              <a:t>Fast RCNN</a:t>
            </a:r>
            <a:r>
              <a:rPr lang="zh-CN" altLang="en-US" dirty="0"/>
              <a:t>的</a:t>
            </a:r>
            <a:r>
              <a:rPr lang="en-US" altLang="zh-CN" dirty="0" err="1"/>
              <a:t>RoINet</a:t>
            </a:r>
            <a:r>
              <a:rPr lang="zh-CN" altLang="en-US" dirty="0"/>
              <a:t>一样，计算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props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  <a:r>
              <a:rPr lang="zh-CN" altLang="en-US" dirty="0"/>
              <a:t>，并回传梯度</a:t>
            </a:r>
            <a:r>
              <a:rPr lang="en-US" altLang="zh-CN" dirty="0"/>
              <a:t>/</a:t>
            </a:r>
            <a:r>
              <a:rPr lang="zh-CN" altLang="en-US" dirty="0"/>
              <a:t>残差给</a:t>
            </a:r>
            <a:r>
              <a:rPr lang="en-US" altLang="zh-CN" dirty="0" err="1"/>
              <a:t>ConvNet</a:t>
            </a:r>
            <a:r>
              <a:rPr lang="zh-CN" altLang="en-US" dirty="0"/>
              <a:t>，来更新整个网络</a:t>
            </a:r>
          </a:p>
        </p:txBody>
      </p:sp>
    </p:spTree>
    <p:extLst>
      <p:ext uri="{BB962C8B-B14F-4D97-AF65-F5344CB8AC3E}">
        <p14:creationId xmlns:p14="http://schemas.microsoft.com/office/powerpoint/2010/main" val="22966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6419056" cy="9144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3.R-FCN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Faster-</a:t>
            </a:r>
            <a:r>
              <a:rPr lang="en-US" altLang="zh-CN" sz="3200" dirty="0" err="1" smtClean="0"/>
              <a:t>Rcnn</a:t>
            </a:r>
            <a:r>
              <a:rPr lang="zh-CN" altLang="en-US" sz="3200" dirty="0" smtClean="0"/>
              <a:t>的改进）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572507" y="5638793"/>
            <a:ext cx="1872208" cy="69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ResNet-101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0" y="2173121"/>
            <a:ext cx="8370887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 rot="15891192">
            <a:off x="2060410" y="5035727"/>
            <a:ext cx="1004279" cy="122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732298" y="1323643"/>
            <a:ext cx="1872208" cy="69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5891192">
            <a:off x="2281928" y="2795124"/>
            <a:ext cx="16072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635225" y="1601997"/>
            <a:ext cx="858929" cy="1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494154" y="1346136"/>
            <a:ext cx="1872208" cy="69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proposals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5076056" y="2040039"/>
            <a:ext cx="72008" cy="59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73640" y="5394736"/>
            <a:ext cx="418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此外与</a:t>
            </a:r>
            <a:r>
              <a:rPr lang="en-US" altLang="zh-CN" dirty="0"/>
              <a:t>position-sensitive score map</a:t>
            </a:r>
            <a:r>
              <a:rPr lang="zh-CN" altLang="en-US" dirty="0"/>
              <a:t>并行</a:t>
            </a:r>
            <a:r>
              <a:rPr lang="zh-CN" altLang="en-US" dirty="0" smtClean="0"/>
              <a:t>的</a:t>
            </a:r>
            <a:r>
              <a:rPr lang="en-US" altLang="zh-CN" dirty="0"/>
              <a:t>regression </a:t>
            </a:r>
            <a:r>
              <a:rPr lang="en-US" altLang="zh-CN" dirty="0" smtClean="0"/>
              <a:t> score </a:t>
            </a:r>
            <a:r>
              <a:rPr lang="en-US" altLang="zh-CN" dirty="0"/>
              <a:t>maps</a:t>
            </a:r>
            <a:r>
              <a:rPr lang="zh-CN" altLang="en-US" dirty="0" smtClean="0"/>
              <a:t>，用来进行回归操作，该</a:t>
            </a:r>
            <a:r>
              <a:rPr lang="en-US" altLang="zh-CN" dirty="0"/>
              <a:t>regression score map</a:t>
            </a:r>
            <a:r>
              <a:rPr lang="zh-CN" altLang="en-US" dirty="0"/>
              <a:t>的维度应当是 </a:t>
            </a:r>
            <a:r>
              <a:rPr lang="en-US" altLang="zh-CN" dirty="0"/>
              <a:t>4*K*K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5832648" cy="93610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测试代码的过程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916832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遇到的问题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环境问题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编译过程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测试过程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网络问题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r>
              <a:rPr lang="zh-CN" altLang="en-US" dirty="0" smtClean="0"/>
              <a:t>目前跑通了</a:t>
            </a:r>
            <a:r>
              <a:rPr lang="en-US" altLang="zh-CN" dirty="0" smtClean="0"/>
              <a:t>faster-</a:t>
            </a:r>
            <a:r>
              <a:rPr lang="en-US" altLang="zh-CN" dirty="0" err="1" smtClean="0"/>
              <a:t>rcnn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faster-rcnn+ohem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，下载了</a:t>
            </a:r>
            <a:r>
              <a:rPr lang="en-US" altLang="zh-CN" dirty="0" err="1" smtClean="0"/>
              <a:t>pascal_voc</a:t>
            </a:r>
            <a:r>
              <a:rPr lang="zh-CN" altLang="en-US" dirty="0" smtClean="0"/>
              <a:t>的数据集，还没</a:t>
            </a:r>
            <a:r>
              <a:rPr lang="zh-CN" altLang="en-US" dirty="0"/>
              <a:t>进行</a:t>
            </a:r>
            <a:r>
              <a:rPr lang="zh-CN" altLang="en-US" dirty="0" smtClean="0"/>
              <a:t>数据集的训练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1340768"/>
            <a:ext cx="4608512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目前进展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33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3199</TotalTime>
  <Words>512</Words>
  <Application>Microsoft Office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技巧</vt:lpstr>
      <vt:lpstr>基于深度学习的肺结节检测</vt:lpstr>
      <vt:lpstr>本次汇报内容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测试代码的过程</vt:lpstr>
      <vt:lpstr>测试代码的过程</vt:lpstr>
      <vt:lpstr>PowerPoint 演示文稿</vt:lpstr>
      <vt:lpstr>PowerPoint 演示文稿</vt:lpstr>
      <vt:lpstr>本月工作总结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基于深度学习的肺结节检测文献阅读情况</dc:title>
  <dc:creator>DELL</dc:creator>
  <cp:lastModifiedBy>DELL</cp:lastModifiedBy>
  <cp:revision>39</cp:revision>
  <dcterms:created xsi:type="dcterms:W3CDTF">2019-01-13T08:43:46Z</dcterms:created>
  <dcterms:modified xsi:type="dcterms:W3CDTF">2019-02-28T08:29:26Z</dcterms:modified>
</cp:coreProperties>
</file>