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0" r:id="rId2"/>
    <p:sldId id="257" r:id="rId3"/>
    <p:sldId id="260" r:id="rId4"/>
    <p:sldId id="274" r:id="rId5"/>
    <p:sldId id="281" r:id="rId6"/>
    <p:sldId id="275" r:id="rId7"/>
    <p:sldId id="282" r:id="rId8"/>
    <p:sldId id="283" r:id="rId9"/>
    <p:sldId id="284" r:id="rId10"/>
    <p:sldId id="285" r:id="rId11"/>
    <p:sldId id="286" r:id="rId12"/>
    <p:sldId id="287" r:id="rId13"/>
    <p:sldId id="295" r:id="rId14"/>
    <p:sldId id="288" r:id="rId15"/>
    <p:sldId id="290" r:id="rId16"/>
    <p:sldId id="289" r:id="rId17"/>
    <p:sldId id="298" r:id="rId18"/>
    <p:sldId id="296" r:id="rId19"/>
    <p:sldId id="297" r:id="rId20"/>
    <p:sldId id="292" r:id="rId21"/>
    <p:sldId id="293" r:id="rId22"/>
    <p:sldId id="262" r:id="rId23"/>
    <p:sldId id="294" r:id="rId24"/>
    <p:sldId id="276" r:id="rId25"/>
    <p:sldId id="258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21FAF-AD90-4309-8F5A-C3E44A37104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69926-0660-43A1-8764-CB19F4259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6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9926-0660-43A1-8764-CB19F42594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1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383618"/>
            <a:ext cx="6480048" cy="172593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基于深度学习的肺结节检测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715766"/>
            <a:ext cx="6480048" cy="13144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韦民乐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235572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第三次</a:t>
            </a:r>
            <a:r>
              <a:rPr lang="zh-CN" altLang="en-US" sz="2000" dirty="0" smtClean="0"/>
              <a:t>汇报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2019-4-5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00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论文实现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00324" y="1275606"/>
            <a:ext cx="4291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更改先关路径以及配置文件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1676" y="2787774"/>
            <a:ext cx="43204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过程遇到的问题：</a:t>
            </a:r>
            <a:endParaRPr lang="en-US" altLang="zh-CN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路径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err="1"/>
              <a:t>b</a:t>
            </a:r>
            <a:r>
              <a:rPr lang="en-US" altLang="zh-CN" sz="1600" dirty="0" err="1" smtClean="0"/>
              <a:t>atch_size</a:t>
            </a:r>
            <a:r>
              <a:rPr lang="zh-CN" altLang="en-US" sz="1600" dirty="0" smtClean="0"/>
              <a:t>与内存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工程文件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相关变量和参数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410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论文实现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00324" y="1275606"/>
            <a:ext cx="42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训练与测试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0324" y="1923678"/>
            <a:ext cx="37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achsize</a:t>
            </a:r>
            <a:r>
              <a:rPr lang="en-US" altLang="zh-CN" dirty="0" smtClean="0"/>
              <a:t> = 8</a:t>
            </a:r>
          </a:p>
          <a:p>
            <a:r>
              <a:rPr lang="en-US" altLang="zh-CN" dirty="0" smtClean="0"/>
              <a:t>Epochs = 150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324" y="2942927"/>
            <a:ext cx="378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数据集为</a:t>
            </a:r>
            <a:r>
              <a:rPr lang="en-US" altLang="zh-CN" dirty="0" smtClean="0"/>
              <a:t>subset0-9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10-fold</a:t>
            </a:r>
            <a:r>
              <a:rPr lang="zh-CN" altLang="en-US" dirty="0" smtClean="0"/>
              <a:t>交叉验证，训练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次，测试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次，最后得到最终结果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6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论文实现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00324" y="906274"/>
            <a:ext cx="42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312436"/>
            <a:ext cx="71360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训练数据集为</a:t>
            </a:r>
            <a:r>
              <a:rPr lang="en-US" altLang="zh-CN" sz="1600" dirty="0"/>
              <a:t>subset0-8</a:t>
            </a:r>
            <a:r>
              <a:rPr lang="zh-CN" altLang="en-US" sz="1600" dirty="0"/>
              <a:t>，测试集为</a:t>
            </a:r>
            <a:r>
              <a:rPr lang="en-US" altLang="zh-CN" sz="1600" dirty="0"/>
              <a:t>subset9</a:t>
            </a:r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5" y="1635768"/>
            <a:ext cx="3889648" cy="246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75" y="1635768"/>
            <a:ext cx="3989581" cy="24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0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论文实现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00324" y="906274"/>
            <a:ext cx="42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312436"/>
            <a:ext cx="71360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训练</a:t>
            </a:r>
            <a:r>
              <a:rPr lang="zh-CN" altLang="en-US" sz="1600" dirty="0"/>
              <a:t>数据集为</a:t>
            </a:r>
            <a:r>
              <a:rPr lang="en-US" altLang="zh-CN" sz="1600" dirty="0"/>
              <a:t>subset0-8</a:t>
            </a:r>
            <a:r>
              <a:rPr lang="zh-CN" altLang="en-US" sz="1600" dirty="0"/>
              <a:t>，测试集为</a:t>
            </a:r>
            <a:r>
              <a:rPr lang="en-US" altLang="zh-CN" sz="1600" dirty="0"/>
              <a:t>subset9</a:t>
            </a:r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3844"/>
            <a:ext cx="3888432" cy="233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68" y="1774110"/>
            <a:ext cx="4725292" cy="227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400" y="4090594"/>
            <a:ext cx="4392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测试时，阈值取为</a:t>
            </a:r>
            <a:r>
              <a:rPr lang="en-US" altLang="zh-CN" sz="1400" dirty="0" smtClean="0"/>
              <a:t>-1.5</a:t>
            </a:r>
            <a:r>
              <a:rPr lang="zh-CN" altLang="en-US" sz="1400" dirty="0" smtClean="0"/>
              <a:t>，这是</a:t>
            </a:r>
            <a:r>
              <a:rPr lang="en-US" altLang="zh-CN" sz="1400" dirty="0" smtClean="0"/>
              <a:t>sigmoid</a:t>
            </a:r>
            <a:r>
              <a:rPr lang="zh-CN" altLang="en-US" sz="1400" dirty="0" smtClean="0"/>
              <a:t>函数的输入，对应概率值</a:t>
            </a:r>
            <a:r>
              <a:rPr lang="en-US" altLang="zh-CN" sz="1400" dirty="0" smtClean="0"/>
              <a:t>0.182</a:t>
            </a:r>
            <a:r>
              <a:rPr lang="zh-CN" altLang="en-US" sz="1400" dirty="0" smtClean="0"/>
              <a:t>。意义是选取大于该概率的结节作为</a:t>
            </a:r>
            <a:r>
              <a:rPr lang="en-US" altLang="zh-CN" sz="1400" dirty="0" smtClean="0"/>
              <a:t>candidate</a:t>
            </a:r>
            <a:r>
              <a:rPr lang="zh-CN" altLang="en-US" sz="1400" dirty="0" smtClean="0"/>
              <a:t>（作者原文选取的是</a:t>
            </a:r>
            <a:r>
              <a:rPr lang="en-US" altLang="zh-CN" sz="1400" dirty="0" smtClean="0"/>
              <a:t>-2</a:t>
            </a:r>
            <a:r>
              <a:rPr lang="zh-CN" altLang="en-US" sz="1400" dirty="0" smtClean="0"/>
              <a:t>，对应概率</a:t>
            </a:r>
            <a:r>
              <a:rPr lang="en-US" altLang="zh-CN" sz="1400" dirty="0" smtClean="0"/>
              <a:t>0.119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10448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阈值越大，检测到的</a:t>
            </a:r>
            <a:r>
              <a:rPr lang="en-US" altLang="zh-CN" sz="1400" dirty="0" smtClean="0"/>
              <a:t>False Positive</a:t>
            </a:r>
            <a:r>
              <a:rPr lang="zh-CN" altLang="en-US" sz="1400" dirty="0" smtClean="0"/>
              <a:t>越小，但是相应的</a:t>
            </a:r>
            <a:r>
              <a:rPr lang="en-US" altLang="zh-CN" sz="1400" dirty="0" smtClean="0"/>
              <a:t>sensitive</a:t>
            </a:r>
            <a:r>
              <a:rPr lang="zh-CN" altLang="en-US" sz="1400" dirty="0" smtClean="0"/>
              <a:t>会降低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74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论文实现</a:t>
            </a:r>
            <a:endParaRPr lang="zh-CN" altLang="en-US" sz="24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4" y="987574"/>
            <a:ext cx="2458392" cy="331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812" y="439839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阈值</a:t>
            </a:r>
            <a:r>
              <a:rPr lang="en-US" altLang="zh-CN" sz="1600" dirty="0" smtClean="0"/>
              <a:t>-1.5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对应概率值</a:t>
            </a:r>
            <a:r>
              <a:rPr lang="en-US" altLang="zh-CN" sz="1600" dirty="0"/>
              <a:t>0.182</a:t>
            </a:r>
            <a:endParaRPr lang="zh-CN" altLang="en-US" sz="16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31590"/>
            <a:ext cx="3790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24028" y="4094349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阈值</a:t>
            </a:r>
            <a:r>
              <a:rPr lang="en-US" altLang="zh-CN" sz="1600" dirty="0" smtClean="0"/>
              <a:t>2.25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对应概率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0.904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9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195" y="1386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测试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Subset9</a:t>
            </a:r>
            <a:r>
              <a:rPr lang="zh-CN" altLang="en-US" sz="1600" dirty="0" smtClean="0"/>
              <a:t>其中一个病例</a:t>
            </a:r>
            <a:endParaRPr lang="zh-CN" altLang="en-US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3" y="732312"/>
            <a:ext cx="2170567" cy="182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" y="2931790"/>
            <a:ext cx="2264906" cy="190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82" y="2931790"/>
            <a:ext cx="2248878" cy="190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4" y="2930763"/>
            <a:ext cx="2258407" cy="190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19" y="2931790"/>
            <a:ext cx="2279721" cy="192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60" y="732312"/>
            <a:ext cx="2154064" cy="181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4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035"/>
            <a:ext cx="2200214" cy="157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26" y="50533"/>
            <a:ext cx="3401656" cy="164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88" y="3523862"/>
            <a:ext cx="3549043" cy="15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7" y="3523862"/>
            <a:ext cx="2212364" cy="15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6" y="1764504"/>
            <a:ext cx="2212364" cy="166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88" y="1788185"/>
            <a:ext cx="3533939" cy="16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28" y="1655930"/>
            <a:ext cx="2602499" cy="182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7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论文实现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00324" y="906274"/>
            <a:ext cx="42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总结和思考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5806" y="1419622"/>
            <a:ext cx="7136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时间和资源问题，上面的评估</a:t>
            </a:r>
            <a:r>
              <a:rPr lang="zh-CN" altLang="en-US" sz="1600" dirty="0" smtClean="0"/>
              <a:t>结果</a:t>
            </a:r>
            <a:r>
              <a:rPr lang="en-US" altLang="zh-CN" sz="1600" dirty="0" smtClean="0"/>
              <a:t>5-</a:t>
            </a:r>
            <a:r>
              <a:rPr lang="en-US" altLang="zh-CN" sz="1600" dirty="0" smtClean="0"/>
              <a:t>fold</a:t>
            </a:r>
            <a:r>
              <a:rPr lang="zh-CN" altLang="en-US" sz="1600" dirty="0" smtClean="0"/>
              <a:t>的结果</a:t>
            </a:r>
            <a:endParaRPr lang="en-US" altLang="zh-CN" sz="1600" dirty="0" smtClean="0"/>
          </a:p>
          <a:p>
            <a:r>
              <a:rPr lang="zh-CN" altLang="en-US" sz="1600" dirty="0" smtClean="0"/>
              <a:t>经过</a:t>
            </a:r>
            <a:r>
              <a:rPr lang="en-US" altLang="zh-CN" sz="1600" dirty="0" smtClean="0"/>
              <a:t>10-fold</a:t>
            </a:r>
            <a:r>
              <a:rPr lang="zh-CN" altLang="en-US" sz="1600" dirty="0" smtClean="0"/>
              <a:t>交叉验证结果再整合效果肯定会好很多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根据得到的检测结果，</a:t>
            </a:r>
            <a:r>
              <a:rPr lang="zh-CN" altLang="en-US" sz="1600" dirty="0"/>
              <a:t>考虑实际情况，</a:t>
            </a:r>
            <a:r>
              <a:rPr lang="zh-CN" altLang="en-US" sz="1600" dirty="0" smtClean="0"/>
              <a:t>可以每张</a:t>
            </a:r>
            <a:r>
              <a:rPr lang="en-US" altLang="zh-CN" sz="1600" dirty="0" smtClean="0"/>
              <a:t>CT</a:t>
            </a:r>
            <a:r>
              <a:rPr lang="zh-CN" altLang="en-US" sz="1600" dirty="0" smtClean="0"/>
              <a:t>只选择概率前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或者前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个结节作为最后的</a:t>
            </a:r>
            <a:r>
              <a:rPr lang="zh-CN" altLang="en-US" sz="1600" dirty="0" smtClean="0"/>
              <a:t>参考</a:t>
            </a:r>
            <a:endParaRPr lang="zh-CN" altLang="en-US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237226" y="-48387"/>
            <a:ext cx="2188828" cy="43510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各种方法的对比</a:t>
            </a:r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721"/>
            <a:ext cx="2808312" cy="220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03061"/>
            <a:ext cx="1044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Q. Dou et </a:t>
            </a:r>
            <a:r>
              <a:rPr lang="en-US" altLang="zh-CN" sz="1200" dirty="0" smtClean="0"/>
              <a:t>al.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2017MICCAI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卷积神经网络</a:t>
            </a:r>
            <a:r>
              <a:rPr lang="en-US" altLang="zh-CN" sz="1200" dirty="0" smtClean="0"/>
              <a:t>+3D</a:t>
            </a:r>
            <a:r>
              <a:rPr lang="zh-CN" altLang="en-US" sz="1200" dirty="0" smtClean="0"/>
              <a:t>假阳性剔除</a:t>
            </a:r>
            <a:endParaRPr lang="zh-CN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" y="2787775"/>
            <a:ext cx="4261748" cy="199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33929"/>
            <a:ext cx="4193304" cy="196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84" y="195487"/>
            <a:ext cx="302433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40605" y="1328849"/>
            <a:ext cx="1044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Hao</a:t>
            </a:r>
            <a:r>
              <a:rPr lang="en-US" altLang="zh-CN" sz="1200" dirty="0"/>
              <a:t> Tang et </a:t>
            </a:r>
            <a:r>
              <a:rPr lang="en-US" altLang="zh-CN" sz="1200" dirty="0" smtClean="0"/>
              <a:t>al.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卷积神经网络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难例挖掘</a:t>
            </a:r>
            <a:r>
              <a:rPr lang="en-US" altLang="zh-CN" sz="1200" dirty="0" smtClean="0"/>
              <a:t>+3D</a:t>
            </a:r>
            <a:r>
              <a:rPr lang="zh-CN" altLang="en-US" sz="1200" dirty="0" smtClean="0"/>
              <a:t>假阳性剔除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1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2357" y="0"/>
            <a:ext cx="2188828" cy="43510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各种方法的对比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83974" y="771550"/>
            <a:ext cx="100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Grt123</a:t>
            </a:r>
            <a:r>
              <a:rPr lang="zh-CN" altLang="en-US" sz="1200" dirty="0" smtClean="0"/>
              <a:t>团队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卷积神经网络检测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良恶性分类（</a:t>
            </a:r>
            <a:r>
              <a:rPr lang="en-US" altLang="zh-CN" sz="1200" dirty="0"/>
              <a:t>DSB2017</a:t>
            </a:r>
            <a:r>
              <a:rPr lang="zh-CN" altLang="en-US" sz="1200" dirty="0" smtClean="0"/>
              <a:t>冠军）</a:t>
            </a:r>
            <a:endParaRPr lang="zh-CN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26524"/>
            <a:ext cx="25622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5" y="3098541"/>
            <a:ext cx="4182629" cy="169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2126"/>
            <a:ext cx="2808312" cy="244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75806"/>
            <a:ext cx="4045659" cy="191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14191" y="1102671"/>
            <a:ext cx="100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Qi </a:t>
            </a:r>
            <a:r>
              <a:rPr lang="en-US" altLang="zh-CN" sz="1200" dirty="0" smtClean="0"/>
              <a:t>Dou al 3D</a:t>
            </a:r>
            <a:r>
              <a:rPr lang="zh-CN" altLang="en-US" sz="1200" dirty="0" smtClean="0"/>
              <a:t>卷积神经网络检测假阳性剔除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1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33" y="465516"/>
            <a:ext cx="5832648" cy="7020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本</a:t>
            </a:r>
            <a:r>
              <a:rPr lang="zh-CN" altLang="en-US" sz="3200" dirty="0" smtClean="0"/>
              <a:t>次汇报内容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1640" y="1995686"/>
            <a:ext cx="6552728" cy="144682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1.LUNA16</a:t>
            </a:r>
            <a:r>
              <a:rPr lang="zh-CN" altLang="en-US" dirty="0" smtClean="0">
                <a:solidFill>
                  <a:srgbClr val="FFFF00"/>
                </a:solidFill>
              </a:rPr>
              <a:t>数据集的研究与预处理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2.DeepLung</a:t>
            </a:r>
            <a:r>
              <a:rPr lang="zh-CN" altLang="en-US" dirty="0" smtClean="0">
                <a:solidFill>
                  <a:srgbClr val="FFFF00"/>
                </a:solidFill>
              </a:rPr>
              <a:t>论文的研读与实现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3.</a:t>
            </a:r>
            <a:r>
              <a:rPr lang="zh-CN" altLang="en-US" dirty="0" smtClean="0">
                <a:solidFill>
                  <a:srgbClr val="FFFF00"/>
                </a:solidFill>
              </a:rPr>
              <a:t>其余相关论文的研读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4.2D-Faster-Rcnn</a:t>
            </a:r>
            <a:r>
              <a:rPr lang="zh-CN" altLang="en-US" dirty="0" smtClean="0">
                <a:solidFill>
                  <a:srgbClr val="FFFF00"/>
                </a:solidFill>
              </a:rPr>
              <a:t>方法的调研与思考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1331640" y="1113588"/>
            <a:ext cx="6766520" cy="1193454"/>
          </a:xfrm>
          <a:prstGeom prst="rect">
            <a:avLst/>
          </a:prstGeom>
        </p:spPr>
        <p:txBody>
          <a:bodyPr vert="horz" lIns="45720" tIns="0" rIns="45720" bIns="0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112" y="1113588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最近的工作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53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4762872" cy="6858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2Dfaster – </a:t>
            </a:r>
            <a:r>
              <a:rPr lang="en-US" altLang="zh-CN" sz="1600" dirty="0" err="1" smtClean="0"/>
              <a:t>Rcnn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的方法的调研与思考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131590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关于数据集：</a:t>
            </a:r>
            <a:r>
              <a:rPr lang="en-US" altLang="zh-CN" sz="1400" dirty="0" err="1"/>
              <a:t>FasterR</a:t>
            </a:r>
            <a:r>
              <a:rPr lang="en-US" altLang="zh-CN" sz="1400" dirty="0"/>
              <a:t>-CNN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数据格式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305575" y="224431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VOC2007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99892" y="1599642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Annotations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3599892" y="2337521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ImageSets</a:t>
            </a:r>
            <a:endParaRPr lang="zh-CN" altLang="en-US" sz="1200" dirty="0"/>
          </a:p>
        </p:txBody>
      </p:sp>
      <p:sp>
        <p:nvSpPr>
          <p:cNvPr id="10" name="椭圆 9"/>
          <p:cNvSpPr/>
          <p:nvPr/>
        </p:nvSpPr>
        <p:spPr>
          <a:xfrm>
            <a:off x="3565612" y="3213603"/>
            <a:ext cx="1610072" cy="609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JPEGImages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58003" y="159964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存储的是肺结节的位置信息，以</a:t>
            </a:r>
            <a:r>
              <a:rPr lang="en-US" altLang="zh-CN" sz="1200" dirty="0"/>
              <a:t>XML</a:t>
            </a:r>
            <a:r>
              <a:rPr lang="zh-CN" altLang="en-US" sz="1200" dirty="0"/>
              <a:t>文件的方式储存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9572" y="233752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分配整个数据集训练，验证，测试的比例的</a:t>
            </a:r>
            <a:r>
              <a:rPr lang="en-US" altLang="zh-CN" sz="1200" dirty="0"/>
              <a:t>txt </a:t>
            </a:r>
            <a:r>
              <a:rPr lang="zh-CN" altLang="en-US" sz="1200" dirty="0"/>
              <a:t>文档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039" y="33798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jpg</a:t>
            </a:r>
            <a:r>
              <a:rPr lang="zh-CN" altLang="en-US" sz="1200" dirty="0" smtClean="0"/>
              <a:t>图片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>
            <a:off x="3033767" y="2445533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9528665">
            <a:off x="3041447" y="1943760"/>
            <a:ext cx="522845" cy="16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823012">
            <a:off x="2876179" y="3061147"/>
            <a:ext cx="634256" cy="118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9380" y="4155925"/>
            <a:ext cx="1584176" cy="57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LUNA16</a:t>
            </a:r>
            <a:endParaRPr lang="zh-CN" altLang="en-US" dirty="0"/>
          </a:p>
        </p:txBody>
      </p:sp>
      <p:sp>
        <p:nvSpPr>
          <p:cNvPr id="17" name="上箭头 16"/>
          <p:cNvSpPr/>
          <p:nvPr/>
        </p:nvSpPr>
        <p:spPr>
          <a:xfrm>
            <a:off x="1893538" y="2966816"/>
            <a:ext cx="360040" cy="11030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79912" y="415592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思考：</a:t>
            </a:r>
            <a:r>
              <a:rPr lang="en-US" altLang="zh-CN" sz="1200" dirty="0" err="1" smtClean="0"/>
              <a:t>LabelImage</a:t>
            </a:r>
            <a:endParaRPr lang="en-US" altLang="zh-CN" sz="1200" dirty="0" smtClean="0"/>
          </a:p>
          <a:p>
            <a:r>
              <a:rPr lang="zh-CN" altLang="en-US" sz="1200" dirty="0" smtClean="0"/>
              <a:t>数据增强</a:t>
            </a:r>
            <a:endParaRPr lang="en-US" altLang="zh-CN" sz="1200" dirty="0" smtClean="0"/>
          </a:p>
          <a:p>
            <a:r>
              <a:rPr lang="zh-CN" altLang="en-US" sz="1200" dirty="0"/>
              <a:t>单</a:t>
            </a:r>
            <a:r>
              <a:rPr lang="zh-CN" altLang="en-US" sz="1200" dirty="0" smtClean="0"/>
              <a:t>通道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8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4762872" cy="6858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2Dfaster – </a:t>
            </a:r>
            <a:r>
              <a:rPr lang="en-US" altLang="zh-CN" sz="1600" dirty="0" err="1" smtClean="0"/>
              <a:t>Rcnn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的方法的调研与思考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977701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关于网络结构：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1450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目标小：可加入反卷积恢复更细粒度的特征</a:t>
            </a: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451450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目标形状：改变</a:t>
            </a:r>
            <a:r>
              <a:rPr lang="en-US" altLang="zh-CN" sz="1200" dirty="0" smtClean="0"/>
              <a:t>anchor</a:t>
            </a:r>
            <a:r>
              <a:rPr lang="zh-CN" altLang="en-US" sz="1200" dirty="0" smtClean="0"/>
              <a:t>的比例，重新设计</a:t>
            </a:r>
            <a:r>
              <a:rPr lang="en-US" altLang="zh-CN" sz="1200" dirty="0" smtClean="0"/>
              <a:t>anchor</a:t>
            </a:r>
            <a:endParaRPr lang="zh-CN" altLang="en-US" sz="12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" y="1570515"/>
            <a:ext cx="5419057" cy="283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8833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6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4762872" cy="6858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2Dfaster – </a:t>
            </a:r>
            <a:r>
              <a:rPr lang="en-US" altLang="zh-CN" sz="1600" dirty="0" err="1" smtClean="0"/>
              <a:t>Rcnn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的方法的调研与思考</a:t>
            </a:r>
            <a:endParaRPr lang="zh-CN" altLang="en-US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3" y="987574"/>
            <a:ext cx="7206885" cy="354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6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4762872" cy="68580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天池大赛北大团队的方法</a:t>
            </a:r>
            <a:endParaRPr lang="zh-CN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5"/>
            <a:ext cx="54483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11510"/>
            <a:ext cx="5832648" cy="70207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本月工作总结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27560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本月大部分时间在研究</a:t>
            </a:r>
            <a:r>
              <a:rPr lang="en-US" altLang="zh-CN" sz="1400" dirty="0" smtClean="0"/>
              <a:t>LUNA</a:t>
            </a:r>
            <a:r>
              <a:rPr lang="zh-CN" altLang="en-US" sz="1400" dirty="0" smtClean="0"/>
              <a:t>数据的处理以及</a:t>
            </a:r>
            <a:r>
              <a:rPr lang="en-US" altLang="zh-CN" sz="1400" dirty="0" err="1" smtClean="0"/>
              <a:t>DeepLung</a:t>
            </a:r>
            <a:r>
              <a:rPr lang="zh-CN" altLang="en-US" sz="1400" dirty="0" smtClean="0"/>
              <a:t>的实现，同时在补机器学习相关的基础</a:t>
            </a:r>
            <a:endParaRPr lang="zh-CN" altLang="en-US" sz="1400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1005576"/>
            <a:ext cx="4608512" cy="5400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600" dirty="0" smtClean="0"/>
              <a:t>总结</a:t>
            </a:r>
            <a:endParaRPr lang="zh-CN" altLang="en-US"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1995686"/>
            <a:ext cx="4608512" cy="5400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600" dirty="0" smtClean="0"/>
              <a:t>接下来的工作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3581" y="2283718"/>
            <a:ext cx="6472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研究</a:t>
            </a:r>
            <a:r>
              <a:rPr lang="en-US" altLang="zh-CN" sz="1400" dirty="0" smtClean="0"/>
              <a:t>2D-faster-rcnn</a:t>
            </a:r>
            <a:r>
              <a:rPr lang="zh-CN" altLang="en-US" sz="1400" dirty="0" smtClean="0"/>
              <a:t>的实现以及网络的改进</a:t>
            </a:r>
            <a:endParaRPr lang="en-US" altLang="zh-CN" sz="1400" dirty="0" smtClean="0"/>
          </a:p>
          <a:p>
            <a:r>
              <a:rPr lang="en-US" altLang="zh-CN" sz="1400" dirty="0" smtClean="0"/>
              <a:t>LUNA16</a:t>
            </a:r>
            <a:r>
              <a:rPr lang="zh-CN" altLang="en-US" sz="1400" dirty="0" smtClean="0"/>
              <a:t>数据格式的处理</a:t>
            </a:r>
            <a:endParaRPr lang="en-US" altLang="zh-CN" sz="1400" dirty="0" smtClean="0"/>
          </a:p>
          <a:p>
            <a:r>
              <a:rPr lang="zh-CN" altLang="en-US" sz="1400" dirty="0" smtClean="0"/>
              <a:t>争取跑出</a:t>
            </a:r>
            <a:r>
              <a:rPr lang="en-US" altLang="zh-CN" sz="1400" dirty="0" smtClean="0"/>
              <a:t>2D</a:t>
            </a:r>
            <a:r>
              <a:rPr lang="zh-CN" altLang="en-US" sz="1400" dirty="0" smtClean="0"/>
              <a:t>检测的结果</a:t>
            </a:r>
            <a:endParaRPr lang="en-US" altLang="zh-CN" sz="1400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idx="4294967295"/>
          </p:nvPr>
        </p:nvSpPr>
        <p:spPr>
          <a:xfrm>
            <a:off x="467544" y="3022382"/>
            <a:ext cx="4608512" cy="5400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600" dirty="0" smtClean="0"/>
              <a:t>疑问</a:t>
            </a:r>
            <a:endParaRPr lang="en-US" altLang="zh-CN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981" y="3435846"/>
            <a:ext cx="6472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对于检测的标准：能否把所有</a:t>
            </a:r>
            <a:r>
              <a:rPr lang="en-US" altLang="zh-CN" sz="1400" dirty="0" smtClean="0"/>
              <a:t>3D</a:t>
            </a:r>
            <a:r>
              <a:rPr lang="zh-CN" altLang="en-US" sz="1400" dirty="0" smtClean="0"/>
              <a:t>数据变成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维后，只当成普通的图片，最终结果只需要得到图片的检测效果</a:t>
            </a:r>
            <a:endParaRPr lang="en-US" altLang="zh-CN" sz="1400" dirty="0" smtClean="0"/>
          </a:p>
          <a:p>
            <a:r>
              <a:rPr lang="en-US" altLang="zh-CN" sz="1400" dirty="0"/>
              <a:t>2D</a:t>
            </a:r>
            <a:r>
              <a:rPr lang="zh-CN" altLang="en-US" sz="1400" dirty="0"/>
              <a:t>方法需要改变数据集的格式，是否还要保留三维信息，如果需要该如何何保留</a:t>
            </a:r>
            <a:endParaRPr lang="en-US" altLang="zh-CN" sz="14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146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22912" cy="6858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LUNA16</a:t>
            </a:r>
            <a:r>
              <a:rPr lang="zh-CN" altLang="en-US" sz="2400" dirty="0" smtClean="0"/>
              <a:t>数据集的获取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86644" y="2709178"/>
            <a:ext cx="2513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 LIDC-IDRI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00576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1080 CTs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098712" y="163390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XML</a:t>
            </a:r>
            <a:r>
              <a:rPr lang="zh-CN" altLang="en-US" sz="1600" dirty="0" smtClean="0"/>
              <a:t>注释</a:t>
            </a:r>
            <a:endParaRPr lang="zh-CN" altLang="en-US" sz="1600" dirty="0"/>
          </a:p>
        </p:txBody>
      </p:sp>
      <p:sp>
        <p:nvSpPr>
          <p:cNvPr id="7" name="上箭头 6"/>
          <p:cNvSpPr/>
          <p:nvPr/>
        </p:nvSpPr>
        <p:spPr>
          <a:xfrm>
            <a:off x="1802576" y="2378656"/>
            <a:ext cx="176448" cy="2979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87573"/>
            <a:ext cx="4320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直径</a:t>
            </a:r>
            <a:r>
              <a:rPr lang="en-US" altLang="zh-CN" sz="1600" dirty="0"/>
              <a:t>&gt;3mm </a:t>
            </a:r>
            <a:r>
              <a:rPr lang="zh-CN" altLang="en-US" sz="1600" dirty="0"/>
              <a:t>的结节，直径</a:t>
            </a:r>
            <a:r>
              <a:rPr lang="en-US" altLang="zh-CN" sz="1600" dirty="0"/>
              <a:t>&lt;3mm </a:t>
            </a:r>
            <a:r>
              <a:rPr lang="zh-CN" altLang="en-US" sz="1600" dirty="0"/>
              <a:t>的结节</a:t>
            </a:r>
          </a:p>
          <a:p>
            <a:r>
              <a:rPr lang="zh-CN" altLang="en-US" sz="1600" dirty="0"/>
              <a:t>以及非结节（但是肺部畸变区域</a:t>
            </a:r>
            <a:r>
              <a:rPr lang="zh-CN" altLang="en-US" dirty="0"/>
              <a:t>）</a:t>
            </a:r>
          </a:p>
        </p:txBody>
      </p:sp>
      <p:sp>
        <p:nvSpPr>
          <p:cNvPr id="9" name="右箭头 8"/>
          <p:cNvSpPr/>
          <p:nvPr/>
        </p:nvSpPr>
        <p:spPr>
          <a:xfrm>
            <a:off x="3341576" y="3069218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6372" y="253136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去除直径</a:t>
            </a:r>
            <a:r>
              <a:rPr lang="en-US" altLang="zh-CN" sz="1600" dirty="0" smtClean="0"/>
              <a:t>&gt;3mm</a:t>
            </a:r>
            <a:r>
              <a:rPr lang="zh-CN" altLang="en-US" sz="1600" dirty="0" smtClean="0"/>
              <a:t>结节以及非结节区域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6372" y="350126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将距离较近的结节合并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771728" y="2709178"/>
            <a:ext cx="2513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600" dirty="0" smtClean="0"/>
              <a:t>LUNA16</a:t>
            </a:r>
            <a:endParaRPr lang="zh-CN" altLang="en-US" sz="1600" dirty="0"/>
          </a:p>
        </p:txBody>
      </p:sp>
      <p:sp>
        <p:nvSpPr>
          <p:cNvPr id="15" name="上箭头 14"/>
          <p:cNvSpPr/>
          <p:nvPr/>
        </p:nvSpPr>
        <p:spPr>
          <a:xfrm rot="18740374">
            <a:off x="5950170" y="2137795"/>
            <a:ext cx="280425" cy="559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55996" y="4025865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888 CTs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1186</a:t>
            </a:r>
            <a:r>
              <a:rPr lang="zh-CN" altLang="en-US" sz="1600" dirty="0" smtClean="0"/>
              <a:t>个结节</a:t>
            </a:r>
            <a:endParaRPr lang="zh-CN" altLang="en-US" sz="1600" dirty="0"/>
          </a:p>
        </p:txBody>
      </p:sp>
      <p:sp>
        <p:nvSpPr>
          <p:cNvPr id="12" name="椭圆 11"/>
          <p:cNvSpPr/>
          <p:nvPr/>
        </p:nvSpPr>
        <p:spPr>
          <a:xfrm>
            <a:off x="4716016" y="1684748"/>
            <a:ext cx="1728192" cy="50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subset0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6216" y="1684748"/>
            <a:ext cx="110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153776" y="1684748"/>
            <a:ext cx="1728192" cy="50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subset9</a:t>
            </a:r>
            <a:endParaRPr lang="zh-CN" altLang="en-US" sz="1600" dirty="0"/>
          </a:p>
        </p:txBody>
      </p:sp>
      <p:sp>
        <p:nvSpPr>
          <p:cNvPr id="20" name="上箭头 19"/>
          <p:cNvSpPr/>
          <p:nvPr/>
        </p:nvSpPr>
        <p:spPr>
          <a:xfrm rot="2563991">
            <a:off x="7268346" y="2160656"/>
            <a:ext cx="286726" cy="4826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49984" y="761418"/>
            <a:ext cx="350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</a:t>
            </a:r>
            <a:r>
              <a:rPr lang="en-US" altLang="zh-CN" sz="1600" dirty="0" err="1"/>
              <a:t>mhd</a:t>
            </a:r>
            <a:r>
              <a:rPr lang="en-US" altLang="zh-CN" sz="1600" dirty="0"/>
              <a:t> </a:t>
            </a:r>
            <a:r>
              <a:rPr lang="zh-CN" altLang="en-US" sz="1600" dirty="0"/>
              <a:t>文件存储着 </a:t>
            </a:r>
            <a:r>
              <a:rPr lang="en-US" altLang="zh-CN" sz="1600" dirty="0" err="1"/>
              <a:t>ct</a:t>
            </a:r>
            <a:r>
              <a:rPr lang="en-US" altLang="zh-CN" sz="1600" dirty="0"/>
              <a:t> </a:t>
            </a:r>
            <a:r>
              <a:rPr lang="zh-CN" altLang="en-US" sz="1600" dirty="0"/>
              <a:t>的基本信息，</a:t>
            </a:r>
            <a:r>
              <a:rPr lang="en-US" altLang="zh-CN" sz="1600" dirty="0"/>
              <a:t>.raw </a:t>
            </a:r>
            <a:r>
              <a:rPr lang="zh-CN" altLang="en-US" sz="1600" dirty="0"/>
              <a:t>文件存储着实际的 </a:t>
            </a:r>
            <a:r>
              <a:rPr lang="en-US" altLang="zh-CN" sz="1600" dirty="0" err="1"/>
              <a:t>ct</a:t>
            </a:r>
            <a:r>
              <a:rPr lang="en-US" altLang="zh-CN" sz="1600" dirty="0"/>
              <a:t> </a:t>
            </a:r>
            <a:r>
              <a:rPr lang="zh-CN" altLang="en-US" sz="1600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6532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7" grpId="0" animBg="1"/>
      <p:bldP spid="8" grpId="0"/>
      <p:bldP spid="9" grpId="0" animBg="1"/>
      <p:bldP spid="10" grpId="0"/>
      <p:bldP spid="11" grpId="0"/>
      <p:bldP spid="13" grpId="0" animBg="1"/>
      <p:bldP spid="15" grpId="0" animBg="1"/>
      <p:bldP spid="16" grpId="0"/>
      <p:bldP spid="12" grpId="0" animBg="1"/>
      <p:bldP spid="17" grpId="0"/>
      <p:bldP spid="19" grpId="0" animBg="1"/>
      <p:bldP spid="20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22912" cy="6858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LUNA16</a:t>
            </a:r>
            <a:r>
              <a:rPr lang="zh-CN" altLang="en-US" sz="2400" dirty="0" smtClean="0"/>
              <a:t>数据集格式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5400600" cy="3168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2120" y="946051"/>
            <a:ext cx="3168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size</a:t>
            </a:r>
            <a:r>
              <a:rPr lang="zh-CN" altLang="zh-CN" sz="1600" dirty="0"/>
              <a:t>：图像在各维度的像素个数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spacing</a:t>
            </a:r>
            <a:r>
              <a:rPr lang="zh-CN" altLang="zh-CN" sz="1600" dirty="0"/>
              <a:t>：图像各维度上像素之间的距离（物理层面</a:t>
            </a:r>
            <a:r>
              <a:rPr lang="zh-CN" altLang="zh-CN" sz="1600" dirty="0" smtClean="0"/>
              <a:t>的单位</a:t>
            </a:r>
            <a:r>
              <a:rPr lang="en-US" altLang="zh-CN" sz="1600" dirty="0" smtClean="0"/>
              <a:t>mm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physical </a:t>
            </a:r>
            <a:r>
              <a:rPr lang="en-US" altLang="zh-CN" sz="1600" dirty="0"/>
              <a:t>extent</a:t>
            </a:r>
            <a:r>
              <a:rPr lang="zh-CN" altLang="zh-CN" sz="1600" dirty="0"/>
              <a:t>：图像在物理空间中的大小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Origin</a:t>
            </a:r>
            <a:r>
              <a:rPr lang="zh-CN" altLang="zh-CN" sz="1600" dirty="0"/>
              <a:t>：图像原点的坐标（物理层面的</a:t>
            </a:r>
            <a:r>
              <a:rPr lang="zh-CN" altLang="zh-CN" sz="1600" dirty="0" smtClean="0"/>
              <a:t>，单位</a:t>
            </a:r>
            <a:r>
              <a:rPr lang="en-US" altLang="zh-CN" sz="1600" dirty="0" smtClean="0"/>
              <a:t>mm</a:t>
            </a:r>
            <a:r>
              <a:rPr lang="zh-CN" altLang="zh-CN" sz="1600" dirty="0" smtClean="0"/>
              <a:t>，）</a:t>
            </a:r>
            <a:endParaRPr lang="zh-CN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direction</a:t>
            </a:r>
            <a:r>
              <a:rPr lang="zh-CN" altLang="zh-CN" sz="1600" dirty="0"/>
              <a:t>：采用方向余弦矩阵</a:t>
            </a:r>
            <a:r>
              <a:rPr lang="zh-CN" altLang="zh-CN" sz="1600" dirty="0" smtClean="0"/>
              <a:t>，图像</a:t>
            </a:r>
            <a:r>
              <a:rPr lang="zh-CN" altLang="zh-CN" sz="1600" dirty="0"/>
              <a:t>自身坐标系相对于世界坐标系（固定不动的）的</a:t>
            </a:r>
            <a:r>
              <a:rPr lang="zh-CN" altLang="zh-CN" sz="1600" dirty="0" smtClean="0"/>
              <a:t>角度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22912" cy="6858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HU</a:t>
            </a:r>
            <a:r>
              <a:rPr lang="zh-CN" altLang="en-US" sz="2400" dirty="0" smtClean="0"/>
              <a:t>值简介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1707654"/>
            <a:ext cx="31683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Hounsfiled</a:t>
            </a:r>
            <a:r>
              <a:rPr lang="en-US" altLang="zh-CN" sz="1600" dirty="0"/>
              <a:t> Unit</a:t>
            </a:r>
            <a:r>
              <a:rPr lang="zh-CN" altLang="en-US" sz="1600" dirty="0"/>
              <a:t>）值，反映了组织对</a:t>
            </a:r>
            <a:r>
              <a:rPr lang="en-US" altLang="zh-CN" sz="1600" dirty="0"/>
              <a:t>X</a:t>
            </a:r>
            <a:r>
              <a:rPr lang="zh-CN" altLang="en-US" sz="1600" dirty="0"/>
              <a:t>射线吸收程度。以水的吸收程度作为参考，即水的</a:t>
            </a:r>
            <a:r>
              <a:rPr lang="en-US" altLang="zh-CN" sz="1600" dirty="0"/>
              <a:t>HU=0</a:t>
            </a:r>
            <a:r>
              <a:rPr lang="zh-CN" altLang="en-US" sz="1600" dirty="0"/>
              <a:t>，衰减系数大于水的为正直，小于水的为负值。并以骨皮质和空气的</a:t>
            </a:r>
            <a:r>
              <a:rPr lang="en-US" altLang="zh-CN" sz="1600" dirty="0"/>
              <a:t>HU</a:t>
            </a:r>
            <a:r>
              <a:rPr lang="zh-CN" altLang="en-US" sz="1600" dirty="0"/>
              <a:t>值为上限和下限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从另一个角度，</a:t>
            </a:r>
            <a:r>
              <a:rPr lang="en-US" altLang="zh-CN" sz="1600" dirty="0"/>
              <a:t>HU</a:t>
            </a:r>
            <a:r>
              <a:rPr lang="zh-CN" altLang="en-US" sz="1600" dirty="0"/>
              <a:t>值指的是人体组织器官对辐射的透光性，越是不透光，值越高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5" y="969514"/>
            <a:ext cx="4068411" cy="375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4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22912" cy="6858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LUNA16</a:t>
            </a:r>
            <a:r>
              <a:rPr lang="zh-CN" altLang="en-US" sz="2400" dirty="0" smtClean="0"/>
              <a:t>数据集的预处理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8818" y="4307059"/>
            <a:ext cx="249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annotations.csv</a:t>
            </a:r>
            <a:r>
              <a:rPr lang="zh-CN" altLang="en-US" sz="1200" dirty="0" smtClean="0"/>
              <a:t>保存着所有结节的标注信息（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z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diameter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611560" y="1409460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原始</a:t>
            </a:r>
            <a:r>
              <a:rPr lang="en-US" altLang="zh-CN" sz="1600" dirty="0" smtClean="0"/>
              <a:t>CT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11560" y="256158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</a:t>
            </a:r>
            <a:r>
              <a:rPr lang="en-US" altLang="zh-CN" sz="1600" dirty="0" smtClean="0"/>
              <a:t>ask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180915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两种</a:t>
            </a:r>
            <a:r>
              <a:rPr lang="en-US" altLang="zh-CN" sz="1200" dirty="0" smtClean="0"/>
              <a:t>mask</a:t>
            </a:r>
            <a:r>
              <a:rPr lang="zh-CN" altLang="en-US" sz="1200" dirty="0" smtClean="0"/>
              <a:t>（左肺和右肺）</a:t>
            </a:r>
            <a:endParaRPr lang="zh-CN" altLang="en-US" sz="1200" dirty="0"/>
          </a:p>
        </p:txBody>
      </p:sp>
      <p:sp>
        <p:nvSpPr>
          <p:cNvPr id="10" name="右箭头 9"/>
          <p:cNvSpPr/>
          <p:nvPr/>
        </p:nvSpPr>
        <p:spPr>
          <a:xfrm>
            <a:off x="2578324" y="1571478"/>
            <a:ext cx="118319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578324" y="2687602"/>
            <a:ext cx="118319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70820" y="110981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HU</a:t>
            </a:r>
            <a:r>
              <a:rPr lang="zh-CN" altLang="en-US" sz="1200" dirty="0" smtClean="0"/>
              <a:t>值阈值化（</a:t>
            </a:r>
            <a:r>
              <a:rPr lang="en-US" altLang="zh-CN" sz="1200" dirty="0" smtClean="0"/>
              <a:t>-1200—600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5992" y="182669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归一化（</a:t>
            </a:r>
            <a:r>
              <a:rPr lang="en-US" altLang="zh-CN" sz="1200" dirty="0" smtClean="0"/>
              <a:t>0—255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1888" y="3011638"/>
            <a:ext cx="11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膨胀操作，去除肺部黑洞</a:t>
            </a:r>
          </a:p>
        </p:txBody>
      </p:sp>
      <p:sp>
        <p:nvSpPr>
          <p:cNvPr id="15" name="矩形 14"/>
          <p:cNvSpPr/>
          <p:nvPr/>
        </p:nvSpPr>
        <p:spPr>
          <a:xfrm>
            <a:off x="3783472" y="1455626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CT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8324" y="2506576"/>
            <a:ext cx="114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采用新分辨率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761520" y="2584084"/>
            <a:ext cx="1803760" cy="6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mask</a:t>
            </a:r>
            <a:endParaRPr lang="zh-CN" altLang="en-US" sz="1600" dirty="0"/>
          </a:p>
        </p:txBody>
      </p:sp>
      <p:sp>
        <p:nvSpPr>
          <p:cNvPr id="18" name="上箭头 17"/>
          <p:cNvSpPr/>
          <p:nvPr/>
        </p:nvSpPr>
        <p:spPr>
          <a:xfrm>
            <a:off x="4355976" y="2103698"/>
            <a:ext cx="307424" cy="457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655680" y="1571478"/>
            <a:ext cx="90473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4972" y="144884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肺</a:t>
            </a:r>
            <a:r>
              <a:rPr lang="zh-CN" altLang="en-US" sz="1600" dirty="0" smtClean="0"/>
              <a:t>分割的结果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6424" y="773164"/>
            <a:ext cx="107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mask</a:t>
            </a:r>
            <a:r>
              <a:rPr lang="zh-CN" altLang="en-US" sz="1200" dirty="0" smtClean="0"/>
              <a:t>以外的部分填充为水（对应归一化值</a:t>
            </a:r>
            <a:r>
              <a:rPr lang="en-US" altLang="zh-CN" sz="1200" dirty="0" smtClean="0"/>
              <a:t>170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683568" y="3786320"/>
            <a:ext cx="1728192" cy="5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Label</a:t>
            </a:r>
            <a:endParaRPr lang="zh-CN" altLang="en-US" sz="1600" dirty="0"/>
          </a:p>
        </p:txBody>
      </p:sp>
      <p:sp>
        <p:nvSpPr>
          <p:cNvPr id="23" name="右箭头 22"/>
          <p:cNvSpPr/>
          <p:nvPr/>
        </p:nvSpPr>
        <p:spPr>
          <a:xfrm>
            <a:off x="2520932" y="3893606"/>
            <a:ext cx="118319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27784" y="3555487"/>
            <a:ext cx="11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将世界坐标转换为体素坐标</a:t>
            </a:r>
            <a:endParaRPr lang="zh-CN" altLang="en-US" sz="1200" dirty="0"/>
          </a:p>
        </p:txBody>
      </p:sp>
      <p:sp>
        <p:nvSpPr>
          <p:cNvPr id="26" name="椭圆 25"/>
          <p:cNvSpPr/>
          <p:nvPr/>
        </p:nvSpPr>
        <p:spPr>
          <a:xfrm>
            <a:off x="3730716" y="3771219"/>
            <a:ext cx="1008112" cy="53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npy</a:t>
            </a:r>
            <a:endParaRPr lang="zh-CN" altLang="en-US" sz="1600" dirty="0"/>
          </a:p>
        </p:txBody>
      </p:sp>
      <p:sp>
        <p:nvSpPr>
          <p:cNvPr id="27" name="椭圆 26"/>
          <p:cNvSpPr/>
          <p:nvPr/>
        </p:nvSpPr>
        <p:spPr>
          <a:xfrm>
            <a:off x="6971016" y="2551163"/>
            <a:ext cx="1008112" cy="53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npy</a:t>
            </a:r>
            <a:endParaRPr lang="zh-CN" altLang="en-US" sz="1600" dirty="0"/>
          </a:p>
        </p:txBody>
      </p:sp>
      <p:sp>
        <p:nvSpPr>
          <p:cNvPr id="28" name="下箭头 27"/>
          <p:cNvSpPr/>
          <p:nvPr/>
        </p:nvSpPr>
        <p:spPr>
          <a:xfrm>
            <a:off x="7302636" y="2157704"/>
            <a:ext cx="263860" cy="349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4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9552" y="0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Resnet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Densenet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DPN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9542"/>
            <a:ext cx="3240360" cy="330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63" y="661501"/>
            <a:ext cx="3975021" cy="332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8582" y="4038444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DPN-92</a:t>
            </a:r>
            <a:r>
              <a:rPr lang="zh-CN" altLang="en-US" sz="1600" dirty="0"/>
              <a:t>的参数成本比</a:t>
            </a:r>
            <a:r>
              <a:rPr lang="en-US" altLang="zh-CN" sz="1600" dirty="0"/>
              <a:t>ResNeXt-101 (32 4d)</a:t>
            </a:r>
            <a:r>
              <a:rPr lang="zh-CN" altLang="en-US" sz="1600" dirty="0"/>
              <a:t>低</a:t>
            </a:r>
            <a:r>
              <a:rPr lang="en-US" altLang="zh-CN" sz="1600" dirty="0"/>
              <a:t>15%</a:t>
            </a:r>
            <a:r>
              <a:rPr lang="zh-CN" altLang="en-US" sz="1600" dirty="0"/>
              <a:t>左右，而</a:t>
            </a:r>
            <a:r>
              <a:rPr lang="en-US" altLang="zh-CN" sz="1600" dirty="0"/>
              <a:t>DPN-98</a:t>
            </a:r>
            <a:r>
              <a:rPr lang="zh-CN" altLang="en-US" sz="1600" dirty="0"/>
              <a:t>的参数成本比</a:t>
            </a:r>
            <a:r>
              <a:rPr lang="en-US" altLang="zh-CN" sz="1600" dirty="0"/>
              <a:t>ResNeXt-101 (64 4d)</a:t>
            </a:r>
            <a:r>
              <a:rPr lang="zh-CN" altLang="en-US" sz="1600" dirty="0"/>
              <a:t>低</a:t>
            </a:r>
            <a:r>
              <a:rPr lang="en-US" altLang="zh-CN" sz="1600" dirty="0"/>
              <a:t>26%</a:t>
            </a:r>
            <a:r>
              <a:rPr lang="zh-CN" altLang="en-US" sz="1600" dirty="0" smtClean="0"/>
              <a:t>左右</a:t>
            </a:r>
            <a:endParaRPr lang="en-US" altLang="zh-CN" sz="1600" dirty="0" smtClean="0"/>
          </a:p>
          <a:p>
            <a:r>
              <a:rPr lang="en-US" altLang="zh-CN" sz="1600" dirty="0" smtClean="0"/>
              <a:t>DPN-92</a:t>
            </a:r>
            <a:r>
              <a:rPr lang="zh-CN" altLang="en-US" sz="1600" dirty="0"/>
              <a:t>比</a:t>
            </a:r>
            <a:r>
              <a:rPr lang="en-US" altLang="zh-CN" sz="1600" dirty="0"/>
              <a:t>ResNeXt-101(32 4d)</a:t>
            </a:r>
            <a:r>
              <a:rPr lang="zh-CN" altLang="en-US" sz="1600" dirty="0"/>
              <a:t>少消耗约</a:t>
            </a:r>
            <a:r>
              <a:rPr lang="en-US" altLang="zh-CN" sz="1600" dirty="0"/>
              <a:t>19%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FLOPs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而</a:t>
            </a:r>
            <a:r>
              <a:rPr lang="en-US" altLang="zh-CN" sz="1600" dirty="0"/>
              <a:t>DPN-98</a:t>
            </a:r>
            <a:r>
              <a:rPr lang="zh-CN" altLang="en-US" sz="1600" dirty="0"/>
              <a:t>比</a:t>
            </a:r>
            <a:r>
              <a:rPr lang="en-US" altLang="zh-CN" sz="1600" dirty="0"/>
              <a:t>ResNeXt-101(64 4d)</a:t>
            </a:r>
            <a:r>
              <a:rPr lang="zh-CN" altLang="en-US" sz="1600" dirty="0"/>
              <a:t>少消耗约</a:t>
            </a:r>
            <a:r>
              <a:rPr lang="en-US" altLang="zh-CN" sz="1600" dirty="0"/>
              <a:t>25%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FLOPs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7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论文的研读与实现</a:t>
            </a:r>
            <a:endParaRPr lang="zh-CN" alt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9582"/>
            <a:ext cx="8463300" cy="21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5" y="3418370"/>
            <a:ext cx="4003103" cy="142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18370"/>
            <a:ext cx="4011968" cy="14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527442" y="2507811"/>
            <a:ext cx="248359" cy="887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120" y="483045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3D DPN</a:t>
            </a:r>
            <a:r>
              <a:rPr lang="zh-CN" altLang="en-US" sz="1600" dirty="0"/>
              <a:t>结构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8049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3D </a:t>
            </a:r>
            <a:r>
              <a:rPr lang="en-US" altLang="zh-CN" sz="1600" dirty="0" smtClean="0"/>
              <a:t>Res18</a:t>
            </a:r>
            <a:r>
              <a:rPr lang="zh-CN" altLang="en-US" sz="1600" dirty="0" smtClean="0"/>
              <a:t>结构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85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5194920" cy="6858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DeepLung</a:t>
            </a:r>
            <a:r>
              <a:rPr lang="zh-CN" altLang="en-US" sz="2400" dirty="0" smtClean="0"/>
              <a:t>论文的研读与实现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13683" y="2086169"/>
            <a:ext cx="21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只用了</a:t>
            </a:r>
            <a:r>
              <a:rPr lang="en-US" altLang="zh-CN" dirty="0" smtClean="0"/>
              <a:t>RPN</a:t>
            </a:r>
            <a:r>
              <a:rPr lang="zh-CN" altLang="en-US" dirty="0" smtClean="0"/>
              <a:t>层，类似于</a:t>
            </a:r>
            <a:r>
              <a:rPr lang="en-US" altLang="zh-CN" dirty="0" smtClean="0"/>
              <a:t>one stage </a:t>
            </a:r>
            <a:r>
              <a:rPr lang="zh-CN" altLang="en-US" dirty="0" smtClean="0"/>
              <a:t>检测方法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3476" y="239665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Resnet</a:t>
            </a:r>
            <a:r>
              <a:rPr lang="en-US" altLang="zh-CN" sz="1600" dirty="0" smtClean="0"/>
              <a:t> or DPN</a:t>
            </a:r>
            <a:endParaRPr lang="zh-CN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7" y="3506697"/>
            <a:ext cx="1838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8" y="918912"/>
            <a:ext cx="1144154" cy="114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4069804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Input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2848" y="28287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candidates</a:t>
            </a:r>
            <a:endParaRPr lang="zh-CN" altLang="en-US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07497"/>
            <a:ext cx="3423385" cy="357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上箭头 12"/>
          <p:cNvSpPr/>
          <p:nvPr/>
        </p:nvSpPr>
        <p:spPr>
          <a:xfrm>
            <a:off x="1342989" y="3167305"/>
            <a:ext cx="271152" cy="3335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1308448" y="2063066"/>
            <a:ext cx="271152" cy="3335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3893</TotalTime>
  <Words>997</Words>
  <Application>Microsoft Office PowerPoint</Application>
  <PresentationFormat>全屏显示(16:9)</PresentationFormat>
  <Paragraphs>151</Paragraphs>
  <Slides>25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技巧</vt:lpstr>
      <vt:lpstr>基于深度学习的肺结节检测</vt:lpstr>
      <vt:lpstr>本次汇报内容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本月工作总结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基于深度学习的肺结节检测文献阅读情况</dc:title>
  <dc:creator>DELL</dc:creator>
  <cp:lastModifiedBy>DELL</cp:lastModifiedBy>
  <cp:revision>76</cp:revision>
  <dcterms:created xsi:type="dcterms:W3CDTF">2019-01-13T08:43:46Z</dcterms:created>
  <dcterms:modified xsi:type="dcterms:W3CDTF">2019-04-08T11:19:40Z</dcterms:modified>
</cp:coreProperties>
</file>