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60" r:id="rId15"/>
    <p:sldId id="278" r:id="rId16"/>
    <p:sldId id="280" r:id="rId17"/>
    <p:sldId id="279" r:id="rId18"/>
    <p:sldId id="261" r:id="rId19"/>
    <p:sldId id="281" r:id="rId20"/>
    <p:sldId id="26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4660"/>
  </p:normalViewPr>
  <p:slideViewPr>
    <p:cSldViewPr>
      <p:cViewPr varScale="1">
        <p:scale>
          <a:sx n="76" d="100"/>
          <a:sy n="76" d="100"/>
        </p:scale>
        <p:origin x="-8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6162-1195-45C9-9B15-426254DE541E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C5CF-B0C2-45B4-B93A-B1BAABA2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FAD7B6C-1E49-429E-9EDB-68B2AB438584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4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2700" y="541867"/>
            <a:ext cx="9156700" cy="6028267"/>
          </a:xfrm>
          <a:custGeom>
            <a:avLst/>
            <a:gdLst>
              <a:gd name="connsiteX0" fmla="*/ 0 w 9144000"/>
              <a:gd name="connsiteY0" fmla="*/ 0 h 4191000"/>
              <a:gd name="connsiteX1" fmla="*/ 9144000 w 9144000"/>
              <a:gd name="connsiteY1" fmla="*/ 0 h 4191000"/>
              <a:gd name="connsiteX2" fmla="*/ 9144000 w 9144000"/>
              <a:gd name="connsiteY2" fmla="*/ 4191000 h 4191000"/>
              <a:gd name="connsiteX3" fmla="*/ 0 w 9144000"/>
              <a:gd name="connsiteY3" fmla="*/ 4191000 h 4191000"/>
              <a:gd name="connsiteX4" fmla="*/ 0 w 9144000"/>
              <a:gd name="connsiteY4" fmla="*/ 0 h 4191000"/>
              <a:gd name="connsiteX0" fmla="*/ 0 w 9144000"/>
              <a:gd name="connsiteY0" fmla="*/ 190500 h 4381500"/>
              <a:gd name="connsiteX1" fmla="*/ 9144000 w 9144000"/>
              <a:gd name="connsiteY1" fmla="*/ 0 h 4381500"/>
              <a:gd name="connsiteX2" fmla="*/ 9144000 w 9144000"/>
              <a:gd name="connsiteY2" fmla="*/ 4381500 h 4381500"/>
              <a:gd name="connsiteX3" fmla="*/ 0 w 9144000"/>
              <a:gd name="connsiteY3" fmla="*/ 4381500 h 4381500"/>
              <a:gd name="connsiteX4" fmla="*/ 0 w 9144000"/>
              <a:gd name="connsiteY4" fmla="*/ 190500 h 4381500"/>
              <a:gd name="connsiteX0" fmla="*/ 12700 w 9156700"/>
              <a:gd name="connsiteY0" fmla="*/ 190500 h 4521200"/>
              <a:gd name="connsiteX1" fmla="*/ 9156700 w 9156700"/>
              <a:gd name="connsiteY1" fmla="*/ 0 h 4521200"/>
              <a:gd name="connsiteX2" fmla="*/ 9156700 w 9156700"/>
              <a:gd name="connsiteY2" fmla="*/ 4381500 h 4521200"/>
              <a:gd name="connsiteX3" fmla="*/ 0 w 9156700"/>
              <a:gd name="connsiteY3" fmla="*/ 4521200 h 4521200"/>
              <a:gd name="connsiteX4" fmla="*/ 12700 w 9156700"/>
              <a:gd name="connsiteY4" fmla="*/ 1905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4521200">
                <a:moveTo>
                  <a:pt x="12700" y="190500"/>
                </a:moveTo>
                <a:lnTo>
                  <a:pt x="9156700" y="0"/>
                </a:lnTo>
                <a:lnTo>
                  <a:pt x="9156700" y="4381500"/>
                </a:lnTo>
                <a:lnTo>
                  <a:pt x="0" y="4521200"/>
                </a:lnTo>
                <a:cubicBezTo>
                  <a:pt x="4233" y="3077633"/>
                  <a:pt x="8467" y="1634067"/>
                  <a:pt x="127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2700" y="541867"/>
            <a:ext cx="9156700" cy="6028267"/>
          </a:xfrm>
          <a:custGeom>
            <a:avLst/>
            <a:gdLst>
              <a:gd name="connsiteX0" fmla="*/ 0 w 9144000"/>
              <a:gd name="connsiteY0" fmla="*/ 0 h 4191000"/>
              <a:gd name="connsiteX1" fmla="*/ 9144000 w 9144000"/>
              <a:gd name="connsiteY1" fmla="*/ 0 h 4191000"/>
              <a:gd name="connsiteX2" fmla="*/ 9144000 w 9144000"/>
              <a:gd name="connsiteY2" fmla="*/ 4191000 h 4191000"/>
              <a:gd name="connsiteX3" fmla="*/ 0 w 9144000"/>
              <a:gd name="connsiteY3" fmla="*/ 4191000 h 4191000"/>
              <a:gd name="connsiteX4" fmla="*/ 0 w 9144000"/>
              <a:gd name="connsiteY4" fmla="*/ 0 h 4191000"/>
              <a:gd name="connsiteX0" fmla="*/ 0 w 9144000"/>
              <a:gd name="connsiteY0" fmla="*/ 190500 h 4381500"/>
              <a:gd name="connsiteX1" fmla="*/ 9144000 w 9144000"/>
              <a:gd name="connsiteY1" fmla="*/ 0 h 4381500"/>
              <a:gd name="connsiteX2" fmla="*/ 9144000 w 9144000"/>
              <a:gd name="connsiteY2" fmla="*/ 4381500 h 4381500"/>
              <a:gd name="connsiteX3" fmla="*/ 0 w 9144000"/>
              <a:gd name="connsiteY3" fmla="*/ 4381500 h 4381500"/>
              <a:gd name="connsiteX4" fmla="*/ 0 w 9144000"/>
              <a:gd name="connsiteY4" fmla="*/ 190500 h 4381500"/>
              <a:gd name="connsiteX0" fmla="*/ 12700 w 9156700"/>
              <a:gd name="connsiteY0" fmla="*/ 190500 h 4521200"/>
              <a:gd name="connsiteX1" fmla="*/ 9156700 w 9156700"/>
              <a:gd name="connsiteY1" fmla="*/ 0 h 4521200"/>
              <a:gd name="connsiteX2" fmla="*/ 9156700 w 9156700"/>
              <a:gd name="connsiteY2" fmla="*/ 4381500 h 4521200"/>
              <a:gd name="connsiteX3" fmla="*/ 0 w 9156700"/>
              <a:gd name="connsiteY3" fmla="*/ 4521200 h 4521200"/>
              <a:gd name="connsiteX4" fmla="*/ 12700 w 9156700"/>
              <a:gd name="connsiteY4" fmla="*/ 1905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4521200">
                <a:moveTo>
                  <a:pt x="12700" y="190500"/>
                </a:moveTo>
                <a:lnTo>
                  <a:pt x="9156700" y="0"/>
                </a:lnTo>
                <a:lnTo>
                  <a:pt x="9156700" y="4381500"/>
                </a:lnTo>
                <a:lnTo>
                  <a:pt x="0" y="4521200"/>
                </a:lnTo>
                <a:cubicBezTo>
                  <a:pt x="4233" y="3077633"/>
                  <a:pt x="8467" y="1634067"/>
                  <a:pt x="127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2700" y="541867"/>
            <a:ext cx="9156700" cy="6028267"/>
          </a:xfrm>
          <a:custGeom>
            <a:avLst/>
            <a:gdLst>
              <a:gd name="connsiteX0" fmla="*/ 0 w 9144000"/>
              <a:gd name="connsiteY0" fmla="*/ 0 h 4191000"/>
              <a:gd name="connsiteX1" fmla="*/ 9144000 w 9144000"/>
              <a:gd name="connsiteY1" fmla="*/ 0 h 4191000"/>
              <a:gd name="connsiteX2" fmla="*/ 9144000 w 9144000"/>
              <a:gd name="connsiteY2" fmla="*/ 4191000 h 4191000"/>
              <a:gd name="connsiteX3" fmla="*/ 0 w 9144000"/>
              <a:gd name="connsiteY3" fmla="*/ 4191000 h 4191000"/>
              <a:gd name="connsiteX4" fmla="*/ 0 w 9144000"/>
              <a:gd name="connsiteY4" fmla="*/ 0 h 4191000"/>
              <a:gd name="connsiteX0" fmla="*/ 0 w 9144000"/>
              <a:gd name="connsiteY0" fmla="*/ 190500 h 4381500"/>
              <a:gd name="connsiteX1" fmla="*/ 9144000 w 9144000"/>
              <a:gd name="connsiteY1" fmla="*/ 0 h 4381500"/>
              <a:gd name="connsiteX2" fmla="*/ 9144000 w 9144000"/>
              <a:gd name="connsiteY2" fmla="*/ 4381500 h 4381500"/>
              <a:gd name="connsiteX3" fmla="*/ 0 w 9144000"/>
              <a:gd name="connsiteY3" fmla="*/ 4381500 h 4381500"/>
              <a:gd name="connsiteX4" fmla="*/ 0 w 9144000"/>
              <a:gd name="connsiteY4" fmla="*/ 190500 h 4381500"/>
              <a:gd name="connsiteX0" fmla="*/ 12700 w 9156700"/>
              <a:gd name="connsiteY0" fmla="*/ 190500 h 4521200"/>
              <a:gd name="connsiteX1" fmla="*/ 9156700 w 9156700"/>
              <a:gd name="connsiteY1" fmla="*/ 0 h 4521200"/>
              <a:gd name="connsiteX2" fmla="*/ 9156700 w 9156700"/>
              <a:gd name="connsiteY2" fmla="*/ 4381500 h 4521200"/>
              <a:gd name="connsiteX3" fmla="*/ 0 w 9156700"/>
              <a:gd name="connsiteY3" fmla="*/ 4521200 h 4521200"/>
              <a:gd name="connsiteX4" fmla="*/ 12700 w 9156700"/>
              <a:gd name="connsiteY4" fmla="*/ 1905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4521200">
                <a:moveTo>
                  <a:pt x="12700" y="190500"/>
                </a:moveTo>
                <a:lnTo>
                  <a:pt x="9156700" y="0"/>
                </a:lnTo>
                <a:lnTo>
                  <a:pt x="9156700" y="4381500"/>
                </a:lnTo>
                <a:lnTo>
                  <a:pt x="0" y="4521200"/>
                </a:lnTo>
                <a:cubicBezTo>
                  <a:pt x="4233" y="3077633"/>
                  <a:pt x="8467" y="1634067"/>
                  <a:pt x="127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08" y="4174969"/>
            <a:ext cx="2486742" cy="24904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2215" y="4105289"/>
            <a:ext cx="1834744" cy="2560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5808" y="3222762"/>
            <a:ext cx="4536407" cy="36352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7521" y="906013"/>
            <a:ext cx="680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Learning summary report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68631" y="2060848"/>
            <a:ext cx="2606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Yuan Wu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Date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07-11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0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多分支网络</a:t>
            </a:r>
            <a:r>
              <a:rPr lang="zh-CN" altLang="en-US" sz="2400" dirty="0" smtClean="0"/>
              <a:t>旨在多</a:t>
            </a:r>
            <a:r>
              <a:rPr lang="zh-CN" altLang="en-US" sz="2400" dirty="0"/>
              <a:t>个上下文尺度上获得多种多样的特征，然后融合这种补充信息以获得更好的</a:t>
            </a:r>
            <a:r>
              <a:rPr lang="en-US" altLang="zh-CN" sz="2400" dirty="0"/>
              <a:t>HR</a:t>
            </a:r>
            <a:r>
              <a:rPr lang="zh-CN" altLang="en-US" sz="2400" dirty="0"/>
              <a:t>重建。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CNF</a:t>
            </a:r>
            <a:r>
              <a:rPr lang="zh-CN" altLang="en-US" sz="2400" dirty="0" smtClean="0"/>
              <a:t>：构造了多个有着不同数量层的</a:t>
            </a:r>
            <a:r>
              <a:rPr lang="en-US" altLang="zh-CN" sz="2400" dirty="0" smtClean="0"/>
              <a:t>SRCNN</a:t>
            </a:r>
            <a:r>
              <a:rPr lang="zh-CN" altLang="en-US" sz="2400" dirty="0" smtClean="0"/>
              <a:t>网络，输入分别经过这些</a:t>
            </a:r>
            <a:r>
              <a:rPr lang="en-US" altLang="zh-CN" sz="2400" dirty="0" smtClean="0"/>
              <a:t>SRCNN</a:t>
            </a:r>
            <a:r>
              <a:rPr lang="zh-CN" altLang="en-US" sz="2400" dirty="0" smtClean="0"/>
              <a:t>网，得到的输出经单个卷积层卷积后再求和融合。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CMSC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IDN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266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多分支设计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07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该网络在某些情况下，有选择性只关注给定图层的部分特征。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SelNet</a:t>
            </a:r>
            <a:r>
              <a:rPr lang="zh-CN" altLang="en-US" sz="2400" dirty="0" smtClean="0"/>
              <a:t>：在每个卷积层之间加入选择单元，仅允许来自特征图的选定值通过。选择单元由身份映射，</a:t>
            </a:r>
            <a:r>
              <a:rPr lang="en-US" altLang="zh-CN" sz="2400" dirty="0" smtClean="0"/>
              <a:t>ReLU</a:t>
            </a:r>
            <a:r>
              <a:rPr lang="zh-CN" altLang="en-US" sz="2400" dirty="0" smtClean="0"/>
              <a:t>级联，</a:t>
            </a:r>
            <a:r>
              <a:rPr lang="en-US" altLang="zh-CN" sz="2400" dirty="0" smtClean="0"/>
              <a:t>1×1</a:t>
            </a:r>
            <a:r>
              <a:rPr lang="zh-CN" altLang="en-US" sz="2400" dirty="0" smtClean="0"/>
              <a:t>卷积和</a:t>
            </a:r>
            <a:r>
              <a:rPr lang="en-US" altLang="zh-CN" sz="2400" dirty="0" smtClean="0"/>
              <a:t>sigmoid</a:t>
            </a:r>
            <a:r>
              <a:rPr lang="zh-CN" altLang="en-US" sz="2400" dirty="0" smtClean="0"/>
              <a:t>层组成。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RCAN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SRRAM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39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基于注意力机制的网络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70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目前超分辨率网络</a:t>
            </a:r>
            <a:r>
              <a:rPr lang="zh-CN" altLang="en-US" sz="2400" dirty="0" smtClean="0"/>
              <a:t>考虑了双</a:t>
            </a:r>
            <a:r>
              <a:rPr lang="zh-CN" altLang="en-US" sz="2400" dirty="0"/>
              <a:t>三次降解。 </a:t>
            </a:r>
            <a:r>
              <a:rPr lang="zh-CN" altLang="en-US" sz="2400" dirty="0" smtClean="0"/>
              <a:t>而实际上，可能</a:t>
            </a:r>
            <a:r>
              <a:rPr lang="zh-CN" altLang="en-US" sz="2400" dirty="0"/>
              <a:t>同时发生多个降级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ZSSR</a:t>
            </a:r>
            <a:r>
              <a:rPr lang="zh-CN" altLang="en-US" sz="2400" dirty="0" smtClean="0"/>
              <a:t>：该网络架构使用原始图像</a:t>
            </a:r>
            <a:r>
              <a:rPr lang="zh-CN" altLang="en-US" sz="2400" dirty="0"/>
              <a:t>的下</a:t>
            </a:r>
            <a:r>
              <a:rPr lang="zh-CN" altLang="en-US" sz="2400" dirty="0" smtClean="0"/>
              <a:t>采样图像，加上数据增强处理进行训练。一旦</a:t>
            </a:r>
            <a:r>
              <a:rPr lang="zh-CN" altLang="en-US" sz="2400" dirty="0"/>
              <a:t>网络学习了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图像和原始图像</a:t>
            </a:r>
            <a:r>
              <a:rPr lang="zh-CN" altLang="en-US" sz="2400" dirty="0"/>
              <a:t>之间的关系，就使用相同的网络来使用测试图像作为</a:t>
            </a:r>
            <a:r>
              <a:rPr lang="zh-CN" altLang="en-US" sz="2400" dirty="0" smtClean="0"/>
              <a:t>输入预测</a:t>
            </a:r>
            <a:r>
              <a:rPr lang="en-US" altLang="zh-CN" sz="2400" dirty="0"/>
              <a:t>SR</a:t>
            </a:r>
            <a:r>
              <a:rPr lang="zh-CN" altLang="en-US" sz="2400" dirty="0"/>
              <a:t>图像。 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SRMD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352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多降质模型处理网络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7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SRGAN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SRResnet</a:t>
            </a:r>
            <a:r>
              <a:rPr lang="zh-CN" altLang="en-US" sz="2400" dirty="0"/>
              <a:t>的基础上加上一个鉴别</a:t>
            </a:r>
            <a:r>
              <a:rPr lang="zh-CN" altLang="en-US" sz="2400" dirty="0" smtClean="0"/>
              <a:t>器来比较生成的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和目标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经过卷积后的特征差别，使生成图片在语义和风格上更接近目标图片。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EnhanceNet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SRFeat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ESRGAN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280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GAN</a:t>
            </a:r>
            <a:r>
              <a:rPr lang="zh-CN" altLang="en-US" sz="2400" dirty="0" smtClean="0"/>
              <a:t>的模型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96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742" y="95478"/>
            <a:ext cx="3758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Research progress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744" y="1268760"/>
            <a:ext cx="39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/>
              <a:t>超</a:t>
            </a:r>
            <a:r>
              <a:rPr lang="zh-CN" altLang="en-US" sz="2400" dirty="0" smtClean="0"/>
              <a:t>分网络的升采样结构</a:t>
            </a:r>
            <a:endParaRPr lang="zh-CN" altLang="en-US" sz="2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17744" y="1916832"/>
            <a:ext cx="7054656" cy="40324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根据升采样在网络结构中的位置和使用方式，分为前端升采样，后端升采样，渐进式升采样和升降采样迭代</a:t>
            </a:r>
            <a:r>
              <a:rPr lang="zh-CN" altLang="en-US" sz="2400" dirty="0" smtClean="0"/>
              <a:t>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渐进式升采样网络主要解决多个超分倍增系数和大的超分倍增系数，采用</a:t>
            </a:r>
            <a:r>
              <a:rPr lang="en-US" altLang="zh-CN" sz="2400" dirty="0" smtClean="0"/>
              <a:t>LPLS</a:t>
            </a:r>
            <a:r>
              <a:rPr lang="zh-CN" altLang="en-US" sz="2400" dirty="0" smtClean="0"/>
              <a:t>金字塔或级联</a:t>
            </a:r>
            <a:r>
              <a:rPr lang="en-US" altLang="zh-CN" sz="2400" dirty="0" smtClean="0"/>
              <a:t>CNN</a:t>
            </a:r>
            <a:r>
              <a:rPr lang="zh-CN" altLang="en-US" sz="2400" dirty="0" smtClean="0"/>
              <a:t>方式分步重建。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升降采样迭代</a:t>
            </a:r>
            <a:r>
              <a:rPr lang="zh-CN" altLang="en-US" sz="2400" dirty="0" smtClean="0"/>
              <a:t>式网络借鉴了反向投影的思想，交替使用升采样和降采样，用所有中间层输出共同重建出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87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2" y="95478"/>
            <a:ext cx="3758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Research progress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744" y="1268760"/>
            <a:ext cx="39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全局和局部网络结构设计</a:t>
            </a:r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00604" y="2060848"/>
            <a:ext cx="7054656" cy="43204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小波域变换：分别对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图像进行小波变换，在不同的子频带进行映射学习。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高级卷积结构：例如空洞卷积和成组卷积。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像素递归学习：这类方法是逐像素生成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图像，可以更好捕获全局上下文信息和像素生成时的相关性。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残差学习，递归学习，多支路学习，密集连接等等。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2" y="95478"/>
            <a:ext cx="3758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Research progress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744" y="1268760"/>
            <a:ext cx="39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损失函数设计</a:t>
            </a:r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17744" y="1988840"/>
            <a:ext cx="7054656" cy="40324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内容损失：主要从图像内容理解和感知层面对图像质量评价，常使用预训练好的网络比较中间层特征图之间的欧式空间距离。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像素级损失：比较两幅图像像素级差别，包括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损失。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基于先验知识的损失：通过一些外部已知的先验，作为一些约束放入损失函数，例如人脸超分对关键点的约束。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27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2" y="95478"/>
            <a:ext cx="3758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Research progress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744" y="1268760"/>
            <a:ext cx="39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无监督图像超分辨率</a:t>
            </a:r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17744" y="2060848"/>
            <a:ext cx="7054656" cy="40324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零样本学习的图像超分：在测试阶段训练一个专有图像的超分网络，比如用核估计方法在单张测试图像中估计降质过程。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弱监督学习的图像超分：一是学习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的降质过程，另一是同时学习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这种往复映射关系。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深度图像先验：主要是使用随机初始化的</a:t>
            </a:r>
            <a:r>
              <a:rPr lang="en-US" altLang="zh-CN" sz="2400" dirty="0" smtClean="0"/>
              <a:t>CNN</a:t>
            </a:r>
            <a:r>
              <a:rPr lang="zh-CN" altLang="en-US" sz="2400" dirty="0" smtClean="0"/>
              <a:t>作为手工设计的先验去进行超分。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00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045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Main difficulty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59632" y="1412776"/>
            <a:ext cx="6709906" cy="46085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加入先验知识：用于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的深度网络是以端到端学习的数据驱动模型，当大量训练数据不存在的特定类别退化时，它被证明是次优的。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目标函数和度量：已有的目标函数或度量参数，没有哪个可以作为通用的感知度量，因此需要开发新的目标函数。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无监督图像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：当没有相应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图像时，如何执行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；当输入图像分辨率很差时，使用该方法无法解决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82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045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Main difficulty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59632" y="1556792"/>
            <a:ext cx="6709906" cy="38884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真实和人工退化</a:t>
            </a:r>
            <a:r>
              <a:rPr lang="zh-CN" altLang="en-US" sz="2400" dirty="0"/>
              <a:t>：与使用</a:t>
            </a:r>
            <a:r>
              <a:rPr lang="zh-CN" altLang="en-US" sz="2400" dirty="0" smtClean="0"/>
              <a:t>双三次插值生成</a:t>
            </a:r>
            <a:r>
              <a:rPr lang="zh-CN" altLang="en-US" sz="2400" dirty="0"/>
              <a:t>的实际</a:t>
            </a:r>
            <a:r>
              <a:rPr lang="en-US" altLang="zh-CN" sz="2400" dirty="0"/>
              <a:t>LR</a:t>
            </a:r>
            <a:r>
              <a:rPr lang="zh-CN" altLang="en-US" sz="2400" dirty="0"/>
              <a:t>图像相比，在实际场景中遇到的实际</a:t>
            </a:r>
            <a:r>
              <a:rPr lang="en-US" altLang="zh-CN" sz="2400" dirty="0"/>
              <a:t>LR</a:t>
            </a:r>
            <a:r>
              <a:rPr lang="zh-CN" altLang="en-US" sz="2400" dirty="0"/>
              <a:t>图像具有完全不同的</a:t>
            </a:r>
            <a:r>
              <a:rPr lang="zh-CN" altLang="en-US" sz="2400" dirty="0" smtClean="0"/>
              <a:t>分布，这样导致训练出的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网络在实际场景中得到的效果变差。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更高的</a:t>
            </a:r>
            <a:r>
              <a:rPr lang="en-US" altLang="zh-CN" sz="2400" dirty="0" smtClean="0"/>
              <a:t>SR</a:t>
            </a:r>
            <a:r>
              <a:rPr lang="zh-CN" altLang="en-US" sz="2400" dirty="0"/>
              <a:t>率：当前的</a:t>
            </a:r>
            <a:r>
              <a:rPr lang="en-US" altLang="zh-CN" sz="2400" dirty="0"/>
              <a:t>SR</a:t>
            </a:r>
            <a:r>
              <a:rPr lang="zh-CN" altLang="en-US" sz="2400" dirty="0"/>
              <a:t>模型通常不能解决极端超分辨率</a:t>
            </a:r>
            <a:r>
              <a:rPr lang="zh-CN" altLang="en-US" sz="2400" dirty="0" smtClean="0"/>
              <a:t>，例如人群</a:t>
            </a:r>
            <a:r>
              <a:rPr lang="zh-CN" altLang="en-US" sz="2400" dirty="0"/>
              <a:t>场景中的超分辨</a:t>
            </a:r>
            <a:r>
              <a:rPr lang="zh-CN" altLang="en-US" sz="2400" dirty="0" smtClean="0"/>
              <a:t>面部情况。如何保留</a:t>
            </a:r>
            <a:r>
              <a:rPr lang="zh-CN" altLang="en-US" sz="2400" dirty="0"/>
              <a:t>图像中准确的局部细节变得具有挑战性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27" y="4266141"/>
            <a:ext cx="2486742" cy="24904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42" y="1312863"/>
            <a:ext cx="1834744" cy="2560108"/>
          </a:xfrm>
          <a:prstGeom prst="rect">
            <a:avLst/>
          </a:prstGeom>
        </p:spPr>
      </p:pic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3131840" y="2342952"/>
            <a:ext cx="48255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3131840" y="4266141"/>
            <a:ext cx="48255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987824" y="2570693"/>
            <a:ext cx="1360884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8625" spc="-375" dirty="0" smtClean="0">
                <a:solidFill>
                  <a:prstClr val="white"/>
                </a:solidFill>
                <a:latin typeface="Arial" panose="020B0604020202020204" pitchFamily="34" charset="0"/>
              </a:rPr>
              <a:t>01</a:t>
            </a:r>
            <a:endParaRPr lang="zh-CN" altLang="en-US" sz="8625" spc="-375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8708" y="2775330"/>
            <a:ext cx="3710100" cy="111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Image </a:t>
            </a:r>
            <a:r>
              <a:rPr lang="en-US" altLang="zh-CN" sz="2400" b="1" dirty="0">
                <a:solidFill>
                  <a:prstClr val="white"/>
                </a:solidFill>
                <a:latin typeface="微软雅黑"/>
                <a:ea typeface="微软雅黑"/>
              </a:rPr>
              <a:t>super resolution based on 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0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08" y="4174969"/>
            <a:ext cx="2486742" cy="24904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2215" y="4105289"/>
            <a:ext cx="1834744" cy="2560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5808" y="3222762"/>
            <a:ext cx="4536407" cy="36352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3272" y="1589692"/>
            <a:ext cx="3021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67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64" y="149987"/>
            <a:ext cx="386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744" y="1268760"/>
            <a:ext cx="683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基于深度学习的图像超分辨率重建的研究流程</a:t>
            </a:r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17744" y="2132856"/>
            <a:ext cx="683863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找到一组原始图像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，并将这组图片降低分辨率为一组图像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通过各种神经网络结构，将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图片超分辨率重建为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PSNR</a:t>
            </a:r>
            <a:r>
              <a:rPr lang="zh-CN" altLang="en-US" sz="2400" dirty="0" smtClean="0"/>
              <a:t>等方法比较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，验证重建效果，并选取合适的损失函数对网络节点模型和参数进行调节。</a:t>
            </a:r>
            <a:endParaRPr lang="en-US" altLang="zh-CN" sz="2400" dirty="0" smtClean="0"/>
          </a:p>
          <a:p>
            <a:r>
              <a:rPr lang="zh-CN" altLang="en-US" sz="2400" dirty="0" smtClean="0"/>
              <a:t>反复执行，直到上一步中得到的结果满意为止。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7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9448" y="1292671"/>
            <a:ext cx="6888935" cy="892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基于深度学习的超分辨率算法，按照</a:t>
            </a:r>
            <a:r>
              <a:rPr lang="zh-CN" altLang="en-US" sz="2400" dirty="0"/>
              <a:t>算法的网络结构</a:t>
            </a:r>
            <a:r>
              <a:rPr lang="zh-CN" altLang="en-US" sz="2400" dirty="0" smtClean="0"/>
              <a:t>特点将</a:t>
            </a:r>
            <a:r>
              <a:rPr lang="zh-CN" altLang="en-US" sz="2400" dirty="0"/>
              <a:t>单图像超分辨率</a:t>
            </a:r>
            <a:r>
              <a:rPr lang="zh-CN" altLang="en-US" sz="2400" dirty="0" smtClean="0"/>
              <a:t>算法大致分成</a:t>
            </a:r>
            <a:r>
              <a:rPr lang="en-US" altLang="zh-CN" sz="2400" dirty="0"/>
              <a:t>9</a:t>
            </a:r>
            <a:r>
              <a:rPr lang="zh-CN" altLang="en-US" sz="2400" dirty="0"/>
              <a:t>类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43608" y="3364577"/>
            <a:ext cx="471631" cy="135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线性网络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0846" y="3364577"/>
            <a:ext cx="471631" cy="135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残差</a:t>
            </a:r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1637" y="3364577"/>
            <a:ext cx="471631" cy="135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递归</a:t>
            </a:r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60484" y="3363700"/>
            <a:ext cx="471631" cy="203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渐进式重构设计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8296" y="3361794"/>
            <a:ext cx="471631" cy="203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密集连接网络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4048" y="3356990"/>
            <a:ext cx="471631" cy="203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</a:t>
            </a:r>
            <a:r>
              <a:rPr lang="zh-CN" altLang="en-US" dirty="0" smtClean="0">
                <a:solidFill>
                  <a:schemeClr val="tx1"/>
                </a:solidFill>
              </a:rPr>
              <a:t>分支设计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47750" y="3363700"/>
            <a:ext cx="471631" cy="2801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基于注意力机制的网络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21018" y="3364577"/>
            <a:ext cx="471631" cy="2801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多降质模型处理网络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7120" y="3364577"/>
            <a:ext cx="648073" cy="203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</a:rPr>
              <a:t>GAN</a:t>
            </a:r>
            <a:r>
              <a:rPr lang="zh-CN" altLang="en-US" dirty="0" smtClean="0">
                <a:solidFill>
                  <a:schemeClr val="tx1"/>
                </a:solidFill>
              </a:rPr>
              <a:t>的模型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876" y="2364390"/>
            <a:ext cx="258247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单图像超分辨率算法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17" idx="2"/>
          </p:cNvCxnSpPr>
          <p:nvPr/>
        </p:nvCxnSpPr>
        <p:spPr>
          <a:xfrm flipH="1">
            <a:off x="4434111" y="2868446"/>
            <a:ext cx="1" cy="48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2"/>
            <a:endCxn id="11" idx="0"/>
          </p:cNvCxnSpPr>
          <p:nvPr/>
        </p:nvCxnSpPr>
        <p:spPr>
          <a:xfrm flipH="1">
            <a:off x="3596300" y="2868446"/>
            <a:ext cx="837812" cy="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2"/>
            <a:endCxn id="13" idx="0"/>
          </p:cNvCxnSpPr>
          <p:nvPr/>
        </p:nvCxnSpPr>
        <p:spPr>
          <a:xfrm>
            <a:off x="4434112" y="2868446"/>
            <a:ext cx="805752" cy="48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2"/>
            <a:endCxn id="10" idx="0"/>
          </p:cNvCxnSpPr>
          <p:nvPr/>
        </p:nvCxnSpPr>
        <p:spPr>
          <a:xfrm flipH="1">
            <a:off x="2797453" y="2868446"/>
            <a:ext cx="1636659" cy="49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2"/>
            <a:endCxn id="14" idx="0"/>
          </p:cNvCxnSpPr>
          <p:nvPr/>
        </p:nvCxnSpPr>
        <p:spPr>
          <a:xfrm>
            <a:off x="4434112" y="2868446"/>
            <a:ext cx="1649454" cy="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2"/>
            <a:endCxn id="9" idx="0"/>
          </p:cNvCxnSpPr>
          <p:nvPr/>
        </p:nvCxnSpPr>
        <p:spPr>
          <a:xfrm flipH="1">
            <a:off x="2006662" y="2868446"/>
            <a:ext cx="2427450" cy="49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2"/>
            <a:endCxn id="15" idx="0"/>
          </p:cNvCxnSpPr>
          <p:nvPr/>
        </p:nvCxnSpPr>
        <p:spPr>
          <a:xfrm>
            <a:off x="4434112" y="2868446"/>
            <a:ext cx="2522722" cy="49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2"/>
            <a:endCxn id="2" idx="0"/>
          </p:cNvCxnSpPr>
          <p:nvPr/>
        </p:nvCxnSpPr>
        <p:spPr>
          <a:xfrm flipH="1">
            <a:off x="1279424" y="2868446"/>
            <a:ext cx="3154688" cy="49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2"/>
            <a:endCxn id="16" idx="0"/>
          </p:cNvCxnSpPr>
          <p:nvPr/>
        </p:nvCxnSpPr>
        <p:spPr>
          <a:xfrm>
            <a:off x="4434112" y="2868446"/>
            <a:ext cx="3387045" cy="49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59025" y="890514"/>
            <a:ext cx="495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论文链接：</a:t>
            </a:r>
            <a:r>
              <a:rPr lang="en-US" altLang="zh-CN" dirty="0"/>
              <a:t>https://arxiv.org/abs/1904.07523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3744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线性网络结构简单，仅有单个信号流路径。这种网络设计中，几个卷积层彼此堆叠作为隐藏层，输入从初始层到后面层顺序流动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早期上采样设计：在输入之前对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上采样，扩张成与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同尺寸，然后进行后续操作。主要算法有</a:t>
            </a:r>
            <a:r>
              <a:rPr lang="en-US" altLang="zh-CN" sz="2400" dirty="0" smtClean="0"/>
              <a:t>SRCNN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VDSR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DnCNN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IrCNN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后期上采样设计：网络对</a:t>
            </a:r>
            <a:r>
              <a:rPr lang="en-US" altLang="zh-CN" sz="2400" dirty="0" smtClean="0"/>
              <a:t>LR</a:t>
            </a:r>
            <a:r>
              <a:rPr lang="zh-CN" altLang="en-US" sz="2400" dirty="0" smtClean="0"/>
              <a:t>输入进行学习，然后对网络输出附近的特征进行上采样得到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。主要算法有</a:t>
            </a:r>
            <a:r>
              <a:rPr lang="en-US" altLang="zh-CN" sz="2400" dirty="0" smtClean="0"/>
              <a:t>FSRCNN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ESPCN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17744" y="1268760"/>
            <a:ext cx="196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线性网络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33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41764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残差学习在网络设计中使用跳过连接以避免梯度消失。算法对输入和真实参照图像之间的残差进行学习。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单级残差网络：基于</a:t>
            </a:r>
            <a:r>
              <a:rPr lang="en-US" altLang="zh-CN" sz="2400" dirty="0" smtClean="0"/>
              <a:t>ResNet</a:t>
            </a:r>
            <a:r>
              <a:rPr lang="zh-CN" altLang="en-US" sz="2400" dirty="0" smtClean="0"/>
              <a:t>改进，去掉了批归一化层和残差模块外的</a:t>
            </a:r>
            <a:r>
              <a:rPr lang="en-US" altLang="zh-CN" sz="2400" dirty="0" smtClean="0"/>
              <a:t>ReLU</a:t>
            </a:r>
            <a:r>
              <a:rPr lang="zh-CN" altLang="en-US" sz="2400" dirty="0"/>
              <a:t>激活。主要算法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EDSR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CARN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多级残差网络：由多个子网组成，这些子网是连续训练的。主要算法有</a:t>
            </a:r>
            <a:r>
              <a:rPr lang="en-US" altLang="zh-CN" sz="2400" dirty="0" smtClean="0"/>
              <a:t>FormResNet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BTSRN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REDNet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196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/>
              <a:t>残差</a:t>
            </a:r>
            <a:r>
              <a:rPr lang="zh-CN" altLang="en-US" sz="2400" dirty="0" smtClean="0"/>
              <a:t>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02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递归网络采用递归连接的卷积层或单位，可以避免由于网络深度增加带来的参数过多和模型过大的问题。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DRCN</a:t>
            </a:r>
            <a:r>
              <a:rPr lang="zh-CN" altLang="en-US" sz="2400" dirty="0" smtClean="0"/>
              <a:t>：由三个较小网络组成。嵌入网类似于特征提取；推理网是递归网络即数据多次循环通过该层；重建网即特征图重建。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DRRN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MemNet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196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递归网络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4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37444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通常</a:t>
            </a:r>
            <a:r>
              <a:rPr lang="en-US" altLang="zh-CN" sz="2400" dirty="0" smtClean="0"/>
              <a:t>CNN</a:t>
            </a:r>
            <a:r>
              <a:rPr lang="zh-CN" altLang="en-US" sz="2400" dirty="0" smtClean="0"/>
              <a:t>算法是一步预测输出的，但对于比较大的缩放情况，需要多个步骤来预测输出。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SCN</a:t>
            </a:r>
            <a:r>
              <a:rPr lang="zh-CN" altLang="en-US" sz="2400" dirty="0" smtClean="0"/>
              <a:t>：与</a:t>
            </a:r>
            <a:r>
              <a:rPr lang="en-US" altLang="zh-CN" sz="2400" dirty="0" smtClean="0"/>
              <a:t>SRCNN</a:t>
            </a:r>
            <a:r>
              <a:rPr lang="zh-CN" altLang="en-US" sz="2400" dirty="0"/>
              <a:t>类似，第一卷积层从低分辨率补丁中提取</a:t>
            </a:r>
            <a:r>
              <a:rPr lang="zh-CN" altLang="en-US" sz="2400" dirty="0" smtClean="0"/>
              <a:t>特征并送</a:t>
            </a:r>
            <a:r>
              <a:rPr lang="zh-CN" altLang="en-US" sz="2400" dirty="0"/>
              <a:t>到</a:t>
            </a:r>
            <a:r>
              <a:rPr lang="en-US" altLang="zh-CN" sz="2400" dirty="0"/>
              <a:t>LISTA</a:t>
            </a:r>
            <a:r>
              <a:rPr lang="zh-CN" altLang="en-US" sz="2400" dirty="0" smtClean="0"/>
              <a:t>网络； </a:t>
            </a:r>
            <a:r>
              <a:rPr lang="en-US" altLang="zh-CN" sz="2400" dirty="0" smtClean="0"/>
              <a:t>LISTA</a:t>
            </a:r>
            <a:r>
              <a:rPr lang="zh-CN" altLang="en-US" sz="2400" dirty="0" smtClean="0"/>
              <a:t>网络由有限的循环阶段组成以获取每个特征的稀疏编码；之后将它与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字典相乘来重建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补丁；最后进行</a:t>
            </a:r>
            <a:r>
              <a:rPr lang="en-US" altLang="zh-CN" sz="2400" dirty="0" smtClean="0"/>
              <a:t>HR</a:t>
            </a:r>
            <a:r>
              <a:rPr lang="zh-CN" altLang="en-US" sz="2400" dirty="0" smtClean="0"/>
              <a:t>输出。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LapSRN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381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渐进式重构设计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8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429" y="95478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 Methods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3915"/>
            <a:ext cx="3225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 </a:t>
            </a:r>
            <a:r>
              <a:rPr lang="zh-CN" altLang="zh-CN" sz="2700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 </a:t>
            </a:r>
            <a:endParaRPr lang="zh-CN" altLang="zh-CN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744" y="1988840"/>
            <a:ext cx="7054656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受</a:t>
            </a:r>
            <a:r>
              <a:rPr lang="en-US" altLang="zh-CN" sz="2400" dirty="0" smtClean="0"/>
              <a:t>DenseNet</a:t>
            </a:r>
            <a:r>
              <a:rPr lang="zh-CN" altLang="en-US" sz="2400" dirty="0" smtClean="0"/>
              <a:t>架构启发，提出</a:t>
            </a:r>
            <a:r>
              <a:rPr lang="zh-CN" altLang="en-US" sz="2400" dirty="0"/>
              <a:t>了基于密集连接的</a:t>
            </a:r>
            <a:r>
              <a:rPr lang="en-US" altLang="zh-CN" sz="2400" dirty="0"/>
              <a:t>CNN</a:t>
            </a:r>
            <a:r>
              <a:rPr lang="zh-CN" altLang="en-US" sz="2400" dirty="0" smtClean="0"/>
              <a:t>层。 </a:t>
            </a:r>
            <a:r>
              <a:rPr lang="zh-CN" altLang="en-US" sz="2400" dirty="0"/>
              <a:t>这种</a:t>
            </a:r>
            <a:r>
              <a:rPr lang="zh-CN" altLang="en-US" sz="2400" dirty="0" smtClean="0"/>
              <a:t>设计可以结合</a:t>
            </a:r>
            <a:r>
              <a:rPr lang="zh-CN" altLang="en-US" sz="2400" dirty="0"/>
              <a:t>网络深度可用的分层线索，以实现高度灵活性和更丰富的特征表示。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SR-DenseNet</a:t>
            </a:r>
            <a:r>
              <a:rPr lang="zh-CN" altLang="en-US" sz="2400" dirty="0" smtClean="0"/>
              <a:t>：使用层之间的密集连接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即图层</a:t>
            </a:r>
            <a:r>
              <a:rPr lang="zh-CN" altLang="en-US" sz="2400" dirty="0"/>
              <a:t>直接对所有先前图层的输出进行操作</a:t>
            </a:r>
            <a:r>
              <a:rPr lang="zh-CN" altLang="en-US" sz="2400" dirty="0" smtClean="0"/>
              <a:t>。从</a:t>
            </a:r>
            <a:r>
              <a:rPr lang="zh-CN" altLang="en-US" sz="2400" dirty="0"/>
              <a:t>低级到高级特征层的这种信息流避免了消失的梯度</a:t>
            </a:r>
            <a:r>
              <a:rPr lang="zh-CN" altLang="en-US" sz="2400" dirty="0" smtClean="0"/>
              <a:t>问题。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其余算法：</a:t>
            </a:r>
            <a:r>
              <a:rPr lang="en-US" altLang="zh-CN" sz="2400" dirty="0" smtClean="0"/>
              <a:t>RDN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d-DBPN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7744" y="1268760"/>
            <a:ext cx="280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密集连接网络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33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Straight Connector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TextBox 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文本框 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1465</Words>
  <Application>Microsoft Office PowerPoint</Application>
  <PresentationFormat>全屏显示(4:3)</PresentationFormat>
  <Paragraphs>143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wytt2013</dc:creator>
  <cp:lastModifiedBy>wytt2013</cp:lastModifiedBy>
  <cp:revision>69</cp:revision>
  <dcterms:created xsi:type="dcterms:W3CDTF">2019-07-08T11:45:10Z</dcterms:created>
  <dcterms:modified xsi:type="dcterms:W3CDTF">2019-07-15T14:17:52Z</dcterms:modified>
</cp:coreProperties>
</file>