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XY-Lab\Desktop\training-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XY-Lab\Desktop\training-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mAP</a:t>
            </a:r>
            <a:r>
              <a:rPr lang="en-US" altLang="zh-CN" dirty="0" smtClean="0"/>
              <a:t> on test set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85-45BE-A374-653EAB3D8A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Sheet2!$A$3:$A$4</c:f>
              <c:strCache>
                <c:ptCount val="2"/>
                <c:pt idx="0">
                  <c:v>YOLO3</c:v>
                </c:pt>
                <c:pt idx="1">
                  <c:v>PANet</c:v>
                </c:pt>
              </c:strCache>
            </c:strRef>
          </c:cat>
          <c:val>
            <c:numRef>
              <c:f>Sheet2!$B$3:$B$4</c:f>
              <c:numCache>
                <c:formatCode>General</c:formatCode>
                <c:ptCount val="2"/>
                <c:pt idx="0">
                  <c:v>0.66159999999999997</c:v>
                </c:pt>
                <c:pt idx="1">
                  <c:v>0.70799999999999996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85-45BE-A374-653EAB3D8A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839328"/>
        <c:axId val="149834752"/>
      </c:barChart>
      <c:catAx>
        <c:axId val="14983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834752"/>
        <c:crosses val="autoZero"/>
        <c:auto val="1"/>
        <c:lblAlgn val="ctr"/>
        <c:lblOffset val="100"/>
        <c:noMultiLvlLbl val="0"/>
      </c:catAx>
      <c:valAx>
        <c:axId val="1498347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8393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YOLO3mod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Sheet2!$B$1:$Q$1</c15:sqref>
                  </c15:fullRef>
                </c:ext>
              </c:extLst>
              <c:f>Sheet2!$C$1:$Q$1</c:f>
              <c:strCache>
                <c:ptCount val="15"/>
                <c:pt idx="0">
                  <c:v>plane</c:v>
                </c:pt>
                <c:pt idx="1">
                  <c:v>baseball-diamond</c:v>
                </c:pt>
                <c:pt idx="2">
                  <c:v>bridge</c:v>
                </c:pt>
                <c:pt idx="3">
                  <c:v>ground-track-field</c:v>
                </c:pt>
                <c:pt idx="4">
                  <c:v>small-vehicle</c:v>
                </c:pt>
                <c:pt idx="5">
                  <c:v>large-vehicle</c:v>
                </c:pt>
                <c:pt idx="6">
                  <c:v>ship</c:v>
                </c:pt>
                <c:pt idx="7">
                  <c:v>tennis-court</c:v>
                </c:pt>
                <c:pt idx="8">
                  <c:v>basketball-court</c:v>
                </c:pt>
                <c:pt idx="9">
                  <c:v>storage-tank</c:v>
                </c:pt>
                <c:pt idx="10">
                  <c:v>soccer-ball-field</c:v>
                </c:pt>
                <c:pt idx="11">
                  <c:v>roundabout</c:v>
                </c:pt>
                <c:pt idx="12">
                  <c:v>harbor</c:v>
                </c:pt>
                <c:pt idx="13">
                  <c:v>swimming-pool</c:v>
                </c:pt>
                <c:pt idx="14">
                  <c:v>helicpter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Sheet2!$B$2:$Q$2</c15:sqref>
                  </c15:fullRef>
                </c:ext>
              </c:extLst>
              <c:f>Sheet2!$C$2:$Q$2</c:f>
              <c:numCache>
                <c:formatCode>General</c:formatCode>
                <c:ptCount val="15"/>
                <c:pt idx="0">
                  <c:v>0.79710000000000003</c:v>
                </c:pt>
                <c:pt idx="1">
                  <c:v>0.59030000000000005</c:v>
                </c:pt>
                <c:pt idx="2">
                  <c:v>0.43580000000000002</c:v>
                </c:pt>
                <c:pt idx="3">
                  <c:v>0.57669999999999999</c:v>
                </c:pt>
                <c:pt idx="4">
                  <c:v>0.78069999999999995</c:v>
                </c:pt>
                <c:pt idx="5">
                  <c:v>0.57820000000000005</c:v>
                </c:pt>
                <c:pt idx="6">
                  <c:v>0.78839999999999999</c:v>
                </c:pt>
                <c:pt idx="7">
                  <c:v>0.90400000000000003</c:v>
                </c:pt>
                <c:pt idx="8">
                  <c:v>0.74460000000000004</c:v>
                </c:pt>
                <c:pt idx="9">
                  <c:v>0.80730000000000002</c:v>
                </c:pt>
                <c:pt idx="10">
                  <c:v>0.34310000000000002</c:v>
                </c:pt>
                <c:pt idx="11">
                  <c:v>0.56789999999999996</c:v>
                </c:pt>
                <c:pt idx="12">
                  <c:v>0.59140000000000004</c:v>
                </c:pt>
                <c:pt idx="13">
                  <c:v>0.65169999999999995</c:v>
                </c:pt>
                <c:pt idx="14">
                  <c:v>0.51829999999999998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4C-42A4-9C8D-0118B0842330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YOLO3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Sheet2!$B$1:$Q$1</c15:sqref>
                  </c15:fullRef>
                </c:ext>
              </c:extLst>
              <c:f>Sheet2!$C$1:$Q$1</c:f>
              <c:strCache>
                <c:ptCount val="15"/>
                <c:pt idx="0">
                  <c:v>plane</c:v>
                </c:pt>
                <c:pt idx="1">
                  <c:v>baseball-diamond</c:v>
                </c:pt>
                <c:pt idx="2">
                  <c:v>bridge</c:v>
                </c:pt>
                <c:pt idx="3">
                  <c:v>ground-track-field</c:v>
                </c:pt>
                <c:pt idx="4">
                  <c:v>small-vehicle</c:v>
                </c:pt>
                <c:pt idx="5">
                  <c:v>large-vehicle</c:v>
                </c:pt>
                <c:pt idx="6">
                  <c:v>ship</c:v>
                </c:pt>
                <c:pt idx="7">
                  <c:v>tennis-court</c:v>
                </c:pt>
                <c:pt idx="8">
                  <c:v>basketball-court</c:v>
                </c:pt>
                <c:pt idx="9">
                  <c:v>storage-tank</c:v>
                </c:pt>
                <c:pt idx="10">
                  <c:v>soccer-ball-field</c:v>
                </c:pt>
                <c:pt idx="11">
                  <c:v>roundabout</c:v>
                </c:pt>
                <c:pt idx="12">
                  <c:v>harbor</c:v>
                </c:pt>
                <c:pt idx="13">
                  <c:v>swimming-pool</c:v>
                </c:pt>
                <c:pt idx="14">
                  <c:v>helicpter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Sheet2!$B$3:$Q$3</c15:sqref>
                  </c15:fullRef>
                </c:ext>
              </c:extLst>
              <c:f>Sheet2!$C$3:$Q$3</c:f>
              <c:numCache>
                <c:formatCode>General</c:formatCode>
                <c:ptCount val="15"/>
                <c:pt idx="0">
                  <c:v>0.88039999999999996</c:v>
                </c:pt>
                <c:pt idx="1">
                  <c:v>0.62039999999999995</c:v>
                </c:pt>
                <c:pt idx="2">
                  <c:v>0.4456</c:v>
                </c:pt>
                <c:pt idx="3">
                  <c:v>0.56059999999999999</c:v>
                </c:pt>
                <c:pt idx="4">
                  <c:v>0.76529999999999998</c:v>
                </c:pt>
                <c:pt idx="5">
                  <c:v>0.57310000000000005</c:v>
                </c:pt>
                <c:pt idx="6">
                  <c:v>0.78590000000000004</c:v>
                </c:pt>
                <c:pt idx="7">
                  <c:v>0.90459999999999996</c:v>
                </c:pt>
                <c:pt idx="8">
                  <c:v>0.77149999999999996</c:v>
                </c:pt>
                <c:pt idx="9">
                  <c:v>0.80420000000000003</c:v>
                </c:pt>
                <c:pt idx="10">
                  <c:v>0.4486</c:v>
                </c:pt>
                <c:pt idx="11">
                  <c:v>0.58560000000000001</c:v>
                </c:pt>
                <c:pt idx="12">
                  <c:v>0.59860000000000002</c:v>
                </c:pt>
                <c:pt idx="13">
                  <c:v>0.62290000000000001</c:v>
                </c:pt>
                <c:pt idx="14">
                  <c:v>0.55620000000000003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4C-42A4-9C8D-0118B0842330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PANet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Sheet2!$B$1:$Q$1</c15:sqref>
                  </c15:fullRef>
                </c:ext>
              </c:extLst>
              <c:f>Sheet2!$C$1:$Q$1</c:f>
              <c:strCache>
                <c:ptCount val="15"/>
                <c:pt idx="0">
                  <c:v>plane</c:v>
                </c:pt>
                <c:pt idx="1">
                  <c:v>baseball-diamond</c:v>
                </c:pt>
                <c:pt idx="2">
                  <c:v>bridge</c:v>
                </c:pt>
                <c:pt idx="3">
                  <c:v>ground-track-field</c:v>
                </c:pt>
                <c:pt idx="4">
                  <c:v>small-vehicle</c:v>
                </c:pt>
                <c:pt idx="5">
                  <c:v>large-vehicle</c:v>
                </c:pt>
                <c:pt idx="6">
                  <c:v>ship</c:v>
                </c:pt>
                <c:pt idx="7">
                  <c:v>tennis-court</c:v>
                </c:pt>
                <c:pt idx="8">
                  <c:v>basketball-court</c:v>
                </c:pt>
                <c:pt idx="9">
                  <c:v>storage-tank</c:v>
                </c:pt>
                <c:pt idx="10">
                  <c:v>soccer-ball-field</c:v>
                </c:pt>
                <c:pt idx="11">
                  <c:v>roundabout</c:v>
                </c:pt>
                <c:pt idx="12">
                  <c:v>harbor</c:v>
                </c:pt>
                <c:pt idx="13">
                  <c:v>swimming-pool</c:v>
                </c:pt>
                <c:pt idx="14">
                  <c:v>helicpter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Sheet2!$B$4:$Q$4</c15:sqref>
                  </c15:fullRef>
                </c:ext>
              </c:extLst>
              <c:f>Sheet2!$C$4:$Q$4</c:f>
              <c:numCache>
                <c:formatCode>General</c:formatCode>
                <c:ptCount val="15"/>
                <c:pt idx="0">
                  <c:v>0.89129999999999998</c:v>
                </c:pt>
                <c:pt idx="1">
                  <c:v>0.76400000000000001</c:v>
                </c:pt>
                <c:pt idx="2">
                  <c:v>0.54020000000000001</c:v>
                </c:pt>
                <c:pt idx="3">
                  <c:v>0.67510000000000003</c:v>
                </c:pt>
                <c:pt idx="4">
                  <c:v>0.64039999999999997</c:v>
                </c:pt>
                <c:pt idx="5">
                  <c:v>0.66080000000000005</c:v>
                </c:pt>
                <c:pt idx="6">
                  <c:v>0.69850000000000001</c:v>
                </c:pt>
                <c:pt idx="7">
                  <c:v>0.90769999999999995</c:v>
                </c:pt>
                <c:pt idx="8">
                  <c:v>0.82579999999999998</c:v>
                </c:pt>
                <c:pt idx="9">
                  <c:v>0.82909999999999995</c:v>
                </c:pt>
                <c:pt idx="10">
                  <c:v>0.50080000000000002</c:v>
                </c:pt>
                <c:pt idx="11">
                  <c:v>0.65739999999999998</c:v>
                </c:pt>
                <c:pt idx="12">
                  <c:v>0.65480000000000005</c:v>
                </c:pt>
                <c:pt idx="13">
                  <c:v>0.75180000000000002</c:v>
                </c:pt>
                <c:pt idx="14">
                  <c:v>0.62219999999999998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4C-42A4-9C8D-0118B0842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786400"/>
        <c:axId val="150786816"/>
      </c:lineChart>
      <c:catAx>
        <c:axId val="15078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786816"/>
        <c:crosses val="autoZero"/>
        <c:auto val="1"/>
        <c:lblAlgn val="ctr"/>
        <c:lblOffset val="100"/>
        <c:noMultiLvlLbl val="0"/>
      </c:catAx>
      <c:valAx>
        <c:axId val="1507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78640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/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3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4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1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7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1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0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3E989-0D33-444B-B638-6DEB6145550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5915-F389-4389-AD77-61AA43866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8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fast.ai/t/yolov3-dropped-map-points-with-focal-loss/14046/2" TargetMode="External"/><Relationship Id="rId2" Type="http://schemas.openxmlformats.org/officeDocument/2006/relationships/hyperlink" Target="https://github.com/mkocabas/focal-loss-keras/issues/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902393"/>
              </p:ext>
            </p:extLst>
          </p:nvPr>
        </p:nvGraphicFramePr>
        <p:xfrm>
          <a:off x="790402" y="261851"/>
          <a:ext cx="3823855" cy="214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929448" y="874173"/>
            <a:ext cx="3443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PANet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train+val</a:t>
            </a:r>
            <a:r>
              <a:rPr lang="en-US" altLang="zh-CN" dirty="0" smtClean="0"/>
              <a:t>): 0.708</a:t>
            </a:r>
          </a:p>
          <a:p>
            <a:r>
              <a:rPr lang="en-US" altLang="zh-CN" dirty="0" smtClean="0"/>
              <a:t>YOLOv3: 0.6616</a:t>
            </a:r>
          </a:p>
          <a:p>
            <a:r>
              <a:rPr lang="en-US" altLang="zh-CN" dirty="0" smtClean="0"/>
              <a:t>YOLOv3 (larger anchor size): 0.645</a:t>
            </a:r>
            <a:endParaRPr lang="zh-CN" altLang="en-US" dirty="0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261813"/>
              </p:ext>
            </p:extLst>
          </p:nvPr>
        </p:nvGraphicFramePr>
        <p:xfrm>
          <a:off x="766157" y="2409825"/>
          <a:ext cx="7696200" cy="444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/>
          <p:cNvSpPr/>
          <p:nvPr/>
        </p:nvSpPr>
        <p:spPr>
          <a:xfrm>
            <a:off x="3117273" y="3391593"/>
            <a:ext cx="257694" cy="8146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31425" y="3450647"/>
            <a:ext cx="191192" cy="4480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" y="1696170"/>
            <a:ext cx="3134162" cy="200052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52" y="1705696"/>
            <a:ext cx="2953162" cy="1991003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22" y="1686643"/>
            <a:ext cx="3067478" cy="2010056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4" y="4161513"/>
            <a:ext cx="6077798" cy="18766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7403" y="1231356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cls</a:t>
            </a:r>
            <a:r>
              <a:rPr lang="en-US" altLang="zh-CN" dirty="0" smtClean="0"/>
              <a:t> accuracy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88873" y="12313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39465" y="1247840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AP50 on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set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06658" y="613368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Evaluation result at epoch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3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952" y="532014"/>
            <a:ext cx="2397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OHEM and Focal loss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6952" y="1197032"/>
            <a:ext cx="7622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Focal loss: </a:t>
            </a:r>
            <a:r>
              <a:rPr lang="zh-CN" altLang="en-US" dirty="0" smtClean="0"/>
              <a:t>针对 </a:t>
            </a:r>
            <a:r>
              <a:rPr lang="en-US" altLang="zh-CN" dirty="0" smtClean="0"/>
              <a:t>one-stage detection algorithm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上的几个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在测试时报错；并且有</a:t>
            </a:r>
            <a:r>
              <a:rPr lang="en-US" altLang="zh-CN" dirty="0"/>
              <a:t> </a:t>
            </a:r>
            <a:r>
              <a:rPr lang="en-US" altLang="zh-CN" dirty="0" smtClean="0"/>
              <a:t>issue </a:t>
            </a:r>
            <a:r>
              <a:rPr lang="zh-CN" altLang="en-US" dirty="0" smtClean="0"/>
              <a:t>反应 </a:t>
            </a:r>
            <a:r>
              <a:rPr lang="en-US" altLang="zh-CN" dirty="0" smtClean="0"/>
              <a:t>focal loss </a:t>
            </a:r>
            <a:r>
              <a:rPr lang="zh-CN" altLang="en-US" dirty="0" smtClean="0"/>
              <a:t>结果不稳定</a:t>
            </a:r>
            <a:r>
              <a:rPr lang="en-US" altLang="zh-CN" dirty="0" smtClean="0"/>
              <a:t>[1]</a:t>
            </a:r>
            <a:r>
              <a:rPr lang="zh-CN" altLang="en-US" dirty="0" smtClean="0"/>
              <a:t>，使用 </a:t>
            </a:r>
            <a:r>
              <a:rPr lang="en-US" altLang="zh-CN" dirty="0" smtClean="0"/>
              <a:t>focal loss </a:t>
            </a:r>
            <a:r>
              <a:rPr lang="zh-CN" altLang="en-US" dirty="0" smtClean="0"/>
              <a:t>训练的模型结果 更差</a:t>
            </a:r>
            <a:r>
              <a:rPr lang="en-US" altLang="zh-CN" dirty="0" smtClean="0"/>
              <a:t>[2]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Focal loss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YOLOv3</a:t>
            </a:r>
            <a:r>
              <a:rPr lang="zh-CN" altLang="en-US" dirty="0" smtClean="0"/>
              <a:t>不起作用，论文 </a:t>
            </a:r>
            <a:r>
              <a:rPr lang="en-US" altLang="zh-CN" dirty="0" smtClean="0"/>
              <a:t>“</a:t>
            </a:r>
            <a:r>
              <a:rPr lang="en-US" altLang="zh-CN" i="1" dirty="0" smtClean="0"/>
              <a:t>YOLOv3: An Incremental Improvement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的第四节 </a:t>
            </a:r>
            <a:r>
              <a:rPr lang="en-US" altLang="zh-CN" dirty="0" smtClean="0"/>
              <a:t>“Things we tried that didn’t work”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 smtClean="0">
                <a:hlinkClick r:id="rId2"/>
              </a:rPr>
              <a:t>https://github.com/mkocabas/focal-loss-keras/issues/5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[2] </a:t>
            </a:r>
            <a:r>
              <a:rPr lang="en-US" altLang="zh-CN" dirty="0" smtClean="0">
                <a:hlinkClick r:id="rId3"/>
              </a:rPr>
              <a:t>https://forums.fast.ai/t/yolov3-dropped-map-points-with-focal-loss/14046/2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6952" y="3640975"/>
            <a:ext cx="751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OHEM: </a:t>
            </a:r>
            <a:r>
              <a:rPr lang="zh-CN" altLang="en-US" dirty="0" smtClean="0"/>
              <a:t>没有找到包含 </a:t>
            </a:r>
            <a:r>
              <a:rPr lang="en-US" altLang="zh-CN" dirty="0" smtClean="0"/>
              <a:t>OHEM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Mask R-CNN/</a:t>
            </a:r>
            <a:r>
              <a:rPr lang="en-US" altLang="zh-CN" dirty="0" err="1" smtClean="0"/>
              <a:t>PANet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实现，自己尝试实现有困难</a:t>
            </a:r>
            <a:endParaRPr lang="en-US" altLang="zh-CN" dirty="0" smtClean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/>
          <a:stretch/>
        </p:blipFill>
        <p:spPr>
          <a:xfrm>
            <a:off x="2069868" y="3964140"/>
            <a:ext cx="6638632" cy="28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1520" y="590205"/>
            <a:ext cx="954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To-dos: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22713" y="1404851"/>
            <a:ext cx="350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继续尝试实现 </a:t>
            </a:r>
            <a:r>
              <a:rPr lang="en-US" altLang="zh-CN" dirty="0" smtClean="0"/>
              <a:t>OHEM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训练 </a:t>
            </a:r>
            <a:r>
              <a:rPr lang="en-US" altLang="zh-CN" dirty="0" err="1" smtClean="0"/>
              <a:t>RetinaNet</a:t>
            </a:r>
            <a:r>
              <a:rPr lang="en-US" altLang="zh-CN" dirty="0" smtClean="0"/>
              <a:t> (with focal loss)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3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147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LXY-Lab</dc:creator>
  <cp:lastModifiedBy>LXY-Lab</cp:lastModifiedBy>
  <cp:revision>13</cp:revision>
  <dcterms:created xsi:type="dcterms:W3CDTF">2019-01-14T12:04:49Z</dcterms:created>
  <dcterms:modified xsi:type="dcterms:W3CDTF">2019-01-15T05:40:58Z</dcterms:modified>
</cp:coreProperties>
</file>