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XY-Lab\Desktop\do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Image Num.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Sheet1!$T$14</c:f>
              <c:strCache>
                <c:ptCount val="1"/>
                <c:pt idx="0">
                  <c:v>After aug.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bd</c:v>
                </c:pt>
                <c:pt idx="1">
                  <c:v>bc</c:v>
                </c:pt>
                <c:pt idx="2">
                  <c:v>brg</c:v>
                </c:pt>
                <c:pt idx="3">
                  <c:v>gtf</c:v>
                </c:pt>
                <c:pt idx="4">
                  <c:v>hbr</c:v>
                </c:pt>
                <c:pt idx="5">
                  <c:v>hc</c:v>
                </c:pt>
                <c:pt idx="6">
                  <c:v>lv</c:v>
                </c:pt>
                <c:pt idx="7">
                  <c:v>pl</c:v>
                </c:pt>
                <c:pt idx="8">
                  <c:v>ra</c:v>
                </c:pt>
                <c:pt idx="9">
                  <c:v>ship</c:v>
                </c:pt>
                <c:pt idx="10">
                  <c:v>sv</c:v>
                </c:pt>
                <c:pt idx="11">
                  <c:v>sbf</c:v>
                </c:pt>
                <c:pt idx="12">
                  <c:v>st</c:v>
                </c:pt>
                <c:pt idx="13">
                  <c:v>sp</c:v>
                </c:pt>
                <c:pt idx="14">
                  <c:v>tc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2498</c:v>
                </c:pt>
                <c:pt idx="1">
                  <c:v>2964</c:v>
                </c:pt>
                <c:pt idx="2">
                  <c:v>4154</c:v>
                </c:pt>
                <c:pt idx="3">
                  <c:v>3498</c:v>
                </c:pt>
                <c:pt idx="4">
                  <c:v>3282</c:v>
                </c:pt>
                <c:pt idx="5">
                  <c:v>2596</c:v>
                </c:pt>
                <c:pt idx="6">
                  <c:v>3075</c:v>
                </c:pt>
                <c:pt idx="7">
                  <c:v>3821</c:v>
                </c:pt>
                <c:pt idx="8">
                  <c:v>3237</c:v>
                </c:pt>
                <c:pt idx="9">
                  <c:v>3500</c:v>
                </c:pt>
                <c:pt idx="10">
                  <c:v>4281</c:v>
                </c:pt>
                <c:pt idx="11">
                  <c:v>2640</c:v>
                </c:pt>
                <c:pt idx="12">
                  <c:v>2863</c:v>
                </c:pt>
                <c:pt idx="13">
                  <c:v>2952</c:v>
                </c:pt>
                <c:pt idx="14">
                  <c:v>3547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B-450D-871C-D9AFE6156EF0}"/>
            </c:ext>
          </c:extLst>
        </c:ser>
        <c:ser>
          <c:idx val="1"/>
          <c:order val="1"/>
          <c:tx>
            <c:strRef>
              <c:f>Sheet1!$S$14</c:f>
              <c:strCache>
                <c:ptCount val="1"/>
                <c:pt idx="0">
                  <c:v>Before aug.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bd</c:v>
                </c:pt>
                <c:pt idx="1">
                  <c:v>bc</c:v>
                </c:pt>
                <c:pt idx="2">
                  <c:v>brg</c:v>
                </c:pt>
                <c:pt idx="3">
                  <c:v>gtf</c:v>
                </c:pt>
                <c:pt idx="4">
                  <c:v>hbr</c:v>
                </c:pt>
                <c:pt idx="5">
                  <c:v>hc</c:v>
                </c:pt>
                <c:pt idx="6">
                  <c:v>lv</c:v>
                </c:pt>
                <c:pt idx="7">
                  <c:v>pl</c:v>
                </c:pt>
                <c:pt idx="8">
                  <c:v>ra</c:v>
                </c:pt>
                <c:pt idx="9">
                  <c:v>ship</c:v>
                </c:pt>
                <c:pt idx="10">
                  <c:v>sv</c:v>
                </c:pt>
                <c:pt idx="11">
                  <c:v>sbf</c:v>
                </c:pt>
                <c:pt idx="12">
                  <c:v>st</c:v>
                </c:pt>
                <c:pt idx="13">
                  <c:v>sp</c:v>
                </c:pt>
                <c:pt idx="14">
                  <c:v>tc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531</c:v>
                </c:pt>
                <c:pt idx="1">
                  <c:v>401</c:v>
                </c:pt>
                <c:pt idx="2">
                  <c:v>1676</c:v>
                </c:pt>
                <c:pt idx="3">
                  <c:v>510</c:v>
                </c:pt>
                <c:pt idx="4">
                  <c:v>2285</c:v>
                </c:pt>
                <c:pt idx="5">
                  <c:v>132</c:v>
                </c:pt>
                <c:pt idx="6">
                  <c:v>2172</c:v>
                </c:pt>
                <c:pt idx="7">
                  <c:v>2187</c:v>
                </c:pt>
                <c:pt idx="8">
                  <c:v>716</c:v>
                </c:pt>
                <c:pt idx="9">
                  <c:v>2301</c:v>
                </c:pt>
                <c:pt idx="10">
                  <c:v>2705</c:v>
                </c:pt>
                <c:pt idx="11">
                  <c:v>475</c:v>
                </c:pt>
                <c:pt idx="12">
                  <c:v>827</c:v>
                </c:pt>
                <c:pt idx="13">
                  <c:v>642</c:v>
                </c:pt>
                <c:pt idx="14">
                  <c:v>1209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B-450D-871C-D9AFE6156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1817568"/>
        <c:axId val="1441820480"/>
      </c:barChart>
      <c:catAx>
        <c:axId val="144181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20480"/>
        <c:crosses val="autoZero"/>
        <c:auto val="1"/>
        <c:lblAlgn val="ctr"/>
        <c:lblOffset val="100"/>
        <c:noMultiLvlLbl val="0"/>
      </c:catAx>
      <c:valAx>
        <c:axId val="144182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1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mAP</a:t>
            </a:r>
            <a:r>
              <a:rPr lang="en-US" altLang="zh-CN" dirty="0" smtClean="0"/>
              <a:t> on test set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8000(1130)</c:v>
                </c:pt>
                <c:pt idx="1">
                  <c:v>10000(1201)</c:v>
                </c:pt>
                <c:pt idx="2">
                  <c:v>11000(1202)</c:v>
                </c:pt>
                <c:pt idx="3">
                  <c:v>12000(1203)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0.62849999999999995</c:v>
                </c:pt>
                <c:pt idx="1">
                  <c:v>0.65949999999999998</c:v>
                </c:pt>
                <c:pt idx="2">
                  <c:v>0.66159999999999997</c:v>
                </c:pt>
                <c:pt idx="3">
                  <c:v>0.65790000000000004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E9-49BB-9832-0BE61AB0C61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76633888"/>
        <c:axId val="1276634304"/>
      </c:lineChart>
      <c:catAx>
        <c:axId val="127663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6634304"/>
        <c:crosses val="autoZero"/>
        <c:auto val="1"/>
        <c:lblAlgn val="ctr"/>
        <c:lblOffset val="100"/>
        <c:noMultiLvlLbl val="0"/>
      </c:catAx>
      <c:valAx>
        <c:axId val="127663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663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8000(1130)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Sheet1!$C$1:$Q$1</c:f>
              <c:strCache>
                <c:ptCount val="15"/>
                <c:pt idx="0">
                  <c:v>plane</c:v>
                </c:pt>
                <c:pt idx="1">
                  <c:v>baseball-diamond</c:v>
                </c:pt>
                <c:pt idx="2">
                  <c:v>bridge</c:v>
                </c:pt>
                <c:pt idx="3">
                  <c:v>ground-track-field</c:v>
                </c:pt>
                <c:pt idx="4">
                  <c:v>small-vehicle</c:v>
                </c:pt>
                <c:pt idx="5">
                  <c:v>large-vehicle</c:v>
                </c:pt>
                <c:pt idx="6">
                  <c:v>ship</c:v>
                </c:pt>
                <c:pt idx="7">
                  <c:v>tennis-court</c:v>
                </c:pt>
                <c:pt idx="8">
                  <c:v>basketball-court</c:v>
                </c:pt>
                <c:pt idx="9">
                  <c:v>storage-tank</c:v>
                </c:pt>
                <c:pt idx="10">
                  <c:v>soccer-ball-field</c:v>
                </c:pt>
                <c:pt idx="11">
                  <c:v>roundabout</c:v>
                </c:pt>
                <c:pt idx="12">
                  <c:v>harbor</c:v>
                </c:pt>
                <c:pt idx="13">
                  <c:v>swimming-pool</c:v>
                </c:pt>
                <c:pt idx="14">
                  <c:v>helicopter</c:v>
                </c:pt>
              </c:strCache>
            </c:strRef>
          </c:cat>
          <c:val>
            <c:numRef>
              <c:f>Sheet1!$C$2:$Q$2</c:f>
              <c:numCache>
                <c:formatCode>General</c:formatCode>
                <c:ptCount val="15"/>
                <c:pt idx="0">
                  <c:v>0.87819999999999998</c:v>
                </c:pt>
                <c:pt idx="1">
                  <c:v>0.56369999999999998</c:v>
                </c:pt>
                <c:pt idx="2">
                  <c:v>0.39550000000000002</c:v>
                </c:pt>
                <c:pt idx="3">
                  <c:v>0.54269999999999996</c:v>
                </c:pt>
                <c:pt idx="4">
                  <c:v>0.76029999999999998</c:v>
                </c:pt>
                <c:pt idx="5">
                  <c:v>0.5524</c:v>
                </c:pt>
                <c:pt idx="6">
                  <c:v>0.7752</c:v>
                </c:pt>
                <c:pt idx="7">
                  <c:v>0.89339999999999997</c:v>
                </c:pt>
                <c:pt idx="8">
                  <c:v>0.71699999999999997</c:v>
                </c:pt>
                <c:pt idx="9">
                  <c:v>0.74299999999999999</c:v>
                </c:pt>
                <c:pt idx="10">
                  <c:v>0.39190000000000003</c:v>
                </c:pt>
                <c:pt idx="11">
                  <c:v>0.59899999999999998</c:v>
                </c:pt>
                <c:pt idx="12">
                  <c:v>0.56969999999999998</c:v>
                </c:pt>
                <c:pt idx="13">
                  <c:v>0.60470000000000002</c:v>
                </c:pt>
                <c:pt idx="14">
                  <c:v>0.441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1-4680-B575-1D828F2D028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10000(1201)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Sheet1!$C$1:$Q$1</c:f>
              <c:strCache>
                <c:ptCount val="15"/>
                <c:pt idx="0">
                  <c:v>plane</c:v>
                </c:pt>
                <c:pt idx="1">
                  <c:v>baseball-diamond</c:v>
                </c:pt>
                <c:pt idx="2">
                  <c:v>bridge</c:v>
                </c:pt>
                <c:pt idx="3">
                  <c:v>ground-track-field</c:v>
                </c:pt>
                <c:pt idx="4">
                  <c:v>small-vehicle</c:v>
                </c:pt>
                <c:pt idx="5">
                  <c:v>large-vehicle</c:v>
                </c:pt>
                <c:pt idx="6">
                  <c:v>ship</c:v>
                </c:pt>
                <c:pt idx="7">
                  <c:v>tennis-court</c:v>
                </c:pt>
                <c:pt idx="8">
                  <c:v>basketball-court</c:v>
                </c:pt>
                <c:pt idx="9">
                  <c:v>storage-tank</c:v>
                </c:pt>
                <c:pt idx="10">
                  <c:v>soccer-ball-field</c:v>
                </c:pt>
                <c:pt idx="11">
                  <c:v>roundabout</c:v>
                </c:pt>
                <c:pt idx="12">
                  <c:v>harbor</c:v>
                </c:pt>
                <c:pt idx="13">
                  <c:v>swimming-pool</c:v>
                </c:pt>
                <c:pt idx="14">
                  <c:v>helicopter</c:v>
                </c:pt>
              </c:strCache>
            </c:strRef>
          </c:cat>
          <c:val>
            <c:numRef>
              <c:f>Sheet1!$C$3:$Q$3</c:f>
              <c:numCache>
                <c:formatCode>General</c:formatCode>
                <c:ptCount val="15"/>
                <c:pt idx="0">
                  <c:v>0.88090000000000002</c:v>
                </c:pt>
                <c:pt idx="1">
                  <c:v>0.62790000000000001</c:v>
                </c:pt>
                <c:pt idx="2">
                  <c:v>0.42480000000000001</c:v>
                </c:pt>
                <c:pt idx="3">
                  <c:v>0.56569999999999998</c:v>
                </c:pt>
                <c:pt idx="4">
                  <c:v>0.76129999999999998</c:v>
                </c:pt>
                <c:pt idx="5">
                  <c:v>0.5534</c:v>
                </c:pt>
                <c:pt idx="6">
                  <c:v>0.78520000000000001</c:v>
                </c:pt>
                <c:pt idx="7">
                  <c:v>0.90610000000000002</c:v>
                </c:pt>
                <c:pt idx="8">
                  <c:v>0.77739999999999998</c:v>
                </c:pt>
                <c:pt idx="9">
                  <c:v>0.79579999999999995</c:v>
                </c:pt>
                <c:pt idx="10">
                  <c:v>0.43659999999999999</c:v>
                </c:pt>
                <c:pt idx="11">
                  <c:v>0.59399999999999997</c:v>
                </c:pt>
                <c:pt idx="12">
                  <c:v>0.59709999999999996</c:v>
                </c:pt>
                <c:pt idx="13">
                  <c:v>0.61160000000000003</c:v>
                </c:pt>
                <c:pt idx="14">
                  <c:v>0.57550000000000001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11-4680-B575-1D828F2D028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11000(1202)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Sheet1!$C$1:$Q$1</c:f>
              <c:strCache>
                <c:ptCount val="15"/>
                <c:pt idx="0">
                  <c:v>plane</c:v>
                </c:pt>
                <c:pt idx="1">
                  <c:v>baseball-diamond</c:v>
                </c:pt>
                <c:pt idx="2">
                  <c:v>bridge</c:v>
                </c:pt>
                <c:pt idx="3">
                  <c:v>ground-track-field</c:v>
                </c:pt>
                <c:pt idx="4">
                  <c:v>small-vehicle</c:v>
                </c:pt>
                <c:pt idx="5">
                  <c:v>large-vehicle</c:v>
                </c:pt>
                <c:pt idx="6">
                  <c:v>ship</c:v>
                </c:pt>
                <c:pt idx="7">
                  <c:v>tennis-court</c:v>
                </c:pt>
                <c:pt idx="8">
                  <c:v>basketball-court</c:v>
                </c:pt>
                <c:pt idx="9">
                  <c:v>storage-tank</c:v>
                </c:pt>
                <c:pt idx="10">
                  <c:v>soccer-ball-field</c:v>
                </c:pt>
                <c:pt idx="11">
                  <c:v>roundabout</c:v>
                </c:pt>
                <c:pt idx="12">
                  <c:v>harbor</c:v>
                </c:pt>
                <c:pt idx="13">
                  <c:v>swimming-pool</c:v>
                </c:pt>
                <c:pt idx="14">
                  <c:v>helicopter</c:v>
                </c:pt>
              </c:strCache>
            </c:strRef>
          </c:cat>
          <c:val>
            <c:numRef>
              <c:f>Sheet1!$C$4:$Q$4</c:f>
              <c:numCache>
                <c:formatCode>General</c:formatCode>
                <c:ptCount val="15"/>
                <c:pt idx="0">
                  <c:v>0.88039999999999996</c:v>
                </c:pt>
                <c:pt idx="1">
                  <c:v>0.62039999999999995</c:v>
                </c:pt>
                <c:pt idx="2">
                  <c:v>0.4456</c:v>
                </c:pt>
                <c:pt idx="3">
                  <c:v>0.56059999999999999</c:v>
                </c:pt>
                <c:pt idx="4">
                  <c:v>0.76529999999999998</c:v>
                </c:pt>
                <c:pt idx="5">
                  <c:v>0.57310000000000005</c:v>
                </c:pt>
                <c:pt idx="6">
                  <c:v>0.78590000000000004</c:v>
                </c:pt>
                <c:pt idx="7">
                  <c:v>0.90459999999999996</c:v>
                </c:pt>
                <c:pt idx="8">
                  <c:v>0.77149999999999996</c:v>
                </c:pt>
                <c:pt idx="9">
                  <c:v>0.80420000000000003</c:v>
                </c:pt>
                <c:pt idx="10">
                  <c:v>0.4486</c:v>
                </c:pt>
                <c:pt idx="11">
                  <c:v>0.58560000000000001</c:v>
                </c:pt>
                <c:pt idx="12">
                  <c:v>0.59860000000000002</c:v>
                </c:pt>
                <c:pt idx="13">
                  <c:v>0.62290000000000001</c:v>
                </c:pt>
                <c:pt idx="14">
                  <c:v>0.55620000000000003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11-4680-B575-1D828F2D028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12000(1203)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Sheet1!$C$1:$Q$1</c:f>
              <c:strCache>
                <c:ptCount val="15"/>
                <c:pt idx="0">
                  <c:v>plane</c:v>
                </c:pt>
                <c:pt idx="1">
                  <c:v>baseball-diamond</c:v>
                </c:pt>
                <c:pt idx="2">
                  <c:v>bridge</c:v>
                </c:pt>
                <c:pt idx="3">
                  <c:v>ground-track-field</c:v>
                </c:pt>
                <c:pt idx="4">
                  <c:v>small-vehicle</c:v>
                </c:pt>
                <c:pt idx="5">
                  <c:v>large-vehicle</c:v>
                </c:pt>
                <c:pt idx="6">
                  <c:v>ship</c:v>
                </c:pt>
                <c:pt idx="7">
                  <c:v>tennis-court</c:v>
                </c:pt>
                <c:pt idx="8">
                  <c:v>basketball-court</c:v>
                </c:pt>
                <c:pt idx="9">
                  <c:v>storage-tank</c:v>
                </c:pt>
                <c:pt idx="10">
                  <c:v>soccer-ball-field</c:v>
                </c:pt>
                <c:pt idx="11">
                  <c:v>roundabout</c:v>
                </c:pt>
                <c:pt idx="12">
                  <c:v>harbor</c:v>
                </c:pt>
                <c:pt idx="13">
                  <c:v>swimming-pool</c:v>
                </c:pt>
                <c:pt idx="14">
                  <c:v>helicopter</c:v>
                </c:pt>
              </c:strCache>
            </c:strRef>
          </c:cat>
          <c:val>
            <c:numRef>
              <c:f>Sheet1!$C$5:$Q$5</c:f>
              <c:numCache>
                <c:formatCode>General</c:formatCode>
                <c:ptCount val="15"/>
                <c:pt idx="0">
                  <c:v>0.88060000000000005</c:v>
                </c:pt>
                <c:pt idx="1">
                  <c:v>0.61119999999999997</c:v>
                </c:pt>
                <c:pt idx="2">
                  <c:v>0.42959999999999998</c:v>
                </c:pt>
                <c:pt idx="3">
                  <c:v>0.56089999999999995</c:v>
                </c:pt>
                <c:pt idx="4">
                  <c:v>0.76119999999999999</c:v>
                </c:pt>
                <c:pt idx="5">
                  <c:v>0.55789999999999995</c:v>
                </c:pt>
                <c:pt idx="6">
                  <c:v>0.78680000000000005</c:v>
                </c:pt>
                <c:pt idx="7">
                  <c:v>0.90500000000000003</c:v>
                </c:pt>
                <c:pt idx="8">
                  <c:v>0.76829999999999998</c:v>
                </c:pt>
                <c:pt idx="9">
                  <c:v>0.78649999999999998</c:v>
                </c:pt>
                <c:pt idx="10">
                  <c:v>0.4451</c:v>
                </c:pt>
                <c:pt idx="11">
                  <c:v>0.57340000000000002</c:v>
                </c:pt>
                <c:pt idx="12">
                  <c:v>0.60229999999999995</c:v>
                </c:pt>
                <c:pt idx="13">
                  <c:v>0.62849999999999995</c:v>
                </c:pt>
                <c:pt idx="14">
                  <c:v>0.57099999999999995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11-4680-B575-1D828F2D0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7629216"/>
        <c:axId val="1277618816"/>
      </c:barChart>
      <c:catAx>
        <c:axId val="127762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618816"/>
        <c:crosses val="autoZero"/>
        <c:auto val="1"/>
        <c:lblAlgn val="ctr"/>
        <c:lblOffset val="100"/>
        <c:noMultiLvlLbl val="0"/>
      </c:catAx>
      <c:valAx>
        <c:axId val="127761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62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4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2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8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7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6C7B-03B8-4338-B133-437B74D08BA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F24B-F717-4916-82A4-9F0CE088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9833" y="50707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Part 1. Data prepossessing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39833" y="1172095"/>
            <a:ext cx="6724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dataset</a:t>
            </a:r>
          </a:p>
          <a:p>
            <a:r>
              <a:rPr lang="en-US" altLang="zh-CN" dirty="0" smtClean="0"/>
              <a:t>Train +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: 1870 images</a:t>
            </a:r>
          </a:p>
          <a:p>
            <a:endParaRPr lang="en-US" altLang="zh-CN" dirty="0"/>
          </a:p>
          <a:p>
            <a:r>
              <a:rPr lang="en-US" altLang="zh-CN" dirty="0" smtClean="0"/>
              <a:t>Augmented dataset (split, rotation, translation, flip, affine)</a:t>
            </a:r>
          </a:p>
          <a:p>
            <a:r>
              <a:rPr lang="en-US" altLang="zh-CN" dirty="0" smtClean="0"/>
              <a:t>Train +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: 35678 images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882564"/>
              </p:ext>
            </p:extLst>
          </p:nvPr>
        </p:nvGraphicFramePr>
        <p:xfrm>
          <a:off x="1629294" y="2770542"/>
          <a:ext cx="5985163" cy="3638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84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833" y="50707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Part 2. Results</a:t>
            </a:r>
            <a:endParaRPr lang="zh-CN" altLang="en-US" sz="2400" b="1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642625"/>
              </p:ext>
            </p:extLst>
          </p:nvPr>
        </p:nvGraphicFramePr>
        <p:xfrm>
          <a:off x="419793" y="9019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04948"/>
              </p:ext>
            </p:extLst>
          </p:nvPr>
        </p:nvGraphicFramePr>
        <p:xfrm>
          <a:off x="419793" y="3645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81749" y="2864817"/>
            <a:ext cx="3154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/>
              <a:t>修改网络参数（</a:t>
            </a:r>
            <a:r>
              <a:rPr lang="en-US" altLang="zh-CN" sz="1600" dirty="0" smtClean="0"/>
              <a:t>anchor size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数据增强手段是否可以改进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考虑其他网络结构（</a:t>
            </a:r>
            <a:r>
              <a:rPr lang="en-US" altLang="zh-CN" sz="1600" dirty="0" smtClean="0"/>
              <a:t>Mask R-CNN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PANet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833" y="50707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Part 3. Paper: </a:t>
            </a:r>
            <a:r>
              <a:rPr lang="en-US" altLang="zh-CN" sz="2400" b="1" dirty="0" err="1" smtClean="0"/>
              <a:t>PANet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39833" y="1172095"/>
            <a:ext cx="7240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S. , Qi, L. , Qin, H. , Shi, J. , &amp;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. (2018). Path aggregation network for instance segmentation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Conference on Computer Vision and Pattern Recognition (CVPR)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833" y="2114113"/>
            <a:ext cx="737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place of COCO Instance Segmentation Challenge 2017 ,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place of COCO Detection Challenge 2017,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place of 2018 Scene Understanding Challenge for Autonomous Navigation in Unstructured Environments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833" y="50707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Part 3. Paper: </a:t>
            </a:r>
            <a:r>
              <a:rPr lang="en-US" altLang="zh-CN" sz="2400" b="1" dirty="0" err="1" smtClean="0"/>
              <a:t>PANet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39833" y="1172095"/>
            <a:ext cx="7240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S. , Qi, L. , Qin, H. , Shi, J. , &amp;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. (2018). Path aggregation network for instance segmentation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Conference on Computer Vision and Pattern Recognition (CVPR)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701"/>
            <a:ext cx="9144000" cy="321379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90" y="1829249"/>
            <a:ext cx="2418470" cy="123145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b="2940"/>
          <a:stretch/>
        </p:blipFill>
        <p:spPr>
          <a:xfrm>
            <a:off x="3776573" y="1829249"/>
            <a:ext cx="2301934" cy="12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833" y="50707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Part 3. Paper: </a:t>
            </a:r>
            <a:r>
              <a:rPr lang="en-US" altLang="zh-CN" sz="2400" b="1" dirty="0" err="1" smtClean="0"/>
              <a:t>PANet</a:t>
            </a:r>
            <a:endParaRPr lang="zh-CN" altLang="en-US" sz="2400" b="1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" y="4318157"/>
            <a:ext cx="3344554" cy="200945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" r="4637" b="12883"/>
          <a:stretch/>
        </p:blipFill>
        <p:spPr>
          <a:xfrm>
            <a:off x="457200" y="1464658"/>
            <a:ext cx="8246226" cy="2799772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02" y="4318156"/>
            <a:ext cx="4326877" cy="200945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9833" y="1095326"/>
            <a:ext cx="74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contributions: </a:t>
            </a:r>
            <a:r>
              <a:rPr lang="en-US" altLang="zh-CN" dirty="0" smtClean="0">
                <a:solidFill>
                  <a:srgbClr val="FF0000"/>
                </a:solidFill>
              </a:rPr>
              <a:t>bottom-up path augmentation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adaptive feature pooling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833" y="50707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Part 3. Paper: </a:t>
            </a:r>
            <a:r>
              <a:rPr lang="en-US" altLang="zh-CN" sz="2400" b="1" dirty="0" err="1" smtClean="0"/>
              <a:t>PANet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39833" y="1095326"/>
            <a:ext cx="74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Result on detection task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416"/>
            <a:ext cx="9144000" cy="18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233</Words>
  <Application>Microsoft Office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LXY-Lab</dc:creator>
  <cp:lastModifiedBy>LXY-Lab</cp:lastModifiedBy>
  <cp:revision>9</cp:revision>
  <dcterms:created xsi:type="dcterms:W3CDTF">2018-12-03T02:04:59Z</dcterms:created>
  <dcterms:modified xsi:type="dcterms:W3CDTF">2018-12-03T04:17:33Z</dcterms:modified>
</cp:coreProperties>
</file>