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06"/>
    <a:srgbClr val="517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16" autoAdjust="0"/>
  </p:normalViewPr>
  <p:slideViewPr>
    <p:cSldViewPr snapToGrid="0">
      <p:cViewPr varScale="1">
        <p:scale>
          <a:sx n="75" d="100"/>
          <a:sy n="75" d="100"/>
        </p:scale>
        <p:origin x="16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CD49D-4C3E-4E46-8492-A58CFE3B43B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55872-E595-4ED6-A7E6-9015B48DC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0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CCF-7366-4A52-9DC6-14D48F905DD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92C-6670-4D79-B537-2E441BE4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9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CCF-7366-4A52-9DC6-14D48F905DD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92C-6670-4D79-B537-2E441BE4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5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CCF-7366-4A52-9DC6-14D48F905DD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92C-6670-4D79-B537-2E441BE4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19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CCF-7366-4A52-9DC6-14D48F905DD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92C-6670-4D79-B537-2E441BE4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3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CCF-7366-4A52-9DC6-14D48F905DD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92C-6670-4D79-B537-2E441BE4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59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CCF-7366-4A52-9DC6-14D48F905DD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92C-6670-4D79-B537-2E441BE4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1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CCF-7366-4A52-9DC6-14D48F905DD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92C-6670-4D79-B537-2E441BE4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48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CCF-7366-4A52-9DC6-14D48F905DD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92C-6670-4D79-B537-2E441BE4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9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CCF-7366-4A52-9DC6-14D48F905DD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92C-6670-4D79-B537-2E441BE436C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ACD89C-32BC-4AF2-A4A5-A2E3CB9363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8" t="23334" r="31554" b="54358"/>
          <a:stretch/>
        </p:blipFill>
        <p:spPr>
          <a:xfrm>
            <a:off x="7672736" y="228601"/>
            <a:ext cx="1013484" cy="96715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63DD184E-1602-4D30-BA03-446EE09C4210}"/>
              </a:ext>
            </a:extLst>
          </p:cNvPr>
          <p:cNvGrpSpPr/>
          <p:nvPr userDrawn="1"/>
        </p:nvGrpSpPr>
        <p:grpSpPr>
          <a:xfrm>
            <a:off x="446088" y="457200"/>
            <a:ext cx="365124" cy="365124"/>
            <a:chOff x="446088" y="457200"/>
            <a:chExt cx="365124" cy="3651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6CB520-EA8B-4330-B396-AFD5EFA4AF1D}"/>
                </a:ext>
              </a:extLst>
            </p:cNvPr>
            <p:cNvSpPr/>
            <p:nvPr userDrawn="1"/>
          </p:nvSpPr>
          <p:spPr>
            <a:xfrm>
              <a:off x="446088" y="457200"/>
              <a:ext cx="365124" cy="365124"/>
            </a:xfrm>
            <a:prstGeom prst="rect">
              <a:avLst/>
            </a:prstGeom>
            <a:solidFill>
              <a:srgbClr val="FFCB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884D92D-A8B5-4B22-8BBE-22689E8620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2949" y="457200"/>
              <a:ext cx="0" cy="360000"/>
            </a:xfrm>
            <a:prstGeom prst="line">
              <a:avLst/>
            </a:prstGeom>
            <a:ln w="44450">
              <a:solidFill>
                <a:srgbClr val="517A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28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CCF-7366-4A52-9DC6-14D48F905DD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92C-6670-4D79-B537-2E441BE4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CCF-7366-4A52-9DC6-14D48F905DD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92C-6670-4D79-B537-2E441BE4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96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4BCCF-7366-4A52-9DC6-14D48F905DD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592C-6670-4D79-B537-2E441BE4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6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A1FB74-53CE-431A-BCEB-204DE8BA6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616"/>
            <a:ext cx="9144000" cy="161244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ECE2209-0C78-4F0A-9E29-0FBC62D4F78A}"/>
              </a:ext>
            </a:extLst>
          </p:cNvPr>
          <p:cNvSpPr/>
          <p:nvPr/>
        </p:nvSpPr>
        <p:spPr>
          <a:xfrm>
            <a:off x="3261360" y="3242538"/>
            <a:ext cx="2621280" cy="812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Region proposal network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1D8B63-F061-48AA-A3C1-7086373EBAD2}"/>
              </a:ext>
            </a:extLst>
          </p:cNvPr>
          <p:cNvSpPr/>
          <p:nvPr/>
        </p:nvSpPr>
        <p:spPr>
          <a:xfrm>
            <a:off x="3261360" y="4287520"/>
            <a:ext cx="2621280" cy="812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 fusion network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4D4846-B2C7-4C1C-BE5F-6478511F9B90}"/>
              </a:ext>
            </a:extLst>
          </p:cNvPr>
          <p:cNvSpPr/>
          <p:nvPr/>
        </p:nvSpPr>
        <p:spPr>
          <a:xfrm>
            <a:off x="3261360" y="5332502"/>
            <a:ext cx="2621280" cy="812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Classification and object localization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CB8E33-F1AC-4F7D-9E19-97AD47B879C1}"/>
              </a:ext>
            </a:extLst>
          </p:cNvPr>
          <p:cNvSpPr/>
          <p:nvPr/>
        </p:nvSpPr>
        <p:spPr>
          <a:xfrm>
            <a:off x="579120" y="6145302"/>
            <a:ext cx="8564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Li, </a:t>
            </a:r>
            <a:r>
              <a:rPr lang="en-US" altLang="zh-CN" sz="1600" dirty="0" err="1"/>
              <a:t>Ke</a:t>
            </a:r>
            <a:r>
              <a:rPr lang="en-US" altLang="zh-CN" sz="1600" dirty="0"/>
              <a:t>, et al. "Rotation-Insensitive and Context-Augmented Object Detection in Remote Sensing Images." </a:t>
            </a:r>
            <a:r>
              <a:rPr lang="en-US" altLang="zh-CN" sz="1600" i="1" dirty="0"/>
              <a:t>IEEE Transactions on Geoscience &amp; Remote Sensing</a:t>
            </a:r>
            <a:r>
              <a:rPr lang="en-US" altLang="zh-CN" sz="1600" dirty="0"/>
              <a:t> PP.99(2017):1-12.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183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81D7AE-C2A6-4D86-9CB7-C8328F44FB95}"/>
              </a:ext>
            </a:extLst>
          </p:cNvPr>
          <p:cNvSpPr txBox="1"/>
          <p:nvPr/>
        </p:nvSpPr>
        <p:spPr>
          <a:xfrm>
            <a:off x="861060" y="403860"/>
            <a:ext cx="266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Experiments (YOLO)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2203A6-9740-4DA9-8417-3BB3895A03E9}"/>
              </a:ext>
            </a:extLst>
          </p:cNvPr>
          <p:cNvSpPr txBox="1"/>
          <p:nvPr/>
        </p:nvSpPr>
        <p:spPr>
          <a:xfrm>
            <a:off x="690880" y="1432560"/>
            <a:ext cx="69111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Baseline (YOLO v2): </a:t>
            </a:r>
          </a:p>
          <a:p>
            <a:pPr lvl="1"/>
            <a:r>
              <a:rPr lang="en-US" altLang="zh-CN" dirty="0"/>
              <a:t>Batches: 450k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YOLO v2: </a:t>
            </a:r>
          </a:p>
          <a:p>
            <a:pPr lvl="1"/>
            <a:r>
              <a:rPr lang="en-US" altLang="zh-CN" dirty="0"/>
              <a:t>Batches: 200k, dataset: 1024x1024 split (1x)</a:t>
            </a:r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YOLO v3:</a:t>
            </a:r>
          </a:p>
          <a:p>
            <a:pPr lvl="1"/>
            <a:r>
              <a:rPr lang="en-US" altLang="zh-CN" dirty="0"/>
              <a:t>Batches: 10k, dataset: 1024x1024 split (1x)</a:t>
            </a:r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YOLO v3: </a:t>
            </a:r>
          </a:p>
          <a:p>
            <a:pPr lvl="1"/>
            <a:r>
              <a:rPr lang="en-US" altLang="zh-CN" dirty="0"/>
              <a:t>Batches: 3k, dataset: 1024x1024 split (1x, 2x), neg: mostly dropped</a:t>
            </a:r>
          </a:p>
          <a:p>
            <a:pPr lvl="1"/>
            <a:r>
              <a:rPr lang="en-US" altLang="zh-CN" dirty="0"/>
              <a:t>Total 47746 split images (1024x1024), neg 6713</a:t>
            </a:r>
          </a:p>
        </p:txBody>
      </p:sp>
    </p:spTree>
    <p:extLst>
      <p:ext uri="{BB962C8B-B14F-4D97-AF65-F5344CB8AC3E}">
        <p14:creationId xmlns:p14="http://schemas.microsoft.com/office/powerpoint/2010/main" val="250820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A4EC9-5252-4BCC-9909-E4EBA2831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88061"/>
              </p:ext>
            </p:extLst>
          </p:nvPr>
        </p:nvGraphicFramePr>
        <p:xfrm>
          <a:off x="1534160" y="320040"/>
          <a:ext cx="6075680" cy="62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5136">
                  <a:extLst>
                    <a:ext uri="{9D8B030D-6E8A-4147-A177-3AD203B41FA5}">
                      <a16:colId xmlns:a16="http://schemas.microsoft.com/office/drawing/2014/main" val="3760303427"/>
                    </a:ext>
                  </a:extLst>
                </a:gridCol>
                <a:gridCol w="1215136">
                  <a:extLst>
                    <a:ext uri="{9D8B030D-6E8A-4147-A177-3AD203B41FA5}">
                      <a16:colId xmlns:a16="http://schemas.microsoft.com/office/drawing/2014/main" val="1304704879"/>
                    </a:ext>
                  </a:extLst>
                </a:gridCol>
                <a:gridCol w="1215136">
                  <a:extLst>
                    <a:ext uri="{9D8B030D-6E8A-4147-A177-3AD203B41FA5}">
                      <a16:colId xmlns:a16="http://schemas.microsoft.com/office/drawing/2014/main" val="3608172522"/>
                    </a:ext>
                  </a:extLst>
                </a:gridCol>
                <a:gridCol w="1215136">
                  <a:extLst>
                    <a:ext uri="{9D8B030D-6E8A-4147-A177-3AD203B41FA5}">
                      <a16:colId xmlns:a16="http://schemas.microsoft.com/office/drawing/2014/main" val="2175514107"/>
                    </a:ext>
                  </a:extLst>
                </a:gridCol>
                <a:gridCol w="1215136">
                  <a:extLst>
                    <a:ext uri="{9D8B030D-6E8A-4147-A177-3AD203B41FA5}">
                      <a16:colId xmlns:a16="http://schemas.microsoft.com/office/drawing/2014/main" val="58841924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baseline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v2_20k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v3_10k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v3_3k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9428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Plane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78.72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47.76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43.2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75.25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302341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BD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39.11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46996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Bridge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22.64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5.74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17.46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1047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GTF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34.71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9.57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14.91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47315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SV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32.26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14.63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52.98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64.08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432332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LV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23.12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15.87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55.05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42693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Ship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49.53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13.81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52.11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69.29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54270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TC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76.15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63.69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83.04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55495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BC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43.53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10.63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46.16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51094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ST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24.42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49.67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778754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SBF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23.93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9.31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12.93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60621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RA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43.88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17.94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18.73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705132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Harbor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40.99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6.88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18.39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35.94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53790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SP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40.53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33.22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33.49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52673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HC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4.69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569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mAP</a:t>
                      </a:r>
                      <a:endParaRPr lang="zh-CN" alt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39.36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8.25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25.9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39.36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94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20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BC2BCC-3878-4B7E-B8B3-C06A7C8A706A}"/>
              </a:ext>
            </a:extLst>
          </p:cNvPr>
          <p:cNvSpPr txBox="1"/>
          <p:nvPr/>
        </p:nvSpPr>
        <p:spPr>
          <a:xfrm>
            <a:off x="861060" y="403860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Loss (v3_3k)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E8A372-C8C7-40BE-9B1E-D94B386D2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5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BC2BCC-3878-4B7E-B8B3-C06A7C8A706A}"/>
              </a:ext>
            </a:extLst>
          </p:cNvPr>
          <p:cNvSpPr txBox="1"/>
          <p:nvPr/>
        </p:nvSpPr>
        <p:spPr>
          <a:xfrm>
            <a:off x="861060" y="403860"/>
            <a:ext cx="131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Problem 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F9AA93-1C24-4F2D-9B7F-7CC045BFD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12" y="1249315"/>
            <a:ext cx="5601976" cy="32011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91658AD-B4EB-4839-ABB1-DEAED002A121}"/>
              </a:ext>
            </a:extLst>
          </p:cNvPr>
          <p:cNvSpPr txBox="1"/>
          <p:nvPr/>
        </p:nvSpPr>
        <p:spPr>
          <a:xfrm>
            <a:off x="1006729" y="5953760"/>
            <a:ext cx="713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Problem:</a:t>
            </a:r>
            <a:r>
              <a:rPr lang="zh-CN" altLang="en-US" dirty="0"/>
              <a:t> </a:t>
            </a:r>
            <a:r>
              <a:rPr lang="en-US" altLang="zh-CN" dirty="0"/>
              <a:t>imbalance of the number of instance among different categories</a:t>
            </a:r>
          </a:p>
          <a:p>
            <a:r>
              <a:rPr lang="en-US" altLang="zh-CN" dirty="0"/>
              <a:t>To-do: augmentation for specific categories.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86C69E1-EA18-4A8D-B4EF-0D00129D3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80500"/>
              </p:ext>
            </p:extLst>
          </p:nvPr>
        </p:nvGraphicFramePr>
        <p:xfrm>
          <a:off x="0" y="4831262"/>
          <a:ext cx="914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1489305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81174837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58831180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8021104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8203958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325978436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3587418434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4893488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931102696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554967109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46333963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952959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46872512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2036152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2686735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26510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Cat.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bd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bc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brg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gtf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hb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hc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lv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plane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ship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sv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sbf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tc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43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num.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5k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6k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10k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8k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121k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4k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127k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35k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10k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125k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152k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10k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22k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23k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26k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972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81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BC2BCC-3878-4B7E-B8B3-C06A7C8A706A}"/>
              </a:ext>
            </a:extLst>
          </p:cNvPr>
          <p:cNvSpPr txBox="1"/>
          <p:nvPr/>
        </p:nvSpPr>
        <p:spPr>
          <a:xfrm>
            <a:off x="861060" y="403860"/>
            <a:ext cx="88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To-do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341B1D-F01E-44EF-9848-4951B3A11D40}"/>
              </a:ext>
            </a:extLst>
          </p:cNvPr>
          <p:cNvSpPr txBox="1"/>
          <p:nvPr/>
        </p:nvSpPr>
        <p:spPr>
          <a:xfrm>
            <a:off x="655320" y="3333016"/>
            <a:ext cx="7833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YOLO v3 </a:t>
            </a:r>
            <a:r>
              <a:rPr lang="zh-CN" altLang="en-US" dirty="0"/>
              <a:t>与 </a:t>
            </a:r>
            <a:r>
              <a:rPr lang="en-US" altLang="zh-CN" dirty="0"/>
              <a:t>v2</a:t>
            </a:r>
            <a:r>
              <a:rPr lang="zh-CN" altLang="en-US" dirty="0"/>
              <a:t>相比检测精度更高，对小目标识别更加准确，但边界框预测存在误差，可能对小目标的检测影响较大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可以尝试不同的算法：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Faster R-CNN w/ </a:t>
            </a:r>
            <a:r>
              <a:rPr lang="en-US" altLang="zh-CN" dirty="0" err="1"/>
              <a:t>ResNet</a:t>
            </a:r>
            <a:r>
              <a:rPr lang="en-US" altLang="zh-CN" dirty="0"/>
              <a:t> or FPN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Mask R-CNN</a:t>
            </a:r>
          </a:p>
          <a:p>
            <a:pPr lvl="1"/>
            <a:r>
              <a:rPr lang="en-US" altLang="zh-CN" dirty="0">
                <a:latin typeface="+mj-lt"/>
              </a:rPr>
              <a:t>He, K., et al. "Mask R-CNN. " </a:t>
            </a:r>
            <a:r>
              <a:rPr lang="en-US" altLang="zh-CN" i="1" dirty="0">
                <a:latin typeface="+mj-lt"/>
              </a:rPr>
              <a:t>IEEE Transactions on Pattern Analysis &amp; Machine Intelligence</a:t>
            </a:r>
            <a:r>
              <a:rPr lang="en-US" altLang="zh-CN" dirty="0">
                <a:latin typeface="+mj-lt"/>
              </a:rPr>
              <a:t> PP.99(2017):1-1.</a:t>
            </a:r>
            <a:endParaRPr lang="zh-CN" altLang="en-US" dirty="0">
              <a:latin typeface="+mj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4E8154-2D8B-4120-A6E1-7A5066EF8D51}"/>
              </a:ext>
            </a:extLst>
          </p:cNvPr>
          <p:cNvSpPr txBox="1"/>
          <p:nvPr/>
        </p:nvSpPr>
        <p:spPr>
          <a:xfrm>
            <a:off x="655320" y="1120676"/>
            <a:ext cx="7833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YOLO v3 </a:t>
            </a:r>
            <a:r>
              <a:rPr lang="zh-CN" altLang="en-US" dirty="0"/>
              <a:t>算法中默认</a:t>
            </a:r>
            <a:r>
              <a:rPr lang="en-US" altLang="zh-CN" dirty="0"/>
              <a:t>anchors</a:t>
            </a:r>
            <a:r>
              <a:rPr lang="zh-CN" altLang="en-US" dirty="0"/>
              <a:t>设置为</a:t>
            </a:r>
            <a:r>
              <a:rPr lang="en-US" altLang="zh-CN" dirty="0"/>
              <a:t>9</a:t>
            </a:r>
            <a:r>
              <a:rPr lang="zh-CN" altLang="en-US" dirty="0"/>
              <a:t>个，</a:t>
            </a:r>
            <a:endParaRPr lang="en-US" altLang="zh-CN" dirty="0"/>
          </a:p>
          <a:p>
            <a:r>
              <a:rPr lang="en-US" altLang="zh-CN" dirty="0">
                <a:latin typeface="+mj-lt"/>
              </a:rPr>
              <a:t>(10, 13) (16, 30) (33, 23) </a:t>
            </a:r>
          </a:p>
          <a:p>
            <a:r>
              <a:rPr lang="en-US" altLang="zh-CN" dirty="0">
                <a:latin typeface="+mj-lt"/>
              </a:rPr>
              <a:t>(30, 61) (62, 45) (59, 119) </a:t>
            </a:r>
          </a:p>
          <a:p>
            <a:r>
              <a:rPr lang="en-US" altLang="zh-CN" dirty="0">
                <a:latin typeface="+mj-lt"/>
              </a:rPr>
              <a:t>(116, 90) (156, 198) (373, 326)</a:t>
            </a:r>
          </a:p>
          <a:p>
            <a:r>
              <a:rPr lang="zh-CN" altLang="en-US" dirty="0">
                <a:latin typeface="+mj-lt"/>
              </a:rPr>
              <a:t>尺寸小的</a:t>
            </a:r>
            <a:r>
              <a:rPr lang="en-US" altLang="zh-CN" dirty="0">
                <a:latin typeface="+mj-lt"/>
              </a:rPr>
              <a:t>anchors</a:t>
            </a:r>
            <a:r>
              <a:rPr lang="zh-CN" altLang="en-US" dirty="0">
                <a:latin typeface="+mj-lt"/>
              </a:rPr>
              <a:t>检测较小的物体，尺寸较大的</a:t>
            </a:r>
            <a:r>
              <a:rPr lang="en-US" altLang="zh-CN" dirty="0">
                <a:latin typeface="+mj-lt"/>
              </a:rPr>
              <a:t>anchors</a:t>
            </a:r>
            <a:r>
              <a:rPr lang="zh-CN" altLang="en-US" dirty="0">
                <a:latin typeface="+mj-lt"/>
              </a:rPr>
              <a:t>检测较大的物体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数据集中的物体都相对较小，</a:t>
            </a:r>
            <a:r>
              <a:rPr lang="zh-CN" altLang="en-US" b="1" dirty="0">
                <a:latin typeface="+mj-lt"/>
              </a:rPr>
              <a:t>考虑增加小尺寸的</a:t>
            </a:r>
            <a:r>
              <a:rPr lang="en-US" altLang="zh-CN" b="1" dirty="0">
                <a:latin typeface="+mj-lt"/>
              </a:rPr>
              <a:t>anchors</a:t>
            </a:r>
            <a:r>
              <a:rPr lang="zh-CN" altLang="en-US" b="1" dirty="0">
                <a:latin typeface="+mj-lt"/>
              </a:rPr>
              <a:t>（对数据集的</a:t>
            </a:r>
            <a:r>
              <a:rPr lang="en-US" altLang="zh-CN" b="1" dirty="0">
                <a:latin typeface="+mj-lt"/>
              </a:rPr>
              <a:t>label</a:t>
            </a:r>
            <a:r>
              <a:rPr lang="zh-CN" altLang="en-US" b="1">
                <a:latin typeface="+mj-lt"/>
              </a:rPr>
              <a:t>聚类分析）</a:t>
            </a:r>
            <a:r>
              <a:rPr lang="zh-CN" altLang="en-US">
                <a:latin typeface="+mj-lt"/>
              </a:rPr>
              <a:t>，</a:t>
            </a:r>
            <a:r>
              <a:rPr lang="zh-CN" altLang="en-US" dirty="0">
                <a:latin typeface="+mj-lt"/>
              </a:rPr>
              <a:t>可能会对检测结果又帮助</a:t>
            </a:r>
          </a:p>
        </p:txBody>
      </p:sp>
    </p:spTree>
    <p:extLst>
      <p:ext uri="{BB962C8B-B14F-4D97-AF65-F5344CB8AC3E}">
        <p14:creationId xmlns:p14="http://schemas.microsoft.com/office/powerpoint/2010/main" val="339509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17C4FDD-0425-4BF5-8089-C73C72286536}">
  <we:reference id="wa104380121" version="2.0.0.0" store="zh-CN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1618</TotalTime>
  <Words>399</Words>
  <Application>Microsoft Office PowerPoint</Application>
  <PresentationFormat>全屏显示(4:3)</PresentationFormat>
  <Paragraphs>150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刘翔宇</dc:creator>
  <cp:lastModifiedBy>刘 翔宇</cp:lastModifiedBy>
  <cp:revision>96</cp:revision>
  <dcterms:created xsi:type="dcterms:W3CDTF">2018-03-26T08:11:34Z</dcterms:created>
  <dcterms:modified xsi:type="dcterms:W3CDTF">2018-11-01T05:49:04Z</dcterms:modified>
</cp:coreProperties>
</file>