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1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8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7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95FC-FE5A-4BB5-BCBC-592C63A18E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80" y="1187677"/>
            <a:ext cx="11064240" cy="23876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论文：</a:t>
            </a:r>
            <a:r>
              <a:rPr lang="en-US" altLang="zh-CN" sz="3200" dirty="0" smtClean="0"/>
              <a:t>Fully </a:t>
            </a:r>
            <a:r>
              <a:rPr lang="en-US" altLang="zh-CN" sz="3200" dirty="0"/>
              <a:t>Convolutional Networks for Semantic </a:t>
            </a:r>
            <a:r>
              <a:rPr lang="en-US" altLang="zh-CN" sz="3200" dirty="0" smtClean="0"/>
              <a:t>Segmentation</a:t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      U-Net: Convolutional </a:t>
            </a:r>
            <a:r>
              <a:rPr lang="en-US" altLang="zh-CN" sz="3200" dirty="0"/>
              <a:t>Networks for Biomedical Image Segmentation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90370"/>
            <a:ext cx="9144000" cy="1000477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/>
              <a:t>李自强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2018</a:t>
            </a:r>
            <a:r>
              <a:rPr lang="en-US" altLang="zh-CN" sz="2000" dirty="0" smtClean="0"/>
              <a:t>/11/1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4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Dense predications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2) Dilation Convolution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 smtClean="0"/>
              <a:t>    扩大卷积核，扩大感受野，避免下采样减少</a:t>
            </a:r>
            <a:r>
              <a:rPr lang="en-US" altLang="zh-CN" sz="2000" dirty="0" smtClean="0"/>
              <a:t>feature map</a:t>
            </a:r>
            <a:r>
              <a:rPr lang="zh-CN" altLang="en-US" sz="2000" dirty="0" smtClean="0"/>
              <a:t>大小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（即不使用</a:t>
            </a:r>
            <a:r>
              <a:rPr lang="en-US" altLang="zh-CN" sz="2000" dirty="0" smtClean="0"/>
              <a:t>pooling</a:t>
            </a:r>
            <a:r>
              <a:rPr lang="zh-CN" altLang="en-US" sz="2000" dirty="0" smtClean="0"/>
              <a:t>也可以保证感受野够大）</a:t>
            </a:r>
            <a:endParaRPr lang="en-US" altLang="zh-CN" sz="20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8" y="2299698"/>
            <a:ext cx="5531620" cy="1070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4" y="1006052"/>
            <a:ext cx="9055565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Dilation Convolution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78" y="1332412"/>
            <a:ext cx="8008843" cy="50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Dense predications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存在问题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endParaRPr lang="en-US" altLang="zh-CN" sz="2000" dirty="0" smtClean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70" y="2520892"/>
            <a:ext cx="7373260" cy="23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35577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Dense predications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3) deconvolution(Fractionally </a:t>
            </a:r>
            <a:r>
              <a:rPr lang="en-US" altLang="zh-CN" sz="2400" dirty="0" err="1" smtClean="0"/>
              <a:t>Strided</a:t>
            </a:r>
            <a:r>
              <a:rPr lang="en-US" altLang="zh-CN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反卷积得到相应大小</a:t>
            </a:r>
            <a:r>
              <a:rPr lang="en-US" altLang="zh-CN" sz="2000" dirty="0" smtClean="0"/>
              <a:t>feature map</a:t>
            </a:r>
            <a:r>
              <a:rPr lang="zh-CN" altLang="en-US" sz="2000" dirty="0" smtClean="0"/>
              <a:t>而不是转置的</a:t>
            </a:r>
            <a:r>
              <a:rPr lang="zh-CN" altLang="en-US" sz="2000" dirty="0"/>
              <a:t>值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3" y="2482968"/>
            <a:ext cx="3208290" cy="36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76" y="2482968"/>
            <a:ext cx="31670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3557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Skip Architecture</a:t>
            </a:r>
          </a:p>
          <a:p>
            <a:pPr marL="0" indent="0">
              <a:buNone/>
            </a:pPr>
            <a:r>
              <a:rPr lang="en-US" altLang="zh-CN" sz="2400" dirty="0" smtClean="0"/>
              <a:t>    Feature hierarchies: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shallower layers: localize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high resolution </a:t>
            </a:r>
            <a:r>
              <a:rPr lang="en-US" altLang="zh-CN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where</a:t>
            </a:r>
          </a:p>
          <a:p>
            <a:pPr marL="0" indent="0">
              <a:buNone/>
            </a:pPr>
            <a:r>
              <a:rPr lang="en-US" altLang="zh-CN" sz="2400" dirty="0" smtClean="0"/>
              <a:t>        deeper </a:t>
            </a:r>
            <a:r>
              <a:rPr lang="en-US" altLang="zh-CN" sz="2400" dirty="0"/>
              <a:t>layers: 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semantic </a:t>
            </a:r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what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332410"/>
            <a:ext cx="1115533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3557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Skip Architecture</a:t>
            </a:r>
          </a:p>
          <a:p>
            <a:pPr marL="0" indent="0">
              <a:buNone/>
            </a:pPr>
            <a:r>
              <a:rPr lang="en-US" altLang="zh-CN" sz="2400" dirty="0" smtClean="0"/>
              <a:t>    Feature hierarchies: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shallower layers: localize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high resolution </a:t>
            </a:r>
            <a:r>
              <a:rPr lang="en-US" altLang="zh-CN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where</a:t>
            </a:r>
          </a:p>
          <a:p>
            <a:pPr marL="0" indent="0">
              <a:buNone/>
            </a:pPr>
            <a:r>
              <a:rPr lang="en-US" altLang="zh-CN" sz="2400" dirty="0" smtClean="0"/>
              <a:t>        deeper </a:t>
            </a:r>
            <a:r>
              <a:rPr lang="en-US" altLang="zh-CN" sz="2400" dirty="0"/>
              <a:t>layers: 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semantic </a:t>
            </a:r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what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24" y="2882138"/>
            <a:ext cx="8928537" cy="35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9" y="76367"/>
            <a:ext cx="4366051" cy="67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3" y="2472454"/>
            <a:ext cx="4850232" cy="196963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61" y="395652"/>
            <a:ext cx="5028909" cy="61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U-Net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 smtClean="0"/>
              <a:t>Biomedical Image Segmentation</a:t>
            </a:r>
          </a:p>
          <a:p>
            <a:pPr marL="0" indent="0">
              <a:buNone/>
            </a:pPr>
            <a:r>
              <a:rPr lang="en-US" altLang="zh-CN" sz="1800" dirty="0" smtClean="0"/>
              <a:t>    data augmentation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feature fusion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seamless segmentation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weight map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01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U-Net</a:t>
            </a:r>
            <a:endParaRPr lang="zh-CN" altLang="en-US" sz="32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55" y="1068530"/>
            <a:ext cx="8433690" cy="55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 smtClean="0"/>
              <a:t>Task</a:t>
            </a:r>
          </a:p>
          <a:p>
            <a:pPr marL="0" indent="0">
              <a:buNone/>
            </a:pPr>
            <a:r>
              <a:rPr lang="en-US" altLang="zh-CN" sz="1800" dirty="0" err="1"/>
              <a:t>pixelwise</a:t>
            </a:r>
            <a:r>
              <a:rPr lang="en-US" altLang="zh-CN" sz="1800" dirty="0"/>
              <a:t> classification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78" y="2508722"/>
            <a:ext cx="9269044" cy="238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2569" y="5055577"/>
            <a:ext cx="152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Original image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983040" y="5055577"/>
            <a:ext cx="222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semantic segmentation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8080863" y="5055577"/>
            <a:ext cx="222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instance segmentation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13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U-Net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dirty="0"/>
              <a:t>seamless segmentation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05" y="1838499"/>
            <a:ext cx="7935789" cy="38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U-Net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w</a:t>
            </a:r>
            <a:r>
              <a:rPr lang="en-US" altLang="zh-CN" sz="2400" dirty="0" smtClean="0"/>
              <a:t>eight map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    作用：① 补偿训练数据集中不同类别的像素频率差别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② </a:t>
            </a:r>
            <a:r>
              <a:rPr lang="zh-CN" altLang="en-US" sz="1800" dirty="0" smtClean="0"/>
              <a:t>强迫学习小的分离边界</a:t>
            </a:r>
            <a:endParaRPr lang="en-US" altLang="zh-CN" sz="18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4" y="2008125"/>
            <a:ext cx="8159251" cy="2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U-Net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w</a:t>
            </a:r>
            <a:r>
              <a:rPr lang="en-US" altLang="zh-CN" sz="2400" dirty="0" smtClean="0"/>
              <a:t>eight map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    </a:t>
            </a:r>
            <a:endParaRPr lang="en-US" altLang="zh-CN" sz="18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4" y="2008125"/>
            <a:ext cx="8159251" cy="208864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4" y="4324209"/>
            <a:ext cx="5756391" cy="23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U-Net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Data augmentation</a:t>
            </a:r>
          </a:p>
          <a:p>
            <a:pPr marL="0" indent="0">
              <a:buNone/>
            </a:pPr>
            <a:r>
              <a:rPr lang="en-US" altLang="zh-CN" sz="1800" dirty="0" smtClean="0"/>
              <a:t>      shift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rotation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elastic deformation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drop out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   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391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zh-CN" altLang="en-US" sz="2400" dirty="0" smtClean="0"/>
              <a:t>传统方法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机器学习</a:t>
            </a:r>
            <a:r>
              <a:rPr lang="zh-CN" altLang="en-US" sz="2400" dirty="0"/>
              <a:t>方法：像素级的决策树</a:t>
            </a:r>
            <a:r>
              <a:rPr lang="zh-CN" altLang="en-US" sz="2400" dirty="0" smtClean="0"/>
              <a:t>分类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                     </a:t>
            </a:r>
            <a:r>
              <a:rPr lang="en-US" altLang="zh-CN" sz="2400" dirty="0" err="1" smtClean="0"/>
              <a:t>TextonForest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Random Forest based classifiers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深度学习方法：</a:t>
            </a:r>
            <a:r>
              <a:rPr lang="en-US" altLang="zh-CN" sz="2400" dirty="0" err="1" smtClean="0"/>
              <a:t>patchwise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pixelwise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90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 err="1"/>
              <a:t>patchwise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/>
              <a:t>逐像素地抽取周围像素对中心像素进行</a:t>
            </a:r>
            <a:r>
              <a:rPr lang="zh-CN" altLang="en-US" sz="2400" dirty="0" smtClean="0"/>
              <a:t>分类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>
                <a:sym typeface="Wingdings" panose="05000000000000000000" pitchFamily="2" charset="2"/>
              </a:rPr>
              <a:t>:</a:t>
            </a: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ym typeface="Wingdings" panose="05000000000000000000" pitchFamily="2" charset="2"/>
              </a:rPr>
              <a:t>）存储开销大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 </a:t>
            </a: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ym typeface="Wingdings" panose="05000000000000000000" pitchFamily="2" charset="2"/>
              </a:rPr>
              <a:t>）计算效率低下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 </a:t>
            </a: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ym typeface="Wingdings" panose="05000000000000000000" pitchFamily="2" charset="2"/>
              </a:rPr>
              <a:t>）</a:t>
            </a:r>
            <a:r>
              <a:rPr lang="en-US" altLang="zh-CN" sz="2400" dirty="0" smtClean="0">
                <a:sym typeface="Wingdings" panose="05000000000000000000" pitchFamily="2" charset="2"/>
              </a:rPr>
              <a:t>patch</a:t>
            </a:r>
            <a:r>
              <a:rPr lang="zh-CN" altLang="en-US" sz="2400" dirty="0" smtClean="0">
                <a:sym typeface="Wingdings" panose="05000000000000000000" pitchFamily="2" charset="2"/>
              </a:rPr>
              <a:t>大小的选择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ym typeface="Wingdings" panose="05000000000000000000" pitchFamily="2" charset="2"/>
              </a:rPr>
              <a:t>    </a:t>
            </a:r>
            <a:r>
              <a:rPr lang="zh-CN" altLang="en-US" sz="2400" dirty="0" smtClean="0">
                <a:sym typeface="Wingdings" panose="05000000000000000000" pitchFamily="2" charset="2"/>
              </a:rPr>
              <a:t>慢，重复计算，定位精度和上下文信息不可兼顾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36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 err="1"/>
              <a:t>pixel</a:t>
            </a:r>
            <a:r>
              <a:rPr lang="en-US" altLang="zh-CN" sz="2400" dirty="0" err="1" smtClean="0"/>
              <a:t>wise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74" y="1913999"/>
            <a:ext cx="7088223" cy="36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 smtClean="0"/>
              <a:t>Fully Convolution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主干网络：</a:t>
            </a:r>
            <a:r>
              <a:rPr lang="en-US" altLang="zh-CN" sz="2400" dirty="0" err="1" smtClean="0"/>
              <a:t>AlexNet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VGG16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GoogLeNet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8" y="2478119"/>
            <a:ext cx="6374123" cy="33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/>
          <a:lstStyle/>
          <a:p>
            <a:r>
              <a:rPr lang="en-US" altLang="zh-CN" sz="2400" dirty="0" smtClean="0"/>
              <a:t>Fully connected layer </a:t>
            </a:r>
            <a:r>
              <a:rPr lang="en-US" altLang="zh-CN" sz="2400" dirty="0" smtClean="0">
                <a:sym typeface="Wingdings" panose="05000000000000000000" pitchFamily="2" charset="2"/>
              </a:rPr>
              <a:t> convolutional layer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全连接层：输入维度固定，丢失像素空间信息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7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512 input </a:t>
            </a:r>
            <a:r>
              <a:rPr lang="en-US" altLang="zh-CN" sz="1800" dirty="0" smtClean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ym typeface="Wingdings" panose="05000000000000000000" pitchFamily="2" charset="2"/>
              </a:rPr>
              <a:t>4096</a:t>
            </a: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ym typeface="Wingdings" panose="05000000000000000000" pitchFamily="2" charset="2"/>
              </a:rPr>
              <a:t>    Filter: F=7, P=0, S=1, K=4096</a:t>
            </a:r>
            <a:r>
              <a:rPr lang="zh-CN" altLang="en-US" sz="2400" dirty="0" smtClean="0">
                <a:sym typeface="Wingdings" panose="05000000000000000000" pitchFamily="2" charset="2"/>
              </a:rPr>
              <a:t>（卷积层实现全连接层）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ym typeface="Wingdings" panose="05000000000000000000" pitchFamily="2" charset="2"/>
              </a:rPr>
              <a:t>    7*7*512 </a:t>
            </a:r>
            <a:r>
              <a:rPr lang="en-US" altLang="zh-CN" sz="2400" dirty="0"/>
              <a:t>input </a:t>
            </a:r>
            <a:r>
              <a:rPr lang="en-US" altLang="zh-CN" sz="1800" dirty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ym typeface="Wingdings" panose="05000000000000000000" pitchFamily="2" charset="2"/>
              </a:rPr>
              <a:t>1*1*4096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02" b="2179"/>
          <a:stretch/>
        </p:blipFill>
        <p:spPr>
          <a:xfrm>
            <a:off x="2998968" y="3996272"/>
            <a:ext cx="6194064" cy="26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FCN(Fully Convolutional Networks)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Dense predications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1) Shift-and-Stitch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设</a:t>
            </a:r>
            <a:r>
              <a:rPr lang="zh-CN" altLang="en-US" sz="2000" dirty="0"/>
              <a:t>降采样因子是</a:t>
            </a:r>
            <a:r>
              <a:rPr lang="en-US" altLang="zh-CN" sz="2000" dirty="0"/>
              <a:t>f , </a:t>
            </a:r>
            <a:r>
              <a:rPr lang="zh-CN" altLang="en-US" sz="2000" dirty="0"/>
              <a:t>通过 </a:t>
            </a:r>
            <a:r>
              <a:rPr lang="en-US" altLang="zh-CN" sz="2000" dirty="0"/>
              <a:t>shift </a:t>
            </a:r>
            <a:r>
              <a:rPr lang="en-US" altLang="zh-CN" sz="2000" dirty="0" smtClean="0"/>
              <a:t>pixels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平移像素）的方式，产生 </a:t>
            </a:r>
            <a:r>
              <a:rPr lang="en-US" altLang="zh-CN" sz="2000" dirty="0" smtClean="0"/>
              <a:t>f^2</a:t>
            </a:r>
            <a:r>
              <a:rPr lang="zh-CN" altLang="en-US" sz="2000" dirty="0" smtClean="0"/>
              <a:t>个</a:t>
            </a:r>
            <a:r>
              <a:rPr lang="en-US" altLang="zh-CN" sz="2000" dirty="0"/>
              <a:t>version </a:t>
            </a:r>
            <a:r>
              <a:rPr lang="zh-CN" altLang="en-US" sz="2000" dirty="0"/>
              <a:t>的 </a:t>
            </a:r>
            <a:r>
              <a:rPr lang="en-US" altLang="zh-CN" sz="2000" dirty="0"/>
              <a:t>input </a:t>
            </a:r>
            <a:r>
              <a:rPr lang="zh-CN" altLang="en-US" sz="2000" dirty="0"/>
              <a:t>，输入网络后相应地产生 </a:t>
            </a:r>
            <a:r>
              <a:rPr lang="en-US" altLang="zh-CN" sz="2000" dirty="0" smtClean="0"/>
              <a:t>f^2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output</a:t>
            </a:r>
            <a:r>
              <a:rPr lang="zh-CN" altLang="en-US" sz="2000" dirty="0" smtClean="0"/>
              <a:t>，然后 </a:t>
            </a:r>
            <a:r>
              <a:rPr lang="en-US" altLang="zh-CN" sz="2000" dirty="0" smtClean="0"/>
              <a:t>stitch(</a:t>
            </a:r>
            <a:r>
              <a:rPr lang="zh-CN" altLang="en-US" sz="2000" dirty="0" smtClean="0"/>
              <a:t>拼接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所有 </a:t>
            </a:r>
            <a:r>
              <a:rPr lang="en-US" altLang="zh-CN" sz="2000" dirty="0"/>
              <a:t>output </a:t>
            </a:r>
            <a:r>
              <a:rPr lang="zh-CN" altLang="en-US" sz="2000" dirty="0"/>
              <a:t>就实现了 </a:t>
            </a:r>
            <a:r>
              <a:rPr lang="en-US" altLang="zh-CN" sz="2000" dirty="0"/>
              <a:t>dense </a:t>
            </a:r>
            <a:r>
              <a:rPr lang="en-US" altLang="zh-CN" sz="2000" dirty="0" err="1"/>
              <a:t>prediciton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36" y="2299698"/>
            <a:ext cx="5121156" cy="16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Shift-and-Stitch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5525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 smtClean="0"/>
              <a:t>网络：一层 </a:t>
            </a:r>
            <a:r>
              <a:rPr lang="en-US" altLang="zh-CN" sz="2000" dirty="0" err="1" smtClean="0"/>
              <a:t>maxpooling</a:t>
            </a:r>
            <a:r>
              <a:rPr lang="en-US" altLang="zh-CN" sz="2000" dirty="0" smtClean="0"/>
              <a:t> 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f=2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332412"/>
            <a:ext cx="86677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459</Words>
  <Application>Microsoft Office PowerPoint</Application>
  <PresentationFormat>宽屏</PresentationFormat>
  <Paragraphs>159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Wingdings</vt:lpstr>
      <vt:lpstr>Office 主题​​</vt:lpstr>
      <vt:lpstr>论文：Fully Convolutional Networks for Semantic Segmentation        U-Net: Convolutional Networks for Biomedical Image Segmentation</vt:lpstr>
      <vt:lpstr>FCN(Fully Convolutional Networks)</vt:lpstr>
      <vt:lpstr>FCN(Fully Convolutional Networks)</vt:lpstr>
      <vt:lpstr>FCN(Fully Convolutional Networks)</vt:lpstr>
      <vt:lpstr>FCN(Fully Convolutional Networks)</vt:lpstr>
      <vt:lpstr>FCN(Fully Convolutional Networks)</vt:lpstr>
      <vt:lpstr>FCN(Fully Convolutional Networks)</vt:lpstr>
      <vt:lpstr>FCN(Fully Convolutional Networks)</vt:lpstr>
      <vt:lpstr>Shift-and-Stitch</vt:lpstr>
      <vt:lpstr>FCN(Fully Convolutional Networks)</vt:lpstr>
      <vt:lpstr>Dilation Convolution</vt:lpstr>
      <vt:lpstr>FCN(Fully Convolutional Networks)</vt:lpstr>
      <vt:lpstr>FCN(Fully Convolutional Networks)</vt:lpstr>
      <vt:lpstr>FCN(Fully Convolutional Networks)</vt:lpstr>
      <vt:lpstr>FCN(Fully Convolutional Networks)</vt:lpstr>
      <vt:lpstr>PowerPoint 演示文稿</vt:lpstr>
      <vt:lpstr>PowerPoint 演示文稿</vt:lpstr>
      <vt:lpstr>U-Net</vt:lpstr>
      <vt:lpstr>U-Net</vt:lpstr>
      <vt:lpstr>U-Net</vt:lpstr>
      <vt:lpstr>U-Net</vt:lpstr>
      <vt:lpstr>U-Net</vt:lpstr>
      <vt:lpstr>U-Net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膀胱瘤MRI分割汇报</dc:title>
  <dc:creator>lee_seu@outlook.com</dc:creator>
  <cp:lastModifiedBy>lee_seu@outlook.com</cp:lastModifiedBy>
  <cp:revision>31</cp:revision>
  <dcterms:created xsi:type="dcterms:W3CDTF">2018-10-14T15:38:40Z</dcterms:created>
  <dcterms:modified xsi:type="dcterms:W3CDTF">2018-11-01T04:26:37Z</dcterms:modified>
</cp:coreProperties>
</file>