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6" r:id="rId3"/>
    <p:sldId id="257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C55A1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4" autoAdjust="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80F43-2F8A-488B-9136-E549CF42A85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E411B-82EE-4014-8B88-3DE9FF10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空洞卷积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E411B-82EE-4014-8B88-3DE9FF1011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5184-946E-44BF-86E6-F77462E4D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89ED1-BE03-4AE8-93DD-0BD36DD2E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ACA3-D900-4EEB-B87F-6DC227FE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F55F-67BD-4017-A132-BF49AF79E24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3DC2-9B1D-4E00-9E13-5F386A59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E1571-E3B4-4F5B-B6D4-4414F20B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1EA8-77F5-44CD-AD4F-F233CDCB2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4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F6EB-4F27-4A00-8B0A-F40CD765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A5C52-4B6C-4898-AEE9-2CBE3237E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C60B7-E254-48D4-BA01-448141B5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F55F-67BD-4017-A132-BF49AF79E24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45D57-F0BF-4D5F-8301-9C35A44D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5F01C-E6E7-4D77-A31B-67440A35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1EA8-77F5-44CD-AD4F-F233CDCB2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B9611-620E-415B-A89F-9DD345983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4A847-43F9-409C-A4B8-9F94DA3C2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370FA-28EB-4FD1-9F80-6F88F2B3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F55F-67BD-4017-A132-BF49AF79E24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A58D6-4F61-4D40-B13D-EB04D92F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ADF9-0934-4E03-9E6E-AD258816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1EA8-77F5-44CD-AD4F-F233CDCB2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7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D950-D83E-440C-89CF-E2C0FA06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E5F8B-0B8C-419D-B45E-00BA5A4D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89073-360A-4F56-AC37-DEAAF498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F55F-67BD-4017-A132-BF49AF79E24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4A80D-9202-4E4E-AD6C-8816EDBB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EF02-6602-4D50-9712-50299EC0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1EA8-77F5-44CD-AD4F-F233CDCB2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0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70DE-6631-402F-B954-11464DE8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241DE-BE95-4014-8677-BED3041F7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9A6CB-EE05-4E73-95B8-A9B2D946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F55F-67BD-4017-A132-BF49AF79E24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A60C2-9482-4106-86B3-0B84B041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830B5-3BCB-42D5-807C-6DC50962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1EA8-77F5-44CD-AD4F-F233CDCB2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BCF1-2149-45AE-9D94-24C38A87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9C7D-739E-4739-9FB7-9306FC6C4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99424-16A6-414E-8A06-7466C05F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F7C3D-4A5E-4087-8275-F7BB30FD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F55F-67BD-4017-A132-BF49AF79E24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1C436-D017-44A5-A6B6-3CC9F7C7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37836-6EA0-45CE-98D8-828FAF3F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1EA8-77F5-44CD-AD4F-F233CDCB2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1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3C9E-CC63-4065-A11E-B727829C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0AA85-E763-488E-B59C-603974E0C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60C04-B5CF-4442-BA16-9478B5F8A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542D4-A860-4580-BB52-3E89D278D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5EF88-F641-44FB-801A-79AA94D50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B0FE9-4EF3-459B-B646-B443E034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F55F-67BD-4017-A132-BF49AF79E24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581A4-9C8E-4B69-8DAB-079E1365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B3157-5090-4CF5-A0B6-B99F7825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1EA8-77F5-44CD-AD4F-F233CDCB2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7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E601-6534-4EDF-BF54-57F72BAA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F2030-6C3E-457E-A3F8-F6B73C34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F55F-67BD-4017-A132-BF49AF79E24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DCB4B-0500-402A-8437-6469D778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855B2-BEB7-4EC0-AF1D-7D59B016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1EA8-77F5-44CD-AD4F-F233CDCB2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6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07386-1BD8-44D5-967D-2D633317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F55F-67BD-4017-A132-BF49AF79E24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4E37E-0CD6-42D6-AE89-EEF43696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4C5A6-05EA-4304-A2C2-81756593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1EA8-77F5-44CD-AD4F-F233CDCB2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9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FA6A-3AC8-4E29-8EFF-9EDA58D6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C105-BCA8-4C3D-8CA7-5CCC17EF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9273A-7CF3-44C3-B77E-AEB76AFF3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AB775-A547-4F15-8B09-11C50379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F55F-67BD-4017-A132-BF49AF79E24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7A817-1DDB-406A-86C8-389AC275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56368-270D-484F-B393-98308550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1EA8-77F5-44CD-AD4F-F233CDCB2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479A-13EE-4A96-B97B-50185CE4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2C692-0007-4198-8B72-D6452A691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89CCC-0169-4638-9BCB-799EEF74F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62B3D-7D2A-4CDC-8A89-16EFA343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F55F-67BD-4017-A132-BF49AF79E24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C1C7D-C324-44B3-B9F2-E5CB548A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8DA84-108C-48F9-BCCE-4A0E62AC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1EA8-77F5-44CD-AD4F-F233CDCB2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0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EE4B0-45F2-4E28-9271-8BB870E1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AACB8-B9B2-4754-B2C2-FF969902A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407B4-422F-4824-926C-DE6BB8067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FF55F-67BD-4017-A132-BF49AF79E24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A81A-D124-40EE-BABB-F98E35485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585DA-D52E-48E1-8591-25C0C994C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11EA8-77F5-44CD-AD4F-F233CDCB2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0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4385BA-7E92-43A2-89D4-319D070F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Density Map Generation</a:t>
            </a:r>
            <a:endParaRPr lang="en-US" dirty="0"/>
          </a:p>
        </p:txBody>
      </p:sp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45BDEC32-4005-4C51-B496-A19C4FCC3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CN" dirty="0"/>
              <a:t>Most methods use a fixed gaussian kernel size in spite of the existence of adaptive generation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27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4C871-BB2D-454C-9FAB-B8C547B07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30" y="1446930"/>
            <a:ext cx="4050938" cy="5108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9AA7C-B1D2-4E42-B446-0DB79F56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Dilated Convolutional Neural Networks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DA9F6-0AD5-47B1-B069-41E9E872D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3848" y="1825625"/>
            <a:ext cx="6509951" cy="4351338"/>
          </a:xfrm>
        </p:spPr>
        <p:txBody>
          <a:bodyPr vert="horz"/>
          <a:lstStyle/>
          <a:p>
            <a:r>
              <a:rPr lang="en-US" dirty="0"/>
              <a:t>VGG Front-end: </a:t>
            </a:r>
          </a:p>
          <a:p>
            <a:pPr lvl="1"/>
            <a:r>
              <a:rPr lang="en-US" dirty="0"/>
              <a:t>strong transfer learning ability and its flexible architecture for easily concatenating</a:t>
            </a:r>
          </a:p>
          <a:p>
            <a:endParaRPr lang="en-US" dirty="0"/>
          </a:p>
          <a:p>
            <a:r>
              <a:rPr lang="en-US" dirty="0"/>
              <a:t>Dilated CNN Back-end :</a:t>
            </a:r>
          </a:p>
          <a:p>
            <a:pPr lvl="1"/>
            <a:r>
              <a:rPr lang="en-US" dirty="0"/>
              <a:t>Dilated convolutional layers have been demonstrated in segmentation tasks with significant improvement of accuracy and it is a good alternative of pooling 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5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AA7C-B1D2-4E42-B446-0DB79F56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Dilated Convolutional Neural Networks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DA9F6-0AD5-47B1-B069-41E9E872D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4908" y="5436973"/>
            <a:ext cx="10698891" cy="1157717"/>
          </a:xfrm>
        </p:spPr>
        <p:txBody>
          <a:bodyPr vert="horz">
            <a:normAutofit/>
          </a:bodyPr>
          <a:lstStyle/>
          <a:p>
            <a:r>
              <a:rPr lang="en-US" dirty="0"/>
              <a:t>Comparison between Conv + Pool and Dilated Conv: Dilated Conv preserves more detailed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6DE88-1451-4130-B49E-39CAC8C03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286" y="1297459"/>
            <a:ext cx="7909428" cy="413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2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1C7F7A-861F-4FE4-80C9-2F47BE16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665" y="1365977"/>
            <a:ext cx="7904670" cy="2821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9AA7C-B1D2-4E42-B446-0DB79F56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Recurrent Spatial-Aware Network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DA9F6-0AD5-47B1-B069-41E9E872D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4908" y="4337222"/>
            <a:ext cx="10698891" cy="2335427"/>
          </a:xfrm>
        </p:spPr>
        <p:txBody>
          <a:bodyPr vert="horz">
            <a:normAutofit/>
          </a:bodyPr>
          <a:lstStyle/>
          <a:p>
            <a:r>
              <a:rPr lang="en-US" dirty="0"/>
              <a:t> Global Feature Embedding (GFE)</a:t>
            </a:r>
          </a:p>
          <a:p>
            <a:pPr lvl="1"/>
            <a:r>
              <a:rPr lang="en-US" dirty="0"/>
              <a:t>for global feature extraction</a:t>
            </a:r>
          </a:p>
          <a:p>
            <a:r>
              <a:rPr lang="en-US" dirty="0"/>
              <a:t> Recurrent Spatial-Aware Refinement (RSAR)</a:t>
            </a:r>
          </a:p>
          <a:p>
            <a:pPr lvl="1"/>
            <a:r>
              <a:rPr lang="en-US" dirty="0"/>
              <a:t>iteratively locates image regions with a spatial transformer-based attention mechanism and refine the attended density map region with residual learning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32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195133-ACCF-4E7E-9E17-5450F430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445" y="1560123"/>
            <a:ext cx="3927647" cy="46659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1C7F7A-861F-4FE4-80C9-2F47BE1622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05" r="65826" b="64770"/>
          <a:stretch/>
        </p:blipFill>
        <p:spPr>
          <a:xfrm>
            <a:off x="1777056" y="1838303"/>
            <a:ext cx="4747999" cy="1375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9AA7C-B1D2-4E42-B446-0DB79F56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Feature Embedding (GFE)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DA9F6-0AD5-47B1-B069-41E9E872D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4908" y="4275438"/>
            <a:ext cx="6376087" cy="2397211"/>
          </a:xfrm>
        </p:spPr>
        <p:txBody>
          <a:bodyPr vert="horz">
            <a:normAutofit/>
          </a:bodyPr>
          <a:lstStyle/>
          <a:p>
            <a:r>
              <a:rPr lang="en-US" dirty="0"/>
              <a:t>Multi-column model generates the initial crowd density map M0</a:t>
            </a:r>
          </a:p>
        </p:txBody>
      </p:sp>
    </p:spTree>
    <p:extLst>
      <p:ext uri="{BB962C8B-B14F-4D97-AF65-F5344CB8AC3E}">
        <p14:creationId xmlns:p14="http://schemas.microsoft.com/office/powerpoint/2010/main" val="272037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AA7C-B1D2-4E42-B446-0DB79F56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Spatial-Aware Refinement (RSAR)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DA9F6-0AD5-47B1-B069-41E9E872D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4908" y="4032346"/>
            <a:ext cx="10698892" cy="2640304"/>
          </a:xfrm>
        </p:spPr>
        <p:txBody>
          <a:bodyPr vert="horz">
            <a:normAutofit/>
          </a:bodyPr>
          <a:lstStyle/>
          <a:p>
            <a:r>
              <a:rPr lang="en-US" dirty="0"/>
              <a:t>Attentional Region Localization</a:t>
            </a:r>
          </a:p>
          <a:p>
            <a:pPr lvl="1"/>
            <a:r>
              <a:rPr lang="en-US" dirty="0"/>
              <a:t>a Spatial Transformer Network dynamically locates an attentional region from the crowd density map</a:t>
            </a:r>
          </a:p>
          <a:p>
            <a:r>
              <a:rPr lang="en-US" dirty="0"/>
              <a:t>Region Density Map Refinement</a:t>
            </a:r>
          </a:p>
          <a:p>
            <a:pPr lvl="1"/>
            <a:r>
              <a:rPr lang="en-US" dirty="0"/>
              <a:t>a Local Refinement Network refines the density map of the selected region with residual learning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B4335-0682-45FA-89F5-05F0D526B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1" y="1690688"/>
            <a:ext cx="10693878" cy="21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08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DF2467-29D2-4062-AE5B-E81C76303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99" y="2006855"/>
            <a:ext cx="7138566" cy="18634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5761F2-ECB7-4826-9BE5-8DD22578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Attentional Region Localization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D7A8A-448A-47A0-8BEF-0A1626D72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313535"/>
            <a:ext cx="10515600" cy="1863427"/>
          </a:xfrm>
        </p:spPr>
        <p:txBody>
          <a:bodyPr vert="horz"/>
          <a:lstStyle/>
          <a:p>
            <a:r>
              <a:rPr lang="en-US" dirty="0"/>
              <a:t>determine which image region to be refined with a spatial transformer network: an LSTM with fully-connected layers which yields a transformation matrix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dirty="0"/>
              <a:t> of the spatial transformer</a:t>
            </a:r>
          </a:p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= </a:t>
            </a:r>
            <a:r>
              <a:rPr lang="en-US" dirty="0" err="1"/>
              <a:t>spatial_transform</a:t>
            </a:r>
            <a:r>
              <a:rPr lang="en-US" dirty="0"/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Mi-1</a:t>
            </a:r>
            <a:r>
              <a:rPr lang="en-US" dirty="0"/>
              <a:t>,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9FEBB-70E6-4982-89A5-B682BC83FD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79"/>
          <a:stretch/>
        </p:blipFill>
        <p:spPr>
          <a:xfrm>
            <a:off x="5798275" y="1736597"/>
            <a:ext cx="2703174" cy="709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04455A-2F9B-487D-9A6C-A8BEC9E768C5}"/>
              </a:ext>
            </a:extLst>
          </p:cNvPr>
          <p:cNvSpPr txBox="1"/>
          <p:nvPr/>
        </p:nvSpPr>
        <p:spPr>
          <a:xfrm>
            <a:off x="8601764" y="2273288"/>
            <a:ext cx="44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227760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1EAA3E-5D54-4DEA-8498-A93430E7B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22"/>
          <a:stretch/>
        </p:blipFill>
        <p:spPr>
          <a:xfrm>
            <a:off x="4911496" y="1945354"/>
            <a:ext cx="2428018" cy="128609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891E0A-4C6E-4CF9-BA96-FA07DE900AE5}"/>
              </a:ext>
            </a:extLst>
          </p:cNvPr>
          <p:cNvCxnSpPr>
            <a:cxnSpLocks/>
          </p:cNvCxnSpPr>
          <p:nvPr/>
        </p:nvCxnSpPr>
        <p:spPr>
          <a:xfrm>
            <a:off x="7457238" y="3167758"/>
            <a:ext cx="0" cy="1861442"/>
          </a:xfrm>
          <a:prstGeom prst="straightConnector1">
            <a:avLst/>
          </a:prstGeom>
          <a:ln w="57150">
            <a:solidFill>
              <a:srgbClr val="C55A1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23BF0B8-F35A-4EB5-8F10-E2F8FADC2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719" y="2818577"/>
            <a:ext cx="2656187" cy="3694515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4CAA9-35A7-4735-8710-B231CF5FB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3059" y="3410958"/>
            <a:ext cx="8466038" cy="3187550"/>
          </a:xfrm>
        </p:spPr>
        <p:txBody>
          <a:bodyPr vert="horz">
            <a:normAutofit fontScale="92500" lnSpcReduction="20000"/>
          </a:bodyPr>
          <a:lstStyle/>
          <a:p>
            <a:r>
              <a:rPr lang="en-US" dirty="0"/>
              <a:t>Encode the global feature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/>
              <a:t> with two stacked fully-connected layers and construct the global context map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</a:t>
            </a:r>
            <a:r>
              <a:rPr lang="en-US" dirty="0"/>
              <a:t> by reshaping the output of the last FC layer to a new tensor with a size of w ∗ h</a:t>
            </a:r>
          </a:p>
          <a:p>
            <a:endParaRPr lang="en-US" dirty="0"/>
          </a:p>
          <a:p>
            <a:r>
              <a:rPr lang="en-US" dirty="0"/>
              <a:t>LRN performs crowd map refinement on the attentional region with a Local Refinement Network, which learns the residual between the region map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dirty="0"/>
              <a:t> and the ground truth of its corresponding region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23B84-1BA0-49F6-A260-20E96D9761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785" t="17309"/>
          <a:stretch/>
        </p:blipFill>
        <p:spPr>
          <a:xfrm>
            <a:off x="2323071" y="1354194"/>
            <a:ext cx="3256113" cy="888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2CFE5F-7F21-474B-9F7F-D1922C138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696" y="841282"/>
            <a:ext cx="2685217" cy="15611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5E9952-FB25-4C79-A7F3-C56CC71F6A30}"/>
              </a:ext>
            </a:extLst>
          </p:cNvPr>
          <p:cNvSpPr txBox="1"/>
          <p:nvPr/>
        </p:nvSpPr>
        <p:spPr>
          <a:xfrm>
            <a:off x="5594574" y="1533706"/>
            <a:ext cx="56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</a:t>
            </a:r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DBD84-BF1B-4620-81BA-9F551DAF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Density Map Refinement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FC563-FB81-4757-99C0-F98ED1480A3E}"/>
              </a:ext>
            </a:extLst>
          </p:cNvPr>
          <p:cNvSpPr txBox="1"/>
          <p:nvPr/>
        </p:nvSpPr>
        <p:spPr>
          <a:xfrm>
            <a:off x="4988927" y="2182944"/>
            <a:ext cx="44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8B0E96-8681-425A-8F3E-0B5B0F670158}"/>
              </a:ext>
            </a:extLst>
          </p:cNvPr>
          <p:cNvSpPr txBox="1"/>
          <p:nvPr/>
        </p:nvSpPr>
        <p:spPr>
          <a:xfrm>
            <a:off x="7339513" y="2449245"/>
            <a:ext cx="150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Map</a:t>
            </a:r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D023D4-A362-4FCB-ACC6-B3C309332EBC}"/>
              </a:ext>
            </a:extLst>
          </p:cNvPr>
          <p:cNvSpPr/>
          <p:nvPr/>
        </p:nvSpPr>
        <p:spPr>
          <a:xfrm>
            <a:off x="716696" y="1174681"/>
            <a:ext cx="5379304" cy="1067695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929617-0049-4FE9-A539-9E49B4CB4DDA}"/>
              </a:ext>
            </a:extLst>
          </p:cNvPr>
          <p:cNvCxnSpPr/>
          <p:nvPr/>
        </p:nvCxnSpPr>
        <p:spPr>
          <a:xfrm>
            <a:off x="2854411" y="2242376"/>
            <a:ext cx="0" cy="116858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5636E8-52B2-4DE2-82A9-BEB2FB4FF8AF}"/>
              </a:ext>
            </a:extLst>
          </p:cNvPr>
          <p:cNvSpPr/>
          <p:nvPr/>
        </p:nvSpPr>
        <p:spPr>
          <a:xfrm>
            <a:off x="4757352" y="2242376"/>
            <a:ext cx="4091741" cy="925382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DCD85E7-F927-4C5C-8244-C75FB781583B}"/>
              </a:ext>
            </a:extLst>
          </p:cNvPr>
          <p:cNvSpPr/>
          <p:nvPr/>
        </p:nvSpPr>
        <p:spPr>
          <a:xfrm>
            <a:off x="5968314" y="2333625"/>
            <a:ext cx="1224574" cy="64770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38F793-4BB6-427D-8AB2-D4023128BA68}"/>
              </a:ext>
            </a:extLst>
          </p:cNvPr>
          <p:cNvCxnSpPr>
            <a:cxnSpLocks/>
          </p:cNvCxnSpPr>
          <p:nvPr/>
        </p:nvCxnSpPr>
        <p:spPr>
          <a:xfrm>
            <a:off x="7192888" y="2889250"/>
            <a:ext cx="2065412" cy="86995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247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4CAA9-35A7-4735-8710-B231CF5FB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3524"/>
            <a:ext cx="10515600" cy="2199502"/>
          </a:xfrm>
        </p:spPr>
        <p:txBody>
          <a:bodyPr vert="horz">
            <a:normAutofit/>
          </a:bodyPr>
          <a:lstStyle/>
          <a:p>
            <a:r>
              <a:rPr lang="en-US" dirty="0"/>
              <a:t>Get the new crowd density map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en-US" dirty="0"/>
              <a:t> by adding the invers transformed residual map to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Mi−1</a:t>
            </a:r>
          </a:p>
          <a:p>
            <a:r>
              <a:rPr lang="en-US" dirty="0"/>
              <a:t> A high-quality crowd density map with accurately estimated crowd number would be acquired after a refinement of n iterations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DBD84-BF1B-4620-81BA-9F551DAF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Density Map Refinement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96B069-2FF0-43F2-861B-96E4831F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108225"/>
            <a:ext cx="93154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9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4385BA-7E92-43A2-89D4-319D070F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Sampling and Augmentation</a:t>
            </a:r>
            <a:endParaRPr lang="en-US" dirty="0"/>
          </a:p>
        </p:txBody>
      </p:sp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45BDEC32-4005-4C51-B496-A19C4FCC3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CN" dirty="0"/>
              <a:t>Different image sizes</a:t>
            </a:r>
          </a:p>
          <a:p>
            <a:pPr lvl="1"/>
            <a:r>
              <a:rPr lang="en-US" altLang="zh-CN" dirty="0"/>
              <a:t>Set batch size to 1</a:t>
            </a:r>
          </a:p>
          <a:p>
            <a:pPr lvl="1"/>
            <a:r>
              <a:rPr lang="en-US" altLang="zh-CN" dirty="0"/>
              <a:t>Resize the images to a fixed size</a:t>
            </a:r>
          </a:p>
          <a:p>
            <a:r>
              <a:rPr lang="en-US" altLang="zh-CN" dirty="0"/>
              <a:t>Low dataset volume</a:t>
            </a:r>
          </a:p>
          <a:p>
            <a:r>
              <a:rPr lang="en-US" altLang="zh-CN" dirty="0"/>
              <a:t>Non-uniform density distribution</a:t>
            </a:r>
          </a:p>
          <a:p>
            <a:pPr lvl="1"/>
            <a:r>
              <a:rPr lang="en-US" altLang="zh-CN" dirty="0"/>
              <a:t>Random clip</a:t>
            </a:r>
          </a:p>
          <a:p>
            <a:pPr lvl="1"/>
            <a:r>
              <a:rPr lang="en-US" altLang="zh-CN" dirty="0"/>
              <a:t>Random horizontal flip</a:t>
            </a:r>
          </a:p>
          <a:p>
            <a:pPr marL="914400" lvl="2" indent="0">
              <a:buNone/>
            </a:pPr>
            <a:r>
              <a:rPr lang="en-US" altLang="zh-CN" dirty="0"/>
              <a:t>	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7042C7-CD39-40FF-8697-B33E7B625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0190"/>
            <a:ext cx="5643944" cy="38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4385BA-7E92-43A2-89D4-319D070F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Sampling and Augmentation</a:t>
            </a:r>
            <a:endParaRPr lang="en-US" dirty="0"/>
          </a:p>
        </p:txBody>
      </p:sp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45BDEC32-4005-4C51-B496-A19C4FCC3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horz"/>
          <a:lstStyle/>
          <a:p>
            <a:r>
              <a:rPr lang="en-US" dirty="0"/>
              <a:t>Cross-dataset sampling</a:t>
            </a:r>
          </a:p>
          <a:p>
            <a:r>
              <a:rPr lang="en-US" dirty="0"/>
              <a:t>Random rotation (padding with 0)</a:t>
            </a:r>
          </a:p>
          <a:p>
            <a:r>
              <a:rPr lang="en-US" dirty="0"/>
              <a:t>Random horizontal flip</a:t>
            </a:r>
          </a:p>
          <a:p>
            <a:r>
              <a:rPr lang="en-US" dirty="0"/>
              <a:t>Random clip (by the minimum image size of one batch)</a:t>
            </a:r>
          </a:p>
          <a:p>
            <a:r>
              <a:rPr lang="en-US" dirty="0"/>
              <a:t>Random color (hue, saturation, contrast, brightness)</a:t>
            </a:r>
          </a:p>
          <a:p>
            <a:pPr marL="0" indent="0" algn="ctr">
              <a:buNone/>
            </a:pPr>
            <a:r>
              <a:rPr lang="zh-CN" altLang="en-US" dirty="0"/>
              <a:t>↓</a:t>
            </a:r>
            <a:endParaRPr lang="en-US" altLang="zh-CN" dirty="0"/>
          </a:p>
          <a:p>
            <a:r>
              <a:rPr lang="en-US" altLang="zh-CN" dirty="0"/>
              <a:t>Images batch with uniform size but varied perspectives and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4385BA-7E92-43A2-89D4-319D070F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Sampling and Augmentation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7899E9-2119-411B-8851-2D9DADD5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49" y="1368511"/>
            <a:ext cx="3150973" cy="23632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138AB5-3ED6-4A77-B1BF-720955863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9" y="3731741"/>
            <a:ext cx="3150973" cy="2363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7C61C5-4AA4-484F-84A5-70081012C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922" y="1368511"/>
            <a:ext cx="3150973" cy="2363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8DE96E-CBA6-42D4-A307-C3A9F251D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6922" y="3731741"/>
            <a:ext cx="3150974" cy="23632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ABC4DE-75E2-4DA7-9ACB-9345B2E17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807" y="1368511"/>
            <a:ext cx="3150973" cy="2363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3FFE35-0854-4F5A-A0E8-B6E13B03A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1806" y="3731740"/>
            <a:ext cx="3150972" cy="236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2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4385BA-7E92-43A2-89D4-319D070F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Tensorflow Library to use?</a:t>
            </a:r>
          </a:p>
        </p:txBody>
      </p:sp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45BDEC32-4005-4C51-B496-A19C4FCC3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596980"/>
            <a:ext cx="10515600" cy="4895895"/>
          </a:xfrm>
        </p:spPr>
        <p:txBody>
          <a:bodyPr vert="horz">
            <a:normAutofit/>
          </a:bodyPr>
          <a:lstStyle/>
          <a:p>
            <a:r>
              <a:rPr lang="en-US" dirty="0"/>
              <a:t>tf.layers</a:t>
            </a:r>
          </a:p>
          <a:p>
            <a:r>
              <a:rPr lang="en-US" dirty="0"/>
              <a:t>tf.contrib</a:t>
            </a:r>
          </a:p>
          <a:p>
            <a:pPr lvl="1"/>
            <a:r>
              <a:rPr lang="en-US" dirty="0"/>
              <a:t>Wraps tf.layers</a:t>
            </a:r>
          </a:p>
          <a:p>
            <a:pPr lvl="1"/>
            <a:r>
              <a:rPr lang="en-US" dirty="0"/>
              <a:t>arg_scope dramatically boosts coding efficiency</a:t>
            </a:r>
          </a:p>
          <a:p>
            <a:pPr lvl="1"/>
            <a:r>
              <a:rPr lang="en-US" dirty="0"/>
              <a:t>Some methods may be unstable</a:t>
            </a:r>
          </a:p>
          <a:p>
            <a:r>
              <a:rPr lang="en-US" dirty="0"/>
              <a:t>tf.slim</a:t>
            </a:r>
          </a:p>
          <a:p>
            <a:pPr lvl="1"/>
            <a:r>
              <a:rPr lang="en-US" dirty="0"/>
              <a:t>Wraps part of tf.contrib</a:t>
            </a:r>
          </a:p>
          <a:p>
            <a:pPr lvl="1"/>
            <a:r>
              <a:rPr lang="en-US" dirty="0"/>
              <a:t>Has not been updated for years</a:t>
            </a:r>
          </a:p>
          <a:p>
            <a:r>
              <a:rPr lang="en-US" dirty="0"/>
              <a:t>Keras</a:t>
            </a:r>
          </a:p>
          <a:p>
            <a:pPr lvl="1"/>
            <a:r>
              <a:rPr lang="en-US" dirty="0"/>
              <a:t>The most convenient one</a:t>
            </a:r>
          </a:p>
          <a:p>
            <a:pPr lvl="1"/>
            <a:r>
              <a:rPr lang="en-US" dirty="0"/>
              <a:t>Lack of up-to-date methods</a:t>
            </a:r>
          </a:p>
        </p:txBody>
      </p:sp>
    </p:spTree>
    <p:extLst>
      <p:ext uri="{BB962C8B-B14F-4D97-AF65-F5344CB8AC3E}">
        <p14:creationId xmlns:p14="http://schemas.microsoft.com/office/powerpoint/2010/main" val="52739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EDEC-F3B5-40A8-BFA7-5BA917EE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Re-implementing Methods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97DB3-741F-4C59-AB3B-F5BA097C1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[MCNN]	Multi-Column CNN</a:t>
            </a:r>
          </a:p>
          <a:p>
            <a:r>
              <a:rPr lang="en-US" dirty="0"/>
              <a:t>[SANet]	Scale Aggregation Network</a:t>
            </a:r>
          </a:p>
          <a:p>
            <a:r>
              <a:rPr lang="en-US" dirty="0"/>
              <a:t>[DRSAN]	Deep Recurrent Spatial-Aware Network</a:t>
            </a:r>
          </a:p>
          <a:p>
            <a:r>
              <a:rPr lang="en-US" dirty="0"/>
              <a:t>[CSRNet]	Dilated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864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7C2FF6-CDE9-4878-9402-24D0CAA9D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767" y="1207787"/>
            <a:ext cx="6705237" cy="37179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F9EDEC-F3B5-40A8-BFA7-5BA917EE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Multi-Column CNN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97DB3-741F-4C59-AB3B-F5BA097C1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32375"/>
            <a:ext cx="10515600" cy="1325562"/>
          </a:xfrm>
        </p:spPr>
        <p:txBody>
          <a:bodyPr vert="horz"/>
          <a:lstStyle/>
          <a:p>
            <a:r>
              <a:rPr lang="en-US" dirty="0"/>
              <a:t>Different columns extract features from different scales</a:t>
            </a:r>
          </a:p>
          <a:p>
            <a:r>
              <a:rPr lang="en-US" dirty="0"/>
              <a:t>DOES NOT actually perform as the intuition suggests (</a:t>
            </a:r>
            <a:r>
              <a:rPr lang="en-US" dirty="0" err="1"/>
              <a:t>Yuhong</a:t>
            </a:r>
            <a:r>
              <a:rPr lang="en-US" dirty="0"/>
              <a:t> Li et al.)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EA6DF-A845-44A9-9265-43FF61DFC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00" y="1574199"/>
            <a:ext cx="4927867" cy="324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4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446558-4F0B-46BA-A0D6-8E76198BC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282" y="1825625"/>
            <a:ext cx="4364270" cy="22360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217A31-A70C-49C9-ACA2-27D4F7425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48" y="1356646"/>
            <a:ext cx="6761205" cy="3200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F9EDEC-F3B5-40A8-BFA7-5BA917EE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Aggregation Network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97DB3-741F-4C59-AB3B-F5BA097C1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57520"/>
            <a:ext cx="10515600" cy="2065702"/>
          </a:xfrm>
        </p:spPr>
        <p:txBody>
          <a:bodyPr vert="horz">
            <a:normAutofit/>
          </a:bodyPr>
          <a:lstStyle/>
          <a:p>
            <a:r>
              <a:rPr lang="en-US" dirty="0"/>
              <a:t>Improves the multi-scale representation and generates high-resolution density maps</a:t>
            </a:r>
          </a:p>
          <a:p>
            <a:r>
              <a:rPr lang="en-US" dirty="0"/>
              <a:t>IN (Instance Normalization) instead of BN (Batch Normalization)</a:t>
            </a:r>
          </a:p>
          <a:p>
            <a:r>
              <a:rPr lang="en-US" dirty="0"/>
              <a:t>Local Pattern Consistency Loss: SSIM Loss</a:t>
            </a:r>
          </a:p>
        </p:txBody>
      </p:sp>
    </p:spTree>
    <p:extLst>
      <p:ext uri="{BB962C8B-B14F-4D97-AF65-F5344CB8AC3E}">
        <p14:creationId xmlns:p14="http://schemas.microsoft.com/office/powerpoint/2010/main" val="197742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Binyan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C0902E3F-5703-4C3F-82AC-01718466B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00" y="2048755"/>
            <a:ext cx="10678200" cy="100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nyan\AppData\Local\Packages\Microsoft.Office.OneNote_8wekyb3d8bbwe\TempState\msohtmlclip\clip_image002.png">
            <a:extLst>
              <a:ext uri="{FF2B5EF4-FFF2-40B4-BE49-F238E27FC236}">
                <a16:creationId xmlns:a16="http://schemas.microsoft.com/office/drawing/2014/main" id="{DEBC3227-49EB-47B8-A537-5735B03E0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00" y="4548188"/>
            <a:ext cx="9903169" cy="100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F9EDEC-F3B5-40A8-BFA7-5BA917EE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Aggregation Network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97DB3-741F-4C59-AB3B-F5BA097C1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0688"/>
            <a:ext cx="10515600" cy="4932534"/>
          </a:xfrm>
        </p:spPr>
        <p:txBody>
          <a:bodyPr vert="horz">
            <a:normAutofit/>
          </a:bodyPr>
          <a:lstStyle/>
          <a:p>
            <a:r>
              <a:rPr lang="en-US" dirty="0"/>
              <a:t>BN: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IN: Normalize each image or feature map Independent of the others in the  batch, said to perform better in generating tasks</a:t>
            </a:r>
          </a:p>
        </p:txBody>
      </p:sp>
    </p:spTree>
    <p:extLst>
      <p:ext uri="{BB962C8B-B14F-4D97-AF65-F5344CB8AC3E}">
        <p14:creationId xmlns:p14="http://schemas.microsoft.com/office/powerpoint/2010/main" val="248322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569</Words>
  <Application>Microsoft Office PowerPoint</Application>
  <PresentationFormat>Widescreen</PresentationFormat>
  <Paragraphs>86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Density Map Generation</vt:lpstr>
      <vt:lpstr>Sampling and Augmentation</vt:lpstr>
      <vt:lpstr>Sampling and Augmentation</vt:lpstr>
      <vt:lpstr>Sampling and Augmentation</vt:lpstr>
      <vt:lpstr>Which Tensorflow Library to use?</vt:lpstr>
      <vt:lpstr>Re-implementing Methods</vt:lpstr>
      <vt:lpstr>Multi-Column CNN</vt:lpstr>
      <vt:lpstr>Scale Aggregation Network</vt:lpstr>
      <vt:lpstr>Scale Aggregation Network</vt:lpstr>
      <vt:lpstr>Dilated Convolutional Neural Networks</vt:lpstr>
      <vt:lpstr>Dilated Convolutional Neural Networks</vt:lpstr>
      <vt:lpstr>Deep Recurrent Spatial-Aware Network</vt:lpstr>
      <vt:lpstr>Global Feature Embedding (GFE)</vt:lpstr>
      <vt:lpstr>Recurrent Spatial-Aware Refinement (RSAR)</vt:lpstr>
      <vt:lpstr>Attentional Region Localization </vt:lpstr>
      <vt:lpstr>Region Density Map Refinement </vt:lpstr>
      <vt:lpstr>Region Density Map Refinement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采样与数据增强</dc:title>
  <dc:creator>Binyan Hu</dc:creator>
  <cp:lastModifiedBy>Binyan Hu</cp:lastModifiedBy>
  <cp:revision>17</cp:revision>
  <dcterms:created xsi:type="dcterms:W3CDTF">2019-02-27T05:02:03Z</dcterms:created>
  <dcterms:modified xsi:type="dcterms:W3CDTF">2019-02-27T08:00:49Z</dcterms:modified>
</cp:coreProperties>
</file>