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"/>
  </p:notesMasterIdLst>
  <p:sldIdLst>
    <p:sldId id="345" r:id="rId2"/>
    <p:sldId id="347" r:id="rId3"/>
    <p:sldId id="34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AB"/>
    <a:srgbClr val="0070C0"/>
    <a:srgbClr val="015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53" autoAdjust="0"/>
  </p:normalViewPr>
  <p:slideViewPr>
    <p:cSldViewPr snapToGrid="0">
      <p:cViewPr varScale="1">
        <p:scale>
          <a:sx n="89" d="100"/>
          <a:sy n="89" d="100"/>
        </p:scale>
        <p:origin x="-792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8D541-E3C5-42F5-A2F1-EDB8A5000A32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E8FF5-21C5-48D6-91E4-19A34F847B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5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5F2166-0262-4583-97A3-685535EDB86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7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5F2166-0262-4583-97A3-685535EDB86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7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5F2166-0262-4583-97A3-685535EDB86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4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2BD0-663B-4708-8F23-4B5E162EAE58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BE87-1F05-4D29-B542-973DAF211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5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2BD0-663B-4708-8F23-4B5E162EAE58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BE87-1F05-4D29-B542-973DAF211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1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2BD0-663B-4708-8F23-4B5E162EAE58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BE87-1F05-4D29-B542-973DAF211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7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2BD0-663B-4708-8F23-4B5E162EAE58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BE87-1F05-4D29-B542-973DAF211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2BD0-663B-4708-8F23-4B5E162EAE58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BE87-1F05-4D29-B542-973DAF211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0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2BD0-663B-4708-8F23-4B5E162EAE58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BE87-1F05-4D29-B542-973DAF211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2BD0-663B-4708-8F23-4B5E162EAE58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BE87-1F05-4D29-B542-973DAF211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8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2BD0-663B-4708-8F23-4B5E162EAE58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BE87-1F05-4D29-B542-973DAF211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7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2BD0-663B-4708-8F23-4B5E162EAE58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BE87-1F05-4D29-B542-973DAF211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6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2BD0-663B-4708-8F23-4B5E162EAE58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BE87-1F05-4D29-B542-973DAF211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5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2BD0-663B-4708-8F23-4B5E162EAE58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BE87-1F05-4D29-B542-973DAF211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2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E2BD0-663B-4708-8F23-4B5E162EAE58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BE87-1F05-4D29-B542-973DAF211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52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mlab.ie.cuhk.edu.hk/projects/SRCN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3" y="865445"/>
            <a:ext cx="601027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75" y="578126"/>
            <a:ext cx="8963025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9"/>
          <p:cNvGrpSpPr>
            <a:grpSpLocks/>
          </p:cNvGrpSpPr>
          <p:nvPr/>
        </p:nvGrpSpPr>
        <p:grpSpPr bwMode="auto">
          <a:xfrm>
            <a:off x="193675" y="213968"/>
            <a:ext cx="8925264" cy="825500"/>
            <a:chOff x="193490" y="186088"/>
            <a:chExt cx="7940848" cy="824600"/>
          </a:xfrm>
        </p:grpSpPr>
        <p:sp>
          <p:nvSpPr>
            <p:cNvPr id="14" name="菱形 13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文本框 71"/>
            <p:cNvSpPr txBox="1">
              <a:spLocks noChangeArrowheads="1"/>
            </p:cNvSpPr>
            <p:nvPr/>
          </p:nvSpPr>
          <p:spPr bwMode="auto">
            <a:xfrm>
              <a:off x="1109341" y="186088"/>
              <a:ext cx="7024997" cy="46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b="1" dirty="0" smtClean="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zh-CN" altLang="en-US" sz="2400" b="1" dirty="0" smtClean="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109341" y="598388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30"/>
            <p:cNvSpPr>
              <a:spLocks noEditPoints="1"/>
            </p:cNvSpPr>
            <p:nvPr/>
          </p:nvSpPr>
          <p:spPr bwMode="auto">
            <a:xfrm>
              <a:off x="457222" y="403127"/>
              <a:ext cx="297137" cy="390522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651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3" y="1400011"/>
            <a:ext cx="6488970" cy="416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9"/>
          <p:cNvGrpSpPr>
            <a:grpSpLocks/>
          </p:cNvGrpSpPr>
          <p:nvPr/>
        </p:nvGrpSpPr>
        <p:grpSpPr bwMode="auto">
          <a:xfrm>
            <a:off x="193675" y="213968"/>
            <a:ext cx="8925264" cy="825500"/>
            <a:chOff x="193490" y="186088"/>
            <a:chExt cx="7940848" cy="824600"/>
          </a:xfrm>
        </p:grpSpPr>
        <p:sp>
          <p:nvSpPr>
            <p:cNvPr id="14" name="菱形 13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文本框 71"/>
            <p:cNvSpPr txBox="1">
              <a:spLocks noChangeArrowheads="1"/>
            </p:cNvSpPr>
            <p:nvPr/>
          </p:nvSpPr>
          <p:spPr bwMode="auto">
            <a:xfrm>
              <a:off x="1109341" y="186088"/>
              <a:ext cx="7024997" cy="46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b="1" dirty="0" smtClean="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zh-CN" altLang="en-US" sz="2400" b="1" dirty="0" smtClean="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109341" y="598388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30"/>
            <p:cNvSpPr>
              <a:spLocks noEditPoints="1"/>
            </p:cNvSpPr>
            <p:nvPr/>
          </p:nvSpPr>
          <p:spPr bwMode="auto">
            <a:xfrm>
              <a:off x="457222" y="403127"/>
              <a:ext cx="297137" cy="390522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66053" y="1311006"/>
            <a:ext cx="378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输入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 smtClean="0"/>
              <a:t>       理想退化模型  </a:t>
            </a:r>
            <a:r>
              <a:rPr lang="en-US" altLang="zh-CN" dirty="0" smtClean="0"/>
              <a:t>VS  </a:t>
            </a:r>
            <a:r>
              <a:rPr lang="zh-CN" altLang="en-US" dirty="0" smtClean="0"/>
              <a:t>复杂退化模型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566053" y="2168485"/>
            <a:ext cx="378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网络类型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CNN, DBN, AE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66053" y="3213251"/>
            <a:ext cx="3789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网络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结构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浅层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深层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残差结构，密集连接，</a:t>
            </a:r>
            <a:r>
              <a:rPr lang="en-US" altLang="zh-CN" dirty="0" smtClean="0"/>
              <a:t>GAN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66053" y="4532506"/>
            <a:ext cx="378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4. 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传统算法思想网络化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66053" y="5241923"/>
            <a:ext cx="378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5. 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先验知识加入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 smtClean="0"/>
              <a:t>     无统一流程</a:t>
            </a:r>
            <a:r>
              <a:rPr lang="zh-CN" altLang="en-US" dirty="0"/>
              <a:t>和</a:t>
            </a:r>
            <a:r>
              <a:rPr lang="zh-CN" altLang="en-US" dirty="0" smtClean="0"/>
              <a:t>框架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15591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9"/>
          <p:cNvGrpSpPr>
            <a:grpSpLocks/>
          </p:cNvGrpSpPr>
          <p:nvPr/>
        </p:nvGrpSpPr>
        <p:grpSpPr bwMode="auto">
          <a:xfrm>
            <a:off x="193675" y="360850"/>
            <a:ext cx="8925264" cy="825500"/>
            <a:chOff x="193490" y="186088"/>
            <a:chExt cx="7940848" cy="824600"/>
          </a:xfrm>
        </p:grpSpPr>
        <p:sp>
          <p:nvSpPr>
            <p:cNvPr id="9" name="菱形 8"/>
            <p:cNvSpPr/>
            <p:nvPr/>
          </p:nvSpPr>
          <p:spPr>
            <a:xfrm>
              <a:off x="193490" y="186088"/>
              <a:ext cx="825377" cy="824600"/>
            </a:xfrm>
            <a:prstGeom prst="diamond">
              <a:avLst/>
            </a:prstGeom>
            <a:solidFill>
              <a:srgbClr val="007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文本框 71"/>
            <p:cNvSpPr txBox="1">
              <a:spLocks noChangeArrowheads="1"/>
            </p:cNvSpPr>
            <p:nvPr/>
          </p:nvSpPr>
          <p:spPr bwMode="auto">
            <a:xfrm>
              <a:off x="1109341" y="186088"/>
              <a:ext cx="7024997" cy="46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b="1" dirty="0" smtClean="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2 </a:t>
              </a:r>
              <a:r>
                <a:rPr lang="zh-CN" altLang="en-US" sz="2400" b="1" dirty="0" smtClean="0">
                  <a:solidFill>
                    <a:srgbClr val="0072A9"/>
                  </a:solidFill>
                  <a:latin typeface="微软雅黑" pitchFamily="34" charset="-122"/>
                  <a:ea typeface="微软雅黑" pitchFamily="34" charset="-122"/>
                </a:rPr>
                <a:t>下一步工作</a:t>
              </a:r>
              <a:endParaRPr lang="zh-CN" altLang="en-US" sz="2400" b="1" dirty="0">
                <a:solidFill>
                  <a:srgbClr val="0072A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109341" y="598388"/>
              <a:ext cx="2311055" cy="0"/>
            </a:xfrm>
            <a:prstGeom prst="line">
              <a:avLst/>
            </a:prstGeom>
            <a:ln>
              <a:solidFill>
                <a:srgbClr val="007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30"/>
            <p:cNvSpPr>
              <a:spLocks noEditPoints="1"/>
            </p:cNvSpPr>
            <p:nvPr/>
          </p:nvSpPr>
          <p:spPr bwMode="auto">
            <a:xfrm>
              <a:off x="457222" y="403127"/>
              <a:ext cx="297137" cy="390522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74856" y="100764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改论文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4856" y="1626199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实验环境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83210"/>
              </p:ext>
            </p:extLst>
          </p:nvPr>
        </p:nvGraphicFramePr>
        <p:xfrm>
          <a:off x="1333133" y="2219558"/>
          <a:ext cx="7345868" cy="3846850"/>
        </p:xfrm>
        <a:graphic>
          <a:graphicData uri="http://schemas.openxmlformats.org/drawingml/2006/table">
            <a:tbl>
              <a:tblPr firstRow="1" firstCol="1" bandRow="1"/>
              <a:tblGrid>
                <a:gridCol w="962842"/>
                <a:gridCol w="1594679"/>
                <a:gridCol w="4788347"/>
              </a:tblGrid>
              <a:tr h="229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算法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代码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链接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SRCNN</a:t>
                      </a:r>
                      <a:endParaRPr lang="zh-CN" sz="1050" kern="10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MATLAB+Caffe</a:t>
                      </a:r>
                      <a:endParaRPr lang="zh-CN" sz="1050" kern="10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u="sng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  <a:hlinkClick r:id="rId3"/>
                        </a:rPr>
                        <a:t>http://mmlab.ie.cuhk.edu.hk/projects/SRCNN.html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VDSR</a:t>
                      </a:r>
                      <a:endParaRPr lang="zh-CN" sz="1050" kern="10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MATLAB+Caffe</a:t>
                      </a:r>
                      <a:endParaRPr lang="zh-CN" sz="1050" kern="10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https://github.com/huangzehao/caffe-vdsr/tree/master/Train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DRCN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--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--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1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LapSRN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n-lt"/>
                          <a:ea typeface="宋体"/>
                          <a:cs typeface="Times New Roman"/>
                        </a:rPr>
                        <a:t>MATLABR2017a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n-lt"/>
                          <a:ea typeface="宋体"/>
                          <a:cs typeface="Times New Roman"/>
                        </a:rPr>
                        <a:t> Ubuntu</a:t>
                      </a:r>
                      <a:r>
                        <a:rPr lang="en-US" sz="1050" kern="100" baseline="0" dirty="0" smtClean="0">
                          <a:effectLst/>
                          <a:latin typeface="+mn-lt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宋体"/>
                          <a:cs typeface="Times New Roman"/>
                        </a:rPr>
                        <a:t>16.04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n-lt"/>
                          <a:ea typeface="宋体"/>
                          <a:cs typeface="Times New Roman"/>
                        </a:rPr>
                        <a:t>Windows 7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Cuda</a:t>
                      </a: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8.0 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宋体"/>
                          <a:cs typeface="Times New Roman"/>
                        </a:rPr>
                        <a:t> &amp; </a:t>
                      </a:r>
                      <a:r>
                        <a:rPr lang="en-US" sz="1050" kern="100" dirty="0" err="1" smtClean="0">
                          <a:effectLst/>
                          <a:latin typeface="+mn-lt"/>
                          <a:ea typeface="宋体"/>
                          <a:cs typeface="Times New Roman"/>
                        </a:rPr>
                        <a:t>Cudnn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宋体"/>
                          <a:cs typeface="Times New Roman"/>
                        </a:rPr>
                        <a:t> 5.1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http://vllab.ucmerced.edu/wlai24/LapSRN/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https://github.com/phoenix104104/LapSRN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SCN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MATLAB/python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http://www.ifp.illinois.edu/~dingliu2/iccv15/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ESPCN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--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--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FSRCNN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MATLAB+Caffe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http://mmlab.ie.cuhk.edu.hk/projects/FSRCNN.html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RED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--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--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DRRN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MATLAB+Caffe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https://github.com/tyshiwo/DRRN_CVPR17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EDSR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24292E"/>
                          </a:solidFill>
                          <a:effectLst/>
                          <a:latin typeface="Segoe UI"/>
                          <a:ea typeface="宋体"/>
                          <a:cs typeface="Times New Roman"/>
                        </a:rPr>
                        <a:t>Torch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https://github.com/LimBee/NTIRE2017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MemNet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Caffe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https://github.com/tyshiwo/MemNet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DCSCN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Python+tensorflow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https://github.com/jiny2001/dcscn-super-resolution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RDN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Torch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https://github.com/yulunzhang/RDN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0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DBPN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Caffe/pytorch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https://github.com/alterzero/DBPN-caffe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3487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151</Words>
  <Application>Microsoft Office PowerPoint</Application>
  <PresentationFormat>自定义</PresentationFormat>
  <Paragraphs>67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ZhouHao</dc:creator>
  <cp:lastModifiedBy>Windows 用户</cp:lastModifiedBy>
  <cp:revision>133</cp:revision>
  <dcterms:created xsi:type="dcterms:W3CDTF">2016-05-29T06:35:30Z</dcterms:created>
  <dcterms:modified xsi:type="dcterms:W3CDTF">2018-11-01T05:47:11Z</dcterms:modified>
</cp:coreProperties>
</file>