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sldIdLst>
    <p:sldId id="256" r:id="rId4"/>
    <p:sldId id="257" r:id="rId5"/>
    <p:sldId id="258" r:id="rId6"/>
    <p:sldId id="269" r:id="rId7"/>
    <p:sldId id="271" r:id="rId8"/>
    <p:sldId id="291" r:id="rId9"/>
    <p:sldId id="293" r:id="rId10"/>
    <p:sldId id="275" r:id="rId11"/>
    <p:sldId id="277" r:id="rId12"/>
    <p:sldId id="290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DA8"/>
    <a:srgbClr val="46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5" autoAdjust="0"/>
  </p:normalViewPr>
  <p:slideViewPr>
    <p:cSldViewPr snapToGrid="0">
      <p:cViewPr>
        <p:scale>
          <a:sx n="120" d="100"/>
          <a:sy n="120" d="100"/>
        </p:scale>
        <p:origin x="-786" y="-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C2E0A-3DC1-4ECE-AB85-460C2F2F0FA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1C864-4841-4C8F-B8FA-955A3DC1D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6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5FAD7B6C-1E49-429E-9EDB-68B2AB438584}" type="slidenum">
              <a:rPr lang="zh-CN" altLang="en-US" smtClean="0">
                <a:latin typeface="Calibri" panose="020F0502020204030204" pitchFamily="34" charset="0"/>
              </a:rPr>
              <a:pPr/>
              <a:t>3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4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1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3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5034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5FAD7B6C-1E49-429E-9EDB-68B2AB438584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7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4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1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0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9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271128" y="47547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985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8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2700" y="406400"/>
            <a:ext cx="9156700" cy="4521200"/>
          </a:xfrm>
          <a:custGeom>
            <a:avLst/>
            <a:gdLst>
              <a:gd name="connsiteX0" fmla="*/ 0 w 9144000"/>
              <a:gd name="connsiteY0" fmla="*/ 0 h 4191000"/>
              <a:gd name="connsiteX1" fmla="*/ 9144000 w 9144000"/>
              <a:gd name="connsiteY1" fmla="*/ 0 h 4191000"/>
              <a:gd name="connsiteX2" fmla="*/ 9144000 w 9144000"/>
              <a:gd name="connsiteY2" fmla="*/ 4191000 h 4191000"/>
              <a:gd name="connsiteX3" fmla="*/ 0 w 9144000"/>
              <a:gd name="connsiteY3" fmla="*/ 4191000 h 4191000"/>
              <a:gd name="connsiteX4" fmla="*/ 0 w 9144000"/>
              <a:gd name="connsiteY4" fmla="*/ 0 h 4191000"/>
              <a:gd name="connsiteX0" fmla="*/ 0 w 9144000"/>
              <a:gd name="connsiteY0" fmla="*/ 190500 h 4381500"/>
              <a:gd name="connsiteX1" fmla="*/ 9144000 w 9144000"/>
              <a:gd name="connsiteY1" fmla="*/ 0 h 4381500"/>
              <a:gd name="connsiteX2" fmla="*/ 9144000 w 9144000"/>
              <a:gd name="connsiteY2" fmla="*/ 4381500 h 4381500"/>
              <a:gd name="connsiteX3" fmla="*/ 0 w 9144000"/>
              <a:gd name="connsiteY3" fmla="*/ 4381500 h 4381500"/>
              <a:gd name="connsiteX4" fmla="*/ 0 w 9144000"/>
              <a:gd name="connsiteY4" fmla="*/ 190500 h 4381500"/>
              <a:gd name="connsiteX0" fmla="*/ 12700 w 9156700"/>
              <a:gd name="connsiteY0" fmla="*/ 190500 h 4521200"/>
              <a:gd name="connsiteX1" fmla="*/ 9156700 w 9156700"/>
              <a:gd name="connsiteY1" fmla="*/ 0 h 4521200"/>
              <a:gd name="connsiteX2" fmla="*/ 9156700 w 9156700"/>
              <a:gd name="connsiteY2" fmla="*/ 4381500 h 4521200"/>
              <a:gd name="connsiteX3" fmla="*/ 0 w 9156700"/>
              <a:gd name="connsiteY3" fmla="*/ 4521200 h 4521200"/>
              <a:gd name="connsiteX4" fmla="*/ 12700 w 9156700"/>
              <a:gd name="connsiteY4" fmla="*/ 190500 h 45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4521200">
                <a:moveTo>
                  <a:pt x="12700" y="190500"/>
                </a:moveTo>
                <a:lnTo>
                  <a:pt x="9156700" y="0"/>
                </a:lnTo>
                <a:lnTo>
                  <a:pt x="9156700" y="4381500"/>
                </a:lnTo>
                <a:lnTo>
                  <a:pt x="0" y="4521200"/>
                </a:lnTo>
                <a:cubicBezTo>
                  <a:pt x="4233" y="3077633"/>
                  <a:pt x="8467" y="1634067"/>
                  <a:pt x="12700" y="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5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4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2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1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7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1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271128" y="47547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100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4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2700" y="406400"/>
            <a:ext cx="9156700" cy="4521200"/>
          </a:xfrm>
          <a:custGeom>
            <a:avLst/>
            <a:gdLst>
              <a:gd name="connsiteX0" fmla="*/ 0 w 9144000"/>
              <a:gd name="connsiteY0" fmla="*/ 0 h 4191000"/>
              <a:gd name="connsiteX1" fmla="*/ 9144000 w 9144000"/>
              <a:gd name="connsiteY1" fmla="*/ 0 h 4191000"/>
              <a:gd name="connsiteX2" fmla="*/ 9144000 w 9144000"/>
              <a:gd name="connsiteY2" fmla="*/ 4191000 h 4191000"/>
              <a:gd name="connsiteX3" fmla="*/ 0 w 9144000"/>
              <a:gd name="connsiteY3" fmla="*/ 4191000 h 4191000"/>
              <a:gd name="connsiteX4" fmla="*/ 0 w 9144000"/>
              <a:gd name="connsiteY4" fmla="*/ 0 h 4191000"/>
              <a:gd name="connsiteX0" fmla="*/ 0 w 9144000"/>
              <a:gd name="connsiteY0" fmla="*/ 190500 h 4381500"/>
              <a:gd name="connsiteX1" fmla="*/ 9144000 w 9144000"/>
              <a:gd name="connsiteY1" fmla="*/ 0 h 4381500"/>
              <a:gd name="connsiteX2" fmla="*/ 9144000 w 9144000"/>
              <a:gd name="connsiteY2" fmla="*/ 4381500 h 4381500"/>
              <a:gd name="connsiteX3" fmla="*/ 0 w 9144000"/>
              <a:gd name="connsiteY3" fmla="*/ 4381500 h 4381500"/>
              <a:gd name="connsiteX4" fmla="*/ 0 w 9144000"/>
              <a:gd name="connsiteY4" fmla="*/ 190500 h 4381500"/>
              <a:gd name="connsiteX0" fmla="*/ 12700 w 9156700"/>
              <a:gd name="connsiteY0" fmla="*/ 190500 h 4521200"/>
              <a:gd name="connsiteX1" fmla="*/ 9156700 w 9156700"/>
              <a:gd name="connsiteY1" fmla="*/ 0 h 4521200"/>
              <a:gd name="connsiteX2" fmla="*/ 9156700 w 9156700"/>
              <a:gd name="connsiteY2" fmla="*/ 4381500 h 4521200"/>
              <a:gd name="connsiteX3" fmla="*/ 0 w 9156700"/>
              <a:gd name="connsiteY3" fmla="*/ 4521200 h 4521200"/>
              <a:gd name="connsiteX4" fmla="*/ 12700 w 9156700"/>
              <a:gd name="connsiteY4" fmla="*/ 190500 h 45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4521200">
                <a:moveTo>
                  <a:pt x="12700" y="190500"/>
                </a:moveTo>
                <a:lnTo>
                  <a:pt x="9156700" y="0"/>
                </a:lnTo>
                <a:lnTo>
                  <a:pt x="9156700" y="4381500"/>
                </a:lnTo>
                <a:lnTo>
                  <a:pt x="0" y="4521200"/>
                </a:lnTo>
                <a:cubicBezTo>
                  <a:pt x="4233" y="3077633"/>
                  <a:pt x="8467" y="1634067"/>
                  <a:pt x="12700" y="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5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9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271128" y="47547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32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12700" y="406400"/>
            <a:ext cx="9156700" cy="4521200"/>
          </a:xfrm>
          <a:custGeom>
            <a:avLst/>
            <a:gdLst>
              <a:gd name="connsiteX0" fmla="*/ 0 w 9144000"/>
              <a:gd name="connsiteY0" fmla="*/ 0 h 4191000"/>
              <a:gd name="connsiteX1" fmla="*/ 9144000 w 9144000"/>
              <a:gd name="connsiteY1" fmla="*/ 0 h 4191000"/>
              <a:gd name="connsiteX2" fmla="*/ 9144000 w 9144000"/>
              <a:gd name="connsiteY2" fmla="*/ 4191000 h 4191000"/>
              <a:gd name="connsiteX3" fmla="*/ 0 w 9144000"/>
              <a:gd name="connsiteY3" fmla="*/ 4191000 h 4191000"/>
              <a:gd name="connsiteX4" fmla="*/ 0 w 9144000"/>
              <a:gd name="connsiteY4" fmla="*/ 0 h 4191000"/>
              <a:gd name="connsiteX0" fmla="*/ 0 w 9144000"/>
              <a:gd name="connsiteY0" fmla="*/ 190500 h 4381500"/>
              <a:gd name="connsiteX1" fmla="*/ 9144000 w 9144000"/>
              <a:gd name="connsiteY1" fmla="*/ 0 h 4381500"/>
              <a:gd name="connsiteX2" fmla="*/ 9144000 w 9144000"/>
              <a:gd name="connsiteY2" fmla="*/ 4381500 h 4381500"/>
              <a:gd name="connsiteX3" fmla="*/ 0 w 9144000"/>
              <a:gd name="connsiteY3" fmla="*/ 4381500 h 4381500"/>
              <a:gd name="connsiteX4" fmla="*/ 0 w 9144000"/>
              <a:gd name="connsiteY4" fmla="*/ 190500 h 4381500"/>
              <a:gd name="connsiteX0" fmla="*/ 12700 w 9156700"/>
              <a:gd name="connsiteY0" fmla="*/ 190500 h 4521200"/>
              <a:gd name="connsiteX1" fmla="*/ 9156700 w 9156700"/>
              <a:gd name="connsiteY1" fmla="*/ 0 h 4521200"/>
              <a:gd name="connsiteX2" fmla="*/ 9156700 w 9156700"/>
              <a:gd name="connsiteY2" fmla="*/ 4381500 h 4521200"/>
              <a:gd name="connsiteX3" fmla="*/ 0 w 9156700"/>
              <a:gd name="connsiteY3" fmla="*/ 4521200 h 4521200"/>
              <a:gd name="connsiteX4" fmla="*/ 12700 w 9156700"/>
              <a:gd name="connsiteY4" fmla="*/ 190500 h 45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4521200">
                <a:moveTo>
                  <a:pt x="12700" y="190500"/>
                </a:moveTo>
                <a:lnTo>
                  <a:pt x="9156700" y="0"/>
                </a:lnTo>
                <a:lnTo>
                  <a:pt x="9156700" y="4381500"/>
                </a:lnTo>
                <a:lnTo>
                  <a:pt x="0" y="4521200"/>
                </a:lnTo>
                <a:cubicBezTo>
                  <a:pt x="4233" y="3077633"/>
                  <a:pt x="8467" y="1634067"/>
                  <a:pt x="12700" y="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B826-6809-49B3-9B4B-177D412235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2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B826-6809-49B3-9B4B-177D412235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0B5-09AD-499F-88BC-01FCE55CDA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1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08" y="3131227"/>
            <a:ext cx="2486742" cy="1867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2215" y="3078966"/>
            <a:ext cx="1834744" cy="19200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5807" y="2417071"/>
            <a:ext cx="4536407" cy="27264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67521" y="679510"/>
            <a:ext cx="6808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</a:rPr>
              <a:t>L</a:t>
            </a: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earning </a:t>
            </a:r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</a:rPr>
              <a:t>summary report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30959" y="1680018"/>
            <a:ext cx="2682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Yuan Wu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37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08" y="3131227"/>
            <a:ext cx="2486742" cy="1867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2215" y="3078966"/>
            <a:ext cx="1834744" cy="19200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5807" y="2417071"/>
            <a:ext cx="4536407" cy="27264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63272" y="1192269"/>
            <a:ext cx="3906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！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406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927" y="3199606"/>
            <a:ext cx="2486742" cy="1867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142" y="984647"/>
            <a:ext cx="1834744" cy="1920081"/>
          </a:xfrm>
          <a:prstGeom prst="rect">
            <a:avLst/>
          </a:prstGeom>
        </p:spPr>
      </p:pic>
      <p:sp>
        <p:nvSpPr>
          <p:cNvPr id="10" name="圆角矩形 9"/>
          <p:cNvSpPr/>
          <p:nvPr>
            <p:custDataLst>
              <p:tags r:id="rId1"/>
            </p:custDataLst>
          </p:nvPr>
        </p:nvSpPr>
        <p:spPr>
          <a:xfrm flipH="1">
            <a:off x="3784619" y="1896854"/>
            <a:ext cx="2417398" cy="534591"/>
          </a:xfrm>
          <a:prstGeom prst="roundRect">
            <a:avLst>
              <a:gd name="adj" fmla="val 23973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270000" rIns="67500" anchor="ctr">
            <a:norm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1600" b="1" kern="0" dirty="0" smtClean="0">
                <a:solidFill>
                  <a:schemeClr val="accent1">
                    <a:lumMod val="75000"/>
                  </a:schemeClr>
                </a:solidFill>
              </a:rPr>
              <a:t>Machine Learning</a:t>
            </a:r>
            <a:endParaRPr lang="en-US" altLang="zh-CN" sz="1600" b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flipH="1">
            <a:off x="3617933" y="1883758"/>
            <a:ext cx="765572" cy="560784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rgbClr val="157DA8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50800" dist="38100" algn="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35100" rIns="135000" bIns="35100" anchor="ctr"/>
          <a:lstStyle/>
          <a:p>
            <a:pPr algn="ctr">
              <a:defRPr/>
            </a:pPr>
            <a:r>
              <a:rPr lang="en-US" altLang="zh-CN" sz="2100" kern="0">
                <a:solidFill>
                  <a:srgbClr val="FFFFFF"/>
                </a:solidFill>
              </a:rPr>
              <a:t>01</a:t>
            </a:r>
            <a:endParaRPr lang="zh-CN" altLang="en-US" sz="2100" kern="0" dirty="0">
              <a:solidFill>
                <a:srgbClr val="FFFFFF"/>
              </a:solidFill>
            </a:endParaRPr>
          </a:p>
        </p:txBody>
      </p:sp>
      <p:sp>
        <p:nvSpPr>
          <p:cNvPr id="14" name="圆角矩形 13"/>
          <p:cNvSpPr/>
          <p:nvPr>
            <p:custDataLst>
              <p:tags r:id="rId3"/>
            </p:custDataLst>
          </p:nvPr>
        </p:nvSpPr>
        <p:spPr>
          <a:xfrm flipH="1">
            <a:off x="4102673" y="3298219"/>
            <a:ext cx="2099344" cy="534591"/>
          </a:xfrm>
          <a:prstGeom prst="roundRect">
            <a:avLst>
              <a:gd name="adj" fmla="val 23973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270000" rIns="67500" anchor="ctr">
            <a:normAutofit fontScale="925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srgbClr val="5B9BD5">
                    <a:lumMod val="75000"/>
                  </a:srgbClr>
                </a:solidFill>
              </a:rPr>
              <a:t>Pattern recognition</a:t>
            </a:r>
          </a:p>
        </p:txBody>
      </p:sp>
      <p:sp>
        <p:nvSpPr>
          <p:cNvPr id="16" name="任意多边形 15"/>
          <p:cNvSpPr/>
          <p:nvPr>
            <p:custDataLst>
              <p:tags r:id="rId4"/>
            </p:custDataLst>
          </p:nvPr>
        </p:nvSpPr>
        <p:spPr>
          <a:xfrm flipH="1">
            <a:off x="3617933" y="3272026"/>
            <a:ext cx="765572" cy="560784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rgbClr val="157DA8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50800" dist="38100" algn="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35100" rIns="135000" bIns="35100" anchor="ctr"/>
          <a:lstStyle/>
          <a:p>
            <a:pPr algn="ctr">
              <a:defRPr/>
            </a:pPr>
            <a:r>
              <a:rPr lang="en-US" altLang="zh-CN" sz="2100" kern="0" dirty="0" smtClean="0">
                <a:solidFill>
                  <a:srgbClr val="FFFFFF"/>
                </a:solidFill>
              </a:rPr>
              <a:t>02</a:t>
            </a:r>
            <a:endParaRPr lang="zh-CN" altLang="en-US" sz="2100" kern="0" dirty="0">
              <a:solidFill>
                <a:srgbClr val="FFFFFF"/>
              </a:solidFill>
            </a:endParaRPr>
          </a:p>
        </p:txBody>
      </p:sp>
      <p:sp>
        <p:nvSpPr>
          <p:cNvPr id="20" name="文本框 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81684" y="668404"/>
            <a:ext cx="200709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40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927" y="3199606"/>
            <a:ext cx="2486742" cy="18678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142" y="984647"/>
            <a:ext cx="1834744" cy="1920081"/>
          </a:xfrm>
          <a:prstGeom prst="rect">
            <a:avLst/>
          </a:prstGeom>
        </p:spPr>
      </p:pic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3346848" y="1751806"/>
            <a:ext cx="418303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>
            <a:off x="3346848" y="3199606"/>
            <a:ext cx="418303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3346847" y="1928019"/>
            <a:ext cx="1360884" cy="109656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8625" spc="-3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8625" spc="-37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07730" y="1751806"/>
            <a:ext cx="290166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j-ea"/>
                <a:ea typeface="+mj-ea"/>
              </a:rPr>
              <a:t>Machine Learning</a:t>
            </a:r>
            <a:endParaRPr lang="en-US" altLang="zh-CN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4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0524" y="117048"/>
            <a:ext cx="2883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01 Machine Learning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6337" y="3382748"/>
            <a:ext cx="842415" cy="669378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>
            <a:defPPr>
              <a:defRPr lang="zh-CN"/>
            </a:defPPr>
            <a:lvl1pPr algn="ctr">
              <a:defRPr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Principle of building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68316" y="2383441"/>
            <a:ext cx="1287361" cy="669378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Advantages 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 disadvantages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99450" y="3278098"/>
            <a:ext cx="842415" cy="469323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1010" y="2595610"/>
            <a:ext cx="1193420" cy="269268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97351" y="2006415"/>
            <a:ext cx="1943204" cy="1423430"/>
          </a:xfrm>
          <a:prstGeom prst="rect">
            <a:avLst/>
          </a:prstGeom>
        </p:spPr>
        <p:txBody>
          <a:bodyPr wrap="square" lIns="68543" tIns="34272" rIns="68543" bIns="34272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Adaboost classifier integrated with multiple single-layer decision trees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3" name="Freeform 4"/>
          <p:cNvSpPr>
            <a:spLocks/>
          </p:cNvSpPr>
          <p:nvPr/>
        </p:nvSpPr>
        <p:spPr bwMode="auto">
          <a:xfrm>
            <a:off x="1838595" y="1869787"/>
            <a:ext cx="1746805" cy="1747374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chemeClr val="accent2"/>
          </a:solidFill>
          <a:ln w="0" cap="flat" cmpd="sng" algn="ctr">
            <a:noFill/>
            <a:prstDash val="solid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lIns="0" tIns="34272" rIns="0" bIns="34272" anchor="ctr"/>
          <a:lstStyle/>
          <a:p>
            <a:pPr algn="ctr" defTabSz="685434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6"/>
          <p:cNvSpPr>
            <a:spLocks/>
          </p:cNvSpPr>
          <p:nvPr/>
        </p:nvSpPr>
        <p:spPr bwMode="auto">
          <a:xfrm>
            <a:off x="3330306" y="2822178"/>
            <a:ext cx="1380704" cy="1381156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3"/>
          </a:solidFill>
          <a:ln w="0" cap="flat" cmpd="sng" algn="ctr">
            <a:noFill/>
            <a:prstDash val="solid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lIns="0" tIns="34272" rIns="0" bIns="34272" anchor="ctr"/>
          <a:lstStyle/>
          <a:p>
            <a:pPr algn="ctr" defTabSz="685434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8"/>
          <p:cNvSpPr>
            <a:spLocks/>
          </p:cNvSpPr>
          <p:nvPr/>
        </p:nvSpPr>
        <p:spPr bwMode="auto">
          <a:xfrm>
            <a:off x="685592" y="2955687"/>
            <a:ext cx="1523907" cy="1523500"/>
          </a:xfrm>
          <a:custGeom>
            <a:avLst/>
            <a:gdLst/>
            <a:ahLst/>
            <a:cxnLst/>
            <a:rect l="l" t="t" r="r" b="b"/>
            <a:pathLst>
              <a:path w="2075647" h="2080525">
                <a:moveTo>
                  <a:pt x="1036488" y="349870"/>
                </a:moveTo>
                <a:cubicBezTo>
                  <a:pt x="655847" y="349870"/>
                  <a:pt x="347277" y="658371"/>
                  <a:pt x="347277" y="1038927"/>
                </a:cubicBezTo>
                <a:cubicBezTo>
                  <a:pt x="347277" y="1419483"/>
                  <a:pt x="655847" y="1727984"/>
                  <a:pt x="1036488" y="1727984"/>
                </a:cubicBezTo>
                <a:cubicBezTo>
                  <a:pt x="1417129" y="1727984"/>
                  <a:pt x="1725699" y="1419483"/>
                  <a:pt x="1725699" y="1038927"/>
                </a:cubicBezTo>
                <a:cubicBezTo>
                  <a:pt x="1725699" y="658371"/>
                  <a:pt x="1417129" y="349870"/>
                  <a:pt x="1036488" y="349870"/>
                </a:cubicBezTo>
                <a:close/>
                <a:moveTo>
                  <a:pt x="1096908" y="0"/>
                </a:moveTo>
                <a:lnTo>
                  <a:pt x="1138010" y="2569"/>
                </a:lnTo>
                <a:lnTo>
                  <a:pt x="1179112" y="7706"/>
                </a:lnTo>
                <a:lnTo>
                  <a:pt x="1230489" y="174661"/>
                </a:lnTo>
                <a:lnTo>
                  <a:pt x="1261315" y="182367"/>
                </a:lnTo>
                <a:lnTo>
                  <a:pt x="1292142" y="192641"/>
                </a:lnTo>
                <a:lnTo>
                  <a:pt x="1322968" y="200347"/>
                </a:lnTo>
                <a:lnTo>
                  <a:pt x="1353795" y="213190"/>
                </a:lnTo>
                <a:lnTo>
                  <a:pt x="1487376" y="100173"/>
                </a:lnTo>
                <a:lnTo>
                  <a:pt x="1523340" y="118153"/>
                </a:lnTo>
                <a:lnTo>
                  <a:pt x="1559304" y="138702"/>
                </a:lnTo>
                <a:lnTo>
                  <a:pt x="1538753" y="313363"/>
                </a:lnTo>
                <a:lnTo>
                  <a:pt x="1569580" y="333912"/>
                </a:lnTo>
                <a:lnTo>
                  <a:pt x="1595269" y="354460"/>
                </a:lnTo>
                <a:lnTo>
                  <a:pt x="1618388" y="375008"/>
                </a:lnTo>
                <a:lnTo>
                  <a:pt x="1644077" y="398125"/>
                </a:lnTo>
                <a:lnTo>
                  <a:pt x="1811054" y="344186"/>
                </a:lnTo>
                <a:lnTo>
                  <a:pt x="1836742" y="375008"/>
                </a:lnTo>
                <a:lnTo>
                  <a:pt x="1862431" y="405831"/>
                </a:lnTo>
                <a:lnTo>
                  <a:pt x="1777658" y="562512"/>
                </a:lnTo>
                <a:lnTo>
                  <a:pt x="1811054" y="619021"/>
                </a:lnTo>
                <a:lnTo>
                  <a:pt x="1823898" y="647275"/>
                </a:lnTo>
                <a:lnTo>
                  <a:pt x="1839311" y="678097"/>
                </a:lnTo>
                <a:lnTo>
                  <a:pt x="2019132" y="693508"/>
                </a:lnTo>
                <a:lnTo>
                  <a:pt x="2031976" y="732037"/>
                </a:lnTo>
                <a:lnTo>
                  <a:pt x="2042252" y="770565"/>
                </a:lnTo>
                <a:lnTo>
                  <a:pt x="1900964" y="881013"/>
                </a:lnTo>
                <a:lnTo>
                  <a:pt x="1906102" y="914404"/>
                </a:lnTo>
                <a:lnTo>
                  <a:pt x="1911240" y="945226"/>
                </a:lnTo>
                <a:lnTo>
                  <a:pt x="1913808" y="981186"/>
                </a:lnTo>
                <a:lnTo>
                  <a:pt x="1913808" y="1014577"/>
                </a:lnTo>
                <a:lnTo>
                  <a:pt x="2075647" y="1096771"/>
                </a:lnTo>
                <a:lnTo>
                  <a:pt x="2073078" y="1135299"/>
                </a:lnTo>
                <a:lnTo>
                  <a:pt x="2067941" y="1173827"/>
                </a:lnTo>
                <a:lnTo>
                  <a:pt x="1893257" y="1225198"/>
                </a:lnTo>
                <a:lnTo>
                  <a:pt x="1885551" y="1258589"/>
                </a:lnTo>
                <a:lnTo>
                  <a:pt x="1875275" y="1289412"/>
                </a:lnTo>
                <a:lnTo>
                  <a:pt x="1865000" y="1320235"/>
                </a:lnTo>
                <a:lnTo>
                  <a:pt x="1854724" y="1351057"/>
                </a:lnTo>
                <a:lnTo>
                  <a:pt x="1975461" y="1494896"/>
                </a:lnTo>
                <a:lnTo>
                  <a:pt x="1957479" y="1528287"/>
                </a:lnTo>
                <a:lnTo>
                  <a:pt x="1942066" y="1559110"/>
                </a:lnTo>
                <a:lnTo>
                  <a:pt x="1754538" y="1538561"/>
                </a:lnTo>
                <a:lnTo>
                  <a:pt x="1736556" y="1564247"/>
                </a:lnTo>
                <a:lnTo>
                  <a:pt x="1716005" y="1592501"/>
                </a:lnTo>
                <a:lnTo>
                  <a:pt x="1692886" y="1615618"/>
                </a:lnTo>
                <a:lnTo>
                  <a:pt x="1672335" y="1641303"/>
                </a:lnTo>
                <a:lnTo>
                  <a:pt x="1728850" y="1821102"/>
                </a:lnTo>
                <a:lnTo>
                  <a:pt x="1700592" y="1844219"/>
                </a:lnTo>
                <a:lnTo>
                  <a:pt x="1672335" y="1864767"/>
                </a:lnTo>
                <a:lnTo>
                  <a:pt x="1507927" y="1774868"/>
                </a:lnTo>
                <a:lnTo>
                  <a:pt x="1451412" y="1808259"/>
                </a:lnTo>
                <a:lnTo>
                  <a:pt x="1420585" y="1823670"/>
                </a:lnTo>
                <a:lnTo>
                  <a:pt x="1392328" y="1839081"/>
                </a:lnTo>
                <a:lnTo>
                  <a:pt x="1374346" y="2026586"/>
                </a:lnTo>
                <a:lnTo>
                  <a:pt x="1340950" y="2039428"/>
                </a:lnTo>
                <a:lnTo>
                  <a:pt x="1307555" y="2047134"/>
                </a:lnTo>
                <a:lnTo>
                  <a:pt x="1186818" y="1898158"/>
                </a:lnTo>
                <a:lnTo>
                  <a:pt x="1155992" y="1903295"/>
                </a:lnTo>
                <a:lnTo>
                  <a:pt x="1122596" y="1908432"/>
                </a:lnTo>
                <a:lnTo>
                  <a:pt x="1091770" y="1911001"/>
                </a:lnTo>
                <a:lnTo>
                  <a:pt x="1058375" y="1911001"/>
                </a:lnTo>
                <a:lnTo>
                  <a:pt x="971033" y="2080525"/>
                </a:lnTo>
                <a:lnTo>
                  <a:pt x="935069" y="2077957"/>
                </a:lnTo>
                <a:lnTo>
                  <a:pt x="901674" y="2072819"/>
                </a:lnTo>
                <a:lnTo>
                  <a:pt x="845158" y="1890452"/>
                </a:lnTo>
                <a:lnTo>
                  <a:pt x="814332" y="1882747"/>
                </a:lnTo>
                <a:lnTo>
                  <a:pt x="780937" y="1875041"/>
                </a:lnTo>
                <a:lnTo>
                  <a:pt x="750110" y="1864767"/>
                </a:lnTo>
                <a:lnTo>
                  <a:pt x="719284" y="1851924"/>
                </a:lnTo>
                <a:lnTo>
                  <a:pt x="577996" y="1975215"/>
                </a:lnTo>
                <a:lnTo>
                  <a:pt x="544601" y="1959803"/>
                </a:lnTo>
                <a:lnTo>
                  <a:pt x="511205" y="1939255"/>
                </a:lnTo>
                <a:lnTo>
                  <a:pt x="531756" y="1754319"/>
                </a:lnTo>
                <a:lnTo>
                  <a:pt x="506068" y="1733771"/>
                </a:lnTo>
                <a:lnTo>
                  <a:pt x="480379" y="1713223"/>
                </a:lnTo>
                <a:lnTo>
                  <a:pt x="454690" y="1690106"/>
                </a:lnTo>
                <a:lnTo>
                  <a:pt x="431570" y="1669557"/>
                </a:lnTo>
                <a:lnTo>
                  <a:pt x="254318" y="1726065"/>
                </a:lnTo>
                <a:lnTo>
                  <a:pt x="231198" y="1697811"/>
                </a:lnTo>
                <a:lnTo>
                  <a:pt x="208079" y="1666989"/>
                </a:lnTo>
                <a:lnTo>
                  <a:pt x="297989" y="1505170"/>
                </a:lnTo>
                <a:lnTo>
                  <a:pt x="264594" y="1446093"/>
                </a:lnTo>
                <a:lnTo>
                  <a:pt x="249181" y="1417839"/>
                </a:lnTo>
                <a:lnTo>
                  <a:pt x="236336" y="1387017"/>
                </a:lnTo>
                <a:lnTo>
                  <a:pt x="51378" y="1371606"/>
                </a:lnTo>
                <a:lnTo>
                  <a:pt x="41102" y="1338214"/>
                </a:lnTo>
                <a:lnTo>
                  <a:pt x="30827" y="1302255"/>
                </a:lnTo>
                <a:lnTo>
                  <a:pt x="172114" y="1184101"/>
                </a:lnTo>
                <a:lnTo>
                  <a:pt x="166977" y="1153279"/>
                </a:lnTo>
                <a:lnTo>
                  <a:pt x="164408" y="1119888"/>
                </a:lnTo>
                <a:lnTo>
                  <a:pt x="161839" y="1086497"/>
                </a:lnTo>
                <a:lnTo>
                  <a:pt x="159270" y="1053105"/>
                </a:lnTo>
                <a:lnTo>
                  <a:pt x="0" y="970912"/>
                </a:lnTo>
                <a:lnTo>
                  <a:pt x="2569" y="929815"/>
                </a:lnTo>
                <a:lnTo>
                  <a:pt x="7707" y="893855"/>
                </a:lnTo>
                <a:lnTo>
                  <a:pt x="179821" y="842484"/>
                </a:lnTo>
                <a:lnTo>
                  <a:pt x="187528" y="811662"/>
                </a:lnTo>
                <a:lnTo>
                  <a:pt x="200372" y="778271"/>
                </a:lnTo>
                <a:lnTo>
                  <a:pt x="210647" y="747448"/>
                </a:lnTo>
                <a:lnTo>
                  <a:pt x="220923" y="714057"/>
                </a:lnTo>
                <a:lnTo>
                  <a:pt x="105324" y="577924"/>
                </a:lnTo>
                <a:lnTo>
                  <a:pt x="123306" y="544533"/>
                </a:lnTo>
                <a:lnTo>
                  <a:pt x="141288" y="511141"/>
                </a:lnTo>
                <a:lnTo>
                  <a:pt x="321109" y="529121"/>
                </a:lnTo>
                <a:lnTo>
                  <a:pt x="339091" y="503436"/>
                </a:lnTo>
                <a:lnTo>
                  <a:pt x="359642" y="477750"/>
                </a:lnTo>
                <a:lnTo>
                  <a:pt x="380193" y="449496"/>
                </a:lnTo>
                <a:lnTo>
                  <a:pt x="403313" y="426379"/>
                </a:lnTo>
                <a:lnTo>
                  <a:pt x="349366" y="259424"/>
                </a:lnTo>
                <a:lnTo>
                  <a:pt x="380193" y="233738"/>
                </a:lnTo>
                <a:lnTo>
                  <a:pt x="411019" y="205484"/>
                </a:lnTo>
                <a:lnTo>
                  <a:pt x="567720" y="292815"/>
                </a:lnTo>
                <a:lnTo>
                  <a:pt x="624236" y="259424"/>
                </a:lnTo>
                <a:lnTo>
                  <a:pt x="655062" y="244012"/>
                </a:lnTo>
                <a:lnTo>
                  <a:pt x="683320" y="231170"/>
                </a:lnTo>
                <a:lnTo>
                  <a:pt x="698733" y="53940"/>
                </a:lnTo>
                <a:lnTo>
                  <a:pt x="737266" y="41097"/>
                </a:lnTo>
                <a:lnTo>
                  <a:pt x="775799" y="30823"/>
                </a:lnTo>
                <a:lnTo>
                  <a:pt x="886260" y="166956"/>
                </a:lnTo>
                <a:lnTo>
                  <a:pt x="919656" y="161819"/>
                </a:lnTo>
                <a:lnTo>
                  <a:pt x="953051" y="159250"/>
                </a:lnTo>
                <a:lnTo>
                  <a:pt x="983877" y="156682"/>
                </a:lnTo>
                <a:lnTo>
                  <a:pt x="1017273" y="154113"/>
                </a:lnTo>
                <a:close/>
              </a:path>
            </a:pathLst>
          </a:custGeom>
          <a:solidFill>
            <a:schemeClr val="accent1"/>
          </a:solidFill>
          <a:ln w="0" cap="flat" cmpd="sng" algn="ctr">
            <a:noFill/>
            <a:prstDash val="solid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lIns="0" tIns="34272" rIns="0" bIns="34272" anchor="ctr"/>
          <a:lstStyle/>
          <a:p>
            <a:pPr algn="ctr" defTabSz="685434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Freeform 6"/>
          <p:cNvSpPr>
            <a:spLocks/>
          </p:cNvSpPr>
          <p:nvPr/>
        </p:nvSpPr>
        <p:spPr bwMode="auto">
          <a:xfrm>
            <a:off x="4443769" y="1924815"/>
            <a:ext cx="1667814" cy="1668361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4"/>
          </a:solidFill>
          <a:ln w="0" cap="flat" cmpd="sng" algn="ctr">
            <a:noFill/>
            <a:prstDash val="solid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lIns="0" tIns="34272" rIns="0" bIns="34272" anchor="ctr"/>
          <a:lstStyle/>
          <a:p>
            <a:pPr algn="ctr" defTabSz="685434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endParaRPr lang="en-US" sz="21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14597" y="1131590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AdaBoost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元算法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6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2" dur="8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22" dur="7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0">
                                      <p:cBhvr>
                                        <p:cTn id="32" dur="7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42" dur="7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7" grpId="0"/>
      <p:bldP spid="38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70749" y="114827"/>
            <a:ext cx="2883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01 Machine Learning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03" y="1700998"/>
            <a:ext cx="3724571" cy="260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5669" y="962108"/>
            <a:ext cx="205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flow chart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332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79342" y="117049"/>
            <a:ext cx="2883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01 Machine Learning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81" y="1856092"/>
            <a:ext cx="1704975" cy="48633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74" y="2626235"/>
            <a:ext cx="3705308" cy="924245"/>
          </a:xfrm>
          <a:prstGeom prst="rect">
            <a:avLst/>
          </a:prstGeom>
        </p:spPr>
      </p:pic>
      <p:grpSp>
        <p:nvGrpSpPr>
          <p:cNvPr id="31" name="组合 40"/>
          <p:cNvGrpSpPr>
            <a:grpSpLocks/>
          </p:cNvGrpSpPr>
          <p:nvPr/>
        </p:nvGrpSpPr>
        <p:grpSpPr bwMode="auto">
          <a:xfrm>
            <a:off x="536272" y="977688"/>
            <a:ext cx="628127" cy="483101"/>
            <a:chOff x="3612413" y="2680998"/>
            <a:chExt cx="1935848" cy="1512816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3822881" y="2680998"/>
              <a:ext cx="1514917" cy="1512816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FFFFFF"/>
              </a:solidFill>
              <a:round/>
              <a:headEnd/>
              <a:tailE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3612413" y="2953473"/>
              <a:ext cx="1935848" cy="854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536272" y="1875885"/>
            <a:ext cx="628127" cy="483101"/>
            <a:chOff x="3612413" y="2680998"/>
            <a:chExt cx="1935848" cy="1512816"/>
          </a:xfrm>
        </p:grpSpPr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822881" y="2680998"/>
              <a:ext cx="1514917" cy="1512816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FFFFFF"/>
              </a:solidFill>
              <a:round/>
              <a:headEnd/>
              <a:tailE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3612413" y="2953473"/>
              <a:ext cx="1935848" cy="854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40"/>
          <p:cNvGrpSpPr>
            <a:grpSpLocks/>
          </p:cNvGrpSpPr>
          <p:nvPr/>
        </p:nvGrpSpPr>
        <p:grpSpPr bwMode="auto">
          <a:xfrm>
            <a:off x="536272" y="2846807"/>
            <a:ext cx="628127" cy="483101"/>
            <a:chOff x="3612413" y="2680998"/>
            <a:chExt cx="1935848" cy="1512816"/>
          </a:xfrm>
        </p:grpSpPr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3822881" y="2680998"/>
              <a:ext cx="1514917" cy="1512816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FFFFFF"/>
              </a:solidFill>
              <a:round/>
              <a:headEnd/>
              <a:tailE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3612413" y="2953473"/>
              <a:ext cx="1935848" cy="854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40"/>
          <p:cNvGrpSpPr>
            <a:grpSpLocks/>
          </p:cNvGrpSpPr>
          <p:nvPr/>
        </p:nvGrpSpPr>
        <p:grpSpPr bwMode="auto">
          <a:xfrm>
            <a:off x="536271" y="3811359"/>
            <a:ext cx="628127" cy="483101"/>
            <a:chOff x="3612413" y="3276513"/>
            <a:chExt cx="1935848" cy="1512816"/>
          </a:xfrm>
        </p:grpSpPr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3797677" y="3276513"/>
              <a:ext cx="1514917" cy="1512816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FFFFFF"/>
              </a:solidFill>
              <a:round/>
              <a:headEnd/>
              <a:tailE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3612413" y="3605912"/>
              <a:ext cx="1935848" cy="854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104287" y="1064700"/>
            <a:ext cx="2024075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Initialize </a:t>
            </a:r>
            <a:r>
              <a:rPr lang="en-US" altLang="zh-CN" sz="1600" dirty="0"/>
              <a:t>the weights</a:t>
            </a:r>
            <a:endParaRPr lang="zh-CN" altLang="en-US" sz="1600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74" y="977688"/>
            <a:ext cx="3705308" cy="41083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04287" y="1934018"/>
            <a:ext cx="271233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Weight </a:t>
            </a:r>
            <a:r>
              <a:rPr lang="en-US" altLang="zh-CN" sz="1600" dirty="0"/>
              <a:t>of the base classifier</a:t>
            </a:r>
            <a:endParaRPr lang="zh-CN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096110" y="2919081"/>
            <a:ext cx="2235488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Update </a:t>
            </a:r>
            <a:r>
              <a:rPr lang="en-US" altLang="zh-CN" sz="1600" dirty="0" smtClean="0"/>
              <a:t>weights </a:t>
            </a:r>
            <a:r>
              <a:rPr lang="en-US" altLang="zh-CN" sz="1600" dirty="0"/>
              <a:t>of data</a:t>
            </a:r>
            <a:endParaRPr lang="zh-CN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096109" y="3883633"/>
            <a:ext cx="1480114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Final classifier</a:t>
            </a:r>
            <a:endParaRPr lang="zh-CN" altLang="en-US" sz="1600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74" y="3790549"/>
            <a:ext cx="3724275" cy="4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1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927" y="3199606"/>
            <a:ext cx="2486742" cy="18678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142" y="984647"/>
            <a:ext cx="1834744" cy="1920081"/>
          </a:xfrm>
          <a:prstGeom prst="rect">
            <a:avLst/>
          </a:prstGeom>
        </p:spPr>
      </p:pic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3346848" y="1751806"/>
            <a:ext cx="446928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>
            <a:off x="3346848" y="3199606"/>
            <a:ext cx="446928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3346847" y="1928019"/>
            <a:ext cx="1360884" cy="109656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8625" spc="-375" dirty="0" smtClean="0">
                <a:solidFill>
                  <a:prstClr val="white"/>
                </a:solidFill>
                <a:latin typeface="Arial" panose="020B0604020202020204" pitchFamily="34" charset="0"/>
              </a:rPr>
              <a:t>02</a:t>
            </a:r>
            <a:endParaRPr lang="zh-CN" altLang="en-US" sz="8625" spc="-375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07731" y="2174151"/>
            <a:ext cx="3315695" cy="60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10000"/>
              </a:lnSpc>
              <a:defRPr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Pattern Recognition</a:t>
            </a:r>
            <a:endParaRPr lang="en-US" altLang="zh-CN" sz="24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8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04485" y="118159"/>
            <a:ext cx="308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 Pattern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recognition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ound Same Side Corner Rectangle 67"/>
          <p:cNvSpPr/>
          <p:nvPr/>
        </p:nvSpPr>
        <p:spPr>
          <a:xfrm rot="10800000" flipH="1">
            <a:off x="518028" y="1121919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4" name="Round Same Side Corner Rectangle 68"/>
          <p:cNvSpPr/>
          <p:nvPr/>
        </p:nvSpPr>
        <p:spPr>
          <a:xfrm rot="10800000" flipH="1">
            <a:off x="5089571" y="1121919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6" y="1827223"/>
            <a:ext cx="3486150" cy="26003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67931" y="1228900"/>
            <a:ext cx="21070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Training &amp; Test Data Set</a:t>
            </a:r>
            <a:endParaRPr lang="zh-CN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146245" y="1228900"/>
            <a:ext cx="27653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Training </a:t>
            </a:r>
            <a:r>
              <a:rPr lang="en-US" altLang="zh-CN" b="1" dirty="0" smtClean="0"/>
              <a:t>algorithm &amp; Test Result</a:t>
            </a:r>
            <a:endParaRPr lang="zh-CN" altLang="en-US" b="1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71" y="2288377"/>
            <a:ext cx="2701692" cy="167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>
            <p:custDataLst>
              <p:tags r:id="rId1"/>
            </p:custDataLst>
          </p:nvPr>
        </p:nvSpPr>
        <p:spPr>
          <a:xfrm flipH="1">
            <a:off x="1715339" y="2902525"/>
            <a:ext cx="5939625" cy="534591"/>
          </a:xfrm>
          <a:prstGeom prst="roundRect">
            <a:avLst>
              <a:gd name="adj" fmla="val 23973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270000" rIns="67500" anchor="ctr">
            <a:noAutofit/>
          </a:bodyPr>
          <a:lstStyle/>
          <a:p>
            <a:r>
              <a:rPr lang="en-US" altLang="zh-CN" sz="1500" dirty="0"/>
              <a:t>The selected data set is </a:t>
            </a:r>
            <a:r>
              <a:rPr lang="en-US" altLang="zh-CN" sz="1500" dirty="0" smtClean="0"/>
              <a:t>non-linear, </a:t>
            </a:r>
            <a:r>
              <a:rPr lang="en-US" altLang="zh-CN" sz="1500" dirty="0"/>
              <a:t>leading to poor generalization</a:t>
            </a:r>
            <a:endParaRPr lang="zh-CN" altLang="en-US" sz="1500" dirty="0"/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 flipH="1">
            <a:off x="1651526" y="1489136"/>
            <a:ext cx="6003438" cy="534591"/>
          </a:xfrm>
          <a:prstGeom prst="roundRect">
            <a:avLst>
              <a:gd name="adj" fmla="val 23973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270000" rIns="67500" anchor="ctr">
            <a:normAutofit fontScale="92500"/>
          </a:bodyPr>
          <a:lstStyle/>
          <a:p>
            <a:r>
              <a:rPr lang="en-US" altLang="zh-CN" sz="1600" dirty="0"/>
              <a:t>The third algorithm doesn't do very well. What might be the reason?</a:t>
            </a:r>
            <a:endParaRPr lang="zh-CN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98954" y="118159"/>
            <a:ext cx="3086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 Pattern recognition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任意多边形 16"/>
          <p:cNvSpPr/>
          <p:nvPr>
            <p:custDataLst>
              <p:tags r:id="rId3"/>
            </p:custDataLst>
          </p:nvPr>
        </p:nvSpPr>
        <p:spPr>
          <a:xfrm flipH="1">
            <a:off x="1167514" y="1462943"/>
            <a:ext cx="765572" cy="560784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rgbClr val="157DA8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50800" dist="38100" algn="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35100" rIns="135000" bIns="35100" anchor="ctr"/>
          <a:lstStyle/>
          <a:p>
            <a:pPr algn="ctr">
              <a:defRPr/>
            </a:pPr>
            <a:r>
              <a:rPr lang="en-US" altLang="zh-CN" sz="2400" b="1" dirty="0"/>
              <a:t>Q:</a:t>
            </a:r>
            <a:endParaRPr lang="zh-CN" altLang="en-US" sz="2100" kern="0" dirty="0">
              <a:solidFill>
                <a:srgbClr val="FFFFFF"/>
              </a:solidFill>
            </a:endParaRPr>
          </a:p>
        </p:txBody>
      </p:sp>
      <p:sp>
        <p:nvSpPr>
          <p:cNvPr id="20" name="任意多边形 19"/>
          <p:cNvSpPr/>
          <p:nvPr>
            <p:custDataLst>
              <p:tags r:id="rId4"/>
            </p:custDataLst>
          </p:nvPr>
        </p:nvSpPr>
        <p:spPr>
          <a:xfrm flipH="1">
            <a:off x="1159363" y="2876304"/>
            <a:ext cx="765572" cy="560784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rgbClr val="157DA8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50800" dist="38100" algn="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35100" rIns="135000" bIns="35100" anchor="ctr"/>
          <a:lstStyle/>
          <a:p>
            <a:r>
              <a:rPr lang="en-US" altLang="zh-CN" sz="2400" b="1" dirty="0" smtClean="0"/>
              <a:t>  A</a:t>
            </a:r>
            <a:r>
              <a:rPr lang="en-US" altLang="zh-CN" sz="2400" b="1" dirty="0"/>
              <a:t>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240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4945"/>
  <p:tag name="MH_LIBRARY" val="GRAPHIC"/>
  <p:tag name="MH_ORDER" val="Rounded Rectangle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5155"/>
  <p:tag name="MH_LIBRARY" val="GRAPHIC"/>
  <p:tag name="MH_ORDER" val="文本框 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4945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5155"/>
  <p:tag name="MH_LIBRARY" val="GRAPHIC"/>
  <p:tag name="MH_ORDER" val="Straight Connector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5155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5155"/>
  <p:tag name="MH_LIBRARY" val="GRAPHIC"/>
  <p:tag name="MH_ORDER" val="TextBox 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5155"/>
  <p:tag name="MH_LIBRARY" val="GRAPHIC"/>
  <p:tag name="MH_ORDER" val="文本框 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4945"/>
  <p:tag name="MH_LIBRARY" val="GRAPHIC"/>
  <p:tag name="MH_ORDER" val="Rounded Rectangle 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4945"/>
  <p:tag name="MH_LIBRARY" val="GRAPHIC"/>
  <p:tag name="MH_ORDER" val="Rounded Rectangle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4945"/>
  <p:tag name="MH_LIBRARY" val="GRAPHIC"/>
  <p:tag name="MH_ORDER" val="Freeform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4945"/>
  <p:tag name="MH_LIBRARY" val="GRAPHIC"/>
  <p:tag name="MH_ORDER" val="Freeform 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4945"/>
  <p:tag name="MH_LIBRARY" val="GRAPHIC"/>
  <p:tag name="MH_ORDER" val="Freeform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4945"/>
  <p:tag name="MH_LIBRARY" val="GRAPHIC"/>
  <p:tag name="MH_ORDER" val="Rounded Rectangle 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4945"/>
  <p:tag name="MH_LIBRARY" val="GRAPHIC"/>
  <p:tag name="MH_ORDER" val="Freeform 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4945"/>
  <p:tag name="MH_LIBRARY" val="GRAPHIC"/>
  <p:tag name="MH_ORDER" val="文本框 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4945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5155"/>
  <p:tag name="MH_LIBRARY" val="GRAPHIC"/>
  <p:tag name="MH_ORDER" val="Straight Connector 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5155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9145155"/>
  <p:tag name="MH_LIBRARY" val="GRAPHIC"/>
  <p:tag name="MH_ORDER" val="TextBox 7"/>
</p:tagLst>
</file>

<file path=ppt/theme/theme1.xml><?xml version="1.0" encoding="utf-8"?>
<a:theme xmlns:a="http://schemas.openxmlformats.org/drawingml/2006/main" name="第一PPT，www.1ppt.com">
  <a:themeElements>
    <a:clrScheme name="自定义 1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157DA8"/>
      </a:accent2>
      <a:accent3>
        <a:srgbClr val="157DA8"/>
      </a:accent3>
      <a:accent4>
        <a:srgbClr val="12698C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1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157DA8"/>
      </a:accent2>
      <a:accent3>
        <a:srgbClr val="157DA8"/>
      </a:accent3>
      <a:accent4>
        <a:srgbClr val="12698C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第一PPT，www.1ppt.com">
  <a:themeElements>
    <a:clrScheme name="自定义 1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157DA8"/>
      </a:accent2>
      <a:accent3>
        <a:srgbClr val="157DA8"/>
      </a:accent3>
      <a:accent4>
        <a:srgbClr val="12698C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128</Words>
  <Application>Microsoft Office PowerPoint</Application>
  <PresentationFormat>全屏显示(16:9)</PresentationFormat>
  <Paragraphs>46</Paragraphs>
  <Slides>10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第一PPT，www.1ppt.com</vt:lpstr>
      <vt:lpstr>1_第一PPT，www.1ppt.com</vt:lpstr>
      <vt:lpstr>2_第一PPT，www.1ppt.com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cp:lastModifiedBy>wytt2013</cp:lastModifiedBy>
  <cp:revision>45</cp:revision>
  <dcterms:created xsi:type="dcterms:W3CDTF">2016-12-25T02:27:54Z</dcterms:created>
  <dcterms:modified xsi:type="dcterms:W3CDTF">2019-04-10T05:39:29Z</dcterms:modified>
</cp:coreProperties>
</file>