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16"/>
  </p:notesMasterIdLst>
  <p:sldIdLst>
    <p:sldId id="256" r:id="rId2"/>
    <p:sldId id="257" r:id="rId3"/>
    <p:sldId id="258" r:id="rId4"/>
    <p:sldId id="261" r:id="rId5"/>
    <p:sldId id="259" r:id="rId6"/>
    <p:sldId id="260" r:id="rId7"/>
    <p:sldId id="262" r:id="rId8"/>
    <p:sldId id="263" r:id="rId9"/>
    <p:sldId id="264" r:id="rId10"/>
    <p:sldId id="265" r:id="rId11"/>
    <p:sldId id="266" r:id="rId12"/>
    <p:sldId id="268" r:id="rId13"/>
    <p:sldId id="269"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p:restoredTop sz="94676"/>
  </p:normalViewPr>
  <p:slideViewPr>
    <p:cSldViewPr snapToGrid="0">
      <p:cViewPr varScale="1">
        <p:scale>
          <a:sx n="150" d="100"/>
          <a:sy n="150" d="100"/>
        </p:scale>
        <p:origin x="65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C816E8-FC34-43F3-87FB-E7A77972063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A91E479-557B-4BDA-97C8-658726D63023}">
      <dgm:prSet/>
      <dgm:spPr/>
      <dgm:t>
        <a:bodyPr/>
        <a:lstStyle/>
        <a:p>
          <a:r>
            <a:rPr lang="en-US"/>
            <a:t>The purpose of this analysis is to classify customer sentiments as positive, negative, or neutral based on their reviews</a:t>
          </a:r>
        </a:p>
      </dgm:t>
    </dgm:pt>
    <dgm:pt modelId="{4808D35E-26BA-43A8-BAFE-9015BEDC416F}" type="parTrans" cxnId="{C453A068-1A17-41ED-A619-98C844489980}">
      <dgm:prSet/>
      <dgm:spPr/>
      <dgm:t>
        <a:bodyPr/>
        <a:lstStyle/>
        <a:p>
          <a:endParaRPr lang="en-US"/>
        </a:p>
      </dgm:t>
    </dgm:pt>
    <dgm:pt modelId="{5881447F-5E00-459C-9E1E-B29F3AE35F03}" type="sibTrans" cxnId="{C453A068-1A17-41ED-A619-98C844489980}">
      <dgm:prSet/>
      <dgm:spPr/>
      <dgm:t>
        <a:bodyPr/>
        <a:lstStyle/>
        <a:p>
          <a:endParaRPr lang="en-US"/>
        </a:p>
      </dgm:t>
    </dgm:pt>
    <dgm:pt modelId="{54E0B4C0-8CEB-4818-8F07-61E19777C41E}">
      <dgm:prSet/>
      <dgm:spPr/>
      <dgm:t>
        <a:bodyPr/>
        <a:lstStyle/>
        <a:p>
          <a:r>
            <a:rPr lang="en-US"/>
            <a:t>To identify the polarity of unseen reviews and gain insights on product performance </a:t>
          </a:r>
        </a:p>
      </dgm:t>
    </dgm:pt>
    <dgm:pt modelId="{E38FF7A3-49A5-48F2-957A-5E76886D2C83}" type="parTrans" cxnId="{215D4D05-A22B-4A1D-9FDF-E3822D74DC66}">
      <dgm:prSet/>
      <dgm:spPr/>
      <dgm:t>
        <a:bodyPr/>
        <a:lstStyle/>
        <a:p>
          <a:endParaRPr lang="en-US"/>
        </a:p>
      </dgm:t>
    </dgm:pt>
    <dgm:pt modelId="{FFE43035-BE06-47C9-9FC4-AB3467BC25FF}" type="sibTrans" cxnId="{215D4D05-A22B-4A1D-9FDF-E3822D74DC66}">
      <dgm:prSet/>
      <dgm:spPr/>
      <dgm:t>
        <a:bodyPr/>
        <a:lstStyle/>
        <a:p>
          <a:endParaRPr lang="en-US"/>
        </a:p>
      </dgm:t>
    </dgm:pt>
    <dgm:pt modelId="{76737569-6CF0-490D-B5CC-013C118BE258}">
      <dgm:prSet/>
      <dgm:spPr/>
      <dgm:t>
        <a:bodyPr/>
        <a:lstStyle/>
        <a:p>
          <a:r>
            <a:rPr lang="en-US"/>
            <a:t>To help drive business decisions </a:t>
          </a:r>
        </a:p>
      </dgm:t>
    </dgm:pt>
    <dgm:pt modelId="{106AD73C-4250-4976-93E4-F059D4D326D4}" type="parTrans" cxnId="{BE6A355A-A689-4407-B859-96517D10E0E9}">
      <dgm:prSet/>
      <dgm:spPr/>
      <dgm:t>
        <a:bodyPr/>
        <a:lstStyle/>
        <a:p>
          <a:endParaRPr lang="en-US"/>
        </a:p>
      </dgm:t>
    </dgm:pt>
    <dgm:pt modelId="{40EBB9AF-9605-4139-ADBA-42C49C181EC6}" type="sibTrans" cxnId="{BE6A355A-A689-4407-B859-96517D10E0E9}">
      <dgm:prSet/>
      <dgm:spPr/>
      <dgm:t>
        <a:bodyPr/>
        <a:lstStyle/>
        <a:p>
          <a:endParaRPr lang="en-US"/>
        </a:p>
      </dgm:t>
    </dgm:pt>
    <dgm:pt modelId="{E10DE6FD-0886-41C0-8A29-A1D96237128C}" type="pres">
      <dgm:prSet presAssocID="{5EC816E8-FC34-43F3-87FB-E7A77972063A}" presName="root" presStyleCnt="0">
        <dgm:presLayoutVars>
          <dgm:dir/>
          <dgm:resizeHandles val="exact"/>
        </dgm:presLayoutVars>
      </dgm:prSet>
      <dgm:spPr/>
    </dgm:pt>
    <dgm:pt modelId="{249852F1-DFA1-45F8-B30D-4B22483AEF1F}" type="pres">
      <dgm:prSet presAssocID="{7A91E479-557B-4BDA-97C8-658726D63023}" presName="compNode" presStyleCnt="0"/>
      <dgm:spPr/>
    </dgm:pt>
    <dgm:pt modelId="{80A0E177-B648-4FCF-86AB-82C3F7094EE5}" type="pres">
      <dgm:prSet presAssocID="{7A91E479-557B-4BDA-97C8-658726D63023}" presName="bgRect" presStyleLbl="bgShp" presStyleIdx="0" presStyleCnt="3"/>
      <dgm:spPr/>
    </dgm:pt>
    <dgm:pt modelId="{C1F76A85-D73F-485E-B73E-5A27A61E0962}" type="pres">
      <dgm:prSet presAssocID="{7A91E479-557B-4BDA-97C8-658726D6302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utral Face with No Fill"/>
        </a:ext>
      </dgm:extLst>
    </dgm:pt>
    <dgm:pt modelId="{92DC748F-1C53-4928-9878-091A55176854}" type="pres">
      <dgm:prSet presAssocID="{7A91E479-557B-4BDA-97C8-658726D63023}" presName="spaceRect" presStyleCnt="0"/>
      <dgm:spPr/>
    </dgm:pt>
    <dgm:pt modelId="{45E238A4-65A3-4729-88BC-A01DFD9734B2}" type="pres">
      <dgm:prSet presAssocID="{7A91E479-557B-4BDA-97C8-658726D63023}" presName="parTx" presStyleLbl="revTx" presStyleIdx="0" presStyleCnt="3">
        <dgm:presLayoutVars>
          <dgm:chMax val="0"/>
          <dgm:chPref val="0"/>
        </dgm:presLayoutVars>
      </dgm:prSet>
      <dgm:spPr/>
    </dgm:pt>
    <dgm:pt modelId="{56BE2BBF-269F-4922-BCF4-ED8374CF6A5E}" type="pres">
      <dgm:prSet presAssocID="{5881447F-5E00-459C-9E1E-B29F3AE35F03}" presName="sibTrans" presStyleCnt="0"/>
      <dgm:spPr/>
    </dgm:pt>
    <dgm:pt modelId="{E6CE864A-D1D0-415F-8A96-0365F423DF39}" type="pres">
      <dgm:prSet presAssocID="{54E0B4C0-8CEB-4818-8F07-61E19777C41E}" presName="compNode" presStyleCnt="0"/>
      <dgm:spPr/>
    </dgm:pt>
    <dgm:pt modelId="{7670A550-23A5-4AC2-AEA5-53FE5EB219C6}" type="pres">
      <dgm:prSet presAssocID="{54E0B4C0-8CEB-4818-8F07-61E19777C41E}" presName="bgRect" presStyleLbl="bgShp" presStyleIdx="1" presStyleCnt="3"/>
      <dgm:spPr/>
    </dgm:pt>
    <dgm:pt modelId="{4B3DE894-AA1C-4DAD-AEB2-5A83E4352AF8}" type="pres">
      <dgm:prSet presAssocID="{54E0B4C0-8CEB-4818-8F07-61E19777C41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3425D9E0-3F20-40FC-B1EF-DA6D11199753}" type="pres">
      <dgm:prSet presAssocID="{54E0B4C0-8CEB-4818-8F07-61E19777C41E}" presName="spaceRect" presStyleCnt="0"/>
      <dgm:spPr/>
    </dgm:pt>
    <dgm:pt modelId="{A921D19E-6405-4B8F-8310-915AF483B5C4}" type="pres">
      <dgm:prSet presAssocID="{54E0B4C0-8CEB-4818-8F07-61E19777C41E}" presName="parTx" presStyleLbl="revTx" presStyleIdx="1" presStyleCnt="3">
        <dgm:presLayoutVars>
          <dgm:chMax val="0"/>
          <dgm:chPref val="0"/>
        </dgm:presLayoutVars>
      </dgm:prSet>
      <dgm:spPr/>
    </dgm:pt>
    <dgm:pt modelId="{432CA6B7-95AF-43CF-BA24-171D7036A6AA}" type="pres">
      <dgm:prSet presAssocID="{FFE43035-BE06-47C9-9FC4-AB3467BC25FF}" presName="sibTrans" presStyleCnt="0"/>
      <dgm:spPr/>
    </dgm:pt>
    <dgm:pt modelId="{13AF4888-E7EB-402F-9A56-47BAC8A30F4A}" type="pres">
      <dgm:prSet presAssocID="{76737569-6CF0-490D-B5CC-013C118BE258}" presName="compNode" presStyleCnt="0"/>
      <dgm:spPr/>
    </dgm:pt>
    <dgm:pt modelId="{2EC8E779-9731-434E-9CA5-098D4AEB154E}" type="pres">
      <dgm:prSet presAssocID="{76737569-6CF0-490D-B5CC-013C118BE258}" presName="bgRect" presStyleLbl="bgShp" presStyleIdx="2" presStyleCnt="3"/>
      <dgm:spPr/>
    </dgm:pt>
    <dgm:pt modelId="{C1865409-4FFE-45FF-A370-F82C7C9D1236}" type="pres">
      <dgm:prSet presAssocID="{76737569-6CF0-490D-B5CC-013C118BE25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andshake"/>
        </a:ext>
      </dgm:extLst>
    </dgm:pt>
    <dgm:pt modelId="{62F5F62D-0E6E-4ACB-922A-F3C6FD11FCF2}" type="pres">
      <dgm:prSet presAssocID="{76737569-6CF0-490D-B5CC-013C118BE258}" presName="spaceRect" presStyleCnt="0"/>
      <dgm:spPr/>
    </dgm:pt>
    <dgm:pt modelId="{B4F9716B-B13C-42C5-A9FC-DB16AA23106B}" type="pres">
      <dgm:prSet presAssocID="{76737569-6CF0-490D-B5CC-013C118BE258}" presName="parTx" presStyleLbl="revTx" presStyleIdx="2" presStyleCnt="3">
        <dgm:presLayoutVars>
          <dgm:chMax val="0"/>
          <dgm:chPref val="0"/>
        </dgm:presLayoutVars>
      </dgm:prSet>
      <dgm:spPr/>
    </dgm:pt>
  </dgm:ptLst>
  <dgm:cxnLst>
    <dgm:cxn modelId="{215D4D05-A22B-4A1D-9FDF-E3822D74DC66}" srcId="{5EC816E8-FC34-43F3-87FB-E7A77972063A}" destId="{54E0B4C0-8CEB-4818-8F07-61E19777C41E}" srcOrd="1" destOrd="0" parTransId="{E38FF7A3-49A5-48F2-957A-5E76886D2C83}" sibTransId="{FFE43035-BE06-47C9-9FC4-AB3467BC25FF}"/>
    <dgm:cxn modelId="{B8E52931-A000-4136-96F6-F3D6C86E5134}" type="presOf" srcId="{76737569-6CF0-490D-B5CC-013C118BE258}" destId="{B4F9716B-B13C-42C5-A9FC-DB16AA23106B}" srcOrd="0" destOrd="0" presId="urn:microsoft.com/office/officeart/2018/2/layout/IconVerticalSolidList"/>
    <dgm:cxn modelId="{7D2BED37-C241-4B22-B890-3714453629D0}" type="presOf" srcId="{54E0B4C0-8CEB-4818-8F07-61E19777C41E}" destId="{A921D19E-6405-4B8F-8310-915AF483B5C4}" srcOrd="0" destOrd="0" presId="urn:microsoft.com/office/officeart/2018/2/layout/IconVerticalSolidList"/>
    <dgm:cxn modelId="{C453A068-1A17-41ED-A619-98C844489980}" srcId="{5EC816E8-FC34-43F3-87FB-E7A77972063A}" destId="{7A91E479-557B-4BDA-97C8-658726D63023}" srcOrd="0" destOrd="0" parTransId="{4808D35E-26BA-43A8-BAFE-9015BEDC416F}" sibTransId="{5881447F-5E00-459C-9E1E-B29F3AE35F03}"/>
    <dgm:cxn modelId="{BE6A355A-A689-4407-B859-96517D10E0E9}" srcId="{5EC816E8-FC34-43F3-87FB-E7A77972063A}" destId="{76737569-6CF0-490D-B5CC-013C118BE258}" srcOrd="2" destOrd="0" parTransId="{106AD73C-4250-4976-93E4-F059D4D326D4}" sibTransId="{40EBB9AF-9605-4139-ADBA-42C49C181EC6}"/>
    <dgm:cxn modelId="{8750CD86-F5D2-4ADE-89C8-1FEB198D2FE5}" type="presOf" srcId="{5EC816E8-FC34-43F3-87FB-E7A77972063A}" destId="{E10DE6FD-0886-41C0-8A29-A1D96237128C}" srcOrd="0" destOrd="0" presId="urn:microsoft.com/office/officeart/2018/2/layout/IconVerticalSolidList"/>
    <dgm:cxn modelId="{67D932C8-F7CA-4E10-89BF-F0AEB7B7A795}" type="presOf" srcId="{7A91E479-557B-4BDA-97C8-658726D63023}" destId="{45E238A4-65A3-4729-88BC-A01DFD9734B2}" srcOrd="0" destOrd="0" presId="urn:microsoft.com/office/officeart/2018/2/layout/IconVerticalSolidList"/>
    <dgm:cxn modelId="{A830CDF2-6789-40F8-B0AB-97DB7FE659D2}" type="presParOf" srcId="{E10DE6FD-0886-41C0-8A29-A1D96237128C}" destId="{249852F1-DFA1-45F8-B30D-4B22483AEF1F}" srcOrd="0" destOrd="0" presId="urn:microsoft.com/office/officeart/2018/2/layout/IconVerticalSolidList"/>
    <dgm:cxn modelId="{DB4C0A6D-6865-4B09-A2DC-E7AFC92E0B16}" type="presParOf" srcId="{249852F1-DFA1-45F8-B30D-4B22483AEF1F}" destId="{80A0E177-B648-4FCF-86AB-82C3F7094EE5}" srcOrd="0" destOrd="0" presId="urn:microsoft.com/office/officeart/2018/2/layout/IconVerticalSolidList"/>
    <dgm:cxn modelId="{7EFA4B7C-B229-4A68-B1F3-C7C6FA344215}" type="presParOf" srcId="{249852F1-DFA1-45F8-B30D-4B22483AEF1F}" destId="{C1F76A85-D73F-485E-B73E-5A27A61E0962}" srcOrd="1" destOrd="0" presId="urn:microsoft.com/office/officeart/2018/2/layout/IconVerticalSolidList"/>
    <dgm:cxn modelId="{A37421A3-D650-494A-A1E3-BB1506ADAF46}" type="presParOf" srcId="{249852F1-DFA1-45F8-B30D-4B22483AEF1F}" destId="{92DC748F-1C53-4928-9878-091A55176854}" srcOrd="2" destOrd="0" presId="urn:microsoft.com/office/officeart/2018/2/layout/IconVerticalSolidList"/>
    <dgm:cxn modelId="{454E3438-E61B-4243-8450-8CFA10B1F015}" type="presParOf" srcId="{249852F1-DFA1-45F8-B30D-4B22483AEF1F}" destId="{45E238A4-65A3-4729-88BC-A01DFD9734B2}" srcOrd="3" destOrd="0" presId="urn:microsoft.com/office/officeart/2018/2/layout/IconVerticalSolidList"/>
    <dgm:cxn modelId="{FCDC4534-725C-465F-8B0D-15E9DC89E0BE}" type="presParOf" srcId="{E10DE6FD-0886-41C0-8A29-A1D96237128C}" destId="{56BE2BBF-269F-4922-BCF4-ED8374CF6A5E}" srcOrd="1" destOrd="0" presId="urn:microsoft.com/office/officeart/2018/2/layout/IconVerticalSolidList"/>
    <dgm:cxn modelId="{9A555B32-CDD0-4F2A-98E8-B276F81ABD7D}" type="presParOf" srcId="{E10DE6FD-0886-41C0-8A29-A1D96237128C}" destId="{E6CE864A-D1D0-415F-8A96-0365F423DF39}" srcOrd="2" destOrd="0" presId="urn:microsoft.com/office/officeart/2018/2/layout/IconVerticalSolidList"/>
    <dgm:cxn modelId="{CC0D37BC-A2C3-44FF-BBDD-55F6A8B4F620}" type="presParOf" srcId="{E6CE864A-D1D0-415F-8A96-0365F423DF39}" destId="{7670A550-23A5-4AC2-AEA5-53FE5EB219C6}" srcOrd="0" destOrd="0" presId="urn:microsoft.com/office/officeart/2018/2/layout/IconVerticalSolidList"/>
    <dgm:cxn modelId="{A6E92BC6-5E4B-4CDD-AA18-A05CE97323C2}" type="presParOf" srcId="{E6CE864A-D1D0-415F-8A96-0365F423DF39}" destId="{4B3DE894-AA1C-4DAD-AEB2-5A83E4352AF8}" srcOrd="1" destOrd="0" presId="urn:microsoft.com/office/officeart/2018/2/layout/IconVerticalSolidList"/>
    <dgm:cxn modelId="{69E74D6E-9E6B-440D-8DE8-E514BB95AD88}" type="presParOf" srcId="{E6CE864A-D1D0-415F-8A96-0365F423DF39}" destId="{3425D9E0-3F20-40FC-B1EF-DA6D11199753}" srcOrd="2" destOrd="0" presId="urn:microsoft.com/office/officeart/2018/2/layout/IconVerticalSolidList"/>
    <dgm:cxn modelId="{3E9CC61B-2CAE-4EC8-8E4F-51390DBF9C25}" type="presParOf" srcId="{E6CE864A-D1D0-415F-8A96-0365F423DF39}" destId="{A921D19E-6405-4B8F-8310-915AF483B5C4}" srcOrd="3" destOrd="0" presId="urn:microsoft.com/office/officeart/2018/2/layout/IconVerticalSolidList"/>
    <dgm:cxn modelId="{AD73DDEC-845C-4F5E-9197-D05E1991EFE1}" type="presParOf" srcId="{E10DE6FD-0886-41C0-8A29-A1D96237128C}" destId="{432CA6B7-95AF-43CF-BA24-171D7036A6AA}" srcOrd="3" destOrd="0" presId="urn:microsoft.com/office/officeart/2018/2/layout/IconVerticalSolidList"/>
    <dgm:cxn modelId="{DFE135F7-9C36-483F-B46F-79A0368EE18E}" type="presParOf" srcId="{E10DE6FD-0886-41C0-8A29-A1D96237128C}" destId="{13AF4888-E7EB-402F-9A56-47BAC8A30F4A}" srcOrd="4" destOrd="0" presId="urn:microsoft.com/office/officeart/2018/2/layout/IconVerticalSolidList"/>
    <dgm:cxn modelId="{245110C4-5893-4DC4-B30C-915987515F7A}" type="presParOf" srcId="{13AF4888-E7EB-402F-9A56-47BAC8A30F4A}" destId="{2EC8E779-9731-434E-9CA5-098D4AEB154E}" srcOrd="0" destOrd="0" presId="urn:microsoft.com/office/officeart/2018/2/layout/IconVerticalSolidList"/>
    <dgm:cxn modelId="{EEFF7E1D-94F6-4AEB-B519-56669A8DB47F}" type="presParOf" srcId="{13AF4888-E7EB-402F-9A56-47BAC8A30F4A}" destId="{C1865409-4FFE-45FF-A370-F82C7C9D1236}" srcOrd="1" destOrd="0" presId="urn:microsoft.com/office/officeart/2018/2/layout/IconVerticalSolidList"/>
    <dgm:cxn modelId="{BE6BD896-B300-402D-B75F-A3C62B8E21F2}" type="presParOf" srcId="{13AF4888-E7EB-402F-9A56-47BAC8A30F4A}" destId="{62F5F62D-0E6E-4ACB-922A-F3C6FD11FCF2}" srcOrd="2" destOrd="0" presId="urn:microsoft.com/office/officeart/2018/2/layout/IconVerticalSolidList"/>
    <dgm:cxn modelId="{48DE5FBA-EB5F-4C46-9071-E29F1B87EA86}" type="presParOf" srcId="{13AF4888-E7EB-402F-9A56-47BAC8A30F4A}" destId="{B4F9716B-B13C-42C5-A9FC-DB16AA23106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A0E177-B648-4FCF-86AB-82C3F7094EE5}">
      <dsp:nvSpPr>
        <dsp:cNvPr id="0" name=""/>
        <dsp:cNvSpPr/>
      </dsp:nvSpPr>
      <dsp:spPr>
        <a:xfrm>
          <a:off x="0" y="429"/>
          <a:ext cx="11155680" cy="10047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F76A85-D73F-485E-B73E-5A27A61E0962}">
      <dsp:nvSpPr>
        <dsp:cNvPr id="0" name=""/>
        <dsp:cNvSpPr/>
      </dsp:nvSpPr>
      <dsp:spPr>
        <a:xfrm>
          <a:off x="303950" y="226508"/>
          <a:ext cx="552637" cy="5526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E238A4-65A3-4729-88BC-A01DFD9734B2}">
      <dsp:nvSpPr>
        <dsp:cNvPr id="0" name=""/>
        <dsp:cNvSpPr/>
      </dsp:nvSpPr>
      <dsp:spPr>
        <a:xfrm>
          <a:off x="1160538" y="429"/>
          <a:ext cx="9995141" cy="10047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341" tIns="106341" rIns="106341" bIns="106341" numCol="1" spcCol="1270" anchor="ctr" anchorCtr="0">
          <a:noAutofit/>
        </a:bodyPr>
        <a:lstStyle/>
        <a:p>
          <a:pPr marL="0" lvl="0" indent="0" algn="l" defTabSz="1111250">
            <a:lnSpc>
              <a:spcPct val="90000"/>
            </a:lnSpc>
            <a:spcBef>
              <a:spcPct val="0"/>
            </a:spcBef>
            <a:spcAft>
              <a:spcPct val="35000"/>
            </a:spcAft>
            <a:buNone/>
          </a:pPr>
          <a:r>
            <a:rPr lang="en-US" sz="2500" kern="1200"/>
            <a:t>The purpose of this analysis is to classify customer sentiments as positive, negative, or neutral based on their reviews</a:t>
          </a:r>
        </a:p>
      </dsp:txBody>
      <dsp:txXfrm>
        <a:off x="1160538" y="429"/>
        <a:ext cx="9995141" cy="1004795"/>
      </dsp:txXfrm>
    </dsp:sp>
    <dsp:sp modelId="{7670A550-23A5-4AC2-AEA5-53FE5EB219C6}">
      <dsp:nvSpPr>
        <dsp:cNvPr id="0" name=""/>
        <dsp:cNvSpPr/>
      </dsp:nvSpPr>
      <dsp:spPr>
        <a:xfrm>
          <a:off x="0" y="1256423"/>
          <a:ext cx="11155680" cy="10047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3DE894-AA1C-4DAD-AEB2-5A83E4352AF8}">
      <dsp:nvSpPr>
        <dsp:cNvPr id="0" name=""/>
        <dsp:cNvSpPr/>
      </dsp:nvSpPr>
      <dsp:spPr>
        <a:xfrm>
          <a:off x="303950" y="1482502"/>
          <a:ext cx="552637" cy="5526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21D19E-6405-4B8F-8310-915AF483B5C4}">
      <dsp:nvSpPr>
        <dsp:cNvPr id="0" name=""/>
        <dsp:cNvSpPr/>
      </dsp:nvSpPr>
      <dsp:spPr>
        <a:xfrm>
          <a:off x="1160538" y="1256423"/>
          <a:ext cx="9995141" cy="10047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341" tIns="106341" rIns="106341" bIns="106341" numCol="1" spcCol="1270" anchor="ctr" anchorCtr="0">
          <a:noAutofit/>
        </a:bodyPr>
        <a:lstStyle/>
        <a:p>
          <a:pPr marL="0" lvl="0" indent="0" algn="l" defTabSz="1111250">
            <a:lnSpc>
              <a:spcPct val="90000"/>
            </a:lnSpc>
            <a:spcBef>
              <a:spcPct val="0"/>
            </a:spcBef>
            <a:spcAft>
              <a:spcPct val="35000"/>
            </a:spcAft>
            <a:buNone/>
          </a:pPr>
          <a:r>
            <a:rPr lang="en-US" sz="2500" kern="1200"/>
            <a:t>To identify the polarity of unseen reviews and gain insights on product performance </a:t>
          </a:r>
        </a:p>
      </dsp:txBody>
      <dsp:txXfrm>
        <a:off x="1160538" y="1256423"/>
        <a:ext cx="9995141" cy="1004795"/>
      </dsp:txXfrm>
    </dsp:sp>
    <dsp:sp modelId="{2EC8E779-9731-434E-9CA5-098D4AEB154E}">
      <dsp:nvSpPr>
        <dsp:cNvPr id="0" name=""/>
        <dsp:cNvSpPr/>
      </dsp:nvSpPr>
      <dsp:spPr>
        <a:xfrm>
          <a:off x="0" y="2512417"/>
          <a:ext cx="11155680" cy="10047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865409-4FFE-45FF-A370-F82C7C9D1236}">
      <dsp:nvSpPr>
        <dsp:cNvPr id="0" name=""/>
        <dsp:cNvSpPr/>
      </dsp:nvSpPr>
      <dsp:spPr>
        <a:xfrm>
          <a:off x="303950" y="2738496"/>
          <a:ext cx="552637" cy="5526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4F9716B-B13C-42C5-A9FC-DB16AA23106B}">
      <dsp:nvSpPr>
        <dsp:cNvPr id="0" name=""/>
        <dsp:cNvSpPr/>
      </dsp:nvSpPr>
      <dsp:spPr>
        <a:xfrm>
          <a:off x="1160538" y="2512417"/>
          <a:ext cx="9995141" cy="10047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341" tIns="106341" rIns="106341" bIns="106341" numCol="1" spcCol="1270" anchor="ctr" anchorCtr="0">
          <a:noAutofit/>
        </a:bodyPr>
        <a:lstStyle/>
        <a:p>
          <a:pPr marL="0" lvl="0" indent="0" algn="l" defTabSz="1111250">
            <a:lnSpc>
              <a:spcPct val="90000"/>
            </a:lnSpc>
            <a:spcBef>
              <a:spcPct val="0"/>
            </a:spcBef>
            <a:spcAft>
              <a:spcPct val="35000"/>
            </a:spcAft>
            <a:buNone/>
          </a:pPr>
          <a:r>
            <a:rPr lang="en-US" sz="2500" kern="1200"/>
            <a:t>To help drive business decisions </a:t>
          </a:r>
        </a:p>
      </dsp:txBody>
      <dsp:txXfrm>
        <a:off x="1160538" y="2512417"/>
        <a:ext cx="9995141" cy="100479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1387AF-7257-2444-B3A1-54AC71D92323}" type="datetimeFigureOut">
              <a:rPr lang="en-US" smtClean="0"/>
              <a:t>7/5/2023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8D20CF-242B-8A45-B03A-0A447C48BB70}" type="slidenum">
              <a:rPr lang="en-US" smtClean="0"/>
              <a:t>‹#›</a:t>
            </a:fld>
            <a:endParaRPr lang="en-US"/>
          </a:p>
        </p:txBody>
      </p:sp>
    </p:spTree>
    <p:extLst>
      <p:ext uri="{BB962C8B-B14F-4D97-AF65-F5344CB8AC3E}">
        <p14:creationId xmlns:p14="http://schemas.microsoft.com/office/powerpoint/2010/main" val="3439127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8D20CF-242B-8A45-B03A-0A447C48BB70}" type="slidenum">
              <a:rPr lang="en-US" smtClean="0"/>
              <a:t>3</a:t>
            </a:fld>
            <a:endParaRPr lang="en-US"/>
          </a:p>
        </p:txBody>
      </p:sp>
    </p:spTree>
    <p:extLst>
      <p:ext uri="{BB962C8B-B14F-4D97-AF65-F5344CB8AC3E}">
        <p14:creationId xmlns:p14="http://schemas.microsoft.com/office/powerpoint/2010/main" val="3023709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8D20CF-242B-8A45-B03A-0A447C48BB70}" type="slidenum">
              <a:rPr lang="en-US" smtClean="0"/>
              <a:t>4</a:t>
            </a:fld>
            <a:endParaRPr lang="en-US"/>
          </a:p>
        </p:txBody>
      </p:sp>
    </p:spTree>
    <p:extLst>
      <p:ext uri="{BB962C8B-B14F-4D97-AF65-F5344CB8AC3E}">
        <p14:creationId xmlns:p14="http://schemas.microsoft.com/office/powerpoint/2010/main" val="3594407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cleaning the data, statistical summaries and visualizations were made. By understanding the distribution of sentiments in the dataset, identifying any patterns or tends, and gaining valuable insights that may influence the modeling approach. </a:t>
            </a:r>
          </a:p>
        </p:txBody>
      </p:sp>
      <p:sp>
        <p:nvSpPr>
          <p:cNvPr id="4" name="Slide Number Placeholder 3"/>
          <p:cNvSpPr>
            <a:spLocks noGrp="1"/>
          </p:cNvSpPr>
          <p:nvPr>
            <p:ph type="sldNum" sz="quarter" idx="5"/>
          </p:nvPr>
        </p:nvSpPr>
        <p:spPr/>
        <p:txBody>
          <a:bodyPr/>
          <a:lstStyle/>
          <a:p>
            <a:fld id="{D58D20CF-242B-8A45-B03A-0A447C48BB70}" type="slidenum">
              <a:rPr lang="en-US" smtClean="0"/>
              <a:t>5</a:t>
            </a:fld>
            <a:endParaRPr lang="en-US"/>
          </a:p>
        </p:txBody>
      </p:sp>
    </p:spTree>
    <p:extLst>
      <p:ext uri="{BB962C8B-B14F-4D97-AF65-F5344CB8AC3E}">
        <p14:creationId xmlns:p14="http://schemas.microsoft.com/office/powerpoint/2010/main" val="3425505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5E7AA473-D82F-4EFF-9DF7-AE6D83C51288}" type="datetime1">
              <a:rPr lang="en-US" smtClean="0"/>
              <a:t>7/5/2023</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7337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1E12F1F0-FE2D-4C1C-B320-8CB9BE735F0F}" type="datetime1">
              <a:rPr lang="en-US" smtClean="0"/>
              <a:t>7/5/2023</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912736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7BD47B-C187-494C-812F-46BE0040B915}"/>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2CF1B96C-10FD-4EBC-9029-9652B7535D02}" type="datetime1">
              <a:rPr lang="en-US" smtClean="0"/>
              <a:t>7/5/2023</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4539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14878474-CC00-4A95-9D50-A41C12D1EEC4}" type="datetime1">
              <a:rPr lang="en-US" smtClean="0"/>
              <a:t>7/5/2023</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35739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7F38C8B4-7FBB-408F-BDB9-F0496874AFB2}" type="datetime1">
              <a:rPr lang="en-US" smtClean="0"/>
              <a:t>7/5/2023</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273541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2BB8EE20-A5E2-47D3-8F6D-A2BA7AB2E093}" type="datetime1">
              <a:rPr lang="en-US" smtClean="0"/>
              <a:t>7/5/2023</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941520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4AA536-072F-4374-926E-17E038EC7E98}"/>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3382CF99-132F-413F-B7EF-71A5C33F2ED6}" type="datetime1">
              <a:rPr lang="en-US" smtClean="0"/>
              <a:t>7/5/2023</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761163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1F17AE06-98E0-4D9F-A059-92C3548821BB}" type="datetime1">
              <a:rPr lang="en-US" smtClean="0"/>
              <a:t>7/5/2023</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406606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FFBA00CA-3DDC-4705-B840-978EF5EA0707}" type="datetime1">
              <a:rPr lang="en-US" smtClean="0"/>
              <a:t>7/5/2023</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932003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FC366D49-0BBA-4C5A-AD96-6448CA63451A}" type="datetime1">
              <a:rPr lang="en-US" smtClean="0"/>
              <a:t>7/5/2023</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953468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4F4EB293-A316-472D-A8B4-6947CF1A12B7}" type="datetime1">
              <a:rPr lang="en-US" smtClean="0"/>
              <a:t>7/5/2023</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cxnSp>
        <p:nvCxnSpPr>
          <p:cNvPr id="9" name="Straight Connector 8">
            <a:extLst>
              <a:ext uri="{FF2B5EF4-FFF2-40B4-BE49-F238E27FC236}">
                <a16:creationId xmlns:a16="http://schemas.microsoft.com/office/drawing/2014/main" id="{E51E4AC6-B446-4768-97EF-CA4B8261433B}"/>
              </a:ext>
            </a:extLst>
          </p:cNvPr>
          <p:cNvCxnSpPr>
            <a:cxnSpLocks/>
          </p:cNvCxnSpPr>
          <p:nvPr/>
        </p:nvCxnSpPr>
        <p:spPr>
          <a:xfrm>
            <a:off x="11689174" y="2172428"/>
            <a:ext cx="0" cy="3354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3708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734BCCD4-CEB1-405B-A443-DD9CBCBEA552}" type="datetime1">
              <a:rPr lang="en-US" smtClean="0"/>
              <a:t>7/5/2023</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962141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956C5C09-0043-4549-B800-2101B70D6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0">
            <a:extLst>
              <a:ext uri="{FF2B5EF4-FFF2-40B4-BE49-F238E27FC236}">
                <a16:creationId xmlns:a16="http://schemas.microsoft.com/office/drawing/2014/main" id="{B7E2F724-2FB3-4D1D-A730-739B8654C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3">
            <a:extLst>
              <a:ext uri="{FF2B5EF4-FFF2-40B4-BE49-F238E27FC236}">
                <a16:creationId xmlns:a16="http://schemas.microsoft.com/office/drawing/2014/main" id="{DD20C3CC-35CB-1B71-351B-0D832D8D4B3F}"/>
              </a:ext>
            </a:extLst>
          </p:cNvPr>
          <p:cNvPicPr>
            <a:picLocks noChangeAspect="1"/>
          </p:cNvPicPr>
          <p:nvPr/>
        </p:nvPicPr>
        <p:blipFill rotWithShape="1">
          <a:blip r:embed="rId2">
            <a:alphaModFix amt="40000"/>
          </a:blip>
          <a:srcRect t="4404" b="22781"/>
          <a:stretch/>
        </p:blipFill>
        <p:spPr>
          <a:xfrm>
            <a:off x="-2" y="-2"/>
            <a:ext cx="12192001" cy="6858001"/>
          </a:xfrm>
          <a:prstGeom prst="rect">
            <a:avLst/>
          </a:prstGeom>
        </p:spPr>
      </p:pic>
      <p:sp>
        <p:nvSpPr>
          <p:cNvPr id="2" name="Title 1">
            <a:extLst>
              <a:ext uri="{FF2B5EF4-FFF2-40B4-BE49-F238E27FC236}">
                <a16:creationId xmlns:a16="http://schemas.microsoft.com/office/drawing/2014/main" id="{60016434-DE6A-3257-AC47-85D59F4A63D6}"/>
              </a:ext>
            </a:extLst>
          </p:cNvPr>
          <p:cNvSpPr>
            <a:spLocks noGrp="1"/>
          </p:cNvSpPr>
          <p:nvPr>
            <p:ph type="ctrTitle"/>
          </p:nvPr>
        </p:nvSpPr>
        <p:spPr>
          <a:xfrm>
            <a:off x="517870" y="978408"/>
            <a:ext cx="5021182" cy="2334248"/>
          </a:xfrm>
        </p:spPr>
        <p:txBody>
          <a:bodyPr anchor="t">
            <a:normAutofit/>
          </a:bodyPr>
          <a:lstStyle/>
          <a:p>
            <a:pPr>
              <a:lnSpc>
                <a:spcPct val="90000"/>
              </a:lnSpc>
            </a:pPr>
            <a:r>
              <a:rPr lang="en-US" sz="4200" dirty="0">
                <a:solidFill>
                  <a:srgbClr val="FFFFFF"/>
                </a:solidFill>
              </a:rPr>
              <a:t>Amazon Customer Review Sentiment Analysis</a:t>
            </a:r>
          </a:p>
        </p:txBody>
      </p:sp>
      <p:sp>
        <p:nvSpPr>
          <p:cNvPr id="3" name="Subtitle 2">
            <a:extLst>
              <a:ext uri="{FF2B5EF4-FFF2-40B4-BE49-F238E27FC236}">
                <a16:creationId xmlns:a16="http://schemas.microsoft.com/office/drawing/2014/main" id="{8BBC8358-66EA-B1F2-D85E-8E9F0E00C8BA}"/>
              </a:ext>
            </a:extLst>
          </p:cNvPr>
          <p:cNvSpPr>
            <a:spLocks noGrp="1"/>
          </p:cNvSpPr>
          <p:nvPr>
            <p:ph type="subTitle" idx="1"/>
          </p:nvPr>
        </p:nvSpPr>
        <p:spPr>
          <a:xfrm>
            <a:off x="517870" y="4482450"/>
            <a:ext cx="5040785" cy="1724029"/>
          </a:xfrm>
        </p:spPr>
        <p:txBody>
          <a:bodyPr anchor="t">
            <a:normAutofit/>
          </a:bodyPr>
          <a:lstStyle/>
          <a:p>
            <a:r>
              <a:rPr lang="en-US">
                <a:solidFill>
                  <a:srgbClr val="FFFFFF"/>
                </a:solidFill>
              </a:rPr>
              <a:t>By: Kamaal Bartlett</a:t>
            </a:r>
          </a:p>
        </p:txBody>
      </p:sp>
      <p:sp>
        <p:nvSpPr>
          <p:cNvPr id="20" name="Rectangle 12">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2315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561BD-F3F0-810F-20EA-D2EF40DFD67B}"/>
              </a:ext>
            </a:extLst>
          </p:cNvPr>
          <p:cNvSpPr>
            <a:spLocks noGrp="1"/>
          </p:cNvSpPr>
          <p:nvPr>
            <p:ph type="title"/>
          </p:nvPr>
        </p:nvSpPr>
        <p:spPr/>
        <p:txBody>
          <a:bodyPr/>
          <a:lstStyle/>
          <a:p>
            <a:r>
              <a:rPr lang="en-US" dirty="0"/>
              <a:t>Count-Vector Performance Summary</a:t>
            </a:r>
          </a:p>
        </p:txBody>
      </p:sp>
      <p:pic>
        <p:nvPicPr>
          <p:cNvPr id="5" name="Content Placeholder 4" descr="A screenshot of a graph&#10;&#10;Description automatically generated">
            <a:extLst>
              <a:ext uri="{FF2B5EF4-FFF2-40B4-BE49-F238E27FC236}">
                <a16:creationId xmlns:a16="http://schemas.microsoft.com/office/drawing/2014/main" id="{9F77E3A7-B462-3055-8894-6DCCC38088E3}"/>
              </a:ext>
            </a:extLst>
          </p:cNvPr>
          <p:cNvPicPr>
            <a:picLocks noGrp="1" noChangeAspect="1"/>
          </p:cNvPicPr>
          <p:nvPr>
            <p:ph idx="1"/>
          </p:nvPr>
        </p:nvPicPr>
        <p:blipFill>
          <a:blip r:embed="rId2"/>
          <a:stretch>
            <a:fillRect/>
          </a:stretch>
        </p:blipFill>
        <p:spPr>
          <a:xfrm>
            <a:off x="6096000" y="1199487"/>
            <a:ext cx="5791200" cy="1556965"/>
          </a:xfrm>
        </p:spPr>
      </p:pic>
      <p:sp>
        <p:nvSpPr>
          <p:cNvPr id="7" name="TextBox 6">
            <a:extLst>
              <a:ext uri="{FF2B5EF4-FFF2-40B4-BE49-F238E27FC236}">
                <a16:creationId xmlns:a16="http://schemas.microsoft.com/office/drawing/2014/main" id="{099EA63B-555C-32C1-C92E-D09D8692D7F5}"/>
              </a:ext>
            </a:extLst>
          </p:cNvPr>
          <p:cNvSpPr txBox="1"/>
          <p:nvPr/>
        </p:nvSpPr>
        <p:spPr>
          <a:xfrm>
            <a:off x="2796209" y="4386470"/>
            <a:ext cx="6944318" cy="1477328"/>
          </a:xfrm>
          <a:prstGeom prst="rect">
            <a:avLst/>
          </a:prstGeom>
          <a:noFill/>
        </p:spPr>
        <p:txBody>
          <a:bodyPr wrap="square" rtlCol="0">
            <a:spAutoFit/>
          </a:bodyPr>
          <a:lstStyle/>
          <a:p>
            <a:pPr marL="285750" indent="-285750">
              <a:buFont typeface="Arial" panose="020B0604020202020204" pitchFamily="34" charset="0"/>
              <a:buChar char="•"/>
            </a:pPr>
            <a:r>
              <a:rPr lang="en-US" dirty="0"/>
              <a:t>Linear Regression performed the best in every category, making it the best model of all tested using the test data created by count-vectorization</a:t>
            </a:r>
          </a:p>
          <a:p>
            <a:pPr marL="285750" indent="-285750">
              <a:buFont typeface="Arial" panose="020B0604020202020204" pitchFamily="34" charset="0"/>
              <a:buChar char="•"/>
            </a:pPr>
            <a:r>
              <a:rPr lang="en-US" dirty="0"/>
              <a:t>Validation accuracy is 99% and test accuracy is 93%, the results returned from this model can be trusted</a:t>
            </a:r>
          </a:p>
        </p:txBody>
      </p:sp>
    </p:spTree>
    <p:extLst>
      <p:ext uri="{BB962C8B-B14F-4D97-AF65-F5344CB8AC3E}">
        <p14:creationId xmlns:p14="http://schemas.microsoft.com/office/powerpoint/2010/main" val="2564107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75C2D-948D-BBE1-0FAF-A7154E08259F}"/>
              </a:ext>
            </a:extLst>
          </p:cNvPr>
          <p:cNvSpPr>
            <a:spLocks noGrp="1"/>
          </p:cNvSpPr>
          <p:nvPr>
            <p:ph type="title"/>
          </p:nvPr>
        </p:nvSpPr>
        <p:spPr/>
        <p:txBody>
          <a:bodyPr/>
          <a:lstStyle/>
          <a:p>
            <a:r>
              <a:rPr lang="en-US" dirty="0"/>
              <a:t>TFID Performance Summary </a:t>
            </a:r>
          </a:p>
        </p:txBody>
      </p:sp>
      <p:pic>
        <p:nvPicPr>
          <p:cNvPr id="5" name="Content Placeholder 4" descr="A screenshot of a graph&#10;&#10;Description automatically generated">
            <a:extLst>
              <a:ext uri="{FF2B5EF4-FFF2-40B4-BE49-F238E27FC236}">
                <a16:creationId xmlns:a16="http://schemas.microsoft.com/office/drawing/2014/main" id="{40F1FC82-0EFA-3FF1-95E3-FF63C36E496F}"/>
              </a:ext>
            </a:extLst>
          </p:cNvPr>
          <p:cNvPicPr>
            <a:picLocks noGrp="1" noChangeAspect="1"/>
          </p:cNvPicPr>
          <p:nvPr>
            <p:ph idx="1"/>
          </p:nvPr>
        </p:nvPicPr>
        <p:blipFill>
          <a:blip r:embed="rId2"/>
          <a:stretch>
            <a:fillRect/>
          </a:stretch>
        </p:blipFill>
        <p:spPr>
          <a:xfrm>
            <a:off x="6662738" y="2958016"/>
            <a:ext cx="5021262" cy="894344"/>
          </a:xfrm>
        </p:spPr>
      </p:pic>
      <p:sp>
        <p:nvSpPr>
          <p:cNvPr id="6" name="TextBox 5">
            <a:extLst>
              <a:ext uri="{FF2B5EF4-FFF2-40B4-BE49-F238E27FC236}">
                <a16:creationId xmlns:a16="http://schemas.microsoft.com/office/drawing/2014/main" id="{2660D234-8803-8574-12FA-E5302954B37B}"/>
              </a:ext>
            </a:extLst>
          </p:cNvPr>
          <p:cNvSpPr txBox="1"/>
          <p:nvPr/>
        </p:nvSpPr>
        <p:spPr>
          <a:xfrm>
            <a:off x="6696222" y="1097280"/>
            <a:ext cx="3981156" cy="1477328"/>
          </a:xfrm>
          <a:prstGeom prst="rect">
            <a:avLst/>
          </a:prstGeom>
          <a:noFill/>
        </p:spPr>
        <p:txBody>
          <a:bodyPr wrap="square" rtlCol="0">
            <a:spAutoFit/>
          </a:bodyPr>
          <a:lstStyle/>
          <a:p>
            <a:pPr marL="285750" indent="-285750">
              <a:buFont typeface="Arial" panose="020B0604020202020204" pitchFamily="34" charset="0"/>
              <a:buChar char="•"/>
            </a:pPr>
            <a:r>
              <a:rPr lang="en-US" dirty="0"/>
              <a:t>SVM performed the best in almost every category for TFID Vectorization</a:t>
            </a:r>
          </a:p>
          <a:p>
            <a:pPr marL="285750" indent="-285750">
              <a:buFont typeface="Arial" panose="020B0604020202020204" pitchFamily="34" charset="0"/>
              <a:buChar char="•"/>
            </a:pPr>
            <a:r>
              <a:rPr lang="en-US" dirty="0"/>
              <a:t>Logistic Regression had the best test accuracy at 93%</a:t>
            </a:r>
          </a:p>
        </p:txBody>
      </p:sp>
    </p:spTree>
    <p:extLst>
      <p:ext uri="{BB962C8B-B14F-4D97-AF65-F5344CB8AC3E}">
        <p14:creationId xmlns:p14="http://schemas.microsoft.com/office/powerpoint/2010/main" val="3752292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8D93B-9C30-75B8-E263-584854B64D48}"/>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4555E4A2-2F8F-CDBA-AB3F-6A74007245CC}"/>
              </a:ext>
            </a:extLst>
          </p:cNvPr>
          <p:cNvSpPr>
            <a:spLocks noGrp="1"/>
          </p:cNvSpPr>
          <p:nvPr>
            <p:ph idx="1"/>
          </p:nvPr>
        </p:nvSpPr>
        <p:spPr/>
        <p:txBody>
          <a:bodyPr/>
          <a:lstStyle/>
          <a:p>
            <a:pPr marL="285750" indent="-285750">
              <a:buFont typeface="Arial" panose="020B0604020202020204" pitchFamily="34" charset="0"/>
              <a:buChar char="•"/>
            </a:pPr>
            <a:r>
              <a:rPr lang="en-US" sz="1800" b="0" i="0" u="none" strike="noStrike" baseline="0" dirty="0">
                <a:solidFill>
                  <a:srgbClr val="000000"/>
                </a:solidFill>
                <a:latin typeface="Calibri" panose="020F0502020204030204" pitchFamily="34" charset="0"/>
              </a:rPr>
              <a:t>Based on the results, it is recommended to further explore the Logistic Regression model for sentiment analysis on customer reviews.</a:t>
            </a:r>
          </a:p>
          <a:p>
            <a:pPr marL="285750" indent="-285750">
              <a:buFont typeface="Arial" panose="020B0604020202020204" pitchFamily="34" charset="0"/>
              <a:buChar char="•"/>
            </a:pPr>
            <a:r>
              <a:rPr lang="en-US" sz="1800" b="0" i="0" u="none" strike="noStrike" baseline="0" dirty="0">
                <a:solidFill>
                  <a:srgbClr val="000000"/>
                </a:solidFill>
                <a:latin typeface="Calibri" panose="020F0502020204030204" pitchFamily="34" charset="0"/>
              </a:rPr>
              <a:t> Additionally, additional features or techniques such as word embeddings or deep learning models like Recurrent Neural Networks (RNNs) can be explored to enhance the accuracy and performance of sentiment classification. </a:t>
            </a:r>
            <a:endParaRPr lang="en-US" dirty="0"/>
          </a:p>
        </p:txBody>
      </p:sp>
    </p:spTree>
    <p:extLst>
      <p:ext uri="{BB962C8B-B14F-4D97-AF65-F5344CB8AC3E}">
        <p14:creationId xmlns:p14="http://schemas.microsoft.com/office/powerpoint/2010/main" val="1868473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9411D-3109-2DF1-9209-B67DCD1C05AC}"/>
              </a:ext>
            </a:extLst>
          </p:cNvPr>
          <p:cNvSpPr>
            <a:spLocks noGrp="1"/>
          </p:cNvSpPr>
          <p:nvPr>
            <p:ph type="title"/>
          </p:nvPr>
        </p:nvSpPr>
        <p:spPr/>
        <p:txBody>
          <a:bodyPr/>
          <a:lstStyle/>
          <a:p>
            <a:r>
              <a:rPr lang="en-US" dirty="0"/>
              <a:t>Limitations and Future Work</a:t>
            </a:r>
          </a:p>
        </p:txBody>
      </p:sp>
      <p:sp>
        <p:nvSpPr>
          <p:cNvPr id="3" name="Content Placeholder 2">
            <a:extLst>
              <a:ext uri="{FF2B5EF4-FFF2-40B4-BE49-F238E27FC236}">
                <a16:creationId xmlns:a16="http://schemas.microsoft.com/office/drawing/2014/main" id="{5FD60283-14CB-BF9A-8FAC-0AE403F803B7}"/>
              </a:ext>
            </a:extLst>
          </p:cNvPr>
          <p:cNvSpPr>
            <a:spLocks noGrp="1"/>
          </p:cNvSpPr>
          <p:nvPr>
            <p:ph idx="1"/>
          </p:nvPr>
        </p:nvSpPr>
        <p:spPr/>
        <p:txBody>
          <a:bodyPr/>
          <a:lstStyle/>
          <a:p>
            <a:pPr marL="285750" indent="-285750">
              <a:buFont typeface="Arial" panose="020B0604020202020204" pitchFamily="34" charset="0"/>
              <a:buChar char="•"/>
            </a:pPr>
            <a:r>
              <a:rPr lang="en-US" sz="1800" b="0" i="0" u="none" strike="noStrike" baseline="0" dirty="0">
                <a:solidFill>
                  <a:srgbClr val="000000"/>
                </a:solidFill>
                <a:latin typeface="Calibri" panose="020F0502020204030204" pitchFamily="34" charset="0"/>
              </a:rPr>
              <a:t>It is important to note that the accuracy and performance of the models may vary depending on the dataset and domain. </a:t>
            </a:r>
          </a:p>
          <a:p>
            <a:pPr marL="285750" indent="-285750">
              <a:buFont typeface="Arial" panose="020B0604020202020204" pitchFamily="34" charset="0"/>
              <a:buChar char="•"/>
            </a:pPr>
            <a:r>
              <a:rPr lang="en-US" sz="1800" b="0" i="0" u="none" strike="noStrike" baseline="0" dirty="0">
                <a:solidFill>
                  <a:srgbClr val="000000"/>
                </a:solidFill>
                <a:latin typeface="Calibri" panose="020F0502020204030204" pitchFamily="34" charset="0"/>
              </a:rPr>
              <a:t>The results obtained in this analysis are specific to the provided dataset and may not generalize to other contexts.</a:t>
            </a:r>
          </a:p>
          <a:p>
            <a:pPr marL="285750" indent="-285750">
              <a:buFont typeface="Arial" panose="020B0604020202020204" pitchFamily="34" charset="0"/>
              <a:buChar char="•"/>
            </a:pPr>
            <a:r>
              <a:rPr lang="en-US" sz="1800" b="0" i="0" u="none" strike="noStrike" baseline="0" dirty="0">
                <a:solidFill>
                  <a:srgbClr val="000000"/>
                </a:solidFill>
                <a:latin typeface="Calibri" panose="020F0502020204030204" pitchFamily="34" charset="0"/>
              </a:rPr>
              <a:t> Further experimentation and evaluation on diverse datasets are recommended to validate the findings. </a:t>
            </a:r>
            <a:endParaRPr lang="en-US" dirty="0"/>
          </a:p>
        </p:txBody>
      </p:sp>
    </p:spTree>
    <p:extLst>
      <p:ext uri="{BB962C8B-B14F-4D97-AF65-F5344CB8AC3E}">
        <p14:creationId xmlns:p14="http://schemas.microsoft.com/office/powerpoint/2010/main" val="2179303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1EC9F-00C7-41BD-D14A-7D7AE90CA70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04E08D8-60EA-B176-6A06-BE0807EC106C}"/>
              </a:ext>
            </a:extLst>
          </p:cNvPr>
          <p:cNvSpPr>
            <a:spLocks noGrp="1"/>
          </p:cNvSpPr>
          <p:nvPr>
            <p:ph idx="1"/>
          </p:nvPr>
        </p:nvSpPr>
        <p:spPr/>
        <p:txBody>
          <a:bodyPr/>
          <a:lstStyle/>
          <a:p>
            <a:pPr marL="342900" indent="-342900">
              <a:buFont typeface="Arial" panose="020B0604020202020204" pitchFamily="34" charset="0"/>
              <a:buChar char="•"/>
            </a:pPr>
            <a:r>
              <a:rPr lang="en-US" sz="1800" b="0" i="0" u="none" strike="noStrike" baseline="0" dirty="0">
                <a:solidFill>
                  <a:srgbClr val="000000"/>
                </a:solidFill>
                <a:latin typeface="Calibri" panose="020F0502020204030204" pitchFamily="34" charset="0"/>
              </a:rPr>
              <a:t>In conclusion, sentiment analysis on customer reviews using machine learning models proved to be effective in classifying customer sentiments. </a:t>
            </a:r>
          </a:p>
          <a:p>
            <a:pPr marL="342900" indent="-342900">
              <a:buFont typeface="Arial" panose="020B0604020202020204" pitchFamily="34" charset="0"/>
              <a:buChar char="•"/>
            </a:pPr>
            <a:r>
              <a:rPr lang="en-US" sz="1800" b="0" i="0" u="none" strike="noStrike" baseline="0" dirty="0">
                <a:solidFill>
                  <a:srgbClr val="000000"/>
                </a:solidFill>
                <a:latin typeface="Calibri" panose="020F0502020204030204" pitchFamily="34" charset="0"/>
              </a:rPr>
              <a:t>The Logistic Regression model for the Count-Vector method demonstrated the highest performance among the models evaluated, with the highest precision and F1 score. </a:t>
            </a:r>
          </a:p>
          <a:p>
            <a:pPr marL="342900" indent="-342900">
              <a:buFont typeface="Arial" panose="020B0604020202020204" pitchFamily="34" charset="0"/>
              <a:buChar char="•"/>
            </a:pPr>
            <a:r>
              <a:rPr lang="en-US" sz="1800" b="0" i="0" u="none" strike="noStrike" baseline="0" dirty="0">
                <a:solidFill>
                  <a:srgbClr val="000000"/>
                </a:solidFill>
                <a:latin typeface="Calibri" panose="020F0502020204030204" pitchFamily="34" charset="0"/>
              </a:rPr>
              <a:t>These findings can assist the business in understanding customer sentiments and making informed decisions based on customer feedback </a:t>
            </a:r>
            <a:endParaRPr lang="en-US" dirty="0"/>
          </a:p>
        </p:txBody>
      </p:sp>
    </p:spTree>
    <p:extLst>
      <p:ext uri="{BB962C8B-B14F-4D97-AF65-F5344CB8AC3E}">
        <p14:creationId xmlns:p14="http://schemas.microsoft.com/office/powerpoint/2010/main" val="3491037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5">
            <a:extLst>
              <a:ext uri="{FF2B5EF4-FFF2-40B4-BE49-F238E27FC236}">
                <a16:creationId xmlns:a16="http://schemas.microsoft.com/office/drawing/2014/main" id="{04213918-F1EB-4BCE-BE23-F5E9851E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AEABF7-225B-D97E-B124-39FF4D4C9035}"/>
              </a:ext>
            </a:extLst>
          </p:cNvPr>
          <p:cNvSpPr>
            <a:spLocks noGrp="1"/>
          </p:cNvSpPr>
          <p:nvPr>
            <p:ph type="title"/>
          </p:nvPr>
        </p:nvSpPr>
        <p:spPr>
          <a:xfrm>
            <a:off x="521208" y="976160"/>
            <a:ext cx="11155680" cy="1636411"/>
          </a:xfrm>
        </p:spPr>
        <p:txBody>
          <a:bodyPr>
            <a:normAutofit/>
          </a:bodyPr>
          <a:lstStyle/>
          <a:p>
            <a:r>
              <a:rPr lang="en-US" dirty="0"/>
              <a:t>Summary</a:t>
            </a:r>
          </a:p>
        </p:txBody>
      </p:sp>
      <p:sp>
        <p:nvSpPr>
          <p:cNvPr id="21" name="Rectangle 17">
            <a:extLst>
              <a:ext uri="{FF2B5EF4-FFF2-40B4-BE49-F238E27FC236}">
                <a16:creationId xmlns:a16="http://schemas.microsoft.com/office/drawing/2014/main" id="{2062E862-C7F7-4CA1-B929-D0B75F5E9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2" name="Content Placeholder 2">
            <a:extLst>
              <a:ext uri="{FF2B5EF4-FFF2-40B4-BE49-F238E27FC236}">
                <a16:creationId xmlns:a16="http://schemas.microsoft.com/office/drawing/2014/main" id="{30EB934B-7C5E-E4F3-F780-D7AF3DD4015B}"/>
              </a:ext>
            </a:extLst>
          </p:cNvPr>
          <p:cNvGraphicFramePr>
            <a:graphicFrameLocks noGrp="1"/>
          </p:cNvGraphicFramePr>
          <p:nvPr>
            <p:ph idx="1"/>
            <p:extLst>
              <p:ext uri="{D42A27DB-BD31-4B8C-83A1-F6EECF244321}">
                <p14:modId xmlns:p14="http://schemas.microsoft.com/office/powerpoint/2010/main" val="2833330869"/>
              </p:ext>
            </p:extLst>
          </p:nvPr>
        </p:nvGraphicFramePr>
        <p:xfrm>
          <a:off x="528320" y="2780521"/>
          <a:ext cx="11155680" cy="35176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69633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AD30D25-5486-F323-B38D-1819519A9EA8}"/>
              </a:ext>
            </a:extLst>
          </p:cNvPr>
          <p:cNvSpPr>
            <a:spLocks noGrp="1"/>
          </p:cNvSpPr>
          <p:nvPr>
            <p:ph type="title"/>
          </p:nvPr>
        </p:nvSpPr>
        <p:spPr>
          <a:xfrm>
            <a:off x="517870" y="976160"/>
            <a:ext cx="5021183" cy="1934172"/>
          </a:xfrm>
        </p:spPr>
        <p:txBody>
          <a:bodyPr>
            <a:normAutofit/>
          </a:bodyPr>
          <a:lstStyle/>
          <a:p>
            <a:r>
              <a:rPr lang="en-US" dirty="0"/>
              <a:t>Data cleaning</a:t>
            </a:r>
          </a:p>
        </p:txBody>
      </p:sp>
      <p:sp>
        <p:nvSpPr>
          <p:cNvPr id="17" name="Rectangle 16">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7618183-2C1D-ECD7-CCA8-0F2E013B279E}"/>
              </a:ext>
            </a:extLst>
          </p:cNvPr>
          <p:cNvSpPr>
            <a:spLocks noGrp="1"/>
          </p:cNvSpPr>
          <p:nvPr>
            <p:ph idx="1"/>
          </p:nvPr>
        </p:nvSpPr>
        <p:spPr>
          <a:xfrm>
            <a:off x="517870" y="3172570"/>
            <a:ext cx="4945183" cy="3016294"/>
          </a:xfrm>
        </p:spPr>
        <p:txBody>
          <a:bodyPr>
            <a:normAutofit fontScale="92500" lnSpcReduction="10000"/>
          </a:bodyPr>
          <a:lstStyle/>
          <a:p>
            <a:pPr marL="342900" indent="-342900">
              <a:buFont typeface="Arial" panose="020B0604020202020204" pitchFamily="34" charset="0"/>
              <a:buChar char="•"/>
            </a:pPr>
            <a:r>
              <a:rPr lang="en-US" sz="1900" dirty="0"/>
              <a:t>Based on the pie chart we can see that about 90.5% of reviews for this product were positive, 6.6% negative and 2.9% neutral</a:t>
            </a:r>
          </a:p>
          <a:p>
            <a:pPr marL="342900" indent="-342900">
              <a:buFont typeface="Arial" panose="020B0604020202020204" pitchFamily="34" charset="0"/>
              <a:buChar char="•"/>
            </a:pPr>
            <a:r>
              <a:rPr lang="en-US" sz="1900" dirty="0"/>
              <a:t>The product looks to be successful, but the revenue attributed to the product would have to be investigated before making a confident business decision</a:t>
            </a:r>
          </a:p>
          <a:p>
            <a:pPr marL="342900" indent="-342900">
              <a:buFont typeface="Arial" panose="020B0604020202020204" pitchFamily="34" charset="0"/>
              <a:buChar char="•"/>
            </a:pPr>
            <a:r>
              <a:rPr lang="en-US" sz="1900" dirty="0"/>
              <a:t>We should perform outreach to 9.5% of the customers that reviewed this product </a:t>
            </a:r>
          </a:p>
        </p:txBody>
      </p:sp>
      <p:pic>
        <p:nvPicPr>
          <p:cNvPr id="5" name="Picture 4" descr="A pie chart with different colored triangles&#10;&#10;Description automatically generated">
            <a:extLst>
              <a:ext uri="{FF2B5EF4-FFF2-40B4-BE49-F238E27FC236}">
                <a16:creationId xmlns:a16="http://schemas.microsoft.com/office/drawing/2014/main" id="{BB734DF3-0E1F-C123-4514-AA360A54FFE9}"/>
              </a:ext>
            </a:extLst>
          </p:cNvPr>
          <p:cNvPicPr>
            <a:picLocks noChangeAspect="1"/>
          </p:cNvPicPr>
          <p:nvPr/>
        </p:nvPicPr>
        <p:blipFill>
          <a:blip r:embed="rId3"/>
          <a:stretch>
            <a:fillRect/>
          </a:stretch>
        </p:blipFill>
        <p:spPr>
          <a:xfrm>
            <a:off x="6662168" y="1542139"/>
            <a:ext cx="5028041" cy="4549609"/>
          </a:xfrm>
          <a:prstGeom prst="rect">
            <a:avLst/>
          </a:prstGeom>
        </p:spPr>
      </p:pic>
      <p:sp>
        <p:nvSpPr>
          <p:cNvPr id="19" name="Rectangle 18">
            <a:extLst>
              <a:ext uri="{FF2B5EF4-FFF2-40B4-BE49-F238E27FC236}">
                <a16:creationId xmlns:a16="http://schemas.microsoft.com/office/drawing/2014/main" id="{97B17300-4063-4FCF-8D7A-59C263BDAA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3827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30D25-5486-F323-B38D-1819519A9EA8}"/>
              </a:ext>
            </a:extLst>
          </p:cNvPr>
          <p:cNvSpPr>
            <a:spLocks noGrp="1"/>
          </p:cNvSpPr>
          <p:nvPr>
            <p:ph type="title"/>
          </p:nvPr>
        </p:nvSpPr>
        <p:spPr>
          <a:xfrm>
            <a:off x="517870" y="976160"/>
            <a:ext cx="5021183" cy="1934172"/>
          </a:xfrm>
        </p:spPr>
        <p:txBody>
          <a:bodyPr>
            <a:normAutofit/>
          </a:bodyPr>
          <a:lstStyle/>
          <a:p>
            <a:r>
              <a:rPr lang="en-US" dirty="0"/>
              <a:t>Data cleaning</a:t>
            </a:r>
          </a:p>
        </p:txBody>
      </p:sp>
      <p:sp>
        <p:nvSpPr>
          <p:cNvPr id="3" name="Content Placeholder 2">
            <a:extLst>
              <a:ext uri="{FF2B5EF4-FFF2-40B4-BE49-F238E27FC236}">
                <a16:creationId xmlns:a16="http://schemas.microsoft.com/office/drawing/2014/main" id="{87618183-2C1D-ECD7-CCA8-0F2E013B279E}"/>
              </a:ext>
            </a:extLst>
          </p:cNvPr>
          <p:cNvSpPr>
            <a:spLocks noGrp="1"/>
          </p:cNvSpPr>
          <p:nvPr>
            <p:ph idx="1"/>
          </p:nvPr>
        </p:nvSpPr>
        <p:spPr>
          <a:xfrm>
            <a:off x="517870" y="3172570"/>
            <a:ext cx="4945183" cy="3016294"/>
          </a:xfrm>
        </p:spPr>
        <p:txBody>
          <a:bodyPr>
            <a:normAutofit fontScale="92500" lnSpcReduction="20000"/>
          </a:bodyPr>
          <a:lstStyle/>
          <a:p>
            <a:pPr marL="342900" indent="-342900">
              <a:buFont typeface="Arial" panose="020B0604020202020204" pitchFamily="34" charset="0"/>
              <a:buChar char="•"/>
            </a:pPr>
            <a:r>
              <a:rPr lang="en-US" sz="1900" dirty="0"/>
              <a:t>This 9.5% is the sum of neutral and negative reviews</a:t>
            </a:r>
          </a:p>
          <a:p>
            <a:pPr marL="342900" indent="-342900">
              <a:buFont typeface="Arial" panose="020B0604020202020204" pitchFamily="34" charset="0"/>
              <a:buChar char="•"/>
            </a:pPr>
            <a:r>
              <a:rPr lang="en-US" sz="1900" dirty="0"/>
              <a:t>We should reach out to the negative comments to understand what was their experience and how could we make improvements</a:t>
            </a:r>
          </a:p>
          <a:p>
            <a:pPr marL="342900" indent="-342900">
              <a:buFont typeface="Arial" panose="020B0604020202020204" pitchFamily="34" charset="0"/>
              <a:buChar char="•"/>
            </a:pPr>
            <a:r>
              <a:rPr lang="en-US" sz="1900" dirty="0"/>
              <a:t>We should also reach out to the neutral reviewers to understand what they liked about the product and what was missing that stopped them from truly loving it. </a:t>
            </a:r>
          </a:p>
        </p:txBody>
      </p:sp>
      <p:pic>
        <p:nvPicPr>
          <p:cNvPr id="5" name="Picture 4" descr="A pie chart with different colored triangles&#10;&#10;Description automatically generated">
            <a:extLst>
              <a:ext uri="{FF2B5EF4-FFF2-40B4-BE49-F238E27FC236}">
                <a16:creationId xmlns:a16="http://schemas.microsoft.com/office/drawing/2014/main" id="{BB734DF3-0E1F-C123-4514-AA360A54FFE9}"/>
              </a:ext>
            </a:extLst>
          </p:cNvPr>
          <p:cNvPicPr>
            <a:picLocks noChangeAspect="1"/>
          </p:cNvPicPr>
          <p:nvPr/>
        </p:nvPicPr>
        <p:blipFill>
          <a:blip r:embed="rId3"/>
          <a:stretch>
            <a:fillRect/>
          </a:stretch>
        </p:blipFill>
        <p:spPr>
          <a:xfrm>
            <a:off x="6662168" y="1542139"/>
            <a:ext cx="5028041" cy="4549609"/>
          </a:xfrm>
          <a:prstGeom prst="rect">
            <a:avLst/>
          </a:prstGeom>
        </p:spPr>
      </p:pic>
    </p:spTree>
    <p:extLst>
      <p:ext uri="{BB962C8B-B14F-4D97-AF65-F5344CB8AC3E}">
        <p14:creationId xmlns:p14="http://schemas.microsoft.com/office/powerpoint/2010/main" val="4106913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F420BC5C-C418-4843-B04B-6918968D0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672D7DA-6D87-6F6B-6E71-7D94355D286A}"/>
              </a:ext>
            </a:extLst>
          </p:cNvPr>
          <p:cNvSpPr>
            <a:spLocks noGrp="1"/>
          </p:cNvSpPr>
          <p:nvPr>
            <p:ph type="title"/>
          </p:nvPr>
        </p:nvSpPr>
        <p:spPr>
          <a:xfrm>
            <a:off x="517870" y="976160"/>
            <a:ext cx="5021183" cy="1848734"/>
          </a:xfrm>
        </p:spPr>
        <p:txBody>
          <a:bodyPr>
            <a:normAutofit/>
          </a:bodyPr>
          <a:lstStyle/>
          <a:p>
            <a:r>
              <a:rPr lang="en-US"/>
              <a:t>Exploratory Data Analysis</a:t>
            </a:r>
            <a:endParaRPr lang="en-US" dirty="0"/>
          </a:p>
        </p:txBody>
      </p:sp>
      <p:sp>
        <p:nvSpPr>
          <p:cNvPr id="13" name="Rectangle 9">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9DAF3C7-D319-C32D-FDFF-DBE5B6D2ABF4}"/>
              </a:ext>
            </a:extLst>
          </p:cNvPr>
          <p:cNvSpPr>
            <a:spLocks noGrp="1"/>
          </p:cNvSpPr>
          <p:nvPr>
            <p:ph idx="1"/>
          </p:nvPr>
        </p:nvSpPr>
        <p:spPr>
          <a:xfrm>
            <a:off x="517870" y="3019425"/>
            <a:ext cx="5021183" cy="3025729"/>
          </a:xfrm>
        </p:spPr>
        <p:txBody>
          <a:bodyPr>
            <a:normAutofit/>
          </a:bodyPr>
          <a:lstStyle/>
          <a:p>
            <a:pPr marL="342900" indent="-342900">
              <a:buFont typeface="Arial" panose="020B0604020202020204" pitchFamily="34" charset="0"/>
              <a:buChar char="•"/>
            </a:pPr>
            <a:r>
              <a:rPr lang="en-US" dirty="0"/>
              <a:t>The 10 most comments words found in positive, neutral and negative comments were found</a:t>
            </a:r>
          </a:p>
          <a:p>
            <a:pPr marL="342900" indent="-342900">
              <a:buFont typeface="Arial" panose="020B0604020202020204" pitchFamily="34" charset="0"/>
              <a:buChar char="•"/>
            </a:pPr>
            <a:r>
              <a:rPr lang="en-US" dirty="0"/>
              <a:t>The most frequent words were visualized in picture form and numbers represented via graphs</a:t>
            </a:r>
          </a:p>
        </p:txBody>
      </p:sp>
    </p:spTree>
    <p:extLst>
      <p:ext uri="{BB962C8B-B14F-4D97-AF65-F5344CB8AC3E}">
        <p14:creationId xmlns:p14="http://schemas.microsoft.com/office/powerpoint/2010/main" val="1951221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5">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17">
            <a:extLst>
              <a:ext uri="{FF2B5EF4-FFF2-40B4-BE49-F238E27FC236}">
                <a16:creationId xmlns:a16="http://schemas.microsoft.com/office/drawing/2014/main" id="{FAF3766F-DEF3-4802-BB0D-7A18EDD97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D14773-025E-7209-ACAC-AFB22AA4845E}"/>
              </a:ext>
            </a:extLst>
          </p:cNvPr>
          <p:cNvSpPr>
            <a:spLocks noGrp="1"/>
          </p:cNvSpPr>
          <p:nvPr>
            <p:ph type="title"/>
          </p:nvPr>
        </p:nvSpPr>
        <p:spPr>
          <a:xfrm>
            <a:off x="517869" y="978408"/>
            <a:ext cx="11011521" cy="2071840"/>
          </a:xfrm>
        </p:spPr>
        <p:txBody>
          <a:bodyPr vert="horz" lIns="91440" tIns="45720" rIns="91440" bIns="45720" rtlCol="0" anchor="t">
            <a:normAutofit/>
          </a:bodyPr>
          <a:lstStyle/>
          <a:p>
            <a:r>
              <a:rPr lang="en-US" sz="5400" b="1" kern="1200" dirty="0">
                <a:solidFill>
                  <a:schemeClr val="tx1"/>
                </a:solidFill>
                <a:latin typeface="+mj-lt"/>
                <a:ea typeface="+mj-ea"/>
                <a:cs typeface="+mj-cs"/>
              </a:rPr>
              <a:t>Most frequent words in reviews</a:t>
            </a:r>
          </a:p>
        </p:txBody>
      </p:sp>
      <p:sp>
        <p:nvSpPr>
          <p:cNvPr id="20" name="Rectangle 19">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11650"/>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 up of words&#10;&#10;Description automatically generated">
            <a:extLst>
              <a:ext uri="{FF2B5EF4-FFF2-40B4-BE49-F238E27FC236}">
                <a16:creationId xmlns:a16="http://schemas.microsoft.com/office/drawing/2014/main" id="{3D97DB61-68F0-C5BD-33FF-D401A331758B}"/>
              </a:ext>
            </a:extLst>
          </p:cNvPr>
          <p:cNvPicPr>
            <a:picLocks noGrp="1" noChangeAspect="1"/>
          </p:cNvPicPr>
          <p:nvPr>
            <p:ph idx="1"/>
          </p:nvPr>
        </p:nvPicPr>
        <p:blipFill>
          <a:blip r:embed="rId2"/>
          <a:stretch>
            <a:fillRect/>
          </a:stretch>
        </p:blipFill>
        <p:spPr>
          <a:xfrm>
            <a:off x="517870" y="3095967"/>
            <a:ext cx="3599534" cy="2645318"/>
          </a:xfrm>
          <a:prstGeom prst="rect">
            <a:avLst/>
          </a:prstGeom>
        </p:spPr>
      </p:pic>
      <p:pic>
        <p:nvPicPr>
          <p:cNvPr id="9" name="Picture 8" descr="A close up of words&#10;&#10;Description automatically generated">
            <a:extLst>
              <a:ext uri="{FF2B5EF4-FFF2-40B4-BE49-F238E27FC236}">
                <a16:creationId xmlns:a16="http://schemas.microsoft.com/office/drawing/2014/main" id="{AD47FC8E-1CE7-25A5-9D04-8E17B922FBE7}"/>
              </a:ext>
            </a:extLst>
          </p:cNvPr>
          <p:cNvPicPr>
            <a:picLocks noChangeAspect="1"/>
          </p:cNvPicPr>
          <p:nvPr/>
        </p:nvPicPr>
        <p:blipFill>
          <a:blip r:embed="rId3"/>
          <a:stretch>
            <a:fillRect/>
          </a:stretch>
        </p:blipFill>
        <p:spPr>
          <a:xfrm>
            <a:off x="4398571" y="3136596"/>
            <a:ext cx="3599534" cy="2604690"/>
          </a:xfrm>
          <a:prstGeom prst="rect">
            <a:avLst/>
          </a:prstGeom>
        </p:spPr>
      </p:pic>
      <p:pic>
        <p:nvPicPr>
          <p:cNvPr id="7" name="Picture 6" descr="A close up of words&#10;&#10;Description automatically generated">
            <a:extLst>
              <a:ext uri="{FF2B5EF4-FFF2-40B4-BE49-F238E27FC236}">
                <a16:creationId xmlns:a16="http://schemas.microsoft.com/office/drawing/2014/main" id="{BF71044F-2204-C59F-E8E7-3083C3CD2973}"/>
              </a:ext>
            </a:extLst>
          </p:cNvPr>
          <p:cNvPicPr>
            <a:picLocks noChangeAspect="1"/>
          </p:cNvPicPr>
          <p:nvPr/>
        </p:nvPicPr>
        <p:blipFill>
          <a:blip r:embed="rId4"/>
          <a:stretch>
            <a:fillRect/>
          </a:stretch>
        </p:blipFill>
        <p:spPr>
          <a:xfrm>
            <a:off x="8279273" y="3095967"/>
            <a:ext cx="3412955" cy="2604691"/>
          </a:xfrm>
          <a:prstGeom prst="rect">
            <a:avLst/>
          </a:prstGeom>
        </p:spPr>
      </p:pic>
    </p:spTree>
    <p:extLst>
      <p:ext uri="{BB962C8B-B14F-4D97-AF65-F5344CB8AC3E}">
        <p14:creationId xmlns:p14="http://schemas.microsoft.com/office/powerpoint/2010/main" val="351284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FAF3766F-DEF3-4802-BB0D-7A18EDD97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55C2F6-1B6E-7079-A26B-2F9304396885}"/>
              </a:ext>
            </a:extLst>
          </p:cNvPr>
          <p:cNvSpPr>
            <a:spLocks noGrp="1"/>
          </p:cNvSpPr>
          <p:nvPr>
            <p:ph type="title"/>
          </p:nvPr>
        </p:nvSpPr>
        <p:spPr>
          <a:xfrm>
            <a:off x="517869" y="978408"/>
            <a:ext cx="11165481" cy="1162482"/>
          </a:xfrm>
        </p:spPr>
        <p:txBody>
          <a:bodyPr vert="horz" lIns="91440" tIns="45720" rIns="91440" bIns="45720" rtlCol="0" anchor="t">
            <a:normAutofit/>
          </a:bodyPr>
          <a:lstStyle/>
          <a:p>
            <a:r>
              <a:rPr lang="en-US" b="1" kern="1200" dirty="0">
                <a:solidFill>
                  <a:schemeClr val="tx1"/>
                </a:solidFill>
                <a:latin typeface="+mj-lt"/>
                <a:ea typeface="+mj-ea"/>
                <a:cs typeface="+mj-cs"/>
              </a:rPr>
              <a:t>Count of top 10 words</a:t>
            </a:r>
          </a:p>
        </p:txBody>
      </p:sp>
      <p:sp>
        <p:nvSpPr>
          <p:cNvPr id="26" name="Rectangle 25">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11650"/>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BE00526-9C38-1DA1-C473-A863917B7C93}"/>
              </a:ext>
            </a:extLst>
          </p:cNvPr>
          <p:cNvPicPr>
            <a:picLocks noChangeAspect="1"/>
          </p:cNvPicPr>
          <p:nvPr/>
        </p:nvPicPr>
        <p:blipFill>
          <a:blip r:embed="rId2"/>
          <a:stretch>
            <a:fillRect/>
          </a:stretch>
        </p:blipFill>
        <p:spPr>
          <a:xfrm>
            <a:off x="517870" y="2461929"/>
            <a:ext cx="3599534" cy="3544821"/>
          </a:xfrm>
          <a:prstGeom prst="rect">
            <a:avLst/>
          </a:prstGeom>
        </p:spPr>
      </p:pic>
      <p:pic>
        <p:nvPicPr>
          <p:cNvPr id="4" name="Picture 3">
            <a:extLst>
              <a:ext uri="{FF2B5EF4-FFF2-40B4-BE49-F238E27FC236}">
                <a16:creationId xmlns:a16="http://schemas.microsoft.com/office/drawing/2014/main" id="{0CDBB20D-1D58-74B1-4CFD-873A7DD63746}"/>
              </a:ext>
            </a:extLst>
          </p:cNvPr>
          <p:cNvPicPr>
            <a:picLocks noChangeAspect="1"/>
          </p:cNvPicPr>
          <p:nvPr/>
        </p:nvPicPr>
        <p:blipFill>
          <a:blip r:embed="rId3"/>
          <a:stretch>
            <a:fillRect/>
          </a:stretch>
        </p:blipFill>
        <p:spPr>
          <a:xfrm>
            <a:off x="4398571" y="2457431"/>
            <a:ext cx="3599534" cy="3544820"/>
          </a:xfrm>
          <a:prstGeom prst="rect">
            <a:avLst/>
          </a:prstGeom>
        </p:spPr>
      </p:pic>
      <p:pic>
        <p:nvPicPr>
          <p:cNvPr id="6" name="Picture 5">
            <a:extLst>
              <a:ext uri="{FF2B5EF4-FFF2-40B4-BE49-F238E27FC236}">
                <a16:creationId xmlns:a16="http://schemas.microsoft.com/office/drawing/2014/main" id="{5E08E606-DEAE-337D-5022-3BC4C712059D}"/>
              </a:ext>
            </a:extLst>
          </p:cNvPr>
          <p:cNvPicPr>
            <a:picLocks noChangeAspect="1"/>
          </p:cNvPicPr>
          <p:nvPr/>
        </p:nvPicPr>
        <p:blipFill>
          <a:blip r:embed="rId4"/>
          <a:stretch>
            <a:fillRect/>
          </a:stretch>
        </p:blipFill>
        <p:spPr>
          <a:xfrm>
            <a:off x="8279273" y="2411808"/>
            <a:ext cx="3412955" cy="3544821"/>
          </a:xfrm>
          <a:prstGeom prst="rect">
            <a:avLst/>
          </a:prstGeom>
        </p:spPr>
      </p:pic>
    </p:spTree>
    <p:extLst>
      <p:ext uri="{BB962C8B-B14F-4D97-AF65-F5344CB8AC3E}">
        <p14:creationId xmlns:p14="http://schemas.microsoft.com/office/powerpoint/2010/main" val="623479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4C4F6-1097-A624-C24A-27BC02AB8F92}"/>
              </a:ext>
            </a:extLst>
          </p:cNvPr>
          <p:cNvSpPr>
            <a:spLocks noGrp="1"/>
          </p:cNvSpPr>
          <p:nvPr>
            <p:ph type="title"/>
          </p:nvPr>
        </p:nvSpPr>
        <p:spPr/>
        <p:txBody>
          <a:bodyPr/>
          <a:lstStyle/>
          <a:p>
            <a:r>
              <a:rPr lang="en-US" dirty="0"/>
              <a:t>Vectorization and Feature Engineering</a:t>
            </a:r>
          </a:p>
        </p:txBody>
      </p:sp>
      <p:sp>
        <p:nvSpPr>
          <p:cNvPr id="3" name="Content Placeholder 2">
            <a:extLst>
              <a:ext uri="{FF2B5EF4-FFF2-40B4-BE49-F238E27FC236}">
                <a16:creationId xmlns:a16="http://schemas.microsoft.com/office/drawing/2014/main" id="{6AC74BC4-728B-65D9-EBDC-11FE21020F54}"/>
              </a:ext>
            </a:extLst>
          </p:cNvPr>
          <p:cNvSpPr>
            <a:spLocks noGrp="1"/>
          </p:cNvSpPr>
          <p:nvPr>
            <p:ph idx="1"/>
          </p:nvPr>
        </p:nvSpPr>
        <p:spPr/>
        <p:txBody>
          <a:bodyPr/>
          <a:lstStyle/>
          <a:p>
            <a:pPr marL="342900" indent="-342900">
              <a:buFont typeface="Arial" panose="020B0604020202020204" pitchFamily="34" charset="0"/>
              <a:buChar char="•"/>
            </a:pPr>
            <a:r>
              <a:rPr lang="en-US" dirty="0"/>
              <a:t>To build predictive models, the text reviews are converted into numerical representations</a:t>
            </a:r>
          </a:p>
          <a:p>
            <a:pPr marL="342900" indent="-342900">
              <a:buFont typeface="Arial" panose="020B0604020202020204" pitchFamily="34" charset="0"/>
              <a:buChar char="•"/>
            </a:pPr>
            <a:r>
              <a:rPr lang="en-US" dirty="0"/>
              <a:t>Techniques such as Count Vector and TF-IDF (Term Frequency-Inverse Document Frequency) were used</a:t>
            </a:r>
          </a:p>
          <a:p>
            <a:pPr marL="342900" indent="-342900">
              <a:buFont typeface="Arial" panose="020B0604020202020204" pitchFamily="34" charset="0"/>
              <a:buChar char="•"/>
            </a:pPr>
            <a:r>
              <a:rPr lang="en-US" dirty="0"/>
              <a:t>The sentiment labels (positive, negative, neutral) are encoded to numeric values for classification</a:t>
            </a:r>
          </a:p>
          <a:p>
            <a:pPr marL="342900" indent="-342900">
              <a:buFont typeface="Arial" panose="020B0604020202020204" pitchFamily="34" charset="0"/>
              <a:buChar char="•"/>
            </a:pPr>
            <a:r>
              <a:rPr lang="en-US" dirty="0"/>
              <a:t>The model will try to match the sentiment labels to the comments based on the polarity of the words used in the comments</a:t>
            </a:r>
          </a:p>
        </p:txBody>
      </p:sp>
    </p:spTree>
    <p:extLst>
      <p:ext uri="{BB962C8B-B14F-4D97-AF65-F5344CB8AC3E}">
        <p14:creationId xmlns:p14="http://schemas.microsoft.com/office/powerpoint/2010/main" val="515071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CC7DE-00CA-BDF5-3552-B62894902627}"/>
              </a:ext>
            </a:extLst>
          </p:cNvPr>
          <p:cNvSpPr>
            <a:spLocks noGrp="1"/>
          </p:cNvSpPr>
          <p:nvPr>
            <p:ph type="title"/>
          </p:nvPr>
        </p:nvSpPr>
        <p:spPr/>
        <p:txBody>
          <a:bodyPr/>
          <a:lstStyle/>
          <a:p>
            <a:r>
              <a:rPr lang="en-US" dirty="0"/>
              <a:t>Model Selection and Training</a:t>
            </a:r>
          </a:p>
        </p:txBody>
      </p:sp>
      <p:sp>
        <p:nvSpPr>
          <p:cNvPr id="3" name="Content Placeholder 2">
            <a:extLst>
              <a:ext uri="{FF2B5EF4-FFF2-40B4-BE49-F238E27FC236}">
                <a16:creationId xmlns:a16="http://schemas.microsoft.com/office/drawing/2014/main" id="{5E771B31-E9E1-4514-462C-ADAB23B38CBB}"/>
              </a:ext>
            </a:extLst>
          </p:cNvPr>
          <p:cNvSpPr>
            <a:spLocks noGrp="1"/>
          </p:cNvSpPr>
          <p:nvPr>
            <p:ph idx="1"/>
          </p:nvPr>
        </p:nvSpPr>
        <p:spPr/>
        <p:txBody>
          <a:bodyPr/>
          <a:lstStyle/>
          <a:p>
            <a:pPr marL="342900" indent="-342900">
              <a:buFont typeface="Arial" panose="020B0604020202020204" pitchFamily="34" charset="0"/>
              <a:buChar char="•"/>
            </a:pPr>
            <a:r>
              <a:rPr lang="en-US" dirty="0"/>
              <a:t>The three models used in this analysis were Naïve Bayes, Logistic Regression and Support Vector Machines (SVM)</a:t>
            </a:r>
          </a:p>
          <a:p>
            <a:pPr marL="342900" indent="-342900">
              <a:buFont typeface="Arial" panose="020B0604020202020204" pitchFamily="34" charset="0"/>
              <a:buChar char="•"/>
            </a:pPr>
            <a:r>
              <a:rPr lang="en-US" dirty="0"/>
              <a:t>Each model is training on a training set and evaluated using the validation set</a:t>
            </a:r>
          </a:p>
          <a:p>
            <a:pPr marL="342900" indent="-342900">
              <a:buFont typeface="Arial" panose="020B0604020202020204" pitchFamily="34" charset="0"/>
              <a:buChar char="•"/>
            </a:pPr>
            <a:r>
              <a:rPr lang="en-US" dirty="0"/>
              <a:t>Performance metrics such as accuracy, precision, recall and F1 score are used to assess the model's effectiveness</a:t>
            </a:r>
          </a:p>
          <a:p>
            <a:pPr marL="342900" indent="-342900">
              <a:buFont typeface="Arial" panose="020B0604020202020204" pitchFamily="34" charset="0"/>
              <a:buChar char="•"/>
            </a:pPr>
            <a:r>
              <a:rPr lang="en-US" dirty="0"/>
              <a:t>For the purpose of this analysis, accuracy on the validation and test sets are going to be the key indicators</a:t>
            </a:r>
          </a:p>
        </p:txBody>
      </p:sp>
    </p:spTree>
    <p:extLst>
      <p:ext uri="{BB962C8B-B14F-4D97-AF65-F5344CB8AC3E}">
        <p14:creationId xmlns:p14="http://schemas.microsoft.com/office/powerpoint/2010/main" val="1691473480"/>
      </p:ext>
    </p:extLst>
  </p:cSld>
  <p:clrMapOvr>
    <a:masterClrMapping/>
  </p:clrMapOvr>
</p:sld>
</file>

<file path=ppt/theme/theme1.xml><?xml version="1.0" encoding="utf-8"?>
<a:theme xmlns:a="http://schemas.openxmlformats.org/drawingml/2006/main" name="GestaltVTI">
  <a:themeElements>
    <a:clrScheme name="AnalogousFromDarkSeedLeftStep">
      <a:dk1>
        <a:srgbClr val="000000"/>
      </a:dk1>
      <a:lt1>
        <a:srgbClr val="FFFFFF"/>
      </a:lt1>
      <a:dk2>
        <a:srgbClr val="1B2F2F"/>
      </a:dk2>
      <a:lt2>
        <a:srgbClr val="F2F3F0"/>
      </a:lt2>
      <a:accent1>
        <a:srgbClr val="6C2CE7"/>
      </a:accent1>
      <a:accent2>
        <a:srgbClr val="2734D8"/>
      </a:accent2>
      <a:accent3>
        <a:srgbClr val="2986E7"/>
      </a:accent3>
      <a:accent4>
        <a:srgbClr val="17BDCF"/>
      </a:accent4>
      <a:accent5>
        <a:srgbClr val="23C490"/>
      </a:accent5>
      <a:accent6>
        <a:srgbClr val="16C844"/>
      </a:accent6>
      <a:hlink>
        <a:srgbClr val="339B8B"/>
      </a:hlink>
      <a:folHlink>
        <a:srgbClr val="7F7F7F"/>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A76C19D1-E960-C64A-A1F9-FF0CDC3CA16C}">
  <we:reference id="2e4b4da1-a10a-4f87-b559-816298f8292f" version="2.2.0.0" store="EXCatalog" storeType="EXCatalog"/>
  <we:alternateReferences>
    <we:reference id="WA104379841" version="2.2.0.0" store="en-US"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49</TotalTime>
  <Words>668</Words>
  <Application>Microsoft Office PowerPoint</Application>
  <PresentationFormat>Widescreen</PresentationFormat>
  <Paragraphs>50</Paragraphs>
  <Slides>14</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Bierstadt</vt:lpstr>
      <vt:lpstr>Calibri</vt:lpstr>
      <vt:lpstr>GestaltVTI</vt:lpstr>
      <vt:lpstr>Amazon Customer Review Sentiment Analysis</vt:lpstr>
      <vt:lpstr>Summary</vt:lpstr>
      <vt:lpstr>Data cleaning</vt:lpstr>
      <vt:lpstr>Data cleaning</vt:lpstr>
      <vt:lpstr>Exploratory Data Analysis</vt:lpstr>
      <vt:lpstr>Most frequent words in reviews</vt:lpstr>
      <vt:lpstr>Count of top 10 words</vt:lpstr>
      <vt:lpstr>Vectorization and Feature Engineering</vt:lpstr>
      <vt:lpstr>Model Selection and Training</vt:lpstr>
      <vt:lpstr>Count-Vector Performance Summary</vt:lpstr>
      <vt:lpstr>TFID Performance Summary </vt:lpstr>
      <vt:lpstr>Recommendations</vt:lpstr>
      <vt:lpstr>Limitations and Future Work</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Customer Review Sentiment Analysis</dc:title>
  <dc:creator>Kamaal Bartlett</dc:creator>
  <cp:lastModifiedBy>Kamaal Bartlett</cp:lastModifiedBy>
  <cp:revision>2</cp:revision>
  <dcterms:created xsi:type="dcterms:W3CDTF">2023-07-05T14:41:14Z</dcterms:created>
  <dcterms:modified xsi:type="dcterms:W3CDTF">2023-07-05T15:33:53Z</dcterms:modified>
</cp:coreProperties>
</file>