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58" r:id="rId6"/>
    <p:sldId id="259" r:id="rId7"/>
    <p:sldId id="260" r:id="rId8"/>
    <p:sldId id="261" r:id="rId9"/>
    <p:sldId id="264" r:id="rId10"/>
    <p:sldId id="262" r:id="rId11"/>
    <p:sldId id="265" r:id="rId12"/>
    <p:sldId id="267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B2FC8-43AF-477A-BD74-ECC875666045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BC7EF-158E-4535-BB89-534A1EA0D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BC7EF-158E-4535-BB89-534A1EA0DF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8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96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51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041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580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162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781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494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7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Neural Network Analysis for Lung Cancer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Overview of Architecture, Training, Activation Functions, Loss Functions, Accuracy, and ROC Curve</a:t>
            </a:r>
          </a:p>
          <a:p>
            <a:r>
              <a:rPr dirty="0"/>
              <a:t>Kamaal Bartlett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 and Classification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ROC Curve plots True Positive Rate against False Positive Rate.</a:t>
            </a:r>
          </a:p>
          <a:p>
            <a:r>
              <a:rPr dirty="0"/>
              <a:t>The Area Under the Curve (AUC) indicates model performance.</a:t>
            </a:r>
          </a:p>
          <a:p>
            <a:r>
              <a:rPr dirty="0"/>
              <a:t>Adjusting the decision threshold can change the balance between sensitivity and specificity.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36736-30CE-7EC9-E7B9-D254EAC9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44" y="4260850"/>
            <a:ext cx="5207000" cy="245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ROC Curve and Classification Criteria</a:t>
            </a:r>
            <a:r>
              <a:rPr lang="en-US" dirty="0"/>
              <a:t> cont.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7C2E43-7DE9-711B-4BFD-D8C794DE1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015159"/>
            <a:ext cx="6446838" cy="39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4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996B-2C8A-157F-6612-8A1F2194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Classification Criteria cont.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EE2A0-6C73-D7FE-F37D-9177FC706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015159"/>
            <a:ext cx="6446838" cy="39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8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en-US" i="1" dirty="0"/>
              <a:t>neuralnet </a:t>
            </a:r>
            <a:r>
              <a:rPr dirty="0"/>
              <a:t>model achieved an accuracy of 90.22% on the test data.</a:t>
            </a:r>
            <a:endParaRPr lang="en-US" dirty="0"/>
          </a:p>
          <a:p>
            <a:r>
              <a:rPr dirty="0"/>
              <a:t>The ROC curve indicates a moderate performance, with room for improvement.</a:t>
            </a:r>
          </a:p>
          <a:p>
            <a:r>
              <a:rPr dirty="0"/>
              <a:t>Future work could involve hyperparameter tuning and exploring different neural network architectures.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6DCF-17FF-12A2-9907-BDB86CAD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4514850"/>
            <a:ext cx="4550664" cy="197739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849BCB3-AD2F-8EC7-9AF9-D8DB5175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48" y="1345073"/>
            <a:ext cx="420535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"Accuracy with best `nnet` model: 0.0217391304347826" "Accuracy with `neuralnet` model: 0.902173913043478"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Feedforward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feed-forward neural network (FNN)</a:t>
            </a:r>
            <a:endParaRPr dirty="0"/>
          </a:p>
          <a:p>
            <a:pPr lvl="1"/>
            <a:r>
              <a:rPr lang="en-US" dirty="0"/>
              <a:t>I</a:t>
            </a:r>
            <a:r>
              <a:rPr dirty="0"/>
              <a:t>nput, hidden, and output layers.</a:t>
            </a:r>
          </a:p>
          <a:p>
            <a:pPr lvl="1"/>
            <a:r>
              <a:rPr dirty="0"/>
              <a:t>Weights and biases transform the input through each layer.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E47C-30DF-ECD6-8803-EA31378E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64" y="3121977"/>
            <a:ext cx="5977636" cy="3736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BE19-1CB1-D833-2429-1522D28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9BAA9B-D64A-3946-A23E-5033AB1ED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581" y="2396159"/>
            <a:ext cx="6446838" cy="39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6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953B-1F73-2052-10AB-037C2958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670779-0ABD-5866-3E41-3137E051F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2015159"/>
            <a:ext cx="6446838" cy="39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8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Sets and Epochs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Training sets are subsets of the data used to train the model.</a:t>
            </a:r>
          </a:p>
          <a:p>
            <a:r>
              <a:rPr dirty="0"/>
              <a:t>An epoch is one complete iteration over the entire training dataset.</a:t>
            </a:r>
          </a:p>
          <a:p>
            <a:r>
              <a:rPr dirty="0"/>
              <a:t>Multiple epochs help the model learn by adjusting weights and biases.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6841F-AAC5-399C-880B-2C704974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76" y="4004468"/>
            <a:ext cx="5513323" cy="27392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Activation functions introduce non-linearity into the model.</a:t>
            </a:r>
          </a:p>
          <a:p>
            <a:r>
              <a:rPr dirty="0"/>
              <a:t>Sigmoid: Converts input into a range between 0 and 1.</a:t>
            </a:r>
          </a:p>
          <a:p>
            <a:r>
              <a:rPr dirty="0"/>
              <a:t>Tanh: Maps input to a range between -1 and 1, centering around zero.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4067969"/>
            <a:ext cx="7315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Loss functions measure the difference between the predicted output and actual output.</a:t>
            </a:r>
            <a:endParaRPr lang="en-US" dirty="0"/>
          </a:p>
          <a:p>
            <a:r>
              <a:rPr lang="en-US" dirty="0"/>
              <a:t>Cross-Entropy Loss: Used for classification problems. It measures the difference between actual and predicted probability distributions. </a:t>
            </a:r>
            <a:endParaRPr dirty="0"/>
          </a:p>
          <a:p>
            <a:r>
              <a:rPr dirty="0"/>
              <a:t>MSE (Mean Squared Error): Penalizes large errors, commonly used for regression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Accuracy and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accuracy is calculated as the ratio of correct predictions to total predictions.</a:t>
            </a:r>
          </a:p>
          <a:p>
            <a:r>
              <a:rPr dirty="0"/>
              <a:t>Confusion Matrix: Shows True Positives, True Negatives, False Positives, and False Negatives.</a:t>
            </a:r>
          </a:p>
          <a:p>
            <a:r>
              <a:rPr dirty="0"/>
              <a:t>Example: 90.22% accuracy with the neuralnet model.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53873"/>
              </p:ext>
            </p:extLst>
          </p:nvPr>
        </p:nvGraphicFramePr>
        <p:xfrm>
          <a:off x="2387600" y="4908550"/>
          <a:ext cx="2743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Accuracy and Confusion Matrix cont.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nnet 0.01</a:t>
            </a:r>
          </a:p>
          <a:p>
            <a:r>
              <a:rPr lang="en-US" dirty="0"/>
              <a:t>SMOTE nnet 0.91</a:t>
            </a:r>
          </a:p>
          <a:p>
            <a:r>
              <a:rPr lang="en-US" dirty="0"/>
              <a:t>Tuned nnet 0.02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EF733-EA0E-57FC-FEF9-B252A99B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429000"/>
            <a:ext cx="568784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0729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64C6FD-AC66-4839-ACD7-9C4F6FE4FEFD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83</TotalTime>
  <Words>377</Words>
  <Application>Microsoft Office PowerPoint</Application>
  <PresentationFormat>On-screen Show (4:3)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Lucida Console</vt:lpstr>
      <vt:lpstr>Wingdings 2</vt:lpstr>
      <vt:lpstr>View</vt:lpstr>
      <vt:lpstr>Neural Network Analysis for Lung Cancer Prediction</vt:lpstr>
      <vt:lpstr>Introduction to Feedforward Neural Networks</vt:lpstr>
      <vt:lpstr>Data Preview</vt:lpstr>
      <vt:lpstr>Data Preview</vt:lpstr>
      <vt:lpstr>Training Sets and Epochs</vt:lpstr>
      <vt:lpstr>Activation Functions</vt:lpstr>
      <vt:lpstr>Loss Functions</vt:lpstr>
      <vt:lpstr>Model Accuracy and Confusion Matrix</vt:lpstr>
      <vt:lpstr>Model Accuracy and Confusion Matrix cont.</vt:lpstr>
      <vt:lpstr>ROC Curve and Classification Criteria</vt:lpstr>
      <vt:lpstr>ROC Curve and Classification Criteria cont.</vt:lpstr>
      <vt:lpstr>ROC Curve and Classification Criteria cont.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Kamaal Bartlett</cp:lastModifiedBy>
  <cp:revision>5</cp:revision>
  <dcterms:created xsi:type="dcterms:W3CDTF">2013-01-27T09:14:16Z</dcterms:created>
  <dcterms:modified xsi:type="dcterms:W3CDTF">2024-08-21T00:46:41Z</dcterms:modified>
  <cp:category/>
</cp:coreProperties>
</file>