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8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56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2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8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73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4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8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1B4D-AC55-45CB-8046-779834F29D4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CC1141C-8D5B-4750-BC70-B4BEE385A4A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3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03FB-FF8E-2614-8F01-627FD4AAD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Pay Disparity Between Men and Women at a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65636-2B0C-E754-E57A-3E2B59064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Comprehensive Study</a:t>
            </a:r>
          </a:p>
          <a:p>
            <a:r>
              <a:rPr lang="en-US" dirty="0"/>
              <a:t>Kamaal Bartlett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3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3E91-6830-7A0D-06A2-4DC6148D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39C9-7409-787C-A5F3-1F1D19D9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3: Comparison of Regression Coefficients</a:t>
            </a:r>
          </a:p>
          <a:p>
            <a:pPr lvl="1"/>
            <a:r>
              <a:rPr lang="en-US" dirty="0"/>
              <a:t>Significant coefficient for ‘</a:t>
            </a:r>
            <a:r>
              <a:rPr lang="en-US" dirty="0" err="1"/>
              <a:t>SexMale</a:t>
            </a:r>
            <a:r>
              <a:rPr lang="en-US" dirty="0"/>
              <a:t>’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5B54E-1BD2-95BE-0331-482EFB79A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843" y="2903391"/>
            <a:ext cx="5104314" cy="315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2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E252-E8EA-592E-C1EF-9065D1FF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Results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36C1-6FCC-D0AC-A7F2-644805A22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4: R-squared values Comparison</a:t>
            </a:r>
          </a:p>
          <a:p>
            <a:pPr lvl="1"/>
            <a:r>
              <a:rPr lang="en-US" dirty="0"/>
              <a:t>Improved model fit with gender variable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7A4AD-6513-20B9-772A-EF9719892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255" y="2923649"/>
            <a:ext cx="5071489" cy="312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5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45F8-BD6E-DF07-67A7-A7F29227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A371-BA32-CCF1-32FE-48D457BD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Building Methods:</a:t>
            </a:r>
          </a:p>
          <a:p>
            <a:pPr lvl="1"/>
            <a:r>
              <a:rPr lang="en-US" dirty="0"/>
              <a:t>Forward Selection: Adds predictors one by one based on statistical significance </a:t>
            </a:r>
          </a:p>
          <a:p>
            <a:pPr lvl="1"/>
            <a:r>
              <a:rPr lang="en-US" dirty="0"/>
              <a:t>Backward Elimination: Removes predictors one by one based on lack of statistical significance </a:t>
            </a:r>
          </a:p>
          <a:p>
            <a:r>
              <a:rPr lang="en-US" dirty="0"/>
              <a:t>Transformations:</a:t>
            </a:r>
          </a:p>
          <a:p>
            <a:pPr lvl="1"/>
            <a:r>
              <a:rPr lang="en-US" dirty="0"/>
              <a:t>Log transformation was applied to the response variable to stabilize variance and make relationships linear</a:t>
            </a:r>
          </a:p>
        </p:txBody>
      </p:sp>
    </p:spTree>
    <p:extLst>
      <p:ext uri="{BB962C8B-B14F-4D97-AF65-F5344CB8AC3E}">
        <p14:creationId xmlns:p14="http://schemas.microsoft.com/office/powerpoint/2010/main" val="379066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50A2-89DB-99C4-FA77-070D9DBD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Interaction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E9A9-726C-626B-DB7A-60BE29C5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Two-way interaction terms:</a:t>
            </a:r>
          </a:p>
          <a:p>
            <a:pPr lvl="1"/>
            <a:r>
              <a:rPr lang="en-US" dirty="0"/>
              <a:t>Examines if the relationship between two predictors depends on a third variable</a:t>
            </a:r>
          </a:p>
          <a:p>
            <a:pPr lvl="1"/>
            <a:r>
              <a:rPr lang="en-US" dirty="0"/>
              <a:t>Evaluated but not all were significant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6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A3ED-4DBC-222D-E6EA-0C78DC32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FFBDC-C7A3-C14F-B5DB-C93779510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Conclusion: </a:t>
            </a:r>
          </a:p>
          <a:p>
            <a:pPr lvl="1"/>
            <a:r>
              <a:rPr lang="en-US" dirty="0"/>
              <a:t>There is a significant gender pay gap favoring men</a:t>
            </a:r>
          </a:p>
          <a:p>
            <a:r>
              <a:rPr lang="en-US" dirty="0"/>
              <a:t>Practical Implications:</a:t>
            </a:r>
          </a:p>
          <a:p>
            <a:pPr lvl="1"/>
            <a:r>
              <a:rPr lang="en-US" dirty="0"/>
              <a:t>A policy change is needed to address the pay equity at this bank</a:t>
            </a:r>
          </a:p>
          <a:p>
            <a:r>
              <a:rPr lang="en-US" dirty="0"/>
              <a:t>Conclusion for a Judge:</a:t>
            </a:r>
          </a:p>
          <a:p>
            <a:pPr lvl="1"/>
            <a:r>
              <a:rPr lang="en-US" dirty="0"/>
              <a:t>Based on statistical evidence, there is a significant gender pay gap at this bank favoring men. This finding is consistent with potential gender discrimination, which the bank should address through policy changes and corrective actions</a:t>
            </a:r>
          </a:p>
        </p:txBody>
      </p:sp>
    </p:spTree>
    <p:extLst>
      <p:ext uri="{BB962C8B-B14F-4D97-AF65-F5344CB8AC3E}">
        <p14:creationId xmlns:p14="http://schemas.microsoft.com/office/powerpoint/2010/main" val="335373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2F1F-78A6-AB5B-89EE-05F8D9FE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Possibility of Designed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45C6-17F6-2B87-ABA7-32B4A218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Impracticality</a:t>
            </a:r>
          </a:p>
          <a:p>
            <a:pPr lvl="1"/>
            <a:r>
              <a:rPr lang="en-US" dirty="0"/>
              <a:t>Conduction a designed experiment where salaries are randomly assigned is impractical in a real-world setting. Employees’ salaries are influenced by various factors</a:t>
            </a:r>
          </a:p>
          <a:p>
            <a:r>
              <a:rPr lang="en-US" dirty="0"/>
              <a:t>Ethical concerns</a:t>
            </a:r>
          </a:p>
          <a:p>
            <a:pPr lvl="1"/>
            <a:r>
              <a:rPr lang="en-US" dirty="0"/>
              <a:t>Randomly assigning salaries could lead to ethical issues and employee dissatisfaction. It is not feasible to manipulate salaries purely for experimental purposes</a:t>
            </a:r>
          </a:p>
          <a:p>
            <a:r>
              <a:rPr lang="en-US" dirty="0"/>
              <a:t>Alternative Approaches</a:t>
            </a:r>
          </a:p>
          <a:p>
            <a:pPr lvl="1"/>
            <a:r>
              <a:rPr lang="en-US" dirty="0"/>
              <a:t>Instead of a designed experiment, observational data and statistical methods can be leveraged to identify and address disparities. </a:t>
            </a:r>
          </a:p>
        </p:txBody>
      </p:sp>
    </p:spTree>
    <p:extLst>
      <p:ext uri="{BB962C8B-B14F-4D97-AF65-F5344CB8AC3E}">
        <p14:creationId xmlns:p14="http://schemas.microsoft.com/office/powerpoint/2010/main" val="394655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12F5-8DE6-A168-29D1-9D90C717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09A0-ADBD-1BDF-707A-E3E0D6B44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Investigate pay disparity between men and women at a bank</a:t>
            </a:r>
          </a:p>
          <a:p>
            <a:r>
              <a:rPr lang="en-US" dirty="0"/>
              <a:t>Research Questions:</a:t>
            </a:r>
          </a:p>
          <a:p>
            <a:pPr lvl="1"/>
            <a:r>
              <a:rPr lang="en-US" dirty="0"/>
              <a:t>Is there a significant difference in starting salary between men and women?</a:t>
            </a:r>
          </a:p>
          <a:p>
            <a:pPr lvl="1"/>
            <a:r>
              <a:rPr lang="en-US" dirty="0"/>
              <a:t>How does including gender as a variable affect salary predictability?</a:t>
            </a:r>
          </a:p>
        </p:txBody>
      </p:sp>
    </p:spTree>
    <p:extLst>
      <p:ext uri="{BB962C8B-B14F-4D97-AF65-F5344CB8AC3E}">
        <p14:creationId xmlns:p14="http://schemas.microsoft.com/office/powerpoint/2010/main" val="115595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28D1-5DE4-F45E-0C43-FCB5B77E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and Definitions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6608-56C6-3A26-C812-74F6B6612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Source: Sleuth3 library (case 1202)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 err="1"/>
              <a:t>Bsal</a:t>
            </a:r>
            <a:r>
              <a:rPr lang="en-US" dirty="0"/>
              <a:t>: Starting salary</a:t>
            </a:r>
          </a:p>
          <a:p>
            <a:pPr lvl="1"/>
            <a:r>
              <a:rPr lang="en-US" dirty="0"/>
              <a:t>Sal77: Salary in 1977</a:t>
            </a:r>
          </a:p>
          <a:p>
            <a:pPr lvl="1"/>
            <a:r>
              <a:rPr lang="en-US" dirty="0"/>
              <a:t>Sex: Gender (Male/Female)</a:t>
            </a:r>
          </a:p>
          <a:p>
            <a:pPr lvl="1"/>
            <a:r>
              <a:rPr lang="en-US" dirty="0"/>
              <a:t>Senior: Seniority</a:t>
            </a:r>
          </a:p>
          <a:p>
            <a:pPr lvl="1"/>
            <a:r>
              <a:rPr lang="en-US" dirty="0"/>
              <a:t>Age: Age</a:t>
            </a:r>
          </a:p>
          <a:p>
            <a:pPr lvl="1"/>
            <a:r>
              <a:rPr lang="en-US" dirty="0"/>
              <a:t>Educ: Education Level</a:t>
            </a:r>
          </a:p>
          <a:p>
            <a:pPr lvl="1"/>
            <a:r>
              <a:rPr lang="en-US" dirty="0" err="1"/>
              <a:t>Exper</a:t>
            </a:r>
            <a:r>
              <a:rPr lang="en-US" dirty="0"/>
              <a:t>: Years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334750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9292-05BB-927C-9049-2A6C053F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 of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4EFE-58DF-9840-D5B8-29FE1B5E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Statistics:</a:t>
            </a:r>
          </a:p>
          <a:p>
            <a:pPr lvl="1"/>
            <a:r>
              <a:rPr lang="en-US" dirty="0"/>
              <a:t>Overall mean salary: $5420</a:t>
            </a:r>
          </a:p>
          <a:p>
            <a:pPr lvl="1"/>
            <a:r>
              <a:rPr lang="en-US" dirty="0"/>
              <a:t>Minimum salary: $3900</a:t>
            </a:r>
          </a:p>
          <a:p>
            <a:pPr lvl="1"/>
            <a:r>
              <a:rPr lang="en-US" dirty="0"/>
              <a:t>Maximum Salary: $8100</a:t>
            </a:r>
          </a:p>
          <a:p>
            <a:r>
              <a:rPr lang="en-US" dirty="0"/>
              <a:t>Gender-specific Statistics:</a:t>
            </a:r>
          </a:p>
          <a:p>
            <a:pPr lvl="1"/>
            <a:r>
              <a:rPr lang="en-US" dirty="0"/>
              <a:t>Males: Mean Salary $5956.88</a:t>
            </a:r>
          </a:p>
          <a:p>
            <a:pPr lvl="1"/>
            <a:r>
              <a:rPr lang="en-US" dirty="0"/>
              <a:t>Females: Mean Salary $5138.85</a:t>
            </a:r>
          </a:p>
          <a:p>
            <a:pPr lvl="1"/>
            <a:r>
              <a:rPr lang="en-US" dirty="0"/>
              <a:t>Difference: $818.03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4B68-FABA-F101-46C8-1D7D2CF3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10E2-B198-A774-34D6-8938BDDC9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1: Boxplot of Starting Salaries by Sex</a:t>
            </a:r>
          </a:p>
          <a:p>
            <a:pPr lvl="1"/>
            <a:r>
              <a:rPr lang="en-US" dirty="0"/>
              <a:t>Men have higher average starting salaries compared to women</a:t>
            </a:r>
          </a:p>
          <a:p>
            <a:pPr lvl="1"/>
            <a:r>
              <a:rPr lang="en-US" dirty="0"/>
              <a:t>Lowest and highest starting salaries for men are higher than for women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977F1-586E-B170-9D90-F08F9E0BB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83" y="3301595"/>
            <a:ext cx="5196634" cy="27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2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5BC0-9986-017E-A9D7-4E9C2C0A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2EC9-7DC9-629D-C6A5-F3BF176B7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2: Scatter Plot Matrix</a:t>
            </a:r>
          </a:p>
          <a:p>
            <a:pPr lvl="1"/>
            <a:r>
              <a:rPr lang="en-US" dirty="0"/>
              <a:t>Relationships between starting salary and other variables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9DA91-8C8F-527F-E1B7-47BBB8728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62" y="2931679"/>
            <a:ext cx="5058476" cy="31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9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4C50-2E40-7BBF-8E27-29B4E7C8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0D98-5EE1-52D6-1F7D-FE7D83D7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significant difference in starting salary between men and women at the bank?</a:t>
            </a:r>
          </a:p>
          <a:p>
            <a:r>
              <a:rPr lang="en-US" dirty="0"/>
              <a:t>How does including gender as a variable affect salary predictability?</a:t>
            </a:r>
          </a:p>
        </p:txBody>
      </p:sp>
    </p:spTree>
    <p:extLst>
      <p:ext uri="{BB962C8B-B14F-4D97-AF65-F5344CB8AC3E}">
        <p14:creationId xmlns:p14="http://schemas.microsoft.com/office/powerpoint/2010/main" val="242561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2BCA-5BAA-E5B8-95AA-050C27E7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4BA3-7227-DC09-1C21-665CE4E4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Two-Sample T-Test:</a:t>
            </a:r>
          </a:p>
          <a:p>
            <a:pPr lvl="1"/>
            <a:r>
              <a:rPr lang="en-US" dirty="0"/>
              <a:t>Compare starting salaries of men and women</a:t>
            </a:r>
          </a:p>
          <a:p>
            <a:pPr lvl="1"/>
            <a:r>
              <a:rPr lang="en-US" dirty="0"/>
              <a:t>Results: Significant difference with a p-value of 3.71e-07</a:t>
            </a:r>
          </a:p>
          <a:p>
            <a:r>
              <a:rPr lang="en-US" dirty="0"/>
              <a:t>Power Analysis:</a:t>
            </a:r>
          </a:p>
          <a:p>
            <a:pPr lvl="1"/>
            <a:r>
              <a:rPr lang="en-US" dirty="0"/>
              <a:t>Ensured sufficient sample size</a:t>
            </a:r>
          </a:p>
          <a:p>
            <a:pPr lvl="1"/>
            <a:r>
              <a:rPr lang="en-US" dirty="0"/>
              <a:t>Effect size (Cohen’s d): 1.37351</a:t>
            </a:r>
          </a:p>
          <a:p>
            <a:pPr lvl="1"/>
            <a:r>
              <a:rPr lang="en-US" dirty="0"/>
              <a:t>Power: 0.99999</a:t>
            </a:r>
          </a:p>
        </p:txBody>
      </p:sp>
    </p:spTree>
    <p:extLst>
      <p:ext uri="{BB962C8B-B14F-4D97-AF65-F5344CB8AC3E}">
        <p14:creationId xmlns:p14="http://schemas.microsoft.com/office/powerpoint/2010/main" val="312153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4C03-D9E0-CF11-1AEA-1F682E6F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3F488-FDD1-60D8-B50E-939B1BB0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Gender Variable:</a:t>
            </a:r>
          </a:p>
          <a:p>
            <a:pPr lvl="1"/>
            <a:r>
              <a:rPr lang="en-US" dirty="0"/>
              <a:t>Identified predictors: ‘Sal77’, ‘Senior’, ‘Age’, ‘Educ’</a:t>
            </a:r>
          </a:p>
          <a:p>
            <a:r>
              <a:rPr lang="en-US" dirty="0"/>
              <a:t>With Gender Variable:</a:t>
            </a:r>
          </a:p>
          <a:p>
            <a:pPr lvl="1"/>
            <a:r>
              <a:rPr lang="en-US" dirty="0"/>
              <a:t>Gender significantly improves the model’s predictive ability</a:t>
            </a:r>
          </a:p>
          <a:p>
            <a:pPr lvl="1"/>
            <a:r>
              <a:rPr lang="en-US" dirty="0"/>
              <a:t>Increased R-squared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989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1B31FF9-9D47-445D-8CF4-1BEF3D65AEC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557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Analysis of Pay Disparity Between Men and Women at a Bank</vt:lpstr>
      <vt:lpstr>Introduction</vt:lpstr>
      <vt:lpstr>Data Source and Definitions </vt:lpstr>
      <vt:lpstr>Main Features of the Data Set</vt:lpstr>
      <vt:lpstr>Data Visualization</vt:lpstr>
      <vt:lpstr>Data Visualization (Continued)</vt:lpstr>
      <vt:lpstr>Research Question</vt:lpstr>
      <vt:lpstr>Methodology</vt:lpstr>
      <vt:lpstr>Regression Analysis</vt:lpstr>
      <vt:lpstr>Visualization of Results</vt:lpstr>
      <vt:lpstr>Visualization of Results (Continued)</vt:lpstr>
      <vt:lpstr>Discussion of Methods</vt:lpstr>
      <vt:lpstr>Explanation of Interaction Terms</vt:lpstr>
      <vt:lpstr>Conclusion</vt:lpstr>
      <vt:lpstr>Possibility of Designed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Kamaal Bartlett</dc:creator>
  <cp:lastModifiedBy>Kamaal Bartlett</cp:lastModifiedBy>
  <cp:revision>1</cp:revision>
  <dcterms:created xsi:type="dcterms:W3CDTF">2024-06-01T16:48:34Z</dcterms:created>
  <dcterms:modified xsi:type="dcterms:W3CDTF">2024-06-01T16:50:14Z</dcterms:modified>
</cp:coreProperties>
</file>