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bff4c12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bff4c12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bff4c12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bff4c12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bff4c12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bff4c12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bff4c125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bff4c125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bb131b1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bb131b1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bb131b1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bb131b1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bff4c125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bff4c125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c42f3a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c42f3a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bb131b1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bb131b1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bff4c125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bff4c125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bcb7846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bcb7846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c42f3af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c42f3af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c46abd0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7c46abd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c42f3af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7c42f3af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c46abd03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7c46abd03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7bb131b1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7bb131b1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c46abd0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c46abd0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c46abd0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7c46abd0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c46abd0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c46abd0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c46abd0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7c46abd0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bb131b18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7bb131b18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19d2df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19d2df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c5f2c84d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7c5f2c84d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c5f2c84d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c5f2c84d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c60c514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c60c514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c60c514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c60c514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c60c514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c60c514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c60c514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c60c514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c60c514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c60c514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7bb131b1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7bb131b1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7c6af38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7c6af38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87cf2a1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887cf2a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bfe9d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bfe9d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887cf2a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887cf2a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887cf2a1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887cf2a1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87cf2a1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87cf2a1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87cf2a1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887cf2a1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bb131b1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bb131b1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bb131b1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bb131b1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bb131b1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bb131b1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bff4c1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bff4c1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bff4c12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bff4c12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just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nntorch.readthedocs.io/en/latest/snn.neurons_leaky.html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0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Relationship Id="rId4" Type="http://schemas.openxmlformats.org/officeDocument/2006/relationships/image" Target="../media/image37.png"/><Relationship Id="rId5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8.png"/><Relationship Id="rId4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nntorch.readthedocs.io/en/latest/readme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344"/>
              <a:t>Spiking Neural Networks Simulators</a:t>
            </a:r>
            <a:endParaRPr sz="5344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Risposta del neurone ad una corrente costante;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un segnale di input a gradino di durata 200 step </a:t>
            </a:r>
            <a:br>
              <a:rPr lang="it"/>
            </a:br>
            <a:r>
              <a:rPr lang="it"/>
              <a:t>che vale 0 per i primi 10 step e 0.2 per i successivi 190.</a:t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b="61449" l="0" r="0" t="5170"/>
          <a:stretch/>
        </p:blipFill>
        <p:spPr>
          <a:xfrm>
            <a:off x="1404000" y="3133201"/>
            <a:ext cx="6339600" cy="16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Iteriamo per un numero fissato di step (</a:t>
            </a:r>
            <a:r>
              <a:rPr b="1" lang="it"/>
              <a:t>num_steps</a:t>
            </a:r>
            <a:r>
              <a:rPr lang="it"/>
              <a:t>);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Forniamo al modello del neurone i parametri necessari : potenziale di membrana al tempo t-1, input al tempo step, peso della sinapsi, decay rate </a:t>
            </a:r>
            <a:r>
              <a:rPr b="1" lang="it"/>
              <a:t>𝜷;</a:t>
            </a:r>
            <a:endParaRPr b="1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Salviamo lo stato del neurone ad ogni timestep su due liste separate per potenziale di membrana e spike.</a:t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3733000"/>
            <a:ext cx="53054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La corrente di input al neurone è costante e pari a 0.2 A;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Il potenziale di membrana sale in modo esponenziale</a:t>
            </a:r>
            <a:r>
              <a:rPr lang="it"/>
              <a:t> fino ad arrivare al potenziale di soglia;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Ogni volta che viene raggiunta la soglia, </a:t>
            </a:r>
            <a:r>
              <a:rPr b="1" lang="it"/>
              <a:t>il neurone emette uno spike</a:t>
            </a:r>
            <a:r>
              <a:rPr lang="it"/>
              <a:t>, ed il suo potenziale viene resettato </a:t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976" y="1853850"/>
            <a:ext cx="4056324" cy="30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Lo stesso risultato è ottenibile istanziando un oggetto della classe </a:t>
            </a:r>
            <a:r>
              <a:rPr b="1" lang="it">
                <a:solidFill>
                  <a:schemeClr val="hlink"/>
                </a:solidFill>
                <a:uFill>
                  <a:noFill/>
                </a:uFill>
                <a:hlinkClick r:id="rId3"/>
              </a:rPr>
              <a:t>snn.Leaky()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parametro necessario da impostare per istanziare l’oggetto è il d</a:t>
            </a:r>
            <a:r>
              <a:rPr lang="it"/>
              <a:t>ecay rate 𝜷;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Tra gli altri parametri che possono essere modificati c’è il </a:t>
            </a:r>
            <a:r>
              <a:rPr b="1" lang="it"/>
              <a:t>meccanismo di reset </a:t>
            </a:r>
            <a:r>
              <a:rPr lang="it"/>
              <a:t>che varia tra “</a:t>
            </a:r>
            <a:r>
              <a:rPr b="1" lang="it"/>
              <a:t>subtract</a:t>
            </a:r>
            <a:r>
              <a:rPr lang="it"/>
              <a:t>” e “</a:t>
            </a:r>
            <a:r>
              <a:rPr b="1" lang="it"/>
              <a:t>zero</a:t>
            </a:r>
            <a:r>
              <a:rPr lang="it"/>
              <a:t>”; e la possibilità di </a:t>
            </a:r>
            <a:r>
              <a:rPr b="1" lang="it"/>
              <a:t>rendere parametri apprendibili</a:t>
            </a:r>
            <a:r>
              <a:rPr lang="it"/>
              <a:t> sia 𝜷 “</a:t>
            </a:r>
            <a:r>
              <a:rPr b="1" lang="it"/>
              <a:t>lean_beta</a:t>
            </a:r>
            <a:r>
              <a:rPr lang="it"/>
              <a:t>” che la threshold “</a:t>
            </a:r>
            <a:r>
              <a:rPr b="1" lang="it"/>
              <a:t>learn_threshold</a:t>
            </a:r>
            <a:r>
              <a:rPr lang="it"/>
              <a:t>”.</a:t>
            </a:r>
            <a:endParaRPr/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575" y="3806875"/>
            <a:ext cx="66484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Definire una Rete Neurale Spiking</a:t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di una SNN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729450" y="2078875"/>
            <a:ext cx="3792300" cy="28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metodo più comodo per definire una SNN è </a:t>
            </a:r>
            <a:r>
              <a:rPr b="1" lang="it"/>
              <a:t>definendo una classe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definire la classe </a:t>
            </a:r>
            <a:r>
              <a:rPr b="1" lang="it"/>
              <a:t>Model </a:t>
            </a:r>
            <a:r>
              <a:rPr lang="it"/>
              <a:t>è importante definire un </a:t>
            </a:r>
            <a:r>
              <a:rPr b="1" lang="it"/>
              <a:t>metodo</a:t>
            </a:r>
            <a:r>
              <a:rPr lang="it"/>
              <a:t> che verrà eseguito quando viene </a:t>
            </a:r>
            <a:r>
              <a:rPr lang="it"/>
              <a:t>istanziato</a:t>
            </a:r>
            <a:r>
              <a:rPr lang="it"/>
              <a:t> un nuovo oggetto della classe, l’</a:t>
            </a:r>
            <a:r>
              <a:rPr b="1" lang="it"/>
              <a:t>init()</a:t>
            </a:r>
            <a:r>
              <a:rPr lang="it"/>
              <a:t>, </a:t>
            </a:r>
            <a:r>
              <a:rPr lang="it"/>
              <a:t>e uno che verrà eseguito quando diamo un input al modello, il </a:t>
            </a:r>
            <a:r>
              <a:rPr b="1" lang="it"/>
              <a:t>forward()</a:t>
            </a:r>
            <a:r>
              <a:rPr lang="it"/>
              <a:t>.</a:t>
            </a:r>
            <a:endParaRPr/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1" name="Google Shape;201;p27" title="1_NxXw72-CDGp7b7pz2kga5g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525" y="2078875"/>
            <a:ext cx="496338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di una SNN (cont.)</a:t>
            </a:r>
            <a:endParaRPr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metodo </a:t>
            </a:r>
            <a:r>
              <a:rPr b="1" lang="it"/>
              <a:t>__init__() </a:t>
            </a:r>
            <a:r>
              <a:rPr lang="it"/>
              <a:t>viene chiamato automaticamente da Python quando si prova ad instanziare un oggetto della classe Model;</a:t>
            </a:r>
            <a:endParaRPr/>
          </a:p>
        </p:txBody>
      </p:sp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125" y="2902000"/>
            <a:ext cx="39814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729350" y="2736925"/>
            <a:ext cx="39816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All’interno di questo metodo inizializziamo l'architettura che avrà la nostra </a:t>
            </a:r>
            <a:r>
              <a:rPr b="1" lang="it"/>
              <a:t>SNN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Utilizziamo il modulo </a:t>
            </a:r>
            <a:r>
              <a:rPr b="1" lang="it"/>
              <a:t>nn.Linear</a:t>
            </a:r>
            <a:r>
              <a:rPr lang="it"/>
              <a:t> di </a:t>
            </a:r>
            <a:r>
              <a:rPr b="1" lang="it"/>
              <a:t>Pytorch </a:t>
            </a:r>
            <a:r>
              <a:rPr lang="it"/>
              <a:t>per realizzare i layer e le connessioni, mentre i neuroni sono generati da </a:t>
            </a:r>
            <a:r>
              <a:rPr b="1" lang="it"/>
              <a:t>snnTorch </a:t>
            </a:r>
            <a:r>
              <a:rPr lang="it"/>
              <a:t>(</a:t>
            </a:r>
            <a:r>
              <a:rPr b="1" lang="it"/>
              <a:t>snn.Leaky</a:t>
            </a:r>
            <a:r>
              <a:rPr lang="it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729450" y="2528050"/>
            <a:ext cx="417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Tramite il metodo </a:t>
            </a:r>
            <a:r>
              <a:rPr b="1" lang="it"/>
              <a:t>init_leaky() </a:t>
            </a:r>
            <a:r>
              <a:rPr lang="it"/>
              <a:t>vengono inizializzate le variabili di stato e gli output dei neuroni;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</a:t>
            </a:r>
            <a:r>
              <a:rPr b="1" lang="it"/>
              <a:t>ciclo for</a:t>
            </a:r>
            <a:r>
              <a:rPr lang="it"/>
              <a:t> successivo permette di simulare l’evoluzione della rete nel tempo: l’input </a:t>
            </a:r>
            <a:r>
              <a:rPr b="1" lang="it"/>
              <a:t>attraversa tutti i layer</a:t>
            </a:r>
            <a:r>
              <a:rPr lang="it"/>
              <a:t> della rete.</a:t>
            </a:r>
            <a:endParaRPr/>
          </a:p>
        </p:txBody>
      </p:sp>
      <p:sp>
        <p:nvSpPr>
          <p:cNvPr id="216" name="Google Shape;21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di una SNN (cont.)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729450" y="1853850"/>
            <a:ext cx="76887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metodo </a:t>
            </a:r>
            <a:r>
              <a:rPr b="1" lang="it"/>
              <a:t>forward</a:t>
            </a:r>
            <a:r>
              <a:rPr b="1" lang="it"/>
              <a:t>() </a:t>
            </a:r>
            <a:r>
              <a:rPr lang="it"/>
              <a:t>è quello che viene eseguito quando si passa un input al modello</a:t>
            </a:r>
            <a:r>
              <a:rPr lang="it"/>
              <a:t>;</a:t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9" name="Google Shape;2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325" y="2329125"/>
            <a:ext cx="3562976" cy="2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una SNN (MNIST)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</a:t>
            </a:r>
            <a:r>
              <a:rPr lang="it"/>
              <a:t>una SNN </a:t>
            </a:r>
            <a:endParaRPr sz="3600"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729450" y="2078875"/>
            <a:ext cx="39144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MNIST </a:t>
            </a:r>
            <a:r>
              <a:rPr lang="it"/>
              <a:t>è un dataset che contiene immagini di cifre scritte a mano e viene utilizzato come benchmark per la classificazione di una rete;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Le immagini hanno dimensione 28x28 pixel.</a:t>
            </a:r>
            <a:endParaRPr/>
          </a:p>
        </p:txBody>
      </p:sp>
      <p:pic>
        <p:nvPicPr>
          <p:cNvPr id="233" name="Google Shape;233;p31" title="mnist-3.0.1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000" y="1237550"/>
            <a:ext cx="3512300" cy="35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40"/>
              <a:t>Spiking Neural Network Simulators</a:t>
            </a:r>
            <a:endParaRPr sz="28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Scalabilità;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Astrazione del</a:t>
            </a:r>
            <a:r>
              <a:rPr lang="it" sz="1600"/>
              <a:t>la complessità hardware;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Analisi dettagliata del comportamento di neuroni e sinapsi;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Confronti tra diverse architetture</a:t>
            </a:r>
            <a:r>
              <a:rPr lang="it" sz="1600"/>
              <a:t>.</a:t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188" y="3840600"/>
            <a:ext cx="2196450" cy="9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28062" l="0" r="0" t="27520"/>
          <a:stretch/>
        </p:blipFill>
        <p:spPr>
          <a:xfrm>
            <a:off x="1001050" y="3436675"/>
            <a:ext cx="240990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5">
            <a:alphaModFix/>
          </a:blip>
          <a:srcRect b="30766" l="0" r="0" t="27329"/>
          <a:stretch/>
        </p:blipFill>
        <p:spPr>
          <a:xfrm>
            <a:off x="6808350" y="2117525"/>
            <a:ext cx="1609800" cy="6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7475" y="3205000"/>
            <a:ext cx="1731534" cy="9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una SNN (cont.)</a:t>
            </a:r>
            <a:endParaRPr sz="3600"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729450" y="2078875"/>
            <a:ext cx="44061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una rete </a:t>
            </a:r>
            <a:r>
              <a:rPr b="1" lang="it"/>
              <a:t>shallow</a:t>
            </a:r>
            <a:r>
              <a:rPr lang="it"/>
              <a:t> e </a:t>
            </a:r>
            <a:r>
              <a:rPr b="1" lang="it"/>
              <a:t>fully connected </a:t>
            </a:r>
            <a:r>
              <a:rPr lang="it"/>
              <a:t>adeguata alla task che dobbiamo risolvere: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Le immagini sono 28x28  		</a:t>
            </a:r>
            <a:r>
              <a:rPr b="1" lang="it"/>
              <a:t>784 input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Ci sono 10 possibili cifre		</a:t>
            </a:r>
            <a:r>
              <a:rPr b="1" lang="it"/>
              <a:t>10 output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Rete shallow		</a:t>
            </a:r>
            <a:r>
              <a:rPr b="1" lang="it"/>
              <a:t>1 solo hidden layer</a:t>
            </a:r>
            <a:r>
              <a:rPr lang="it"/>
              <a:t> </a:t>
            </a:r>
            <a:endParaRPr/>
          </a:p>
        </p:txBody>
      </p:sp>
      <p:pic>
        <p:nvPicPr>
          <p:cNvPr id="241" name="Google Shape;241;p32" title="2_8_fcn-removebg-preview.png"/>
          <p:cNvPicPr preferRelativeResize="0"/>
          <p:nvPr/>
        </p:nvPicPr>
        <p:blipFill rotWithShape="1">
          <a:blip r:embed="rId3">
            <a:alphaModFix/>
          </a:blip>
          <a:srcRect b="0" l="3331" r="3088" t="3316"/>
          <a:stretch/>
        </p:blipFill>
        <p:spPr>
          <a:xfrm>
            <a:off x="5285063" y="1853850"/>
            <a:ext cx="3101725" cy="291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2"/>
          <p:cNvCxnSpPr/>
          <p:nvPr/>
        </p:nvCxnSpPr>
        <p:spPr>
          <a:xfrm>
            <a:off x="3461500" y="3350800"/>
            <a:ext cx="53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2"/>
          <p:cNvCxnSpPr/>
          <p:nvPr/>
        </p:nvCxnSpPr>
        <p:spPr>
          <a:xfrm>
            <a:off x="3461500" y="3664375"/>
            <a:ext cx="53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2494475" y="3934625"/>
            <a:ext cx="53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una SNN (cont.)</a:t>
            </a:r>
            <a:endParaRPr sz="3600"/>
          </a:p>
        </p:txBody>
      </p:sp>
      <p:sp>
        <p:nvSpPr>
          <p:cNvPr id="250" name="Google Shape;250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729450" y="2078875"/>
            <a:ext cx="3612900" cy="26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poter allenare la rete è necessario prima elaborare i dati per renderli fruibili dalla rete;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la </a:t>
            </a:r>
            <a:r>
              <a:rPr b="1" lang="it"/>
              <a:t>transform </a:t>
            </a:r>
            <a:r>
              <a:rPr lang="it"/>
              <a:t>per portare le immagini nelle dimensioni e valori che ci interessano;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Scarichiamo i dati e creiamo i </a:t>
            </a:r>
            <a:r>
              <a:rPr b="1" lang="it"/>
              <a:t>Dataloader </a:t>
            </a:r>
            <a:r>
              <a:rPr lang="it"/>
              <a:t>da dare alla rete.</a:t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0" y="1853850"/>
            <a:ext cx="3694648" cy="2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una SNN (cont.)</a:t>
            </a:r>
            <a:endParaRPr sz="3600"/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729450" y="1853850"/>
            <a:ext cx="41901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il training loop per allenare il modello: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Estraiamo un batch di immagini dal dataloader;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Impostiamo il modello in </a:t>
            </a:r>
            <a:r>
              <a:rPr b="1" lang="it"/>
              <a:t>modalità di addestramento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Eseguiamo il </a:t>
            </a:r>
            <a:r>
              <a:rPr b="1" lang="it"/>
              <a:t>forward pass</a:t>
            </a:r>
            <a:r>
              <a:rPr lang="it"/>
              <a:t> sul batch;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Sommiamo la loss per ogni timestep;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Calcoliamo il gradiente e aggiorniamo i pesi</a:t>
            </a:r>
            <a:endParaRPr/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625" y="1853850"/>
            <a:ext cx="33075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Surrogate Gradients</a:t>
            </a:r>
            <a:endParaRPr sz="3600"/>
          </a:p>
        </p:txBody>
      </p:sp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729450" y="1853850"/>
            <a:ext cx="45114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 neuroni spiking si comportano in modo </a:t>
            </a:r>
            <a:r>
              <a:rPr b="1" lang="it"/>
              <a:t>discreto</a:t>
            </a:r>
            <a:r>
              <a:rPr lang="it"/>
              <a:t>: o emettono uno spike o non lo emettono;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Tale comportamento è indicato dalla loro funzione d’attivazione: il </a:t>
            </a:r>
            <a:r>
              <a:rPr b="1" lang="it"/>
              <a:t>gradino di Heavyside</a:t>
            </a:r>
            <a:r>
              <a:rPr lang="it"/>
              <a:t> che comporta un </a:t>
            </a:r>
            <a:r>
              <a:rPr b="1" lang="it"/>
              <a:t>gradiente nullo</a:t>
            </a:r>
            <a:r>
              <a:rPr lang="it"/>
              <a:t>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Durante il </a:t>
            </a:r>
            <a:r>
              <a:rPr b="1" lang="it"/>
              <a:t>backward pass</a:t>
            </a:r>
            <a:r>
              <a:rPr lang="it"/>
              <a:t>, il gradiente della funzione a gradino viene sostituito da quello di sue approssimazioni continui e differenziabili chiamate </a:t>
            </a:r>
            <a:r>
              <a:rPr b="1" lang="it"/>
              <a:t>Gradienti surrogati</a:t>
            </a:r>
            <a:r>
              <a:rPr lang="it"/>
              <a:t>.</a:t>
            </a:r>
            <a:endParaRPr/>
          </a:p>
        </p:txBody>
      </p:sp>
      <p:pic>
        <p:nvPicPr>
          <p:cNvPr id="268" name="Google Shape;268;p35" title="Spike-Function-and-Surrogate-Gradient-Function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025" y="2206500"/>
            <a:ext cx="3896975" cy="22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29450" y="1322450"/>
            <a:ext cx="7688400" cy="19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</a:t>
            </a:r>
            <a:endParaRPr/>
          </a:p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</a:t>
            </a:r>
            <a:endParaRPr sz="3600"/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729450" y="1853850"/>
            <a:ext cx="41901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Creiamo un pattern temporale da dover riconoscere: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ogni time step si attiverà un solo neurone;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Alleniamo una SNN capace di riconoscere questo pattern ed emettere uno spike nel momento in cui viene riconosciuta la sequenza.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950" y="2006250"/>
            <a:ext cx="3652824" cy="2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 (cont.)</a:t>
            </a:r>
            <a:endParaRPr sz="3600"/>
          </a:p>
        </p:txBody>
      </p:sp>
      <p:sp>
        <p:nvSpPr>
          <p:cNvPr id="288" name="Google Shape;288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729450" y="1853850"/>
            <a:ext cx="7688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Generiamo un pattern target in modo randomico partendo da un determinato seed per favorire la </a:t>
            </a:r>
            <a:r>
              <a:rPr lang="it"/>
              <a:t>riproducibilità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Impostiamo a 1</a:t>
            </a:r>
            <a:r>
              <a:rPr lang="it"/>
              <a:t> il valore di un solo neurone per ogni istante di tempo tramite un ciclo for.</a:t>
            </a:r>
            <a:endParaRPr/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225" y="2935538"/>
            <a:ext cx="50292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 (cont.)</a:t>
            </a:r>
            <a:endParaRPr sz="3600"/>
          </a:p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7" name="Google Shape;297;p39"/>
          <p:cNvSpPr txBox="1"/>
          <p:nvPr>
            <p:ph idx="1" type="body"/>
          </p:nvPr>
        </p:nvSpPr>
        <p:spPr>
          <a:xfrm>
            <a:off x="729450" y="1853850"/>
            <a:ext cx="32928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Si genera un vettore di rumore random della stessa lunghezza del batch di dati;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Si inserisce in un punto randomico del segnale di input il pattern target generato precedentemente;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Impostiamo a 1 la </a:t>
            </a:r>
            <a:r>
              <a:rPr b="1" lang="it"/>
              <a:t>label</a:t>
            </a:r>
            <a:r>
              <a:rPr b="1" lang="it"/>
              <a:t> </a:t>
            </a:r>
            <a:r>
              <a:rPr lang="it"/>
              <a:t>il time step </a:t>
            </a:r>
            <a:r>
              <a:rPr lang="it"/>
              <a:t>successivo</a:t>
            </a:r>
            <a:r>
              <a:rPr lang="it"/>
              <a:t> alla conclusione del pattern giusto.</a:t>
            </a:r>
            <a:endParaRPr/>
          </a:p>
        </p:txBody>
      </p: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450" y="2299700"/>
            <a:ext cx="4990551" cy="23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 (cont.)</a:t>
            </a:r>
            <a:endParaRPr sz="3600"/>
          </a:p>
        </p:txBody>
      </p:sp>
      <p:sp>
        <p:nvSpPr>
          <p:cNvPr id="304" name="Google Shape;30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729450" y="1853850"/>
            <a:ext cx="32937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Alleniamo la rete su una serie di sequenze generate in modo randomico con il rumore;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Completato l’allenamento notiamo come la rete emette un singolo spike dopo che la</a:t>
            </a:r>
            <a:r>
              <a:rPr b="1" lang="it"/>
              <a:t> sequenza target è stata riconosciuta</a:t>
            </a: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475" y="1799084"/>
            <a:ext cx="4423826" cy="293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</a:t>
            </a:r>
            <a:endParaRPr/>
          </a:p>
        </p:txBody>
      </p:sp>
      <p:sp>
        <p:nvSpPr>
          <p:cNvPr id="312" name="Google Shape;312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40"/>
              <a:t>Spiking Neural Network Simulators</a:t>
            </a:r>
            <a:endParaRPr sz="284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62051"/>
            <a:ext cx="6086324" cy="15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729450" y="2078875"/>
            <a:ext cx="43134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L’anomaly detection consiste nell’identificare eventi rari (</a:t>
            </a:r>
            <a:r>
              <a:rPr b="1" lang="it"/>
              <a:t>anomalie</a:t>
            </a:r>
            <a:r>
              <a:rPr lang="it"/>
              <a:t>) che differiscono significativamente dal resto dei dati;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fare AD solitamente viene usata una particolare architettura chiamata </a:t>
            </a:r>
            <a:r>
              <a:rPr b="1" lang="it"/>
              <a:t>Autoencoder</a:t>
            </a:r>
            <a:endParaRPr b="1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L’AE viene allenato per ricostruire nel miglior modo possibile i dati d’ingresso.</a:t>
            </a:r>
            <a:endParaRPr/>
          </a:p>
        </p:txBody>
      </p:sp>
      <p:sp>
        <p:nvSpPr>
          <p:cNvPr id="319" name="Google Shape;319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00" y="1849800"/>
            <a:ext cx="3493325" cy="317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42"/>
          <p:cNvCxnSpPr/>
          <p:nvPr/>
        </p:nvCxnSpPr>
        <p:spPr>
          <a:xfrm>
            <a:off x="2553675" y="3999175"/>
            <a:ext cx="2421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</p:txBody>
      </p:sp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Generiamo un dataset sintetico costituito da un segnale periodico più del rumore bianco;</a:t>
            </a:r>
            <a:endParaRPr/>
          </a:p>
        </p:txBody>
      </p:sp>
      <p:sp>
        <p:nvSpPr>
          <p:cNvPr id="328" name="Google Shape;328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499" y="2617775"/>
            <a:ext cx="2854799" cy="213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729450" y="2641875"/>
            <a:ext cx="4952100" cy="21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Alleniamo l’AE con finestre di dati </a:t>
            </a:r>
            <a:r>
              <a:rPr b="1" lang="it"/>
              <a:t>normali</a:t>
            </a:r>
            <a:r>
              <a:rPr lang="it"/>
              <a:t>, senza alcuna anomalia, in questo modo il modello sarà molto più bravo a ricostruire finestre senza anomalie all’interno ed il suo </a:t>
            </a:r>
            <a:r>
              <a:rPr b="1" lang="it"/>
              <a:t>errore di ricostruzione </a:t>
            </a:r>
            <a:r>
              <a:rPr lang="it"/>
              <a:t>aumenterà per finestre con anomalie all’interno.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729450" y="2078875"/>
            <a:ext cx="4221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una </a:t>
            </a:r>
            <a:r>
              <a:rPr b="1" lang="it"/>
              <a:t>classe</a:t>
            </a:r>
            <a:r>
              <a:rPr lang="it"/>
              <a:t> per contenere i dati, all’interno abbiamo 3 metodi: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</a:t>
            </a:r>
            <a:r>
              <a:rPr b="1" lang="it"/>
              <a:t>__init__()</a:t>
            </a:r>
            <a:r>
              <a:rPr lang="it"/>
              <a:t> permette di settare i parametri del dataset;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metodo </a:t>
            </a:r>
            <a:r>
              <a:rPr b="1" lang="it"/>
              <a:t>__getitem__()</a:t>
            </a:r>
            <a:r>
              <a:rPr lang="it"/>
              <a:t> permette di accedere ad un elemento del dataset.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Tramite </a:t>
            </a:r>
            <a:r>
              <a:rPr b="1" lang="it"/>
              <a:t>__getitem__() </a:t>
            </a:r>
            <a:r>
              <a:rPr lang="it"/>
              <a:t>dividiamo in finestre di </a:t>
            </a:r>
            <a:r>
              <a:rPr b="1" lang="it"/>
              <a:t>self.finestra </a:t>
            </a:r>
            <a:r>
              <a:rPr lang="it"/>
              <a:t>elementi e codifichiamo in </a:t>
            </a:r>
            <a:r>
              <a:rPr b="1" lang="it"/>
              <a:t>treni di spike</a:t>
            </a:r>
            <a:r>
              <a:rPr lang="it"/>
              <a:t>.</a:t>
            </a:r>
            <a:endParaRPr/>
          </a:p>
        </p:txBody>
      </p:sp>
      <p:sp>
        <p:nvSpPr>
          <p:cNvPr id="336" name="Google Shape;33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</p:txBody>
      </p:sp>
      <p:sp>
        <p:nvSpPr>
          <p:cNvPr id="337" name="Google Shape;337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38" name="Google Shape;33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600" y="2011375"/>
            <a:ext cx="3752375" cy="23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644450" y="1853850"/>
            <a:ext cx="77718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Esistono 3 modi diversi di codificare i dati per darli ad una SNN:</a:t>
            </a:r>
            <a:endParaRPr/>
          </a:p>
        </p:txBody>
      </p:sp>
      <p:sp>
        <p:nvSpPr>
          <p:cNvPr id="344" name="Google Shape;344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Codifica dei dati nelle SNN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46" name="Google Shape;3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650" y="2276474"/>
            <a:ext cx="4924877" cy="25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644450" y="2140100"/>
            <a:ext cx="33102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Rate coding </a:t>
            </a:r>
            <a:r>
              <a:rPr lang="it"/>
              <a:t>: Il valore del sample (in [0,1]) viene usato come probabilità di spike;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Latency coding </a:t>
            </a:r>
            <a:r>
              <a:rPr lang="it"/>
              <a:t>: Ogni feature è codificata con un neurone, l’intensità corrisponde alla velocità di spike;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Delta modulation </a:t>
            </a:r>
            <a:r>
              <a:rPr lang="it"/>
              <a:t>: Genera spike quando il segnale cambia valore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729450" y="2078875"/>
            <a:ext cx="3396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Questa volta essendo i dati variabili nel tempo e </a:t>
            </a:r>
            <a:r>
              <a:rPr b="1" lang="it"/>
              <a:t>codificati in spikes </a:t>
            </a:r>
            <a:r>
              <a:rPr lang="it"/>
              <a:t>è necessario dare un input diverso al modello per ogni timestep;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farlo, nella </a:t>
            </a:r>
            <a:r>
              <a:rPr b="1" lang="it"/>
              <a:t>forward()</a:t>
            </a:r>
            <a:r>
              <a:rPr lang="it"/>
              <a:t> forniamo un elemento diverso dell’input per ogni time step.</a:t>
            </a:r>
            <a:endParaRPr/>
          </a:p>
        </p:txBody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55" name="Google Shape;355;p46"/>
          <p:cNvPicPr preferRelativeResize="0"/>
          <p:nvPr/>
        </p:nvPicPr>
        <p:blipFill rotWithShape="1">
          <a:blip r:embed="rId3">
            <a:alphaModFix/>
          </a:blip>
          <a:srcRect b="0" l="0" r="8122" t="0"/>
          <a:stretch/>
        </p:blipFill>
        <p:spPr>
          <a:xfrm>
            <a:off x="4265500" y="2129538"/>
            <a:ext cx="4270800" cy="256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6" name="Google Shape;356;p46"/>
          <p:cNvCxnSpPr/>
          <p:nvPr/>
        </p:nvCxnSpPr>
        <p:spPr>
          <a:xfrm flipH="1" rot="10800000">
            <a:off x="3904800" y="3613625"/>
            <a:ext cx="859200" cy="638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idx="1" type="body"/>
          </p:nvPr>
        </p:nvSpPr>
        <p:spPr>
          <a:xfrm>
            <a:off x="729450" y="2078875"/>
            <a:ext cx="4221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Una volta allenato il modello possiamo testarlo per verificare il corretto funzionamento;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Calcolando l’</a:t>
            </a:r>
            <a:r>
              <a:rPr b="1" lang="it"/>
              <a:t>errore di ricostruzione medio </a:t>
            </a:r>
            <a:r>
              <a:rPr lang="it"/>
              <a:t>sul training set possiamo ottenere di conseguenza il valore di soglia utile a riconoscere la presenza di un’anomalia nella finestra.</a:t>
            </a:r>
            <a:endParaRPr/>
          </a:p>
        </p:txBody>
      </p:sp>
      <p:sp>
        <p:nvSpPr>
          <p:cNvPr id="362" name="Google Shape;36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64" name="Google Shape;3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300" y="1455050"/>
            <a:ext cx="3623926" cy="28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188" y="4349800"/>
            <a:ext cx="24955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729450" y="2078875"/>
            <a:ext cx="4221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In fase di </a:t>
            </a:r>
            <a:r>
              <a:rPr b="1" lang="it"/>
              <a:t>testing </a:t>
            </a:r>
            <a:r>
              <a:rPr lang="it"/>
              <a:t>diamo al modello finestre di segnale con anomalie all’interno;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Valutiamo la ricostruzione del modello sia dal punto di vista grafico sia dal punto di vista dell’MSE.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La ricostruzione sembra fedele, perché l’errore di ricostruzione è così alto? </a:t>
            </a:r>
            <a:endParaRPr/>
          </a:p>
        </p:txBody>
      </p:sp>
      <p:sp>
        <p:nvSpPr>
          <p:cNvPr id="371" name="Google Shape;37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925" y="1527225"/>
            <a:ext cx="3533576" cy="28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313" y="4488463"/>
            <a:ext cx="3352800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48"/>
          <p:cNvCxnSpPr/>
          <p:nvPr/>
        </p:nvCxnSpPr>
        <p:spPr>
          <a:xfrm flipH="1" rot="10800000">
            <a:off x="4908600" y="2342750"/>
            <a:ext cx="488100" cy="12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8"/>
          <p:cNvCxnSpPr/>
          <p:nvPr/>
        </p:nvCxnSpPr>
        <p:spPr>
          <a:xfrm>
            <a:off x="4143700" y="4426775"/>
            <a:ext cx="1120200" cy="12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729450" y="1322450"/>
            <a:ext cx="7688400" cy="19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</a:t>
            </a:r>
            <a:endParaRPr/>
          </a:p>
        </p:txBody>
      </p:sp>
      <p:sp>
        <p:nvSpPr>
          <p:cNvPr id="382" name="Google Shape;382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</a:t>
            </a:r>
            <a:endParaRPr/>
          </a:p>
        </p:txBody>
      </p:sp>
      <p:sp>
        <p:nvSpPr>
          <p:cNvPr id="388" name="Google Shape;388;p50"/>
          <p:cNvSpPr txBox="1"/>
          <p:nvPr>
            <p:ph idx="1" type="body"/>
          </p:nvPr>
        </p:nvSpPr>
        <p:spPr>
          <a:xfrm>
            <a:off x="729450" y="1942100"/>
            <a:ext cx="4155000" cy="27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Simuliamo il movimento di un robot in un ambiente con ostacoli grazie a CoppeliaSim;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robot si muove nell’ambiente simulato tramite un algoritmo di </a:t>
            </a:r>
            <a:r>
              <a:rPr b="1" lang="it"/>
              <a:t>Potential Field</a:t>
            </a:r>
            <a:r>
              <a:rPr lang="it"/>
              <a:t>: viene </a:t>
            </a:r>
            <a:r>
              <a:rPr b="1" lang="it"/>
              <a:t>attirato dal target</a:t>
            </a:r>
            <a:r>
              <a:rPr lang="it"/>
              <a:t> (in rosso) e al contempo viene </a:t>
            </a:r>
            <a:r>
              <a:rPr b="1" lang="it"/>
              <a:t>respinto dagli ostacoli</a:t>
            </a:r>
            <a:r>
              <a:rPr lang="it"/>
              <a:t>.</a:t>
            </a:r>
            <a:endParaRPr/>
          </a:p>
        </p:txBody>
      </p:sp>
      <p:sp>
        <p:nvSpPr>
          <p:cNvPr id="389" name="Google Shape;389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90" name="Google Shape;390;p50"/>
          <p:cNvPicPr preferRelativeResize="0"/>
          <p:nvPr/>
        </p:nvPicPr>
        <p:blipFill rotWithShape="1">
          <a:blip r:embed="rId3">
            <a:alphaModFix/>
          </a:blip>
          <a:srcRect b="2742" l="0" r="0" t="0"/>
          <a:stretch/>
        </p:blipFill>
        <p:spPr>
          <a:xfrm>
            <a:off x="4944725" y="2057475"/>
            <a:ext cx="3796349" cy="2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025" y="4581350"/>
            <a:ext cx="46860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729450" y="1942100"/>
            <a:ext cx="4155000" cy="27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Alleniamo la rete per effettuare </a:t>
            </a:r>
            <a:r>
              <a:rPr b="1" lang="it"/>
              <a:t>Anomaly Detection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L’SNN impara a ricostruire in modo congiunto i dati ottenuti dai sensori di prossimità e dalla camera montata sul </a:t>
            </a:r>
            <a:r>
              <a:rPr b="1" lang="it"/>
              <a:t>Pioneer P3DX</a:t>
            </a:r>
            <a:r>
              <a:rPr lang="it"/>
              <a:t>.</a:t>
            </a:r>
            <a:endParaRPr/>
          </a:p>
        </p:txBody>
      </p:sp>
      <p:sp>
        <p:nvSpPr>
          <p:cNvPr id="398" name="Google Shape;398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99" name="Google Shape;3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850" y="2006250"/>
            <a:ext cx="3579949" cy="25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40"/>
              <a:t>Roadmap</a:t>
            </a:r>
            <a:endParaRPr sz="284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Installazione snnTorch;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Creare un neurone (caratteristiche e parametri);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Creare ed allenare una rete;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Classificazione su MNIST;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Riconoscimento pattern temporali;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Anomaly Detection;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Online Learning con Robot.</a:t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405" name="Google Shape;405;p52"/>
          <p:cNvSpPr txBox="1"/>
          <p:nvPr>
            <p:ph idx="1" type="body"/>
          </p:nvPr>
        </p:nvSpPr>
        <p:spPr>
          <a:xfrm>
            <a:off x="729450" y="1942100"/>
            <a:ext cx="76887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Ci interfacciamo a CoppeliaSim tramite le API di Python, installando il pacchetto tramite pip :</a:t>
            </a:r>
            <a:br>
              <a:rPr lang="it"/>
            </a:b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Una volta installato ci connettiamo al simulatore tramite le </a:t>
            </a:r>
            <a:r>
              <a:rPr b="1" lang="it"/>
              <a:t>RemoteAPI</a:t>
            </a:r>
            <a:r>
              <a:rPr lang="it"/>
              <a:t> e carichiamo la scena;</a:t>
            </a:r>
            <a:br>
              <a:rPr lang="it"/>
            </a:b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Utilizziamo </a:t>
            </a:r>
            <a:r>
              <a:rPr b="1" lang="it"/>
              <a:t>sim.startSimulation()</a:t>
            </a:r>
            <a:r>
              <a:rPr lang="it"/>
              <a:t> per avviare</a:t>
            </a:r>
            <a:br>
              <a:rPr lang="it"/>
            </a:br>
            <a:r>
              <a:rPr lang="it"/>
              <a:t>la simulazione della scena appena caricata</a:t>
            </a:r>
            <a:endParaRPr/>
          </a:p>
        </p:txBody>
      </p:sp>
      <p:sp>
        <p:nvSpPr>
          <p:cNvPr id="406" name="Google Shape;406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07" name="Google Shape;4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000" y="2351613"/>
            <a:ext cx="2919800" cy="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850" y="3169263"/>
            <a:ext cx="2838450" cy="155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52"/>
          <p:cNvCxnSpPr/>
          <p:nvPr/>
        </p:nvCxnSpPr>
        <p:spPr>
          <a:xfrm>
            <a:off x="3234250" y="3252325"/>
            <a:ext cx="2415300" cy="39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52"/>
          <p:cNvCxnSpPr/>
          <p:nvPr/>
        </p:nvCxnSpPr>
        <p:spPr>
          <a:xfrm>
            <a:off x="4240075" y="4258150"/>
            <a:ext cx="1385400" cy="33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416" name="Google Shape;416;p53"/>
          <p:cNvSpPr txBox="1"/>
          <p:nvPr>
            <p:ph idx="1" type="body"/>
          </p:nvPr>
        </p:nvSpPr>
        <p:spPr>
          <a:xfrm>
            <a:off x="729450" y="1942100"/>
            <a:ext cx="45405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Dopo esserci collegati al simulatore dobbiamo scambiare informazioni con esso;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farlo dobbiamo salvare gli </a:t>
            </a:r>
            <a:r>
              <a:rPr b="1" lang="it"/>
              <a:t>handle </a:t>
            </a:r>
            <a:r>
              <a:rPr lang="it"/>
              <a:t>degli oggetti che ci interessano attraverso il metodo </a:t>
            </a:r>
            <a:r>
              <a:rPr b="1" lang="it"/>
              <a:t>sim.getObject() </a:t>
            </a:r>
            <a:r>
              <a:rPr lang="it"/>
              <a:t>fornendo il path di ciò che ci interessa nella gerarchia di CoppeliaSim;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Utilizziamo quindi </a:t>
            </a:r>
            <a:r>
              <a:rPr b="1" lang="it"/>
              <a:t>sim.getObjectPosition() </a:t>
            </a:r>
            <a:r>
              <a:rPr lang="it"/>
              <a:t>su un handle per ottenere la posizione dell’oggetto in quel momento.</a:t>
            </a:r>
            <a:endParaRPr/>
          </a:p>
        </p:txBody>
      </p:sp>
      <p:sp>
        <p:nvSpPr>
          <p:cNvPr id="417" name="Google Shape;417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18" name="Google Shape;41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125" y="2120663"/>
            <a:ext cx="2738575" cy="6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675" y="3223425"/>
            <a:ext cx="2095500" cy="65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0" name="Google Shape;420;p53"/>
          <p:cNvCxnSpPr>
            <a:endCxn id="418" idx="1"/>
          </p:cNvCxnSpPr>
          <p:nvPr/>
        </p:nvCxnSpPr>
        <p:spPr>
          <a:xfrm flipH="1" rot="10800000">
            <a:off x="5275925" y="2439625"/>
            <a:ext cx="580200" cy="27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53"/>
          <p:cNvCxnSpPr>
            <a:endCxn id="419" idx="1"/>
          </p:cNvCxnSpPr>
          <p:nvPr/>
        </p:nvCxnSpPr>
        <p:spPr>
          <a:xfrm flipH="1" rot="10800000">
            <a:off x="5287975" y="3552038"/>
            <a:ext cx="1001700" cy="1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2" name="Google Shape;42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850" y="4247925"/>
            <a:ext cx="3220100" cy="2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428" name="Google Shape;428;p54"/>
          <p:cNvSpPr txBox="1"/>
          <p:nvPr>
            <p:ph idx="1" type="body"/>
          </p:nvPr>
        </p:nvSpPr>
        <p:spPr>
          <a:xfrm>
            <a:off x="729450" y="1942100"/>
            <a:ext cx="45405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salvare ottenere le immagini visualizzate dalla camera del Pioneer durante il tragitto utilizziamo </a:t>
            </a:r>
            <a:r>
              <a:rPr b="1" lang="it"/>
              <a:t>sim.getVisionSensorImg()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La funzione restituisce un array di bytes,</a:t>
            </a:r>
            <a:r>
              <a:rPr lang="it"/>
              <a:t> </a:t>
            </a:r>
            <a:r>
              <a:rPr lang="it"/>
              <a:t>utilizziamo quindi </a:t>
            </a:r>
            <a:r>
              <a:rPr b="1" lang="it"/>
              <a:t>sim.unpackUInt8Table() </a:t>
            </a:r>
            <a:r>
              <a:rPr lang="it"/>
              <a:t>per ottenere una matrice che corrisponde all’immagine reale. </a:t>
            </a:r>
            <a:endParaRPr/>
          </a:p>
        </p:txBody>
      </p:sp>
      <p:sp>
        <p:nvSpPr>
          <p:cNvPr id="429" name="Google Shape;429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430" name="Google Shape;430;p54"/>
          <p:cNvCxnSpPr/>
          <p:nvPr/>
        </p:nvCxnSpPr>
        <p:spPr>
          <a:xfrm flipH="1" rot="10800000">
            <a:off x="7648900" y="1730375"/>
            <a:ext cx="580200" cy="27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1" name="Google Shape;4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450" y="1730375"/>
            <a:ext cx="1630350" cy="16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188" y="4306150"/>
            <a:ext cx="6707625" cy="63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54"/>
          <p:cNvCxnSpPr>
            <a:endCxn id="431" idx="1"/>
          </p:cNvCxnSpPr>
          <p:nvPr/>
        </p:nvCxnSpPr>
        <p:spPr>
          <a:xfrm>
            <a:off x="5251750" y="2210450"/>
            <a:ext cx="1256700" cy="33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54"/>
          <p:cNvCxnSpPr>
            <a:stCxn id="428" idx="3"/>
          </p:cNvCxnSpPr>
          <p:nvPr/>
        </p:nvCxnSpPr>
        <p:spPr>
          <a:xfrm>
            <a:off x="5269950" y="3455450"/>
            <a:ext cx="439800" cy="7845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440" name="Google Shape;440;p55"/>
          <p:cNvSpPr txBox="1"/>
          <p:nvPr>
            <p:ph idx="1" type="body"/>
          </p:nvPr>
        </p:nvSpPr>
        <p:spPr>
          <a:xfrm>
            <a:off x="729450" y="1942100"/>
            <a:ext cx="4155000" cy="27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Una volta allenata la SNN se visualizziamo la traiettoria del Pioneer in un piano 2D notiamo come </a:t>
            </a:r>
            <a:r>
              <a:rPr lang="it"/>
              <a:t>vengano individuate delle anomalie durante il tragitto: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robot si è a</a:t>
            </a:r>
            <a:r>
              <a:rPr b="1" lang="it"/>
              <a:t>vvicinato troppo all’ostacolo</a:t>
            </a:r>
            <a:r>
              <a:rPr lang="it"/>
              <a:t>, agendo in condizioni </a:t>
            </a:r>
            <a:r>
              <a:rPr b="1" lang="it"/>
              <a:t>non sicure</a:t>
            </a:r>
            <a:r>
              <a:rPr lang="it"/>
              <a:t>.</a:t>
            </a:r>
            <a:endParaRPr/>
          </a:p>
        </p:txBody>
      </p:sp>
      <p:sp>
        <p:nvSpPr>
          <p:cNvPr id="441" name="Google Shape;441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42" name="Google Shape;442;p55"/>
          <p:cNvPicPr preferRelativeResize="0"/>
          <p:nvPr/>
        </p:nvPicPr>
        <p:blipFill rotWithShape="1">
          <a:blip r:embed="rId3">
            <a:alphaModFix/>
          </a:blip>
          <a:srcRect b="0" l="0" r="0" t="2959"/>
          <a:stretch/>
        </p:blipFill>
        <p:spPr>
          <a:xfrm>
            <a:off x="5427250" y="1853550"/>
            <a:ext cx="2946450" cy="289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40"/>
              <a:t>Installazione snnTorch</a:t>
            </a:r>
            <a:endParaRPr sz="284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Può essere installato tramite pip con: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È una libreria bas</a:t>
            </a:r>
            <a:r>
              <a:rPr lang="it"/>
              <a:t>ata su </a:t>
            </a:r>
            <a:r>
              <a:rPr lang="it"/>
              <a:t>Pytorch che riprende le funzioni utilizzate per le Neural Networks convenzionali;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Può essere utilizzato in un’installazione locale di Python o su Google Colab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La documentazione di snnTorch può essere trovata </a:t>
            </a:r>
            <a:r>
              <a:rPr lang="it">
                <a:solidFill>
                  <a:srgbClr val="6FA8D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</a:t>
            </a:r>
            <a:r>
              <a:rPr lang="it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28062" l="0" r="0" t="27520"/>
          <a:stretch/>
        </p:blipFill>
        <p:spPr>
          <a:xfrm>
            <a:off x="6207225" y="2304150"/>
            <a:ext cx="2409901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225" y="3923870"/>
            <a:ext cx="2409900" cy="101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6">
            <a:alphaModFix/>
          </a:blip>
          <a:srcRect b="33626" l="18475" r="18229" t="34154"/>
          <a:stretch/>
        </p:blipFill>
        <p:spPr>
          <a:xfrm>
            <a:off x="3451075" y="2411650"/>
            <a:ext cx="2035725" cy="5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Creare un neurone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di un Neurone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Modello del neurone LIF;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Definizione del parametro Beta (da cosa dipende, valori soliti)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Risposta al gradino di un neurone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Fire </a:t>
            </a:r>
            <a:r>
              <a:rPr lang="it"/>
              <a:t>: Se il potenziale di membrana supera il potenziale di soglia, il neurone emette uno spike;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Integrate </a:t>
            </a:r>
            <a:r>
              <a:rPr lang="it"/>
              <a:t>: L’effetto dell’input (pesato) viene accumulato;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Leaky </a:t>
            </a:r>
            <a:r>
              <a:rPr lang="it"/>
              <a:t>: Il potenziale di membrana diminuisce di un fattore beta nel tempo;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neurone viene resettato sottraendo al potenziale la soglia.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9595" l="0" r="0" t="13822"/>
          <a:stretch/>
        </p:blipFill>
        <p:spPr>
          <a:xfrm>
            <a:off x="2052250" y="3697625"/>
            <a:ext cx="4594876" cy="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𝜷 (Decay rate) </a:t>
            </a:r>
            <a:r>
              <a:rPr lang="it"/>
              <a:t>: fattore che indica quanto velocemente il potenziale del neurone scende in assenza di input (</a:t>
            </a:r>
            <a:r>
              <a:rPr b="1" lang="it"/>
              <a:t>memoria</a:t>
            </a:r>
            <a:r>
              <a:rPr lang="it"/>
              <a:t>);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Viene indicato come il rapporto del potenziale in due istanti successivi;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br>
              <a:rPr lang="it"/>
            </a:br>
            <a:r>
              <a:rPr lang="it"/>
              <a:t>Δt corrisponde al tempo di simulazione</a:t>
            </a:r>
            <a:br>
              <a:rPr lang="it"/>
            </a:br>
            <a:r>
              <a:rPr lang="it"/>
              <a:t>𝝉 è la costante di tempo del potenziale di membrana</a:t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151" name="Google Shape;151;p21"/>
          <p:cNvGrpSpPr/>
          <p:nvPr/>
        </p:nvGrpSpPr>
        <p:grpSpPr>
          <a:xfrm>
            <a:off x="1082588" y="3157138"/>
            <a:ext cx="6982413" cy="514350"/>
            <a:chOff x="1277613" y="4235488"/>
            <a:chExt cx="6982413" cy="514350"/>
          </a:xfrm>
        </p:grpSpPr>
        <p:pic>
          <p:nvPicPr>
            <p:cNvPr id="152" name="Google Shape;152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7613" y="4259300"/>
              <a:ext cx="3209925" cy="46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97800" y="4235488"/>
              <a:ext cx="2562225" cy="514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4" name="Google Shape;154;p21"/>
            <p:cNvCxnSpPr>
              <a:stCxn id="152" idx="3"/>
              <a:endCxn id="153" idx="1"/>
            </p:cNvCxnSpPr>
            <p:nvPr/>
          </p:nvCxnSpPr>
          <p:spPr>
            <a:xfrm>
              <a:off x="4487538" y="4492663"/>
              <a:ext cx="1210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55" name="Google Shape;15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883" y="3750400"/>
            <a:ext cx="2167120" cy="8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