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4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8" r:id="rId30"/>
    <p:sldId id="289" r:id="rId31"/>
    <p:sldId id="290" r:id="rId32"/>
    <p:sldId id="291" r:id="rId33"/>
    <p:sldId id="292" r:id="rId34"/>
    <p:sldId id="282" r:id="rId35"/>
    <p:sldId id="283" r:id="rId36"/>
    <p:sldId id="284" r:id="rId37"/>
    <p:sldId id="285" r:id="rId38"/>
    <p:sldId id="286" r:id="rId39"/>
    <p:sldId id="287" r:id="rId40"/>
    <p:sldId id="293" r:id="rId4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.wmf"/><Relationship Id="rId8" Type="http://schemas.openxmlformats.org/officeDocument/2006/relationships/image" Target="../media/image40.wmf"/><Relationship Id="rId7" Type="http://schemas.openxmlformats.org/officeDocument/2006/relationships/image" Target="../media/image39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1" Type="http://schemas.openxmlformats.org/officeDocument/2006/relationships/image" Target="../media/image43.wmf"/><Relationship Id="rId10" Type="http://schemas.openxmlformats.org/officeDocument/2006/relationships/image" Target="../media/image42.wmf"/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3.wmf"/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19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54.wmf"/><Relationship Id="rId5" Type="http://schemas.openxmlformats.org/officeDocument/2006/relationships/image" Target="../media/image19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97F28A2D-0DC4-4C8C-82EC-EE666335B4F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46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8E0A7F21-E052-4D69-B1C8-6FF8E8A59E2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A7F21-E052-4D69-B1C8-6FF8E8A59E2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A7F21-E052-4D69-B1C8-6FF8E8A59E2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CEF89FD-DF1D-4F4A-9DB3-0901D0BEFAA9}" type="slidenum">
              <a:rPr lang="en-US" altLang="zh-CN"/>
            </a:fld>
            <a:endParaRPr lang="en-US" altLang="zh-CN"/>
          </a:p>
        </p:txBody>
      </p:sp>
      <p:sp>
        <p:nvSpPr>
          <p:cNvPr id="20583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3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D75CEE-DB10-4834-B15C-DC8C691E52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DE65C-D131-4EE7-A75B-A88DB2041E5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E7ABB8-2B07-48F4-855A-DAA4C5E52D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4CC35-931C-44BA-806D-6B4F309D3A8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87A0C-5DF3-42CE-93D3-942725166A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E4B90-0FC1-46B3-B7B4-3AD738466A1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E22F2-575F-4963-995C-5CA2AE4778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DECE1-4334-42C5-89EE-1F72560328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715C1-A60C-4446-8CC9-C94F26181C7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0CDEE6-AF04-4C0C-8F34-1D538F4E960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+mj-lt"/>
              </a:defRPr>
            </a:lvl1pPr>
          </a:lstStyle>
          <a:p>
            <a:fld id="{63D6F989-9183-47BB-AD53-B4576861DE45}" type="slidenum">
              <a:rPr lang="en-US" altLang="zh-CN"/>
            </a:fld>
            <a:endParaRPr lang="en-US" altLang="zh-CN"/>
          </a:p>
        </p:txBody>
      </p:sp>
      <p:sp>
        <p:nvSpPr>
          <p:cNvPr id="20480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5.wmf"/><Relationship Id="rId14" Type="http://schemas.openxmlformats.org/officeDocument/2006/relationships/notesSlide" Target="../notesSlides/notesSlide2.xml"/><Relationship Id="rId13" Type="http://schemas.openxmlformats.org/officeDocument/2006/relationships/vmlDrawing" Target="../drawings/vmlDrawing9.vml"/><Relationship Id="rId12" Type="http://schemas.openxmlformats.org/officeDocument/2006/relationships/slideLayout" Target="../slideLayouts/slideLayout2.xml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0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0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7.w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27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31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4.bin"/><Relationship Id="rId24" Type="http://schemas.openxmlformats.org/officeDocument/2006/relationships/vmlDrawing" Target="../drawings/vmlDrawing14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43.wmf"/><Relationship Id="rId21" Type="http://schemas.openxmlformats.org/officeDocument/2006/relationships/oleObject" Target="../embeddings/oleObject43.bin"/><Relationship Id="rId20" Type="http://schemas.openxmlformats.org/officeDocument/2006/relationships/image" Target="../media/image42.wmf"/><Relationship Id="rId2" Type="http://schemas.openxmlformats.org/officeDocument/2006/relationships/image" Target="../media/image33.wmf"/><Relationship Id="rId19" Type="http://schemas.openxmlformats.org/officeDocument/2006/relationships/oleObject" Target="../embeddings/oleObject42.bin"/><Relationship Id="rId18" Type="http://schemas.openxmlformats.org/officeDocument/2006/relationships/image" Target="../media/image41.wmf"/><Relationship Id="rId17" Type="http://schemas.openxmlformats.org/officeDocument/2006/relationships/oleObject" Target="../embeddings/oleObject41.bin"/><Relationship Id="rId16" Type="http://schemas.openxmlformats.org/officeDocument/2006/relationships/image" Target="../media/image40.wmf"/><Relationship Id="rId15" Type="http://schemas.openxmlformats.org/officeDocument/2006/relationships/oleObject" Target="../embeddings/oleObject40.bin"/><Relationship Id="rId14" Type="http://schemas.openxmlformats.org/officeDocument/2006/relationships/image" Target="../media/image39.wmf"/><Relationship Id="rId13" Type="http://schemas.openxmlformats.org/officeDocument/2006/relationships/oleObject" Target="../embeddings/oleObject39.bin"/><Relationship Id="rId12" Type="http://schemas.openxmlformats.org/officeDocument/2006/relationships/image" Target="../media/image38.w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37.wmf"/><Relationship Id="rId1" Type="http://schemas.openxmlformats.org/officeDocument/2006/relationships/oleObject" Target="../embeddings/oleObject3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4.wmf"/><Relationship Id="rId1" Type="http://schemas.openxmlformats.org/officeDocument/2006/relationships/oleObject" Target="../embeddings/oleObject44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46.wmf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47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55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50.wmf"/><Relationship Id="rId14" Type="http://schemas.openxmlformats.org/officeDocument/2006/relationships/vmlDrawing" Target="../drawings/vmlDrawing17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54.wmf"/><Relationship Id="rId11" Type="http://schemas.openxmlformats.org/officeDocument/2006/relationships/oleObject" Target="../embeddings/oleObject57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5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52.wmf"/><Relationship Id="rId1" Type="http://schemas.openxmlformats.org/officeDocument/2006/relationships/oleObject" Target="../embeddings/oleObject58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wmf"/><Relationship Id="rId1" Type="http://schemas.openxmlformats.org/officeDocument/2006/relationships/oleObject" Target="../embeddings/oleObject61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68" name="Rectangle 36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pPr algn="ctr"/>
            <a:r>
              <a:rPr lang="zh-CN" altLang="en-US" dirty="0" smtClean="0"/>
              <a:t>第三章 分治算法</a:t>
            </a:r>
            <a:endParaRPr lang="zh-CN" altLang="en-US" dirty="0"/>
          </a:p>
        </p:txBody>
      </p:sp>
      <p:sp>
        <p:nvSpPr>
          <p:cNvPr id="248869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8229600" cy="4857784"/>
          </a:xfrm>
        </p:spPr>
        <p:txBody>
          <a:bodyPr/>
          <a:lstStyle/>
          <a:p>
            <a:r>
              <a:rPr lang="en-US" altLang="zh-CN" sz="2800" dirty="0" smtClean="0"/>
              <a:t>3.1 </a:t>
            </a:r>
            <a:r>
              <a:rPr lang="zh-CN" altLang="en-US" sz="2800" dirty="0" smtClean="0"/>
              <a:t>分治策略的基本思想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一</a:t>
            </a:r>
            <a:r>
              <a:rPr lang="zh-CN" altLang="en-US" sz="2400" dirty="0" smtClean="0"/>
              <a:t>个熟悉的例子：折半搜索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二分查找）</a:t>
            </a:r>
            <a:endParaRPr lang="en-US" altLang="zh-CN" sz="2400" dirty="0" smtClean="0"/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err="1" smtClean="0">
                <a:latin typeface="Times New Roman" panose="02020603050405020304" pitchFamily="18" charset="0"/>
              </a:rPr>
              <a:t>BiFind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a,n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     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在数组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a[1..n]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中搜索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，数组满足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a[1] </a:t>
            </a:r>
            <a:r>
              <a:rPr lang="en-US" altLang="zh-CN" sz="1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 a[2] </a:t>
            </a:r>
            <a:r>
              <a:rPr lang="en-US" altLang="zh-CN" sz="1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 … </a:t>
            </a:r>
            <a:r>
              <a:rPr lang="en-US" altLang="zh-CN" sz="1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 a[n]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zh-CN" altLang="en-US" sz="1800" dirty="0" smtClean="0">
                <a:latin typeface="Times New Roman" panose="02020603050405020304" pitchFamily="18" charset="0"/>
              </a:rPr>
              <a:t>       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如果找到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，则返回所在位置（数组元素的下标），否则返回 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–1</a:t>
            </a:r>
            <a:endParaRPr lang="en-US" altLang="zh-CN" sz="18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global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a[1..n], n;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integer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left,right,middle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left:=1; right:=n;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while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left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right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middle:=(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left+right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)/2;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x=a[middle]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return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(middle);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end{if}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x&gt;a[middle]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left:=middle+1;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else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right:=middle-1;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end{if}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end{while}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return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(–1);       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未找到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end{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BiFind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73627"/>
          </a:xfrm>
        </p:spPr>
        <p:txBody>
          <a:bodyPr/>
          <a:lstStyle/>
          <a:p>
            <a:pPr lvl="1"/>
            <a:r>
              <a:rPr lang="zh-CN" altLang="en-US" sz="2400" dirty="0" smtClean="0"/>
              <a:t>归并排序算法的时间复杂度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由于合并过程所用时间与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成正比：</a:t>
            </a:r>
            <a:r>
              <a:rPr lang="en-US" altLang="zh-CN" sz="2000" dirty="0" err="1" smtClean="0"/>
              <a:t>cn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是一个正数，则有</a:t>
            </a:r>
            <a:endParaRPr lang="zh-CN" altLang="en-US" sz="2000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令</a:t>
            </a:r>
            <a:r>
              <a:rPr lang="en-US" altLang="zh-CN" dirty="0" smtClean="0"/>
              <a:t>n=2</a:t>
            </a:r>
            <a:r>
              <a:rPr lang="en-US" altLang="zh-CN" baseline="30000" dirty="0" smtClean="0"/>
              <a:t>k</a:t>
            </a:r>
            <a:r>
              <a:rPr lang="zh-CN" altLang="en-US" dirty="0" smtClean="0"/>
              <a:t>，则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sz="2000" dirty="0" smtClean="0"/>
              <a:t>对于一般的整数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，可以假定 </a:t>
            </a:r>
            <a:r>
              <a:rPr lang="en-US" altLang="zh-CN" sz="2000" dirty="0" smtClean="0"/>
              <a:t>2</a:t>
            </a:r>
            <a:r>
              <a:rPr lang="en-US" altLang="zh-CN" sz="2000" baseline="30000" dirty="0" smtClean="0"/>
              <a:t>k</a:t>
            </a:r>
            <a:r>
              <a:rPr lang="en-US" altLang="zh-CN" sz="2000" dirty="0" smtClean="0"/>
              <a:t>≤n</a:t>
            </a:r>
            <a:r>
              <a:rPr lang="zh-CN" altLang="en-US" sz="2000" dirty="0" smtClean="0"/>
              <a:t>≤</a:t>
            </a:r>
            <a:r>
              <a:rPr lang="en-US" altLang="zh-CN" sz="2000" dirty="0" smtClean="0"/>
              <a:t>2</a:t>
            </a:r>
            <a:r>
              <a:rPr lang="en-US" altLang="zh-CN" sz="2000" baseline="30000" dirty="0" smtClean="0"/>
              <a:t>k+1</a:t>
            </a:r>
            <a:r>
              <a:rPr lang="zh-CN" altLang="en-US" sz="2000" dirty="0" smtClean="0"/>
              <a:t>，于是</a:t>
            </a:r>
            <a:r>
              <a:rPr lang="en-US" altLang="zh-CN" sz="2000" dirty="0" smtClean="0"/>
              <a:t>T(n)</a:t>
            </a:r>
            <a:r>
              <a:rPr lang="zh-CN" altLang="en-US" sz="2000" dirty="0" smtClean="0"/>
              <a:t> ≤</a:t>
            </a:r>
            <a:r>
              <a:rPr lang="en-US" altLang="zh-CN" sz="2000" dirty="0" smtClean="0"/>
              <a:t>T(2</a:t>
            </a:r>
            <a:r>
              <a:rPr lang="en-US" altLang="zh-CN" sz="2000" baseline="30000" dirty="0" smtClean="0"/>
              <a:t>k+1</a:t>
            </a:r>
            <a:r>
              <a:rPr lang="en-US" altLang="zh-CN" sz="2000" dirty="0" smtClean="0"/>
              <a:t>)</a:t>
            </a:r>
            <a:r>
              <a:rPr lang="en-US" altLang="zh-CN" dirty="0" smtClean="0"/>
              <a:t>  </a:t>
            </a:r>
            <a:r>
              <a:rPr lang="en-US" altLang="zh-CN" sz="2000" dirty="0" smtClean="0"/>
              <a:t>T(2</a:t>
            </a:r>
            <a:r>
              <a:rPr lang="en-US" altLang="zh-CN" sz="2000" baseline="30000" dirty="0" smtClean="0"/>
              <a:t>k+1</a:t>
            </a:r>
            <a:r>
              <a:rPr lang="en-US" altLang="zh-CN" sz="2000" dirty="0" smtClean="0"/>
              <a:t>)=2</a:t>
            </a:r>
            <a:r>
              <a:rPr lang="en-US" altLang="zh-CN" sz="2000" baseline="30000" dirty="0" smtClean="0"/>
              <a:t>k+1</a:t>
            </a:r>
            <a:r>
              <a:rPr lang="en-US" altLang="zh-CN" sz="2000" dirty="0" smtClean="0"/>
              <a:t>T(1)+(k+1)c2</a:t>
            </a:r>
            <a:r>
              <a:rPr lang="en-US" altLang="zh-CN" sz="2000" baseline="30000" dirty="0" smtClean="0"/>
              <a:t>k+1</a:t>
            </a:r>
            <a:r>
              <a:rPr lang="en-US" altLang="zh-CN" sz="2000" dirty="0" smtClean="0"/>
              <a:t>=2na+2cn(logn+1)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                =(2a+2c)n+2cnlogn             T(n)=O(</a:t>
            </a:r>
            <a:r>
              <a:rPr lang="en-US" altLang="zh-CN" sz="2000" dirty="0" err="1" smtClean="0"/>
              <a:t>nlogn</a:t>
            </a:r>
            <a:r>
              <a:rPr lang="en-US" altLang="zh-CN" sz="2000" dirty="0" smtClean="0"/>
              <a:t>)    </a:t>
            </a:r>
            <a:endParaRPr lang="en-US" altLang="zh-CN" sz="2000" dirty="0" smtClean="0"/>
          </a:p>
        </p:txBody>
      </p:sp>
      <p:graphicFrame>
        <p:nvGraphicFramePr>
          <p:cNvPr id="315395" name="Object 4"/>
          <p:cNvGraphicFramePr>
            <a:graphicFrameLocks noChangeAspect="1"/>
          </p:cNvGraphicFramePr>
          <p:nvPr/>
        </p:nvGraphicFramePr>
        <p:xfrm>
          <a:off x="2643174" y="2143116"/>
          <a:ext cx="3071834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43891200" imgH="10972800" progId="">
                  <p:embed/>
                </p:oleObj>
              </mc:Choice>
              <mc:Fallback>
                <p:oleObj name="Equation" r:id="rId1" imgW="43891200" imgH="109728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43174" y="2143116"/>
                        <a:ext cx="3071834" cy="85725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7" name="Object 8"/>
          <p:cNvGraphicFramePr>
            <a:graphicFrameLocks noChangeAspect="1"/>
          </p:cNvGraphicFramePr>
          <p:nvPr/>
        </p:nvGraphicFramePr>
        <p:xfrm>
          <a:off x="3214678" y="3071810"/>
          <a:ext cx="3286148" cy="18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46024800" imgH="27432000" progId="">
                  <p:embed/>
                </p:oleObj>
              </mc:Choice>
              <mc:Fallback>
                <p:oleObj name="Equation" r:id="rId3" imgW="46024800" imgH="27432000" progId="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4678" y="3071810"/>
                        <a:ext cx="3286148" cy="18573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箭头 11"/>
          <p:cNvSpPr/>
          <p:nvPr/>
        </p:nvSpPr>
        <p:spPr bwMode="auto">
          <a:xfrm>
            <a:off x="4643438" y="5786454"/>
            <a:ext cx="642942" cy="1428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142984"/>
            <a:ext cx="3686172" cy="5000660"/>
          </a:xfrm>
        </p:spPr>
        <p:txBody>
          <a:bodyPr/>
          <a:lstStyle/>
          <a:p>
            <a:pPr lvl="1"/>
            <a:r>
              <a:rPr lang="zh-CN" altLang="en-US" sz="2800" dirty="0" smtClean="0"/>
              <a:t>快速排序算法</a:t>
            </a:r>
            <a:endParaRPr lang="en-US" altLang="zh-CN" sz="2800" dirty="0" smtClean="0"/>
          </a:p>
          <a:p>
            <a:pPr lvl="2"/>
            <a:r>
              <a:rPr lang="zh-CN" altLang="en-US" sz="2000" dirty="0" smtClean="0"/>
              <a:t>算法思想：将</a:t>
            </a:r>
            <a:r>
              <a:rPr lang="en-US" altLang="zh-CN" sz="2000" dirty="0" smtClean="0"/>
              <a:t>A[1..n]</a:t>
            </a:r>
            <a:r>
              <a:rPr lang="zh-CN" altLang="en-US" sz="2000" dirty="0" smtClean="0"/>
              <a:t>划分成</a:t>
            </a:r>
            <a:r>
              <a:rPr lang="en-US" altLang="zh-CN" sz="2000" dirty="0" smtClean="0"/>
              <a:t>B[1..p]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B[p+1..n]</a:t>
            </a:r>
            <a:r>
              <a:rPr lang="zh-CN" altLang="en-US" sz="2000" dirty="0" smtClean="0"/>
              <a:t>，使得</a:t>
            </a:r>
            <a:r>
              <a:rPr lang="en-US" altLang="zh-CN" sz="2000" dirty="0" smtClean="0"/>
              <a:t>B[1..p]</a:t>
            </a:r>
            <a:r>
              <a:rPr lang="zh-CN" altLang="en-US" sz="2000" dirty="0" smtClean="0"/>
              <a:t>中的元素均不大于</a:t>
            </a:r>
            <a:r>
              <a:rPr lang="en-US" altLang="zh-CN" sz="2000" dirty="0" smtClean="0"/>
              <a:t>B[p+1..n]</a:t>
            </a:r>
            <a:r>
              <a:rPr lang="zh-CN" altLang="en-US" sz="2000" dirty="0" smtClean="0"/>
              <a:t>中的元素，然后分别对它们排序，最后接起来即可。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划分：选定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中一个元素，将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中的所有元素与之比较，小于等于的元素构成</a:t>
            </a:r>
            <a:r>
              <a:rPr lang="en-US" altLang="zh-CN" sz="2000" dirty="0" smtClean="0"/>
              <a:t>B[1..p]</a:t>
            </a:r>
            <a:r>
              <a:rPr lang="zh-CN" altLang="en-US" sz="2000" dirty="0" smtClean="0"/>
              <a:t>，大于的元素构成</a:t>
            </a:r>
            <a:r>
              <a:rPr lang="en-US" altLang="zh-CN" sz="2000" dirty="0" smtClean="0"/>
              <a:t>B[p+1..n]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划分</a:t>
            </a:r>
            <a:r>
              <a:rPr lang="en-US" altLang="zh-CN" sz="2000" dirty="0" smtClean="0"/>
              <a:t>A[1..n]</a:t>
            </a:r>
            <a:r>
              <a:rPr lang="zh-CN" altLang="en-US" sz="2000" dirty="0" smtClean="0"/>
              <a:t>比较</a:t>
            </a:r>
            <a:r>
              <a:rPr lang="en-US" altLang="zh-CN" sz="2000" dirty="0" smtClean="0"/>
              <a:t>n-1</a:t>
            </a:r>
            <a:r>
              <a:rPr lang="zh-CN" altLang="en-US" sz="2000" dirty="0" smtClean="0"/>
              <a:t>次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000496" y="1126886"/>
            <a:ext cx="4929222" cy="5016758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eaLnBrk="1" hangingPunct="1"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proc Partition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m,p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 //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被划分的数组是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A[m,p-1]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，选定做划分元素的是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v:=A[m]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integer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m, p,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    global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A[m ..p-1];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v:=A[m];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:=m;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anose="02020603050405020304" pitchFamily="18" charset="0"/>
              </a:rPr>
              <a:t>   loop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loop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:=i+1;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until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]&gt;v;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end{loop}  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  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自左向右查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loop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p:=p-1;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until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A[p]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v;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end{loop} 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  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自右向左查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if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&lt;p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then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交换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A[p]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的位置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      Swap(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],A[p]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); 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   else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go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*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；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   end{if}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anose="02020603050405020304" pitchFamily="18" charset="0"/>
              </a:rPr>
              <a:t>   end{loop}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*: A[m]:=A[p]; A[p]:= v; </a:t>
            </a:r>
            <a:r>
              <a:rPr lang="en-US" altLang="zh-CN" dirty="0" smtClean="0">
                <a:latin typeface="Times New Roman" panose="02020603050405020304" pitchFamily="18" charset="0"/>
              </a:rPr>
              <a:t>// </a:t>
            </a:r>
            <a:r>
              <a:rPr lang="zh-CN" altLang="en-US" dirty="0" smtClean="0">
                <a:latin typeface="Times New Roman" panose="02020603050405020304" pitchFamily="18" charset="0"/>
              </a:rPr>
              <a:t>划分元素在位置</a:t>
            </a:r>
            <a:r>
              <a:rPr lang="en-US" altLang="zh-CN" dirty="0" smtClean="0">
                <a:latin typeface="Times New Roman" panose="02020603050405020304" pitchFamily="18" charset="0"/>
              </a:rPr>
              <a:t>p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end{Partition}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600200"/>
            <a:ext cx="8429684" cy="4530725"/>
          </a:xfrm>
        </p:spPr>
        <p:txBody>
          <a:bodyPr/>
          <a:lstStyle/>
          <a:p>
            <a:pPr lvl="1"/>
            <a:r>
              <a:rPr lang="zh-CN" altLang="en-US" sz="2400" dirty="0" smtClean="0"/>
              <a:t>例：数组</a:t>
            </a:r>
            <a:r>
              <a:rPr lang="en-US" altLang="zh-CN" sz="2400" dirty="0" smtClean="0"/>
              <a:t>A[1:9]=[65, 50,75,80,85,60,55, 70,45]</a:t>
            </a:r>
            <a:r>
              <a:rPr lang="zh-CN" altLang="en-US" sz="2400" dirty="0" smtClean="0"/>
              <a:t>划分过程</a:t>
            </a:r>
            <a:endParaRPr lang="en-US" altLang="zh-CN" sz="2400" dirty="0" smtClean="0"/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(1)     (2)    (3)    (4)      (5)     (6)     (7)      (8)      (9)      (10)      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       p</a:t>
            </a:r>
            <a:endParaRPr lang="en-US" altLang="zh-CN" sz="2000" i="1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65     50     75      80      85      60      55      70      45        +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     3      9</a:t>
            </a:r>
            <a:endParaRPr lang="en-US" altLang="zh-CN" sz="2000" dirty="0" smtClean="0">
              <a:latin typeface="Verdana" panose="020B0604030504040204" pitchFamily="34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65     50     45      80      85      60      55      70      75        +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     4      7</a:t>
            </a:r>
            <a:endParaRPr lang="en-US" altLang="zh-CN" sz="2000" dirty="0" smtClean="0">
              <a:latin typeface="Verdana" panose="020B0604030504040204" pitchFamily="34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65     50     45      55      85      60      80      70      75        +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     5      6</a:t>
            </a:r>
            <a:endParaRPr lang="en-US" altLang="zh-CN" sz="2000" dirty="0" smtClean="0">
              <a:latin typeface="Verdana" panose="020B0604030504040204" pitchFamily="34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65     50     45     55      60       85      80      70      75      +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       5      5</a:t>
            </a:r>
            <a:endParaRPr lang="en-US" altLang="zh-CN" sz="2000" dirty="0" smtClean="0">
              <a:latin typeface="Verdana" panose="020B0604030504040204" pitchFamily="34" charset="0"/>
            </a:endParaRPr>
          </a:p>
          <a:p>
            <a:pPr lvl="2"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=5  =  p=5</a:t>
            </a:r>
            <a:endParaRPr lang="en-US" altLang="zh-CN" sz="2000" dirty="0" smtClean="0">
              <a:latin typeface="Verdana" panose="020B0604030504040204" pitchFamily="34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65     50     45      55      60      85     80       70      75       +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     1      5</a:t>
            </a:r>
            <a:endParaRPr lang="en-US" altLang="zh-CN" sz="2000" dirty="0" smtClean="0">
              <a:latin typeface="Verdana" panose="020B0604030504040204" pitchFamily="34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60     50    45       55     |65 |     85     80      70      75        +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zh-CN" sz="2000" dirty="0" smtClean="0">
              <a:latin typeface="Verdana" panose="020B0604030504040204" pitchFamily="34" charset="0"/>
            </a:endParaRPr>
          </a:p>
          <a:p>
            <a:pPr lvl="2"/>
            <a:endParaRPr lang="zh-CN" altLang="en-US" sz="2000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2357422" y="2714620"/>
            <a:ext cx="3821109" cy="45719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Line 20"/>
          <p:cNvSpPr>
            <a:spLocks noChangeShapeType="1"/>
          </p:cNvSpPr>
          <p:nvPr/>
        </p:nvSpPr>
        <p:spPr bwMode="auto">
          <a:xfrm flipV="1">
            <a:off x="3000364" y="3123248"/>
            <a:ext cx="1928826" cy="45719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 flipV="1">
            <a:off x="3571868" y="3480435"/>
            <a:ext cx="714380" cy="45719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31"/>
          <p:cNvSpPr>
            <a:spLocks noChangeShapeType="1"/>
          </p:cNvSpPr>
          <p:nvPr/>
        </p:nvSpPr>
        <p:spPr bwMode="auto">
          <a:xfrm>
            <a:off x="3676648" y="392906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35"/>
          <p:cNvSpPr>
            <a:spLocks noChangeShapeType="1"/>
          </p:cNvSpPr>
          <p:nvPr/>
        </p:nvSpPr>
        <p:spPr bwMode="auto">
          <a:xfrm>
            <a:off x="1307612" y="4572008"/>
            <a:ext cx="2335694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357422" y="2676521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6215074" y="2643182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000364" y="3033711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929190" y="3071810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571868" y="3390901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4286248" y="3390901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3643306" y="3786190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4286248" y="3786190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285852" y="4462471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3643306" y="4500570"/>
            <a:ext cx="0" cy="18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 smtClean="0"/>
              <a:t>快速排序算法主程序</a:t>
            </a:r>
            <a:endParaRPr lang="en-US" altLang="zh-CN" sz="24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 proc 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QuickSort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p,q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将数组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A[1..n]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中的元素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A[p], A[p+1],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, A[q]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//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按不降次序排列，并假定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A[n+1]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是一个确定数，且大于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A[1..n]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中所有的数。划分后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成为划分元素的位置。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integer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p,q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 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  global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n, A[1..n];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 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p&lt;q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j:=q+1;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Partition(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p,j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);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QuickSort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(p,j-1);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QuickSort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(j+1,q); 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 end{if}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QuickSort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}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endParaRPr lang="en-US" altLang="zh-CN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00562" y="3580345"/>
            <a:ext cx="3929090" cy="26468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/>
              <a:t>快速排序最坏复杂度：划分后一个规模为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，一个</a:t>
            </a:r>
            <a:r>
              <a:rPr lang="en-US" altLang="zh-CN" sz="2400" dirty="0" smtClean="0"/>
              <a:t>n-1,</a:t>
            </a:r>
            <a:r>
              <a:rPr lang="zh-CN" altLang="en-US" sz="2400" dirty="0" smtClean="0"/>
              <a:t>则</a:t>
            </a:r>
            <a:endParaRPr lang="en-US" altLang="zh-CN" sz="2400" dirty="0" smtClean="0"/>
          </a:p>
          <a:p>
            <a:pPr algn="l"/>
            <a:r>
              <a:rPr lang="en-US" altLang="zh-CN" sz="2000" dirty="0" smtClean="0"/>
              <a:t>T(n)=T(n-1)+n-1</a:t>
            </a:r>
            <a:endParaRPr lang="en-US" altLang="zh-CN" sz="2000" dirty="0" smtClean="0"/>
          </a:p>
          <a:p>
            <a:pPr lvl="1" algn="l"/>
            <a:r>
              <a:rPr lang="en-US" altLang="zh-CN" sz="2000" dirty="0" smtClean="0"/>
              <a:t>=T(n-2)+n-2+n-1</a:t>
            </a:r>
            <a:endParaRPr lang="en-US" altLang="zh-CN" sz="2000" dirty="0" smtClean="0"/>
          </a:p>
          <a:p>
            <a:pPr lvl="1" algn="l"/>
            <a:r>
              <a:rPr lang="en-US" altLang="zh-CN" sz="2000" dirty="0" smtClean="0"/>
              <a:t>=1+2+…+n-1</a:t>
            </a:r>
            <a:endParaRPr lang="en-US" altLang="zh-CN" sz="2000" dirty="0" smtClean="0"/>
          </a:p>
          <a:p>
            <a:pPr lvl="1" algn="l"/>
            <a:r>
              <a:rPr lang="en-US" altLang="zh-CN" sz="2000" dirty="0" smtClean="0"/>
              <a:t>=(n-1)(n-2)/2</a:t>
            </a:r>
            <a:endParaRPr lang="en-US" altLang="zh-CN" sz="2000" dirty="0" smtClean="0"/>
          </a:p>
          <a:p>
            <a:pPr lvl="1" algn="l"/>
            <a:r>
              <a:rPr lang="en-US" altLang="zh-CN" sz="2000" dirty="0" smtClean="0"/>
              <a:t> =O(n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algn="l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5065"/>
          </a:xfrm>
        </p:spPr>
        <p:txBody>
          <a:bodyPr/>
          <a:lstStyle/>
          <a:p>
            <a:pPr lvl="1"/>
            <a:r>
              <a:rPr lang="zh-CN" altLang="en-US" sz="2400" dirty="0" smtClean="0"/>
              <a:t>快速排序算法的平均复杂度</a:t>
            </a:r>
            <a:endParaRPr lang="en-US" altLang="zh-CN" sz="2000" dirty="0" smtClean="0"/>
          </a:p>
          <a:p>
            <a:pPr marL="1289050" lvl="2" indent="-609600"/>
            <a:r>
              <a:rPr lang="zh-CN" altLang="en-US" sz="2000" dirty="0" smtClean="0"/>
              <a:t>设划分元素</a:t>
            </a:r>
            <a:r>
              <a:rPr lang="en-US" altLang="zh-CN" sz="2000" dirty="0" smtClean="0"/>
              <a:t>v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A[m, p-1]</a:t>
            </a:r>
            <a:r>
              <a:rPr lang="zh-CN" altLang="en-US" sz="2000" dirty="0" smtClean="0"/>
              <a:t>中第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小元素的概率均为 </a:t>
            </a:r>
            <a:r>
              <a:rPr lang="en-US" altLang="zh-CN" sz="2000" dirty="0" smtClean="0"/>
              <a:t>1/(p-m)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</a:t>
            </a:r>
            <a:r>
              <a:rPr lang="en-US" altLang="zh-CN" sz="2000" dirty="0" smtClean="0">
                <a:sym typeface="Symbol" panose="05050102010706020507" pitchFamily="18" charset="2"/>
              </a:rPr>
              <a:t></a:t>
            </a:r>
            <a:r>
              <a:rPr lang="en-US" altLang="zh-CN" sz="2000" dirty="0" smtClean="0"/>
              <a:t>i</a:t>
            </a:r>
            <a:r>
              <a:rPr lang="en-US" altLang="zh-CN" sz="2000" dirty="0" smtClean="0">
                <a:sym typeface="Symbol" panose="05050102010706020507" pitchFamily="18" charset="2"/>
              </a:rPr>
              <a:t></a:t>
            </a:r>
            <a:r>
              <a:rPr lang="en-US" altLang="zh-CN" sz="2000" dirty="0" smtClean="0"/>
              <a:t>p-m</a:t>
            </a:r>
            <a:r>
              <a:rPr lang="zh-CN" altLang="en-US" sz="2000" dirty="0" smtClean="0"/>
              <a:t>，因而留下待排序的两个子组为</a:t>
            </a:r>
            <a:r>
              <a:rPr lang="en-US" altLang="zh-CN" sz="2000" dirty="0" smtClean="0"/>
              <a:t>A[m..j-1]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A[j+1..p-1]</a:t>
            </a:r>
            <a:r>
              <a:rPr lang="zh-CN" altLang="en-US" sz="2000" dirty="0" smtClean="0"/>
              <a:t>的概率是</a:t>
            </a:r>
            <a:r>
              <a:rPr lang="en-US" altLang="zh-CN" sz="2000" dirty="0" smtClean="0"/>
              <a:t>1/(p-m)</a:t>
            </a:r>
            <a:r>
              <a:rPr lang="zh-CN" altLang="en-US" sz="2000" dirty="0" smtClean="0"/>
              <a:t> ，</a:t>
            </a:r>
            <a:r>
              <a:rPr lang="en-US" altLang="zh-CN" sz="2000" dirty="0" smtClean="0"/>
              <a:t>m</a:t>
            </a:r>
            <a:r>
              <a:rPr lang="en-US" altLang="zh-CN" sz="2000" dirty="0" smtClean="0">
                <a:sym typeface="Symbol" panose="05050102010706020507" pitchFamily="18" charset="2"/>
              </a:rPr>
              <a:t></a:t>
            </a:r>
            <a:r>
              <a:rPr lang="en-US" altLang="zh-CN" sz="2000" dirty="0" smtClean="0"/>
              <a:t>j</a:t>
            </a:r>
            <a:r>
              <a:rPr lang="en-US" altLang="zh-CN" sz="2000" dirty="0" smtClean="0">
                <a:sym typeface="Symbol" panose="05050102010706020507" pitchFamily="18" charset="2"/>
              </a:rPr>
              <a:t></a:t>
            </a:r>
            <a:r>
              <a:rPr lang="en-US" altLang="zh-CN" sz="2000" dirty="0" smtClean="0"/>
              <a:t>p-1</a:t>
            </a:r>
            <a:r>
              <a:rPr lang="zh-CN" altLang="en-US" sz="2000" dirty="0" smtClean="0"/>
              <a:t>。由此得递归关系式：</a:t>
            </a:r>
            <a:endParaRPr lang="en-US" altLang="zh-CN" sz="2000" dirty="0" smtClean="0"/>
          </a:p>
          <a:p>
            <a:pPr marL="1289050" lvl="2" indent="-609600"/>
            <a:r>
              <a:rPr lang="en-US" altLang="zh-CN" sz="2000" dirty="0" smtClean="0"/>
              <a:t>        T(n)=n-1 +                                   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T(0)=T(1)=0</a:t>
            </a:r>
            <a:endParaRPr lang="en-US" altLang="zh-CN" sz="2000" dirty="0" smtClean="0"/>
          </a:p>
          <a:p>
            <a:pPr marL="1289050" lvl="2" indent="-609600">
              <a:buNone/>
            </a:pPr>
            <a:endParaRPr lang="en-US" altLang="zh-CN" sz="800" dirty="0" smtClean="0"/>
          </a:p>
          <a:p>
            <a:pPr marL="1289050" lvl="2" indent="-609600">
              <a:buNone/>
            </a:pPr>
            <a:r>
              <a:rPr lang="en-US" altLang="zh-CN" sz="2000" dirty="0" smtClean="0"/>
              <a:t>         n-1</a:t>
            </a:r>
            <a:r>
              <a:rPr lang="zh-CN" altLang="en-US" sz="2000" dirty="0" smtClean="0"/>
              <a:t>是划分</a:t>
            </a:r>
            <a:r>
              <a:rPr lang="en-US" altLang="zh-CN" sz="2000" dirty="0" smtClean="0"/>
              <a:t>A[1..n]</a:t>
            </a:r>
            <a:r>
              <a:rPr lang="zh-CN" altLang="en-US" sz="2000" dirty="0" smtClean="0"/>
              <a:t>所需要的比较次数。</a:t>
            </a:r>
            <a:endParaRPr lang="en-US" altLang="zh-CN" sz="2000" dirty="0" smtClean="0"/>
          </a:p>
          <a:p>
            <a:pPr marL="1289050" lvl="2" indent="-609600"/>
            <a:r>
              <a:rPr lang="en-US" altLang="zh-CN" sz="2000" dirty="0" err="1" smtClean="0"/>
              <a:t>nT</a:t>
            </a:r>
            <a:r>
              <a:rPr lang="en-US" altLang="zh-CN" sz="2000" dirty="0" smtClean="0"/>
              <a:t>(n)=n(n-1)+2(T(0)+T(1)+…+T(n-1))</a:t>
            </a:r>
            <a:r>
              <a:rPr lang="zh-CN" altLang="en-US" sz="2000" dirty="0" smtClean="0"/>
              <a:t>，用</a:t>
            </a:r>
            <a:r>
              <a:rPr lang="en-US" altLang="zh-CN" sz="2000" dirty="0" smtClean="0"/>
              <a:t>n-1</a:t>
            </a:r>
            <a:r>
              <a:rPr lang="zh-CN" altLang="en-US" sz="2000" dirty="0" smtClean="0"/>
              <a:t>替换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得</a:t>
            </a:r>
            <a:endParaRPr lang="en-US" altLang="zh-CN" sz="2000" dirty="0" smtClean="0"/>
          </a:p>
          <a:p>
            <a:pPr marL="1289050" lvl="2" indent="-609600">
              <a:buNone/>
            </a:pPr>
            <a:r>
              <a:rPr lang="zh-CN" altLang="en-US" sz="2000" dirty="0" smtClean="0"/>
              <a:t>      （</a:t>
            </a:r>
            <a:r>
              <a:rPr lang="en-US" altLang="zh-CN" sz="2000" dirty="0" smtClean="0"/>
              <a:t>n-1)T(n-1)=(n-1)(n-2)+2(T(0)+T(1)+…+T(n-2))</a:t>
            </a:r>
            <a:r>
              <a:rPr lang="zh-CN" altLang="en-US" sz="2000" dirty="0" smtClean="0"/>
              <a:t>，相减得</a:t>
            </a:r>
            <a:endParaRPr lang="en-US" altLang="zh-CN" sz="2000" dirty="0" smtClean="0"/>
          </a:p>
          <a:p>
            <a:pPr marL="1289050" lvl="2" indent="-609600"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nT</a:t>
            </a:r>
            <a:r>
              <a:rPr lang="en-US" altLang="zh-CN" sz="2000" dirty="0" smtClean="0"/>
              <a:t>(n)-(n-1)T(n-1)=2(n-1)+2T(n-1)</a:t>
            </a:r>
            <a:endParaRPr lang="en-US" altLang="zh-CN" sz="2000" dirty="0" smtClean="0"/>
          </a:p>
          <a:p>
            <a:pPr marL="1289050" lvl="2" indent="-609600"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nT</a:t>
            </a:r>
            <a:r>
              <a:rPr lang="en-US" altLang="zh-CN" sz="2000" dirty="0" smtClean="0"/>
              <a:t>(n)=2(n-1)+(n+1)T(n-1)</a:t>
            </a:r>
            <a:endParaRPr lang="en-US" altLang="zh-CN" sz="2000" dirty="0" smtClean="0"/>
          </a:p>
          <a:p>
            <a:pPr marL="1289050" lvl="2" indent="-609600">
              <a:buNone/>
            </a:pPr>
            <a:r>
              <a:rPr lang="en-US" altLang="zh-CN" sz="2000" dirty="0" smtClean="0"/>
              <a:t>        T(n)/(n+1)=2(n-1)/n(n+1)+T(n-1)/n ≦T(n-1)/n+2/n</a:t>
            </a:r>
            <a:r>
              <a:rPr lang="zh-CN" altLang="en-US" sz="2000" dirty="0" smtClean="0"/>
              <a:t>，递推得</a:t>
            </a:r>
            <a:endParaRPr lang="en-US" altLang="zh-CN" sz="2000" dirty="0" smtClean="0"/>
          </a:p>
          <a:p>
            <a:pPr marL="1289050" lvl="2" indent="-609600">
              <a:buNone/>
            </a:pPr>
            <a:r>
              <a:rPr lang="en-US" altLang="zh-CN" sz="2000" dirty="0" smtClean="0"/>
              <a:t>        T(n)/(n+1) ≦T(1)/2+              =2logn     </a:t>
            </a:r>
            <a:r>
              <a:rPr lang="zh-CN" altLang="en-US" sz="2000" dirty="0" smtClean="0"/>
              <a:t>因为</a:t>
            </a:r>
            <a:endParaRPr lang="en-US" altLang="zh-CN" sz="2000" dirty="0" smtClean="0"/>
          </a:p>
          <a:p>
            <a:pPr marL="1289050" lvl="2" indent="-609600"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所以</a:t>
            </a:r>
            <a:r>
              <a:rPr lang="en-US" altLang="zh-CN" sz="2000" dirty="0" smtClean="0"/>
              <a:t>  T(n) = 2(n+1)</a:t>
            </a:r>
            <a:r>
              <a:rPr lang="en-US" altLang="zh-CN" sz="2000" dirty="0" err="1" smtClean="0"/>
              <a:t>logn</a:t>
            </a:r>
            <a:r>
              <a:rPr lang="en-US" altLang="zh-CN" sz="2000" dirty="0" smtClean="0"/>
              <a:t>  =   O(</a:t>
            </a:r>
            <a:r>
              <a:rPr lang="en-US" altLang="zh-CN" sz="2000" dirty="0" err="1" smtClean="0"/>
              <a:t>nlogn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  <a:p>
            <a:pPr marL="609600" indent="-609600">
              <a:lnSpc>
                <a:spcPct val="80000"/>
              </a:lnSpc>
              <a:buNone/>
            </a:pPr>
            <a:endParaRPr lang="en-US" altLang="zh-CN" sz="2000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643306" y="2643182"/>
          <a:ext cx="2214578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公式" r:id="rId1" imgW="37490400" imgH="8229600" progId="Equation.3">
                  <p:embed/>
                </p:oleObj>
              </mc:Choice>
              <mc:Fallback>
                <p:oleObj name="公式" r:id="rId1" imgW="37490400" imgH="8229600" progId="Equation.3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43306" y="2643182"/>
                        <a:ext cx="2214578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 bwMode="auto">
          <a:xfrm>
            <a:off x="5643570" y="4429132"/>
            <a:ext cx="714380" cy="1428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4786314" y="4786322"/>
            <a:ext cx="714380" cy="1428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000496" y="5357826"/>
          <a:ext cx="928694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公式" r:id="rId3" imgW="9448800" imgH="8229600" progId="Equation.3">
                  <p:embed/>
                </p:oleObj>
              </mc:Choice>
              <mc:Fallback>
                <p:oleObj name="公式" r:id="rId3" imgW="9448800" imgH="8229600" progId="Equation.3">
                  <p:embed/>
                  <p:pic>
                    <p:nvPicPr>
                      <p:cNvPr id="0" name="图片 512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0496" y="5357826"/>
                        <a:ext cx="928694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20" name="Object 22"/>
          <p:cNvGraphicFramePr>
            <a:graphicFrameLocks noChangeAspect="1"/>
          </p:cNvGraphicFramePr>
          <p:nvPr/>
        </p:nvGraphicFramePr>
        <p:xfrm>
          <a:off x="6627841" y="5362593"/>
          <a:ext cx="20161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31699200" imgH="10058400" progId="">
                  <p:embed/>
                </p:oleObj>
              </mc:Choice>
              <mc:Fallback>
                <p:oleObj name="Equation" r:id="rId5" imgW="31699200" imgH="10058400" progId="">
                  <p:embed/>
                  <p:pic>
                    <p:nvPicPr>
                      <p:cNvPr id="0" name="Object 2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7841" y="5362593"/>
                        <a:ext cx="2016125" cy="638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第三章 分治算法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sz="2800" dirty="0" smtClean="0"/>
              <a:t>选择问题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问题描述：确定数组</a:t>
            </a:r>
            <a:r>
              <a:rPr lang="en-US" altLang="zh-CN" dirty="0" smtClean="0"/>
              <a:t>A[1..n]</a:t>
            </a:r>
            <a:r>
              <a:rPr lang="zh-CN" altLang="en-US" dirty="0" smtClean="0"/>
              <a:t>的第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小元素。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排序法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使用某种排序算法将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按不降次序排序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从排好序的数组中检出第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个元素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时间复杂度：最坏情况下至少是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以比较为基础的排序算法最坏下界为                           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关于问题的计算复杂度</a:t>
            </a:r>
            <a:r>
              <a:rPr lang="en-US" altLang="zh-CN" dirty="0" smtClean="0"/>
              <a:t>(</a:t>
            </a:r>
            <a:r>
              <a:rPr lang="zh-CN" altLang="en-US" b="1" dirty="0" smtClean="0"/>
              <a:t>不是算法的复杂度</a:t>
            </a:r>
            <a:r>
              <a:rPr lang="en-US" altLang="zh-CN" dirty="0" smtClean="0"/>
              <a:t>)</a:t>
            </a:r>
            <a:r>
              <a:rPr lang="zh-CN" altLang="en-US" dirty="0" smtClean="0"/>
              <a:t>以及检索、排序和选择问题的时间复杂度下界放到第八章讨论）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事实上选择问题的时间复杂度下界为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。应该有比排序法更好的算法。</a:t>
            </a:r>
            <a:endParaRPr lang="zh-CN" altLang="en-US" dirty="0"/>
          </a:p>
        </p:txBody>
      </p:sp>
      <p:graphicFrame>
        <p:nvGraphicFramePr>
          <p:cNvPr id="324611" name="Object 38"/>
          <p:cNvGraphicFramePr>
            <a:graphicFrameLocks noChangeAspect="1"/>
          </p:cNvGraphicFramePr>
          <p:nvPr/>
        </p:nvGraphicFramePr>
        <p:xfrm>
          <a:off x="6072198" y="4368809"/>
          <a:ext cx="17145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26212800" imgH="4876800" progId="">
                  <p:embed/>
                </p:oleObj>
              </mc:Choice>
              <mc:Fallback>
                <p:oleObj name="Equation" r:id="rId1" imgW="26212800" imgH="4876800" progId="">
                  <p:embed/>
                  <p:pic>
                    <p:nvPicPr>
                      <p:cNvPr id="0" name="Object 3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72198" y="4368809"/>
                        <a:ext cx="1714512" cy="346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选择问题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02189"/>
          </a:xfrm>
        </p:spPr>
        <p:txBody>
          <a:bodyPr/>
          <a:lstStyle/>
          <a:p>
            <a:pPr lvl="1"/>
            <a:r>
              <a:rPr lang="zh-CN" altLang="en-US" dirty="0" smtClean="0"/>
              <a:t>试用划分法：平均复杂度</a:t>
            </a:r>
            <a:r>
              <a:rPr lang="en-US" altLang="zh-CN" dirty="0" smtClean="0"/>
              <a:t>O(n)</a:t>
            </a:r>
            <a:endParaRPr lang="en-US" altLang="zh-CN" dirty="0" smtClean="0"/>
          </a:p>
          <a:p>
            <a:pPr lvl="2">
              <a:lnSpc>
                <a:spcPct val="80000"/>
              </a:lnSpc>
              <a:buNone/>
            </a:pPr>
            <a:r>
              <a:rPr kumimoji="1" lang="en-US" altLang="zh-CN" sz="2000" b="1" dirty="0" smtClean="0">
                <a:latin typeface="Times New Roman" panose="02020603050405020304" pitchFamily="18" charset="0"/>
              </a:rPr>
              <a:t>proc </a:t>
            </a:r>
            <a:r>
              <a:rPr kumimoji="1" lang="en-US" altLang="zh-CN" sz="2000" b="1" dirty="0" err="1" smtClean="0">
                <a:latin typeface="Times New Roman" panose="02020603050405020304" pitchFamily="18" charset="0"/>
              </a:rPr>
              <a:t>PartSelect</a:t>
            </a:r>
            <a:r>
              <a:rPr kumimoji="1" lang="en-US" altLang="zh-CN" sz="2000" dirty="0" smtClean="0">
                <a:latin typeface="Times New Roman" panose="02020603050405020304" pitchFamily="18" charset="0"/>
              </a:rPr>
              <a:t>(A, n, k) //</a:t>
            </a:r>
            <a:r>
              <a:rPr kumimoji="1" lang="zh-CN" altLang="en-US" sz="2000" dirty="0" smtClean="0">
                <a:latin typeface="Times New Roman" panose="02020603050405020304" pitchFamily="18" charset="0"/>
              </a:rPr>
              <a:t>在数组</a:t>
            </a:r>
            <a:r>
              <a:rPr kumimoji="1" lang="en-US" altLang="zh-CN" sz="2000" dirty="0" smtClean="0">
                <a:latin typeface="Times New Roman" panose="02020603050405020304" pitchFamily="18" charset="0"/>
              </a:rPr>
              <a:t>A[1..n]</a:t>
            </a:r>
            <a:r>
              <a:rPr kumimoji="1" lang="zh-CN" altLang="en-US" sz="2000" dirty="0" smtClean="0">
                <a:latin typeface="Times New Roman" panose="02020603050405020304" pitchFamily="18" charset="0"/>
              </a:rPr>
              <a:t>中找第</a:t>
            </a:r>
            <a:r>
              <a:rPr kumimoji="1" lang="en-US" altLang="zh-CN" sz="2000" dirty="0" smtClean="0">
                <a:latin typeface="Times New Roman" panose="02020603050405020304" pitchFamily="18" charset="0"/>
              </a:rPr>
              <a:t>k</a:t>
            </a:r>
            <a:r>
              <a:rPr kumimoji="1" lang="zh-CN" altLang="en-US" sz="2000" dirty="0" smtClean="0">
                <a:latin typeface="Times New Roman" panose="02020603050405020304" pitchFamily="18" charset="0"/>
              </a:rPr>
              <a:t>小元素 </a:t>
            </a:r>
            <a:r>
              <a:rPr kumimoji="1" lang="en-US" altLang="zh-CN" sz="2000" dirty="0" smtClean="0">
                <a:latin typeface="Times New Roman" panose="02020603050405020304" pitchFamily="18" charset="0"/>
              </a:rPr>
              <a:t>t</a:t>
            </a:r>
            <a:r>
              <a:rPr kumimoji="1" lang="zh-CN" altLang="en-US" sz="2000" dirty="0" smtClean="0">
                <a:latin typeface="Times New Roman" panose="02020603050405020304" pitchFamily="18" charset="0"/>
              </a:rPr>
              <a:t>，并将其</a:t>
            </a:r>
            <a:endParaRPr kumimoji="1"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kumimoji="1" lang="zh-CN" altLang="en-US" sz="2000" dirty="0" smtClean="0">
                <a:latin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kumimoji="1" lang="zh-CN" altLang="en-US" sz="2000" dirty="0" smtClean="0">
                <a:latin typeface="Times New Roman" panose="02020603050405020304" pitchFamily="18" charset="0"/>
              </a:rPr>
              <a:t>存放于位置</a:t>
            </a:r>
            <a:r>
              <a:rPr kumimoji="1" lang="en-US" altLang="zh-CN" sz="2000" dirty="0" smtClean="0">
                <a:latin typeface="Times New Roman" panose="02020603050405020304" pitchFamily="18" charset="0"/>
              </a:rPr>
              <a:t>k</a:t>
            </a:r>
            <a:r>
              <a:rPr kumimoji="1" lang="zh-CN" altLang="en-US" sz="2000" dirty="0" smtClean="0">
                <a:latin typeface="Times New Roman" panose="02020603050405020304" pitchFamily="18" charset="0"/>
              </a:rPr>
              <a:t>，即</a:t>
            </a:r>
            <a:r>
              <a:rPr kumimoji="1" lang="en-US" altLang="zh-CN" sz="2000" dirty="0" smtClean="0">
                <a:latin typeface="Times New Roman" panose="02020603050405020304" pitchFamily="18" charset="0"/>
              </a:rPr>
              <a:t>A[k]=t</a:t>
            </a:r>
            <a:r>
              <a:rPr kumimoji="1" lang="zh-CN" altLang="en-US" sz="2000" dirty="0" smtClean="0">
                <a:latin typeface="Times New Roman" panose="02020603050405020304" pitchFamily="18" charset="0"/>
              </a:rPr>
              <a:t>。</a:t>
            </a:r>
            <a:endParaRPr kumimoji="1"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kumimoji="1" lang="en-US" altLang="zh-CN" sz="2000" dirty="0" smtClean="0">
                <a:latin typeface="Times New Roman" panose="02020603050405020304" pitchFamily="18" charset="0"/>
              </a:rPr>
              <a:t>     </a:t>
            </a:r>
            <a:r>
              <a:rPr kumimoji="1" lang="en-US" altLang="zh-CN" sz="2000" b="1" dirty="0" smtClean="0">
                <a:latin typeface="Times New Roman" panose="02020603050405020304" pitchFamily="18" charset="0"/>
              </a:rPr>
              <a:t>integer</a:t>
            </a:r>
            <a:r>
              <a:rPr kumimoji="1" lang="en-US" altLang="zh-CN" sz="2000" dirty="0" smtClean="0">
                <a:latin typeface="Times New Roman" panose="02020603050405020304" pitchFamily="18" charset="0"/>
              </a:rPr>
              <a:t> n , k, m, r, j;</a:t>
            </a:r>
            <a:endParaRPr kumimoji="1"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kumimoji="1" lang="en-US" altLang="zh-CN" sz="2000" dirty="0" smtClean="0">
                <a:latin typeface="Times New Roman" panose="02020603050405020304" pitchFamily="18" charset="0"/>
              </a:rPr>
              <a:t>     m:=1; r:=n+1; A[n+1]:= +∞</a:t>
            </a:r>
            <a:r>
              <a:rPr kumimoji="1" lang="zh-CN" altLang="en-US" sz="2000" dirty="0" smtClean="0">
                <a:latin typeface="Times New Roman" panose="02020603050405020304" pitchFamily="18" charset="0"/>
              </a:rPr>
              <a:t>；</a:t>
            </a:r>
            <a:endParaRPr kumimoji="1"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kumimoji="1" lang="zh-CN" altLang="en-US" sz="2000" dirty="0" smtClean="0">
                <a:latin typeface="Times New Roman" panose="02020603050405020304" pitchFamily="18" charset="0"/>
              </a:rPr>
              <a:t>     </a:t>
            </a:r>
            <a:r>
              <a:rPr kumimoji="1" lang="en-US" altLang="zh-CN" sz="2000" b="1" dirty="0" smtClean="0">
                <a:latin typeface="Times New Roman" panose="02020603050405020304" pitchFamily="18" charset="0"/>
              </a:rPr>
              <a:t>loop</a:t>
            </a:r>
            <a:endParaRPr kumimoji="1"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kumimoji="1" lang="en-US" altLang="zh-CN" sz="2000" dirty="0" smtClean="0">
                <a:latin typeface="Times New Roman" panose="02020603050405020304" pitchFamily="18" charset="0"/>
              </a:rPr>
              <a:t>         j:= r ;</a:t>
            </a:r>
            <a:endParaRPr kumimoji="1"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kumimoji="1" lang="en-US" altLang="zh-CN" sz="2000" dirty="0" smtClean="0">
                <a:latin typeface="Times New Roman" panose="02020603050405020304" pitchFamily="18" charset="0"/>
              </a:rPr>
              <a:t>         Partition(</a:t>
            </a:r>
            <a:r>
              <a:rPr kumimoji="1" lang="en-US" altLang="zh-CN" sz="2000" dirty="0" err="1" smtClean="0">
                <a:latin typeface="Times New Roman" panose="02020603050405020304" pitchFamily="18" charset="0"/>
              </a:rPr>
              <a:t>m,j</a:t>
            </a:r>
            <a:r>
              <a:rPr kumimoji="1" lang="en-US" altLang="zh-CN" sz="2000" dirty="0" smtClean="0">
                <a:latin typeface="Times New Roman" panose="02020603050405020304" pitchFamily="18" charset="0"/>
              </a:rPr>
              <a:t>); </a:t>
            </a:r>
            <a:endParaRPr kumimoji="1"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kumimoji="1" lang="en-US" altLang="zh-CN" sz="2000" dirty="0" smtClean="0">
                <a:latin typeface="Times New Roman" panose="02020603050405020304" pitchFamily="18" charset="0"/>
              </a:rPr>
              <a:t>         </a:t>
            </a:r>
            <a:r>
              <a:rPr kumimoji="1" lang="en-US" altLang="zh-CN" sz="2000" b="1" dirty="0" smtClean="0">
                <a:latin typeface="Times New Roman" panose="02020603050405020304" pitchFamily="18" charset="0"/>
              </a:rPr>
              <a:t>case:</a:t>
            </a:r>
            <a:endParaRPr kumimoji="1"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kumimoji="1" lang="en-US" altLang="zh-CN" sz="2000" dirty="0" smtClean="0">
                <a:latin typeface="Times New Roman" panose="02020603050405020304" pitchFamily="18" charset="0"/>
              </a:rPr>
              <a:t>            k=j : return // </a:t>
            </a:r>
            <a:r>
              <a:rPr kumimoji="1" lang="zh-CN" altLang="en-US" sz="2000" dirty="0" smtClean="0">
                <a:latin typeface="Times New Roman" panose="02020603050405020304" pitchFamily="18" charset="0"/>
              </a:rPr>
              <a:t>返回</a:t>
            </a:r>
            <a:r>
              <a:rPr kumimoji="1" lang="en-US" altLang="zh-CN" sz="2000" dirty="0" smtClean="0">
                <a:latin typeface="Times New Roman" panose="02020603050405020304" pitchFamily="18" charset="0"/>
              </a:rPr>
              <a:t>j,</a:t>
            </a:r>
            <a:r>
              <a:rPr kumimoji="1" lang="zh-CN" altLang="en-US" sz="2000" dirty="0" smtClean="0">
                <a:latin typeface="Times New Roman" panose="02020603050405020304" pitchFamily="18" charset="0"/>
              </a:rPr>
              <a:t>当前数组的元素</a:t>
            </a:r>
            <a:r>
              <a:rPr kumimoji="1" lang="en-US" altLang="zh-CN" sz="2000" dirty="0" smtClean="0">
                <a:latin typeface="Times New Roman" panose="02020603050405020304" pitchFamily="18" charset="0"/>
              </a:rPr>
              <a:t>A[j]</a:t>
            </a:r>
            <a:r>
              <a:rPr kumimoji="1" lang="zh-CN" altLang="en-US" sz="2000" dirty="0" smtClean="0">
                <a:latin typeface="Times New Roman" panose="02020603050405020304" pitchFamily="18" charset="0"/>
              </a:rPr>
              <a:t>是第</a:t>
            </a:r>
            <a:r>
              <a:rPr kumimoji="1" lang="en-US" altLang="zh-CN" sz="2000" dirty="0" smtClean="0">
                <a:latin typeface="Times New Roman" panose="02020603050405020304" pitchFamily="18" charset="0"/>
              </a:rPr>
              <a:t>j</a:t>
            </a:r>
            <a:r>
              <a:rPr kumimoji="1" lang="zh-CN" altLang="en-US" sz="2000" dirty="0" smtClean="0">
                <a:latin typeface="Times New Roman" panose="02020603050405020304" pitchFamily="18" charset="0"/>
              </a:rPr>
              <a:t>小元素</a:t>
            </a:r>
            <a:endParaRPr kumimoji="1"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kumimoji="1" lang="zh-CN" altLang="en-US" sz="2000" dirty="0" smtClean="0">
                <a:latin typeface="Times New Roman" panose="02020603050405020304" pitchFamily="18" charset="0"/>
              </a:rPr>
              <a:t>            </a:t>
            </a:r>
            <a:r>
              <a:rPr kumimoji="1" lang="en-US" altLang="zh-CN" sz="2000" dirty="0" smtClean="0">
                <a:latin typeface="Times New Roman" panose="02020603050405020304" pitchFamily="18" charset="0"/>
              </a:rPr>
              <a:t>k&lt;j : r:=j; // j</a:t>
            </a:r>
            <a:r>
              <a:rPr kumimoji="1" lang="zh-CN" altLang="en-US" sz="2000" dirty="0" smtClean="0">
                <a:latin typeface="Times New Roman" panose="02020603050405020304" pitchFamily="18" charset="0"/>
              </a:rPr>
              <a:t>是新的下标上界</a:t>
            </a:r>
            <a:endParaRPr kumimoji="1"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kumimoji="1" lang="zh-CN" altLang="en-US" sz="2000" dirty="0" smtClean="0">
                <a:latin typeface="Times New Roman" panose="02020603050405020304" pitchFamily="18" charset="0"/>
              </a:rPr>
              <a:t>         </a:t>
            </a:r>
            <a:r>
              <a:rPr kumimoji="1" lang="en-US" altLang="zh-CN" sz="2000" b="1" dirty="0" smtClean="0">
                <a:latin typeface="Times New Roman" panose="02020603050405020304" pitchFamily="18" charset="0"/>
              </a:rPr>
              <a:t>else</a:t>
            </a:r>
            <a:r>
              <a:rPr kumimoji="1" lang="en-US" altLang="zh-CN" sz="2000" dirty="0" smtClean="0">
                <a:latin typeface="Times New Roman" panose="02020603050405020304" pitchFamily="18" charset="0"/>
              </a:rPr>
              <a:t> : m:=j+1; k:=k-j;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</a:rPr>
              <a:t>//j+1</a:t>
            </a:r>
            <a:r>
              <a:rPr kumimoji="1" lang="zh-CN" altLang="en-US" sz="2000" dirty="0" smtClean="0">
                <a:latin typeface="Times New Roman" panose="02020603050405020304" pitchFamily="18" charset="0"/>
              </a:rPr>
              <a:t>是新的下标下界</a:t>
            </a:r>
            <a:endParaRPr kumimoji="1"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kumimoji="1" lang="zh-CN" altLang="en-US" sz="2000" dirty="0" smtClean="0">
                <a:latin typeface="Times New Roman" panose="02020603050405020304" pitchFamily="18" charset="0"/>
              </a:rPr>
              <a:t>         </a:t>
            </a:r>
            <a:r>
              <a:rPr kumimoji="1" lang="en-US" altLang="zh-CN" sz="2000" b="1" dirty="0" smtClean="0">
                <a:latin typeface="Times New Roman" panose="02020603050405020304" pitchFamily="18" charset="0"/>
              </a:rPr>
              <a:t>end{case}</a:t>
            </a:r>
            <a:endParaRPr kumimoji="1"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kumimoji="1" lang="en-US" altLang="zh-CN" sz="2000" b="1" dirty="0" smtClean="0">
                <a:latin typeface="Times New Roman" panose="02020603050405020304" pitchFamily="18" charset="0"/>
              </a:rPr>
              <a:t>     end{loop}</a:t>
            </a:r>
            <a:endParaRPr kumimoji="1"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end{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PartSelect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}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57752" y="2296721"/>
            <a:ext cx="3429024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遗憾的是，该算法最坏复杂度为</a:t>
            </a:r>
            <a:r>
              <a:rPr lang="en-US" altLang="zh-CN" sz="2000" dirty="0" smtClean="0"/>
              <a:t>O(n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):</a:t>
            </a:r>
            <a:r>
              <a:rPr lang="zh-CN" altLang="en-US" sz="2000" dirty="0" smtClean="0"/>
              <a:t>如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按递增有序，找第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小元素时，每次划分仅减少一个元素。</a:t>
            </a:r>
            <a:endParaRPr lang="en-US" altLang="zh-CN" sz="2000" dirty="0" smtClean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T(n)=T(n-1)+n-1</a:t>
            </a:r>
            <a:endParaRPr lang="en-US" altLang="zh-CN" sz="2000" dirty="0" smtClean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       =(n-1)(n-2)/2 =O(n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选择问题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30725"/>
          </a:xfrm>
        </p:spPr>
        <p:txBody>
          <a:bodyPr/>
          <a:lstStyle/>
          <a:p>
            <a:pPr lvl="1"/>
            <a:r>
              <a:rPr lang="zh-CN" altLang="en-US" sz="2400" dirty="0" smtClean="0"/>
              <a:t>改进划分选择算法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改变划分元素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使每次划分规模减半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Select(</a:t>
            </a:r>
            <a:r>
              <a:rPr lang="en-US" altLang="zh-CN" sz="2000" dirty="0" err="1" smtClean="0"/>
              <a:t>A,k</a:t>
            </a:r>
            <a:r>
              <a:rPr lang="en-US" altLang="zh-CN" sz="2000" dirty="0" smtClean="0"/>
              <a:t>)  //</a:t>
            </a:r>
            <a:r>
              <a:rPr lang="zh-CN" altLang="en-US" sz="2000" dirty="0" smtClean="0"/>
              <a:t>输入</a:t>
            </a:r>
            <a:r>
              <a:rPr lang="en-US" altLang="zh-CN" sz="2000" dirty="0" smtClean="0"/>
              <a:t>A[1..n]</a:t>
            </a:r>
            <a:r>
              <a:rPr lang="zh-CN" altLang="en-US" sz="2000" dirty="0" smtClean="0"/>
              <a:t>，输出其第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小元素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1.  </a:t>
            </a:r>
            <a:r>
              <a:rPr lang="zh-CN" altLang="en-US" sz="2000" dirty="0" smtClean="0"/>
              <a:t>将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划分为</a:t>
            </a:r>
            <a:r>
              <a:rPr lang="en-US" altLang="zh-CN" sz="2000" dirty="0" smtClean="0"/>
              <a:t>r(</a:t>
            </a:r>
            <a:r>
              <a:rPr lang="zh-CN" altLang="en-US" sz="2000" dirty="0" smtClean="0"/>
              <a:t>如</a:t>
            </a:r>
            <a:r>
              <a:rPr lang="en-US" altLang="zh-CN" sz="2000" dirty="0" smtClean="0"/>
              <a:t>r=5)</a:t>
            </a:r>
            <a:r>
              <a:rPr lang="zh-CN" altLang="en-US" sz="2000" dirty="0" smtClean="0"/>
              <a:t>个一组，共          个组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取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n/5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个中位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2.  </a:t>
            </a:r>
            <a:r>
              <a:rPr lang="zh-CN" altLang="en-US" sz="2000" dirty="0" smtClean="0"/>
              <a:t>每组找一个中位数，把它们放到集合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中。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              //</a:t>
            </a:r>
            <a:r>
              <a:rPr lang="zh-CN" altLang="en-US" sz="2000" dirty="0" smtClean="0"/>
              <a:t>可使用排序法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时间复杂度</a:t>
            </a:r>
            <a:r>
              <a:rPr lang="en-US" altLang="zh-CN" sz="2000" dirty="0" smtClean="0"/>
              <a:t>O(C)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3.  m*:=select(M,              )                  //</a:t>
            </a:r>
            <a:r>
              <a:rPr lang="zh-CN" altLang="en-US" sz="2000" dirty="0" smtClean="0"/>
              <a:t>选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的中位数</a:t>
            </a:r>
            <a:r>
              <a:rPr lang="en-US" altLang="zh-CN" sz="2000" dirty="0" smtClean="0"/>
              <a:t>,A[m]=m*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4.  </a:t>
            </a:r>
            <a:r>
              <a:rPr lang="zh-CN" altLang="en-US" sz="2000" dirty="0" smtClean="0"/>
              <a:t>用</a:t>
            </a:r>
            <a:r>
              <a:rPr lang="en-US" altLang="zh-CN" sz="2000" dirty="0" smtClean="0"/>
              <a:t>m*</a:t>
            </a:r>
            <a:r>
              <a:rPr lang="zh-CN" altLang="en-US" sz="2000" dirty="0" smtClean="0"/>
              <a:t>划分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，小的</a:t>
            </a:r>
            <a:r>
              <a:rPr lang="en-US" altLang="zh-CN" sz="2000" dirty="0" smtClean="0"/>
              <a:t>A1</a:t>
            </a:r>
            <a:r>
              <a:rPr lang="zh-CN" altLang="en-US" sz="2000" dirty="0" smtClean="0"/>
              <a:t>，大的</a:t>
            </a:r>
            <a:r>
              <a:rPr lang="en-US" altLang="zh-CN" sz="2000" dirty="0" smtClean="0"/>
              <a:t>A2</a:t>
            </a:r>
            <a:r>
              <a:rPr lang="zh-CN" altLang="en-US" sz="2000" dirty="0" smtClean="0"/>
              <a:t>；    </a:t>
            </a:r>
            <a:r>
              <a:rPr lang="en-US" altLang="zh-CN" sz="2000" dirty="0" smtClean="0"/>
              <a:t>//Partition(</a:t>
            </a:r>
            <a:r>
              <a:rPr lang="en-US" altLang="zh-CN" sz="2000" dirty="0" err="1" smtClean="0"/>
              <a:t>m,j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5.   if k=|A1|+1 then </a:t>
            </a:r>
            <a:r>
              <a:rPr lang="zh-CN" altLang="en-US" sz="2000" dirty="0" smtClean="0"/>
              <a:t>输出</a:t>
            </a:r>
            <a:r>
              <a:rPr lang="en-US" altLang="zh-CN" sz="2000" dirty="0" smtClean="0"/>
              <a:t>m*;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6.   else if k  ≤ |A1|  then 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7.       Select(A1,k)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8.      else Select(A2,k-|A1|-1)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286380" y="2428868"/>
          <a:ext cx="571504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公式" r:id="rId1" imgW="9753600" imgH="5486400" progId="Equation.3">
                  <p:embed/>
                </p:oleObj>
              </mc:Choice>
              <mc:Fallback>
                <p:oleObj name="公式" r:id="rId1" imgW="9753600" imgH="5486400" progId="Equation.3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86380" y="2428868"/>
                        <a:ext cx="571504" cy="3571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467094" y="3500438"/>
          <a:ext cx="819154" cy="468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公式" r:id="rId3" imgW="11887200" imgH="6096000" progId="Equation.3">
                  <p:embed/>
                </p:oleObj>
              </mc:Choice>
              <mc:Fallback>
                <p:oleObj name="公式" r:id="rId3" imgW="11887200" imgH="6096000" progId="Equation.3">
                  <p:embed/>
                  <p:pic>
                    <p:nvPicPr>
                      <p:cNvPr id="0" name="图片 716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7094" y="3500438"/>
                        <a:ext cx="819154" cy="46831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选择问题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57222" y="1500174"/>
            <a:ext cx="5614998" cy="4530725"/>
          </a:xfrm>
        </p:spPr>
        <p:txBody>
          <a:bodyPr/>
          <a:lstStyle/>
          <a:p>
            <a:pPr lvl="2">
              <a:lnSpc>
                <a:spcPct val="9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proc Select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(A, m, p, k) //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返回一个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值，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使得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A[m..p]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中第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小元素。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r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常数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.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global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r;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   integer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j;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if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p-m+1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r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InSort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(A, m, p);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return(m+k-1);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end{if}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loop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n:=p-m+1;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for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=1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n/r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计算中间值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InSort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(A, m+(i-1)*r,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m+i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*r-1);</a:t>
            </a:r>
            <a:br>
              <a:rPr lang="en-US" altLang="zh-CN" sz="2000" dirty="0" smtClean="0">
                <a:latin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</a:rPr>
              <a:t>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将中间值收集到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A[m..p]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的前部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Swap(A[m+i-1], A[m+(i-1)*r+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r/2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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-1]);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end{for}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/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000628" y="2428868"/>
            <a:ext cx="407196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j:=Select(A, m, m+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n/r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-1,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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n/r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/2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Swap(A[m], A[j]);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产生划分元素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j:=p+1;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Partition(m, j);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anose="02020603050405020304" pitchFamily="18" charset="0"/>
              </a:rPr>
              <a:t>case: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j-m+1=k :   return(j);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j-m+1&gt;k :   p:=j-1;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else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k:=k-(j-m+1);  m:=j+1;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anose="02020603050405020304" pitchFamily="18" charset="0"/>
              </a:rPr>
              <a:t>end{case}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end{loop}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end{Select}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endParaRPr lang="zh-CN" altLang="en-US" sz="2000" dirty="0"/>
          </a:p>
        </p:txBody>
      </p:sp>
      <p:cxnSp>
        <p:nvCxnSpPr>
          <p:cNvPr id="15" name="肘形连接符 14"/>
          <p:cNvCxnSpPr/>
          <p:nvPr/>
        </p:nvCxnSpPr>
        <p:spPr bwMode="auto">
          <a:xfrm flipV="1">
            <a:off x="1928794" y="2214554"/>
            <a:ext cx="6143668" cy="378621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500694" y="1357298"/>
            <a:ext cx="2948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 smtClean="0"/>
              <a:t>Select</a:t>
            </a:r>
            <a:r>
              <a:rPr lang="zh-CN" altLang="en-US" sz="2400" b="1" u="sng" dirty="0" smtClean="0"/>
              <a:t>的另一种描述</a:t>
            </a:r>
            <a:endParaRPr lang="zh-CN" altLang="en-US" sz="2400" b="1" u="sng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选择问题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845065"/>
          </a:xfrm>
        </p:spPr>
        <p:txBody>
          <a:bodyPr/>
          <a:lstStyle/>
          <a:p>
            <a:pPr lvl="1"/>
            <a:r>
              <a:rPr lang="en-US" altLang="zh-CN" dirty="0" smtClean="0"/>
              <a:t>Select</a:t>
            </a:r>
            <a:r>
              <a:rPr lang="zh-CN" altLang="en-US" dirty="0" smtClean="0"/>
              <a:t>的复杂度分析</a:t>
            </a:r>
            <a:endParaRPr lang="en-US" altLang="zh-CN" dirty="0" smtClean="0"/>
          </a:p>
          <a:p>
            <a:pPr lvl="2"/>
            <a:r>
              <a:rPr lang="zh-CN" altLang="en-US" sz="2000" dirty="0" smtClean="0"/>
              <a:t>设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数组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中的元素都是互不相同的，取 </a:t>
            </a:r>
            <a:r>
              <a:rPr lang="en-US" altLang="zh-CN" sz="2000" dirty="0" smtClean="0"/>
              <a:t>r=5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则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个元素一组的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中间值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u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是该数组的第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小元素，此数组至少有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个元素不大于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u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；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n/5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个中间值中至少有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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n/5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/2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个不大于这些中间值的中间值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。因而，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在数组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中至少有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3*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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n/5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/2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1.5*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n/5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 1.5*(n/5-1)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个元素不大于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。即，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中至多有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n-1.5*(n/5-1)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0.7n+1.5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个元素大于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同理，至多有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0.7n+1.5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个元素小于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这样，以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为划分元素所产生的新的数组至多有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0.7n+1.5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个元素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当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30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时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,0.7n+1.5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0.75n=3n/4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，即子问题的规模为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3n/4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Select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j:=</a:t>
            </a:r>
            <a:r>
              <a:rPr lang="en-US" altLang="zh-CN" sz="2000" dirty="0" smtClean="0"/>
              <a:t> m*:=select(M,              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规模为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n/5;IF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语句后的循环调用规模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3n/4,Partition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Insort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关键操作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cn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。得：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T(n)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T(n/5)+T(3n/4)+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cn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cn+0.95cn+0.95</a:t>
            </a:r>
            <a:r>
              <a:rPr lang="en-US" altLang="zh-CN" sz="2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cn+…+0.95</a:t>
            </a:r>
            <a:r>
              <a:rPr lang="en-US" altLang="zh-CN" sz="2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cn</a:t>
            </a:r>
            <a:endParaRPr lang="en-US" altLang="zh-CN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所以  </a:t>
            </a:r>
            <a:r>
              <a:rPr lang="en-US" altLang="zh-CN" sz="2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T(n)=O(n)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      =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cn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(1-0.95</a:t>
            </a:r>
            <a:r>
              <a:rPr lang="en-US" altLang="zh-CN" sz="2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k+1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)/(1-0.95) 20cn  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n≥30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</p:txBody>
      </p:sp>
      <p:cxnSp>
        <p:nvCxnSpPr>
          <p:cNvPr id="9" name="肘形连接符 8"/>
          <p:cNvCxnSpPr/>
          <p:nvPr/>
        </p:nvCxnSpPr>
        <p:spPr bwMode="auto">
          <a:xfrm>
            <a:off x="3786182" y="5857892"/>
            <a:ext cx="571504" cy="21431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29730" name="Object 2"/>
          <p:cNvGraphicFramePr>
            <a:graphicFrameLocks noChangeAspect="1"/>
          </p:cNvGraphicFramePr>
          <p:nvPr/>
        </p:nvGraphicFramePr>
        <p:xfrm>
          <a:off x="4714876" y="4746638"/>
          <a:ext cx="8191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公式" r:id="rId1" imgW="11887200" imgH="6096000" progId="Equation.3">
                  <p:embed/>
                </p:oleObj>
              </mc:Choice>
              <mc:Fallback>
                <p:oleObj name="公式" r:id="rId1" imgW="11887200" imgH="6096000" progId="Equation.3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14876" y="4746638"/>
                        <a:ext cx="819150" cy="4683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分治策略的基本思想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算法的复杂度</a:t>
            </a:r>
            <a:r>
              <a:rPr lang="zh-CN" altLang="en-US" dirty="0"/>
              <a:t>分析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与数组</a:t>
            </a:r>
            <a:r>
              <a:rPr lang="en-US" altLang="zh-CN" dirty="0" smtClean="0"/>
              <a:t>a[]</a:t>
            </a:r>
            <a:r>
              <a:rPr lang="zh-CN" altLang="en-US" dirty="0" smtClean="0"/>
              <a:t>中元素的一次比较，</a:t>
            </a:r>
            <a:r>
              <a:rPr lang="en-US" altLang="zh-CN" dirty="0" smtClean="0"/>
              <a:t>a[]</a:t>
            </a:r>
            <a:r>
              <a:rPr lang="zh-CN" altLang="en-US" dirty="0" smtClean="0"/>
              <a:t>的范围至少减少一半，因此关键操作满足：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不妨设</a:t>
            </a:r>
            <a:r>
              <a:rPr lang="en-US" altLang="zh-CN" dirty="0" smtClean="0"/>
              <a:t>(</a:t>
            </a:r>
            <a:r>
              <a:rPr lang="zh-CN" altLang="en-US" smtClean="0"/>
              <a:t>为什么？</a:t>
            </a:r>
            <a:r>
              <a:rPr lang="en-US" altLang="zh-CN" smtClean="0"/>
              <a:t>)n=2</a:t>
            </a:r>
            <a:r>
              <a:rPr lang="en-US" altLang="zh-CN" baseline="30000" smtClean="0"/>
              <a:t>k</a:t>
            </a:r>
            <a:r>
              <a:rPr lang="zh-CN" altLang="en-US" dirty="0" smtClean="0"/>
              <a:t>，有</a:t>
            </a:r>
            <a:endParaRPr lang="en-US" altLang="zh-CN" dirty="0"/>
          </a:p>
          <a:p>
            <a:pPr lvl="2"/>
            <a:r>
              <a:rPr lang="en-US" altLang="zh-CN" dirty="0" smtClean="0"/>
              <a:t>T(n)= T(n/2)+1 =T(n/4)+2=T(n/2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)+2 =… =T(1)+k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k</a:t>
            </a:r>
            <a:r>
              <a:rPr lang="en-US" altLang="zh-CN" dirty="0" smtClean="0"/>
              <a:t>=n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k=</a:t>
            </a:r>
            <a:r>
              <a:rPr lang="en-US" altLang="zh-CN" dirty="0" err="1" smtClean="0"/>
              <a:t>logn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T(n)=1+logn=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比较：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a[]</a:t>
            </a:r>
            <a:r>
              <a:rPr lang="zh-CN" altLang="en-US" dirty="0" smtClean="0"/>
              <a:t>一一比较，</a:t>
            </a:r>
            <a:r>
              <a:rPr lang="en-US" altLang="zh-CN" dirty="0" smtClean="0"/>
              <a:t>T(n)=O(n)</a:t>
            </a:r>
            <a:endParaRPr lang="en-US" altLang="zh-CN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500298" y="2714620"/>
          <a:ext cx="2928958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公式" r:id="rId1" imgW="19202400" imgH="9753600" progId="Equation.3">
                  <p:embed/>
                </p:oleObj>
              </mc:Choice>
              <mc:Fallback>
                <p:oleObj name="公式" r:id="rId1" imgW="19202400" imgH="9753600" progId="Equation.3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0298" y="2714620"/>
                        <a:ext cx="2928958" cy="114300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选择问题</a:t>
            </a:r>
            <a:endParaRPr lang="zh-CN" altLang="en-US" dirty="0"/>
          </a:p>
        </p:txBody>
      </p:sp>
      <p:pic>
        <p:nvPicPr>
          <p:cNvPr id="6" name="内容占位符 5" descr="递归树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5852" y="1714488"/>
            <a:ext cx="6143668" cy="4429156"/>
          </a:xfrm>
        </p:spPr>
      </p:pic>
      <p:sp>
        <p:nvSpPr>
          <p:cNvPr id="7" name="TextBox 6"/>
          <p:cNvSpPr txBox="1"/>
          <p:nvPr/>
        </p:nvSpPr>
        <p:spPr>
          <a:xfrm>
            <a:off x="3163474" y="4857760"/>
            <a:ext cx="1980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T(n)</a:t>
            </a:r>
            <a:r>
              <a:rPr lang="zh-CN" altLang="en-US" sz="2400" dirty="0" smtClean="0"/>
              <a:t>的递归树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第三章 分治算法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6503"/>
          </a:xfrm>
        </p:spPr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矩阵乘法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矩阵的加法和乘法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分块矩阵乘法：设</a:t>
            </a:r>
            <a:r>
              <a:rPr lang="en-US" altLang="zh-CN" sz="2400" dirty="0" smtClean="0"/>
              <a:t>n=2</a:t>
            </a:r>
            <a:r>
              <a:rPr lang="en-US" altLang="zh-CN" sz="2400" baseline="30000" dirty="0" smtClean="0"/>
              <a:t>k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各分为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n/2</a:t>
            </a:r>
            <a:r>
              <a:rPr lang="zh-CN" altLang="en-US" sz="2400" dirty="0" smtClean="0"/>
              <a:t>阶矩阵</a:t>
            </a:r>
            <a:endParaRPr lang="zh-CN" altLang="en-US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>
              <a:buNone/>
            </a:pPr>
            <a:endParaRPr lang="en-US" altLang="zh-CN" sz="2400" dirty="0" smtClean="0"/>
          </a:p>
          <a:p>
            <a:pPr lvl="1"/>
            <a:r>
              <a:rPr lang="zh-CN" altLang="en-US" sz="2400" dirty="0" smtClean="0"/>
              <a:t>时间复杂度函数：</a:t>
            </a:r>
            <a:r>
              <a:rPr lang="en-US" altLang="zh-CN" sz="2400" dirty="0" smtClean="0"/>
              <a:t>O(n</a:t>
            </a:r>
            <a:r>
              <a:rPr lang="en-US" altLang="zh-CN" sz="2400" baseline="30000" dirty="0" smtClean="0"/>
              <a:t>3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，分治算法失效？</a:t>
            </a:r>
            <a:endParaRPr lang="zh-CN" altLang="en-US" sz="2400" dirty="0" smtClean="0"/>
          </a:p>
          <a:p>
            <a:pPr lvl="1"/>
            <a:r>
              <a:rPr lang="en-US" altLang="zh-CN" sz="800" dirty="0" smtClean="0"/>
              <a:t>                                             </a:t>
            </a:r>
            <a:endParaRPr lang="en-US" altLang="zh-CN" sz="800" dirty="0" smtClean="0"/>
          </a:p>
          <a:p>
            <a:pPr lvl="1"/>
            <a:r>
              <a:rPr lang="en-US" altLang="zh-CN" sz="2400" dirty="0" smtClean="0"/>
              <a:t>                                          T(n)=bn</a:t>
            </a:r>
            <a:r>
              <a:rPr lang="en-US" altLang="zh-CN" sz="2400" baseline="30000" dirty="0" smtClean="0"/>
              <a:t>3</a:t>
            </a:r>
            <a:r>
              <a:rPr lang="en-US" altLang="zh-CN" sz="2400" dirty="0" smtClean="0"/>
              <a:t>/8+dn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(n/2-</a:t>
            </a:r>
            <a:r>
              <a:rPr lang="en-US" altLang="zh-CN" sz="2400" dirty="0" smtClean="0">
                <a:solidFill>
                  <a:schemeClr val="bg2"/>
                </a:solidFill>
              </a:rPr>
              <a:t>1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327685" name="Object 4"/>
          <p:cNvGraphicFramePr>
            <a:graphicFrameLocks noChangeAspect="1"/>
          </p:cNvGraphicFramePr>
          <p:nvPr/>
        </p:nvGraphicFramePr>
        <p:xfrm>
          <a:off x="1601788" y="2136773"/>
          <a:ext cx="55626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85344000" imgH="16459200" progId="">
                  <p:embed/>
                </p:oleObj>
              </mc:Choice>
              <mc:Fallback>
                <p:oleObj name="Equation" r:id="rId1" imgW="85344000" imgH="164592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1788" y="2136773"/>
                        <a:ext cx="5562600" cy="10064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6" name="Object 6"/>
          <p:cNvGraphicFramePr>
            <a:graphicFrameLocks noChangeAspect="1"/>
          </p:cNvGraphicFramePr>
          <p:nvPr/>
        </p:nvGraphicFramePr>
        <p:xfrm>
          <a:off x="2111385" y="3429000"/>
          <a:ext cx="396081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64312800" imgH="11582400" progId="">
                  <p:embed/>
                </p:oleObj>
              </mc:Choice>
              <mc:Fallback>
                <p:oleObj name="Equation" r:id="rId3" imgW="64312800" imgH="11582400" progId="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1385" y="3429000"/>
                        <a:ext cx="3960813" cy="7191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7" name="Object 8"/>
          <p:cNvGraphicFramePr>
            <a:graphicFrameLocks noChangeAspect="1"/>
          </p:cNvGraphicFramePr>
          <p:nvPr/>
        </p:nvGraphicFramePr>
        <p:xfrm>
          <a:off x="2178066" y="4143380"/>
          <a:ext cx="4608512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68884800" imgH="10972800" progId="">
                  <p:embed/>
                </p:oleObj>
              </mc:Choice>
              <mc:Fallback>
                <p:oleObj name="Equation" r:id="rId5" imgW="68884800" imgH="10972800" progId="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78066" y="4143380"/>
                        <a:ext cx="4608512" cy="7350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8" name="Object 10"/>
          <p:cNvGraphicFramePr>
            <a:graphicFrameLocks noChangeAspect="1"/>
          </p:cNvGraphicFramePr>
          <p:nvPr/>
        </p:nvGraphicFramePr>
        <p:xfrm>
          <a:off x="1285852" y="5308619"/>
          <a:ext cx="3275012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46939200" imgH="10972800" progId="">
                  <p:embed/>
                </p:oleObj>
              </mc:Choice>
              <mc:Fallback>
                <p:oleObj name="Equation" r:id="rId7" imgW="46939200" imgH="10972800" progId="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85852" y="5308619"/>
                        <a:ext cx="3275012" cy="763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公式" r:id="rId9" imgW="2743200" imgH="5181600" progId="Equation.3">
                  <p:embed/>
                </p:oleObj>
              </mc:Choice>
              <mc:Fallback>
                <p:oleObj name="公式" r:id="rId9" imgW="2743200" imgH="5181600" progId="Equation.3">
                  <p:embed/>
                  <p:pic>
                    <p:nvPicPr>
                      <p:cNvPr id="0" name="图片 922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公式" r:id="rId11" imgW="2743200" imgH="5181600" progId="Equation.3">
                  <p:embed/>
                </p:oleObj>
              </mc:Choice>
              <mc:Fallback>
                <p:oleObj name="公式" r:id="rId11" imgW="2743200" imgH="5181600" progId="Equation.3">
                  <p:embed/>
                  <p:pic>
                    <p:nvPicPr>
                      <p:cNvPr id="0" name="图片 922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矩阵乘法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42916"/>
          </a:xfrm>
        </p:spPr>
        <p:txBody>
          <a:bodyPr/>
          <a:lstStyle/>
          <a:p>
            <a:pPr lvl="1"/>
            <a:r>
              <a:rPr lang="en-US" altLang="zh-CN" sz="2400" dirty="0" err="1" smtClean="0">
                <a:latin typeface="Times New Roman" panose="02020603050405020304" pitchFamily="18" charset="0"/>
              </a:rPr>
              <a:t>Strassen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算法</a:t>
            </a:r>
            <a:endParaRPr lang="zh-CN" altLang="en-US" dirty="0"/>
          </a:p>
        </p:txBody>
      </p:sp>
      <p:graphicFrame>
        <p:nvGraphicFramePr>
          <p:cNvPr id="328706" name="Object 4"/>
          <p:cNvGraphicFramePr>
            <a:graphicFrameLocks noChangeAspect="1"/>
          </p:cNvGraphicFramePr>
          <p:nvPr/>
        </p:nvGraphicFramePr>
        <p:xfrm>
          <a:off x="1142976" y="1857364"/>
          <a:ext cx="2433637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1" imgW="38100000" imgH="38404800" progId="">
                  <p:embed/>
                </p:oleObj>
              </mc:Choice>
              <mc:Fallback>
                <p:oleObj name="Equation" r:id="rId1" imgW="38100000" imgH="384048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2976" y="1857364"/>
                        <a:ext cx="2433637" cy="24479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07" name="Object 6"/>
          <p:cNvGraphicFramePr>
            <a:graphicFrameLocks noChangeAspect="1"/>
          </p:cNvGraphicFramePr>
          <p:nvPr/>
        </p:nvGraphicFramePr>
        <p:xfrm>
          <a:off x="1214414" y="4429132"/>
          <a:ext cx="1944688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30480000" imgH="21945600" progId="">
                  <p:embed/>
                </p:oleObj>
              </mc:Choice>
              <mc:Fallback>
                <p:oleObj name="Equation" r:id="rId3" imgW="30480000" imgH="21945600" progId="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4414" y="4429132"/>
                        <a:ext cx="1944688" cy="13938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08" name="Object 8"/>
          <p:cNvGraphicFramePr>
            <a:graphicFrameLocks noChangeAspect="1"/>
          </p:cNvGraphicFramePr>
          <p:nvPr/>
        </p:nvGraphicFramePr>
        <p:xfrm>
          <a:off x="4643438" y="1571612"/>
          <a:ext cx="2808288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45415200" imgH="10972800" progId="">
                  <p:embed/>
                </p:oleObj>
              </mc:Choice>
              <mc:Fallback>
                <p:oleObj name="Equation" r:id="rId5" imgW="45415200" imgH="10972800" progId="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3438" y="1571612"/>
                        <a:ext cx="2808288" cy="6778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09" name="Object 10"/>
          <p:cNvGraphicFramePr>
            <a:graphicFrameLocks noChangeAspect="1"/>
          </p:cNvGraphicFramePr>
          <p:nvPr/>
        </p:nvGraphicFramePr>
        <p:xfrm>
          <a:off x="3786182" y="2357430"/>
          <a:ext cx="4968875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81076800" imgH="46024800" progId="">
                  <p:embed/>
                </p:oleObj>
              </mc:Choice>
              <mc:Fallback>
                <p:oleObj name="Equation" r:id="rId7" imgW="81076800" imgH="46024800" progId="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86182" y="2357430"/>
                        <a:ext cx="4968875" cy="2952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22348" y="536432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 smtClean="0"/>
              <a:t>目前最好的矩阵乘法的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时间复杂度为：</a:t>
            </a:r>
            <a:endParaRPr lang="zh-CN" altLang="en-US" sz="2000" dirty="0"/>
          </a:p>
        </p:txBody>
      </p:sp>
      <p:graphicFrame>
        <p:nvGraphicFramePr>
          <p:cNvPr id="328710" name="Object 12"/>
          <p:cNvGraphicFramePr>
            <a:graphicFrameLocks noChangeAspect="1"/>
          </p:cNvGraphicFramePr>
          <p:nvPr/>
        </p:nvGraphicFramePr>
        <p:xfrm>
          <a:off x="7500958" y="5632468"/>
          <a:ext cx="10080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12496800" imgH="5486400" progId="">
                  <p:embed/>
                </p:oleObj>
              </mc:Choice>
              <mc:Fallback>
                <p:oleObj name="Equation" r:id="rId9" imgW="12496800" imgH="5486400" progId="">
                  <p:embed/>
                  <p:pic>
                    <p:nvPicPr>
                      <p:cNvPr id="0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00958" y="5632468"/>
                        <a:ext cx="1008063" cy="439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第三章 分治算法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528762"/>
            <a:ext cx="3786214" cy="2114552"/>
          </a:xfrm>
        </p:spPr>
        <p:txBody>
          <a:bodyPr/>
          <a:lstStyle/>
          <a:p>
            <a:r>
              <a:rPr lang="en-US" altLang="zh-CN" sz="2800" dirty="0" smtClean="0"/>
              <a:t>3.5 </a:t>
            </a:r>
            <a:r>
              <a:rPr lang="zh-CN" altLang="en-US" sz="2800" dirty="0" smtClean="0"/>
              <a:t>最接近点对问题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一维最近点对问题</a:t>
            </a:r>
            <a:endParaRPr lang="zh-CN" altLang="en-US" sz="2400" dirty="0" smtClean="0"/>
          </a:p>
          <a:p>
            <a:pPr lvl="1">
              <a:buNone/>
            </a:pPr>
            <a:r>
              <a:rPr lang="zh-CN" altLang="en-US" sz="2000" dirty="0" smtClean="0"/>
              <a:t>直线上的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个点采用排序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+</a:t>
            </a:r>
            <a:r>
              <a:rPr lang="zh-CN" altLang="en-US" sz="2000" dirty="0" smtClean="0"/>
              <a:t>扫描方法，时间复杂度为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O(</a:t>
            </a:r>
            <a:r>
              <a:rPr lang="en-US" altLang="zh-CN" sz="2000" dirty="0" err="1" smtClean="0"/>
              <a:t>nlogn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分治算法：</a:t>
            </a:r>
            <a:endParaRPr lang="en-US" altLang="zh-CN" sz="2000" dirty="0" smtClean="0"/>
          </a:p>
          <a:p>
            <a:pPr lvl="1">
              <a:buNone/>
            </a:pPr>
            <a:endParaRPr lang="en-US" altLang="zh-CN" sz="2000" dirty="0" smtClean="0"/>
          </a:p>
          <a:p>
            <a:pPr lvl="1">
              <a:buNone/>
            </a:pPr>
            <a:endParaRPr lang="en-US" altLang="zh-CN" sz="20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>
              <a:buNone/>
            </a:pPr>
            <a:r>
              <a:rPr lang="en-US" altLang="zh-CN" sz="2000" dirty="0" smtClean="0"/>
              <a:t>     T(n)=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蛮力算法：两两比较，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  T(n)=(n-1)(n-2)/2=O(n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</p:txBody>
      </p:sp>
      <p:graphicFrame>
        <p:nvGraphicFramePr>
          <p:cNvPr id="332802" name="Object 7"/>
          <p:cNvGraphicFramePr>
            <a:graphicFrameLocks noChangeAspect="1"/>
          </p:cNvGraphicFramePr>
          <p:nvPr/>
        </p:nvGraphicFramePr>
        <p:xfrm>
          <a:off x="857224" y="3884625"/>
          <a:ext cx="2465375" cy="901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1" imgW="41452800" imgH="10972800" progId="">
                  <p:embed/>
                </p:oleObj>
              </mc:Choice>
              <mc:Fallback>
                <p:oleObj name="Equation" r:id="rId1" imgW="41452800" imgH="10972800" progId="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7224" y="3884625"/>
                        <a:ext cx="2465375" cy="90169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3" name="Object 9"/>
          <p:cNvGraphicFramePr>
            <a:graphicFrameLocks noChangeAspect="1"/>
          </p:cNvGraphicFramePr>
          <p:nvPr/>
        </p:nvGraphicFramePr>
        <p:xfrm>
          <a:off x="1631939" y="4848238"/>
          <a:ext cx="14398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5849600" imgH="4876800" progId="">
                  <p:embed/>
                </p:oleObj>
              </mc:Choice>
              <mc:Fallback>
                <p:oleObj name="Equation" r:id="rId3" imgW="15849600" imgH="4876800" progId="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1939" y="4848238"/>
                        <a:ext cx="1439863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929057" y="1643050"/>
            <a:ext cx="4964117" cy="452121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proc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ClosPair1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(S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d)</a:t>
            </a:r>
            <a:b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//S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是实轴上点的集合，参数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表示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中最 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//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近对的距离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global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S,d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;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integer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n;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float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m,p,q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;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n:=|S|;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if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n&lt;2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then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d:=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; return(false);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end{if}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m:=S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中各点坐标的中位数；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sz="2000" kern="0" dirty="0" smtClean="0">
                <a:latin typeface="Times New Roman" panose="02020603050405020304" pitchFamily="18" charset="0"/>
                <a:ea typeface="+mn-ea"/>
              </a:rPr>
              <a:t>          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//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划分集合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S1:={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|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};  S2:={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| x&gt;m};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ClosPair1(S1,d1);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ClosPair1(S2,d2);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p:=max(S1);  q:=min(S2);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d:=min(d1,d2,q-p);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return(true);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end{ClosPair1}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最接近点对问题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02189"/>
          </a:xfrm>
        </p:spPr>
        <p:txBody>
          <a:bodyPr/>
          <a:lstStyle/>
          <a:p>
            <a:pPr lvl="1"/>
            <a:r>
              <a:rPr lang="zh-CN" altLang="en-US" sz="2400" dirty="0" smtClean="0"/>
              <a:t>二维最近点对问题：</a:t>
            </a:r>
            <a:r>
              <a:rPr lang="zh-CN" altLang="en-US" sz="2000" dirty="0" smtClean="0"/>
              <a:t>同样用分治，</a:t>
            </a:r>
            <a:r>
              <a:rPr lang="zh-CN" altLang="en-US" sz="2000" b="1" dirty="0" smtClean="0"/>
              <a:t>求</a:t>
            </a:r>
            <a:r>
              <a:rPr lang="en-US" altLang="zh-CN" sz="2000" b="1" dirty="0" smtClean="0"/>
              <a:t>S1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S2</a:t>
            </a:r>
            <a:r>
              <a:rPr lang="zh-CN" altLang="en-US" sz="2000" b="1" dirty="0" smtClean="0"/>
              <a:t>最近点对</a:t>
            </a:r>
            <a:r>
              <a:rPr lang="en-US" altLang="zh-CN" sz="2000" b="1" dirty="0" smtClean="0"/>
              <a:t>O(n</a:t>
            </a:r>
            <a:r>
              <a:rPr lang="en-US" altLang="zh-CN" sz="2000" b="1" baseline="30000" dirty="0" smtClean="0"/>
              <a:t>2</a:t>
            </a:r>
            <a:r>
              <a:rPr lang="en-US" altLang="zh-CN" sz="2000" b="1" dirty="0" smtClean="0"/>
              <a:t>)?</a:t>
            </a:r>
            <a:endParaRPr lang="en-US" altLang="zh-CN" sz="2000" b="1" dirty="0" smtClean="0"/>
          </a:p>
          <a:p>
            <a:pPr lvl="2"/>
            <a:r>
              <a:rPr lang="zh-CN" altLang="en-US" sz="2000" dirty="0" smtClean="0"/>
              <a:t>用</a:t>
            </a:r>
            <a:r>
              <a:rPr lang="en-US" altLang="zh-CN" sz="2000" dirty="0" smtClean="0"/>
              <a:t>x-</a:t>
            </a:r>
            <a:r>
              <a:rPr lang="zh-CN" altLang="en-US" sz="2000" dirty="0" smtClean="0"/>
              <a:t>坐标的中位数去划分点集</a:t>
            </a:r>
            <a:endParaRPr lang="zh-CN" altLang="en-US" sz="2000" dirty="0" smtClean="0"/>
          </a:p>
          <a:p>
            <a:pPr lvl="1"/>
            <a:endParaRPr lang="en-US" altLang="zh-CN" sz="2400" dirty="0" smtClean="0"/>
          </a:p>
          <a:p>
            <a:pPr lvl="2"/>
            <a:r>
              <a:rPr lang="en-US" altLang="zh-CN" sz="2000" dirty="0" smtClean="0"/>
              <a:t> </a:t>
            </a:r>
            <a:r>
              <a:rPr lang="zh-CN" altLang="en-US" sz="2000" dirty="0" smtClean="0"/>
              <a:t>令</a:t>
            </a:r>
            <a:r>
              <a:rPr lang="en-US" altLang="zh-CN" sz="2000" dirty="0" smtClean="0"/>
              <a:t>d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d</a:t>
            </a:r>
            <a:r>
              <a:rPr lang="en-US" altLang="zh-CN" sz="2000" baseline="-25000" dirty="0" smtClean="0"/>
              <a:t>2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S1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S2</a:t>
            </a:r>
            <a:r>
              <a:rPr lang="zh-CN" altLang="en-US" sz="2000" dirty="0" smtClean="0"/>
              <a:t>中最接近点对的距离，</a:t>
            </a:r>
            <a:r>
              <a:rPr lang="en-US" altLang="zh-CN" sz="2000" dirty="0" smtClean="0"/>
              <a:t>   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压缩最近点对搜索范围</a:t>
            </a:r>
            <a:endParaRPr lang="zh-CN" altLang="en-US" sz="2000" dirty="0" smtClean="0"/>
          </a:p>
          <a:p>
            <a:pPr lvl="2"/>
            <a:endParaRPr lang="zh-CN" altLang="en-US" sz="2000" dirty="0"/>
          </a:p>
        </p:txBody>
      </p:sp>
      <p:graphicFrame>
        <p:nvGraphicFramePr>
          <p:cNvPr id="333826" name="Object 4"/>
          <p:cNvGraphicFramePr>
            <a:graphicFrameLocks noChangeAspect="1"/>
          </p:cNvGraphicFramePr>
          <p:nvPr/>
        </p:nvGraphicFramePr>
        <p:xfrm>
          <a:off x="1595459" y="2214554"/>
          <a:ext cx="59769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1" imgW="76200000" imgH="5486400" progId="">
                  <p:embed/>
                </p:oleObj>
              </mc:Choice>
              <mc:Fallback>
                <p:oleObj name="Equation" r:id="rId1" imgW="76200000" imgH="54864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95459" y="2214554"/>
                        <a:ext cx="5976937" cy="4302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27" name="Object 6"/>
          <p:cNvGraphicFramePr>
            <a:graphicFrameLocks noChangeAspect="1"/>
          </p:cNvGraphicFramePr>
          <p:nvPr/>
        </p:nvGraphicFramePr>
        <p:xfrm>
          <a:off x="6215074" y="2643182"/>
          <a:ext cx="18002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23469600" imgH="5486400" progId="">
                  <p:embed/>
                </p:oleObj>
              </mc:Choice>
              <mc:Fallback>
                <p:oleObj name="Equation" r:id="rId3" imgW="23469600" imgH="5486400" progId="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15074" y="2643182"/>
                        <a:ext cx="1800225" cy="419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29" name="Object 8"/>
          <p:cNvGraphicFramePr>
            <a:graphicFrameLocks noChangeAspect="1"/>
          </p:cNvGraphicFramePr>
          <p:nvPr/>
        </p:nvGraphicFramePr>
        <p:xfrm>
          <a:off x="1571604" y="3500438"/>
          <a:ext cx="645953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96012000" imgH="5791200" progId="">
                  <p:embed/>
                </p:oleObj>
              </mc:Choice>
              <mc:Fallback>
                <p:oleObj name="Equation" r:id="rId5" imgW="96012000" imgH="5791200" progId="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1604" y="3500438"/>
                        <a:ext cx="6459538" cy="4429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6"/>
          <p:cNvGrpSpPr/>
          <p:nvPr/>
        </p:nvGrpSpPr>
        <p:grpSpPr bwMode="auto">
          <a:xfrm>
            <a:off x="1703377" y="4000504"/>
            <a:ext cx="1439863" cy="2143140"/>
            <a:chOff x="612" y="2160"/>
            <a:chExt cx="907" cy="1315"/>
          </a:xfrm>
        </p:grpSpPr>
        <p:grpSp>
          <p:nvGrpSpPr>
            <p:cNvPr id="9" name="Group 32"/>
            <p:cNvGrpSpPr/>
            <p:nvPr/>
          </p:nvGrpSpPr>
          <p:grpSpPr bwMode="auto">
            <a:xfrm>
              <a:off x="612" y="2342"/>
              <a:ext cx="907" cy="952"/>
              <a:chOff x="612" y="2251"/>
              <a:chExt cx="907" cy="952"/>
            </a:xfrm>
          </p:grpSpPr>
          <p:sp>
            <p:nvSpPr>
              <p:cNvPr id="19" name="Line 10"/>
              <p:cNvSpPr>
                <a:spLocks noChangeShapeType="1"/>
              </p:cNvSpPr>
              <p:nvPr/>
            </p:nvSpPr>
            <p:spPr bwMode="auto">
              <a:xfrm>
                <a:off x="612" y="2251"/>
                <a:ext cx="0" cy="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 flipH="1">
                <a:off x="1066" y="2251"/>
                <a:ext cx="0" cy="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" name="Line 12"/>
              <p:cNvSpPr>
                <a:spLocks noChangeShapeType="1"/>
              </p:cNvSpPr>
              <p:nvPr/>
            </p:nvSpPr>
            <p:spPr bwMode="auto">
              <a:xfrm>
                <a:off x="1519" y="2251"/>
                <a:ext cx="0" cy="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>
                <a:off x="612" y="2704"/>
                <a:ext cx="454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1066" y="2296"/>
                <a:ext cx="4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1066" y="3113"/>
                <a:ext cx="4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20"/>
              <p:cNvSpPr>
                <a:spLocks noChangeShapeType="1"/>
              </p:cNvSpPr>
              <p:nvPr/>
            </p:nvSpPr>
            <p:spPr bwMode="auto">
              <a:xfrm flipH="1">
                <a:off x="1292" y="2296"/>
                <a:ext cx="0" cy="8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prstDash val="lgDashDotDot"/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>
                <a:off x="1066" y="2568"/>
                <a:ext cx="4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prstDash val="lgDashDotDot"/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Line 22"/>
              <p:cNvSpPr>
                <a:spLocks noChangeShapeType="1"/>
              </p:cNvSpPr>
              <p:nvPr/>
            </p:nvSpPr>
            <p:spPr bwMode="auto">
              <a:xfrm>
                <a:off x="1066" y="2840"/>
                <a:ext cx="4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prstDash val="lgDashDotDot"/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" name="Group 35"/>
            <p:cNvGrpSpPr/>
            <p:nvPr/>
          </p:nvGrpSpPr>
          <p:grpSpPr bwMode="auto">
            <a:xfrm>
              <a:off x="703" y="2160"/>
              <a:ext cx="680" cy="1315"/>
              <a:chOff x="703" y="2160"/>
              <a:chExt cx="680" cy="1315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1156" y="2432"/>
                <a:ext cx="182" cy="27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</a:rPr>
                  <a:t>.q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793" y="2660"/>
                <a:ext cx="182" cy="22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</a:rPr>
                  <a:t>P.</a:t>
                </a:r>
                <a:endParaRPr lang="en-US" altLang="zh-CN">
                  <a:latin typeface="Verdana" panose="020B0604030504040204" pitchFamily="34" charset="0"/>
                </a:endParaRPr>
              </a:p>
            </p:txBody>
          </p:sp>
          <p:sp>
            <p:nvSpPr>
              <p:cNvPr id="13" name="Line 15"/>
              <p:cNvSpPr>
                <a:spLocks noChangeShapeType="1"/>
              </p:cNvSpPr>
              <p:nvPr/>
            </p:nvSpPr>
            <p:spPr bwMode="auto">
              <a:xfrm flipV="1">
                <a:off x="951" y="2614"/>
                <a:ext cx="227" cy="181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prstDash val="dash"/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Rectangle 19"/>
              <p:cNvSpPr>
                <a:spLocks noChangeArrowheads="1"/>
              </p:cNvSpPr>
              <p:nvPr/>
            </p:nvSpPr>
            <p:spPr bwMode="auto">
              <a:xfrm>
                <a:off x="975" y="3294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</a:rPr>
                  <a:t>m</a:t>
                </a:r>
                <a:r>
                  <a:rPr lang="en-US" altLang="zh-CN" baseline="-25000">
                    <a:latin typeface="Verdana" panose="020B0604030504040204" pitchFamily="34" charset="0"/>
                  </a:rPr>
                  <a:t>x</a:t>
                </a:r>
                <a:endParaRPr lang="en-US" altLang="zh-CN" baseline="-25000">
                  <a:latin typeface="Verdana" panose="020B0604030504040204" pitchFamily="34" charset="0"/>
                </a:endParaRPr>
              </a:p>
            </p:txBody>
          </p:sp>
          <p:sp>
            <p:nvSpPr>
              <p:cNvPr id="15" name="Rectangle 23"/>
              <p:cNvSpPr>
                <a:spLocks noChangeArrowheads="1"/>
              </p:cNvSpPr>
              <p:nvPr/>
            </p:nvSpPr>
            <p:spPr bwMode="auto">
              <a:xfrm>
                <a:off x="1202" y="2160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</a:rPr>
                  <a:t>S2</a:t>
                </a:r>
                <a:endParaRPr lang="en-US" altLang="zh-CN" baseline="-25000">
                  <a:latin typeface="Verdana" panose="020B0604030504040204" pitchFamily="34" charset="0"/>
                </a:endParaRPr>
              </a:p>
            </p:txBody>
          </p:sp>
          <p:sp>
            <p:nvSpPr>
              <p:cNvPr id="16" name="Rectangle 24"/>
              <p:cNvSpPr>
                <a:spLocks noChangeArrowheads="1"/>
              </p:cNvSpPr>
              <p:nvPr/>
            </p:nvSpPr>
            <p:spPr bwMode="auto">
              <a:xfrm>
                <a:off x="703" y="2206"/>
                <a:ext cx="181" cy="18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Verdana" panose="020B0604030504040204" pitchFamily="34" charset="0"/>
                  </a:rPr>
                  <a:t>S1</a:t>
                </a:r>
                <a:endParaRPr lang="en-US" altLang="zh-CN" baseline="-25000">
                  <a:latin typeface="Verdana" panose="020B0604030504040204" pitchFamily="34" charset="0"/>
                </a:endParaRPr>
              </a:p>
            </p:txBody>
          </p:sp>
          <p:sp>
            <p:nvSpPr>
              <p:cNvPr id="17" name="Rectangle 30"/>
              <p:cNvSpPr>
                <a:spLocks noChangeArrowheads="1"/>
              </p:cNvSpPr>
              <p:nvPr/>
            </p:nvSpPr>
            <p:spPr bwMode="auto">
              <a:xfrm>
                <a:off x="930" y="2886"/>
                <a:ext cx="91" cy="18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baseline="-25000">
                    <a:latin typeface="Verdana" panose="020B0604030504040204" pitchFamily="34" charset="0"/>
                  </a:rPr>
                  <a:t>d</a:t>
                </a:r>
                <a:endParaRPr lang="en-US" altLang="zh-CN" baseline="-25000">
                  <a:latin typeface="Verdana" panose="020B0604030504040204" pitchFamily="34" charset="0"/>
                </a:endParaRPr>
              </a:p>
            </p:txBody>
          </p:sp>
          <p:sp>
            <p:nvSpPr>
              <p:cNvPr id="18" name="Rectangle 31"/>
              <p:cNvSpPr>
                <a:spLocks noChangeArrowheads="1"/>
              </p:cNvSpPr>
              <p:nvPr/>
            </p:nvSpPr>
            <p:spPr bwMode="auto">
              <a:xfrm>
                <a:off x="1247" y="3249"/>
                <a:ext cx="91" cy="9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lIns="18000" tIns="10800" rIns="18000" bIns="36000" anchor="ctr"/>
              <a:lstStyle/>
              <a:p>
                <a:pPr algn="ctr"/>
                <a:r>
                  <a:rPr lang="en-US" altLang="zh-CN" baseline="-25000">
                    <a:latin typeface="Verdana" panose="020B0604030504040204" pitchFamily="34" charset="0"/>
                  </a:rPr>
                  <a:t>d</a:t>
                </a:r>
                <a:endParaRPr lang="en-US" altLang="zh-CN" baseline="-25000">
                  <a:latin typeface="Verdana" panose="020B0604030504040204" pitchFamily="34" charset="0"/>
                </a:endParaRPr>
              </a:p>
            </p:txBody>
          </p:sp>
        </p:grpSp>
      </p:grpSp>
      <p:graphicFrame>
        <p:nvGraphicFramePr>
          <p:cNvPr id="333830" name="Object 25"/>
          <p:cNvGraphicFramePr>
            <a:graphicFrameLocks noChangeAspect="1"/>
          </p:cNvGraphicFramePr>
          <p:nvPr/>
        </p:nvGraphicFramePr>
        <p:xfrm>
          <a:off x="4333894" y="4214818"/>
          <a:ext cx="29527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40843200" imgH="6705600" progId="">
                  <p:embed/>
                </p:oleObj>
              </mc:Choice>
              <mc:Fallback>
                <p:oleObj name="Equation" r:id="rId7" imgW="40843200" imgH="6705600" progId="">
                  <p:embed/>
                  <p:pic>
                    <p:nvPicPr>
                      <p:cNvPr id="0" name="Object 2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33894" y="4214818"/>
                        <a:ext cx="2952750" cy="477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4214810" y="4748767"/>
            <a:ext cx="37147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000" dirty="0" smtClean="0"/>
              <a:t>将</a:t>
            </a:r>
            <a:r>
              <a:rPr lang="en-US" altLang="zh-CN" sz="2000" dirty="0" smtClean="0"/>
              <a:t>S</a:t>
            </a:r>
            <a:r>
              <a:rPr lang="en-US" altLang="zh-CN" sz="2000" baseline="-25000" dirty="0" smtClean="0"/>
              <a:t>p</a:t>
            </a:r>
            <a:r>
              <a:rPr lang="zh-CN" altLang="en-US" sz="2000" dirty="0" smtClean="0"/>
              <a:t>按纵向三等分、横向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等分划分为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个方格，每个方格中至多有一个</a:t>
            </a:r>
            <a:r>
              <a:rPr lang="en-US" altLang="zh-CN" sz="2000" dirty="0" smtClean="0"/>
              <a:t>S2</a:t>
            </a:r>
            <a:r>
              <a:rPr lang="zh-CN" altLang="en-US" sz="2000" dirty="0" smtClean="0"/>
              <a:t>中的点 ，搜索范围中至多含有</a:t>
            </a:r>
            <a:r>
              <a:rPr lang="en-US" altLang="zh-CN" sz="2000" dirty="0" smtClean="0"/>
              <a:t>S2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个点。</a:t>
            </a:r>
            <a:endParaRPr lang="zh-CN" altLang="en-US" sz="20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最接近点对问题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4686304" cy="4857783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proc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ClosPair2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S,d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 //S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是平面上点的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集合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按照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坐标不降的次序排好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假定不同点的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坐标是不同的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参数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//d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表示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中最近点对的距离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,dist(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p,q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</a:t>
            </a:r>
            <a:r>
              <a:rPr lang="zh-CN" altLang="en-US" sz="2000" dirty="0" smtClean="0"/>
              <a:t>最接近点对问题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点对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p,q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间的距离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global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S,d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integer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n;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float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m,p,q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 n:=|S|;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n&lt;2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d:=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 return(false);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end{if}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:=S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中各点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坐标的中位数；划分集合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//S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成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，它们也都是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坐标不降的。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S1:={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| x(p)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};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S2:={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| x(q)&gt;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};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ClosPair2(S1,d1);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ClosPair2(S2,d2);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d:=min{d1,d2};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检查距离直线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不远于</a:t>
            </a:r>
            <a:endParaRPr lang="en-US" altLang="zh-CN" sz="20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143504" y="1214422"/>
            <a:ext cx="3786214" cy="5000660"/>
          </a:xfrm>
          <a:prstGeom prst="rect">
            <a:avLst/>
          </a:prstGeom>
        </p:spPr>
        <p:txBody>
          <a:bodyPr/>
          <a:lstStyle/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//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 d</a:t>
            </a:r>
            <a:r>
              <a:rPr lang="zh-CN" altLang="en-US" sz="2000" kern="0" dirty="0" smtClean="0">
                <a:latin typeface="Times New Roman" panose="02020603050405020304" pitchFamily="18" charset="0"/>
              </a:rPr>
              <a:t>的两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个条形区域中的点对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P1:={p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S1|m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-d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x(p)}; P2:={q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S2| x(q)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</a:t>
            </a:r>
            <a:r>
              <a:rPr kumimoji="0" lang="en-US" altLang="zh-CN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+d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};</a:t>
            </a:r>
            <a:b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flag:=1;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for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=1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to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|P1|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do</a:t>
            </a:r>
            <a:b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k:=flag;</a:t>
            </a:r>
            <a:b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while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y(P2[k])&lt;y(P1[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])-d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do  </a:t>
            </a:r>
            <a:b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k:=k+1;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end{while}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flag:=k;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for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j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flag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to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|P2|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do</a:t>
            </a:r>
            <a:b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if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y(P2[j])&gt;y(P1[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])+d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then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break; 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else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d:=min{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d,dist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(P1[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],P2[j])};</a:t>
            </a:r>
            <a:b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end{if}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end{for}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end{for}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return(true);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end{ClosPair2}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rot="16200000" flipH="1">
            <a:off x="2607455" y="3607596"/>
            <a:ext cx="5000660" cy="71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最接近点对问题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z="2800" dirty="0" smtClean="0">
                <a:latin typeface="Times New Roman" panose="02020603050405020304" pitchFamily="18" charset="0"/>
              </a:rPr>
              <a:t>ClosPair2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的时间复杂度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Times New Roman" panose="02020603050405020304" pitchFamily="18" charset="0"/>
              </a:rPr>
              <a:t>划分</a:t>
            </a:r>
            <a:r>
              <a:rPr lang="en-US" altLang="zh-CN" dirty="0" smtClean="0">
                <a:latin typeface="Times New Roman" panose="02020603050405020304" pitchFamily="18" charset="0"/>
              </a:rPr>
              <a:t>S</a:t>
            </a:r>
            <a:r>
              <a:rPr lang="zh-CN" altLang="en-US" dirty="0" smtClean="0">
                <a:latin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</a:rPr>
              <a:t>S1,S2</a:t>
            </a:r>
            <a:r>
              <a:rPr lang="zh-CN" altLang="en-US" dirty="0" smtClean="0">
                <a:latin typeface="Times New Roman" panose="02020603050405020304" pitchFamily="18" charset="0"/>
              </a:rPr>
              <a:t>需要</a:t>
            </a:r>
            <a:r>
              <a:rPr lang="zh-CN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(n)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次操作，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能用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Select(),k= |S|/2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吗？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400" dirty="0" smtClean="0">
                <a:latin typeface="Times New Roman" panose="02020603050405020304" pitchFamily="18" charset="0"/>
              </a:rPr>
              <a:t>程序的两个子规模调用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2T(n/2)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400" dirty="0" smtClean="0">
                <a:latin typeface="Times New Roman" panose="02020603050405020304" pitchFamily="18" charset="0"/>
              </a:rPr>
              <a:t>形成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P1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P2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的复杂度一次扫描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(n)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400" dirty="0" smtClean="0">
                <a:latin typeface="Times New Roman" panose="02020603050405020304" pitchFamily="18" charset="0"/>
              </a:rPr>
              <a:t>由于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P1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P2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是按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升序排列的，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While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循环从Ｐ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的小值检查，下一个在前一个的基础上向上检查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P2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，不重复，总次数≤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|P2|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 ≤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n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400" dirty="0" smtClean="0">
                <a:latin typeface="Times New Roman" panose="02020603050405020304" pitchFamily="18" charset="0"/>
              </a:rPr>
              <a:t>内部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for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循环次数≤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，外部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for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次数≤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|P1|&lt;n/2+1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，总次数≤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3n+6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。所以合并操作≤ </a:t>
            </a:r>
            <a:r>
              <a:rPr lang="en-US" altLang="zh-CN" sz="24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cn</a:t>
            </a:r>
            <a:r>
              <a:rPr lang="zh-CN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。则有</a:t>
            </a:r>
            <a:endParaRPr lang="en-US" altLang="zh-CN" sz="24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/>
            <a:endParaRPr lang="zh-CN" altLang="en-US" dirty="0"/>
          </a:p>
        </p:txBody>
      </p:sp>
      <p:graphicFrame>
        <p:nvGraphicFramePr>
          <p:cNvPr id="334851" name="Object 4"/>
          <p:cNvGraphicFramePr>
            <a:graphicFrameLocks noChangeAspect="1"/>
          </p:cNvGraphicFramePr>
          <p:nvPr/>
        </p:nvGraphicFramePr>
        <p:xfrm>
          <a:off x="1571604" y="5357826"/>
          <a:ext cx="3024188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1" imgW="41452800" imgH="10972800" progId="">
                  <p:embed/>
                </p:oleObj>
              </mc:Choice>
              <mc:Fallback>
                <p:oleObj name="Equation" r:id="rId1" imgW="41452800" imgH="109728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1604" y="5357826"/>
                        <a:ext cx="3024188" cy="8016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2" name="Object 6"/>
          <p:cNvGraphicFramePr>
            <a:graphicFrameLocks noChangeAspect="1"/>
          </p:cNvGraphicFramePr>
          <p:nvPr/>
        </p:nvGraphicFramePr>
        <p:xfrm>
          <a:off x="5572132" y="5572140"/>
          <a:ext cx="21621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26212800" imgH="4876800" progId="">
                  <p:embed/>
                </p:oleObj>
              </mc:Choice>
              <mc:Fallback>
                <p:oleObj name="Equation" r:id="rId3" imgW="26212800" imgH="4876800" progId="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72132" y="5572140"/>
                        <a:ext cx="2162175" cy="3952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箭头 6"/>
          <p:cNvSpPr/>
          <p:nvPr/>
        </p:nvSpPr>
        <p:spPr bwMode="auto">
          <a:xfrm>
            <a:off x="4714876" y="5643578"/>
            <a:ext cx="621218" cy="1428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第三章 分治算法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530725"/>
          </a:xfrm>
        </p:spPr>
        <p:txBody>
          <a:bodyPr/>
          <a:lstStyle/>
          <a:p>
            <a:r>
              <a:rPr lang="en-US" altLang="zh-CN" sz="2800" dirty="0" smtClean="0"/>
              <a:t>3.6 </a:t>
            </a:r>
            <a:r>
              <a:rPr lang="zh-CN" altLang="en-US" sz="2800" dirty="0" smtClean="0"/>
              <a:t>快速</a:t>
            </a:r>
            <a:r>
              <a:rPr lang="en-US" altLang="zh-CN" sz="2800" dirty="0" smtClean="0"/>
              <a:t>Fourier</a:t>
            </a:r>
            <a:r>
              <a:rPr lang="zh-CN" altLang="en-US" sz="2800" dirty="0" smtClean="0"/>
              <a:t>变换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000000"/>
                </a:solidFill>
              </a:rPr>
              <a:t>连续函数</a:t>
            </a:r>
            <a:r>
              <a:rPr lang="en-US" altLang="zh-CN" sz="2400" dirty="0" smtClean="0">
                <a:solidFill>
                  <a:srgbClr val="000000"/>
                </a:solidFill>
              </a:rPr>
              <a:t>a(t)</a:t>
            </a:r>
            <a:r>
              <a:rPr lang="zh-CN" altLang="en-US" sz="2400" dirty="0" smtClean="0">
                <a:solidFill>
                  <a:srgbClr val="000000"/>
                </a:solidFill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</a:rPr>
              <a:t>Fourier</a:t>
            </a:r>
            <a:r>
              <a:rPr lang="zh-CN" altLang="en-US" sz="2400" dirty="0" smtClean="0">
                <a:solidFill>
                  <a:srgbClr val="000000"/>
                </a:solidFill>
              </a:rPr>
              <a:t>变换</a:t>
            </a:r>
            <a:r>
              <a:rPr lang="en-US" altLang="zh-CN" sz="2400" dirty="0" smtClean="0">
                <a:solidFill>
                  <a:srgbClr val="000000"/>
                </a:solidFill>
              </a:rPr>
              <a:t>: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</a:rPr>
              <a:t>A(f)</a:t>
            </a:r>
            <a:r>
              <a:rPr lang="zh-CN" altLang="en-US" sz="2400" dirty="0" smtClean="0">
                <a:solidFill>
                  <a:srgbClr val="000000"/>
                </a:solidFill>
              </a:rPr>
              <a:t>的逆变换为：                      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,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</a:rPr>
              <a:t>N</a:t>
            </a:r>
            <a:r>
              <a:rPr lang="zh-CN" altLang="en-US" sz="2400" dirty="0" smtClean="0">
                <a:solidFill>
                  <a:srgbClr val="000000"/>
                </a:solidFill>
              </a:rPr>
              <a:t>个离散数据</a:t>
            </a:r>
            <a:r>
              <a:rPr lang="en-US" altLang="zh-CN" sz="2400" dirty="0" smtClean="0">
                <a:solidFill>
                  <a:srgbClr val="000000"/>
                </a:solidFill>
              </a:rPr>
              <a:t>a=(a</a:t>
            </a:r>
            <a:r>
              <a:rPr lang="en-US" altLang="zh-CN" sz="2400" baseline="-25000" dirty="0" smtClean="0">
                <a:solidFill>
                  <a:srgbClr val="000000"/>
                </a:solidFill>
              </a:rPr>
              <a:t>0</a:t>
            </a:r>
            <a:r>
              <a:rPr lang="en-US" altLang="zh-CN" sz="2400" dirty="0" smtClean="0">
                <a:solidFill>
                  <a:srgbClr val="000000"/>
                </a:solidFill>
              </a:rPr>
              <a:t>,a</a:t>
            </a:r>
            <a:r>
              <a:rPr lang="en-US" altLang="zh-CN" sz="2400" baseline="-25000" dirty="0" smtClean="0">
                <a:solidFill>
                  <a:srgbClr val="000000"/>
                </a:solidFill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</a:rPr>
              <a:t>,…,a</a:t>
            </a:r>
            <a:r>
              <a:rPr lang="en-US" altLang="zh-CN" sz="2400" baseline="-25000" dirty="0" smtClean="0">
                <a:solidFill>
                  <a:srgbClr val="000000"/>
                </a:solidFill>
              </a:rPr>
              <a:t>N-1</a:t>
            </a:r>
            <a:r>
              <a:rPr lang="en-US" altLang="zh-CN" sz="2400" dirty="0" smtClean="0">
                <a:solidFill>
                  <a:srgbClr val="000000"/>
                </a:solidFill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</a:rPr>
              <a:t>Fourier</a:t>
            </a:r>
            <a:r>
              <a:rPr lang="zh-CN" altLang="en-US" sz="2400" dirty="0" smtClean="0">
                <a:solidFill>
                  <a:srgbClr val="000000"/>
                </a:solidFill>
              </a:rPr>
              <a:t>变换</a:t>
            </a:r>
            <a:r>
              <a:rPr lang="en-US" altLang="zh-CN" sz="2400" dirty="0" smtClean="0">
                <a:solidFill>
                  <a:srgbClr val="000000"/>
                </a:solidFill>
              </a:rPr>
              <a:t>: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                                           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2"/>
            <a:r>
              <a:rPr lang="en-US" altLang="zh-CN" sz="2000" dirty="0" smtClean="0">
                <a:solidFill>
                  <a:srgbClr val="000000"/>
                </a:solidFill>
              </a:rPr>
              <a:t>                                             </a:t>
            </a:r>
            <a:r>
              <a:rPr lang="zh-CN" altLang="en-US" sz="2000" dirty="0" smtClean="0">
                <a:solidFill>
                  <a:srgbClr val="000000"/>
                </a:solidFill>
              </a:rPr>
              <a:t>，</a:t>
            </a:r>
            <a:endParaRPr lang="zh-CN" altLang="en-US" sz="20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000000"/>
                </a:solidFill>
              </a:rPr>
              <a:t>令              ，多项式               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,</a:t>
            </a:r>
            <a:r>
              <a:rPr lang="zh-CN" altLang="en-US" sz="2400" dirty="0" smtClean="0">
                <a:solidFill>
                  <a:srgbClr val="000000"/>
                </a:solidFill>
              </a:rPr>
              <a:t>则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000000"/>
                </a:solidFill>
              </a:rPr>
              <a:t>当</a:t>
            </a:r>
            <a:r>
              <a:rPr lang="en-US" altLang="zh-CN" sz="2400" dirty="0" smtClean="0">
                <a:solidFill>
                  <a:srgbClr val="000000"/>
                </a:solidFill>
              </a:rPr>
              <a:t>N=2n</a:t>
            </a:r>
            <a:r>
              <a:rPr lang="zh-CN" altLang="en-US" sz="2400" dirty="0" smtClean="0">
                <a:solidFill>
                  <a:srgbClr val="000000"/>
                </a:solidFill>
              </a:rPr>
              <a:t>时，  是</a:t>
            </a:r>
            <a:r>
              <a:rPr lang="en-US" altLang="zh-CN" sz="2400" dirty="0" smtClean="0">
                <a:solidFill>
                  <a:srgbClr val="000000"/>
                </a:solidFill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</a:rPr>
              <a:t>在复数域的</a:t>
            </a:r>
            <a:r>
              <a:rPr lang="en-US" altLang="zh-CN" sz="2400" dirty="0" smtClean="0">
                <a:solidFill>
                  <a:srgbClr val="000000"/>
                </a:solidFill>
              </a:rPr>
              <a:t>2n</a:t>
            </a:r>
            <a:r>
              <a:rPr lang="zh-CN" altLang="en-US" sz="2400" dirty="0" smtClean="0">
                <a:solidFill>
                  <a:srgbClr val="000000"/>
                </a:solidFill>
              </a:rPr>
              <a:t>个复数根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/>
            <a:endParaRPr lang="zh-CN" altLang="en-US" sz="80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sz="2400" dirty="0" smtClean="0"/>
              <a:t>                                            ,    </a:t>
            </a:r>
            <a:r>
              <a:rPr lang="zh-CN" altLang="en-US" sz="2400" dirty="0" smtClean="0"/>
              <a:t>满足  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                    </a:t>
            </a:r>
            <a:r>
              <a:rPr lang="en-US" altLang="zh-CN" sz="2400" dirty="0" smtClean="0"/>
              <a:t>, j=0,1,2,..,n-1</a:t>
            </a:r>
            <a:r>
              <a:rPr lang="zh-CN" altLang="en-US" sz="2400" dirty="0" smtClean="0"/>
              <a:t>，因为</a:t>
            </a:r>
            <a:endParaRPr lang="zh-CN" altLang="en-US" sz="2400" dirty="0"/>
          </a:p>
        </p:txBody>
      </p:sp>
      <p:graphicFrame>
        <p:nvGraphicFramePr>
          <p:cNvPr id="342018" name="Object 6"/>
          <p:cNvGraphicFramePr>
            <a:graphicFrameLocks noChangeAspect="1"/>
          </p:cNvGraphicFramePr>
          <p:nvPr/>
        </p:nvGraphicFramePr>
        <p:xfrm>
          <a:off x="5000628" y="2071678"/>
          <a:ext cx="221457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1" imgW="32004000" imgH="7924800" progId="">
                  <p:embed/>
                </p:oleObj>
              </mc:Choice>
              <mc:Fallback>
                <p:oleObj name="Equation" r:id="rId1" imgW="32004000" imgH="7924800" progId="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00628" y="2071678"/>
                        <a:ext cx="2214578" cy="576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19" name="Object 10"/>
          <p:cNvGraphicFramePr>
            <a:graphicFrameLocks noChangeAspect="1"/>
          </p:cNvGraphicFramePr>
          <p:nvPr/>
        </p:nvGraphicFramePr>
        <p:xfrm>
          <a:off x="3286116" y="2428868"/>
          <a:ext cx="2286016" cy="652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38404800" imgH="9448800" progId="">
                  <p:embed/>
                </p:oleObj>
              </mc:Choice>
              <mc:Fallback>
                <p:oleObj name="Equation" r:id="rId3" imgW="38404800" imgH="9448800" progId="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6116" y="2428868"/>
                        <a:ext cx="2286016" cy="65246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1" name="Object 16"/>
          <p:cNvGraphicFramePr>
            <a:graphicFrameLocks noChangeAspect="1"/>
          </p:cNvGraphicFramePr>
          <p:nvPr/>
        </p:nvGraphicFramePr>
        <p:xfrm>
          <a:off x="928662" y="3560767"/>
          <a:ext cx="3571900" cy="654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48768000" imgH="8229600" progId="">
                  <p:embed/>
                </p:oleObj>
              </mc:Choice>
              <mc:Fallback>
                <p:oleObj name="Equation" r:id="rId5" imgW="48768000" imgH="8229600" progId="">
                  <p:embed/>
                  <p:pic>
                    <p:nvPicPr>
                      <p:cNvPr id="0" name="Object 1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8662" y="3560767"/>
                        <a:ext cx="3571900" cy="65405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3" name="Object 18"/>
          <p:cNvGraphicFramePr>
            <a:graphicFrameLocks noChangeAspect="1"/>
          </p:cNvGraphicFramePr>
          <p:nvPr/>
        </p:nvGraphicFramePr>
        <p:xfrm>
          <a:off x="4643438" y="3429000"/>
          <a:ext cx="3643338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53949600" imgH="10363200" progId="">
                  <p:embed/>
                </p:oleObj>
              </mc:Choice>
              <mc:Fallback>
                <p:oleObj name="Equation" r:id="rId7" imgW="53949600" imgH="10363200" progId="">
                  <p:embed/>
                  <p:pic>
                    <p:nvPicPr>
                      <p:cNvPr id="0" name="Object 1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3438" y="3429000"/>
                        <a:ext cx="3643338" cy="78581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5" name="Object 20"/>
          <p:cNvGraphicFramePr>
            <a:graphicFrameLocks noChangeAspect="1"/>
          </p:cNvGraphicFramePr>
          <p:nvPr/>
        </p:nvGraphicFramePr>
        <p:xfrm>
          <a:off x="1357290" y="4214818"/>
          <a:ext cx="1214446" cy="396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9" imgW="14935200" imgH="4876800" progId="">
                  <p:embed/>
                </p:oleObj>
              </mc:Choice>
              <mc:Fallback>
                <p:oleObj name="Equation" r:id="rId9" imgW="14935200" imgH="4876800" progId="">
                  <p:embed/>
                  <p:pic>
                    <p:nvPicPr>
                      <p:cNvPr id="0" name="Object 2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57290" y="4214818"/>
                        <a:ext cx="1214446" cy="39687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7" name="Object 22"/>
          <p:cNvGraphicFramePr>
            <a:graphicFrameLocks noChangeAspect="1"/>
          </p:cNvGraphicFramePr>
          <p:nvPr/>
        </p:nvGraphicFramePr>
        <p:xfrm>
          <a:off x="3714744" y="4143380"/>
          <a:ext cx="1785950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1" imgW="27127200" imgH="8229600" progId="">
                  <p:embed/>
                </p:oleObj>
              </mc:Choice>
              <mc:Fallback>
                <p:oleObj name="Equation" r:id="rId11" imgW="27127200" imgH="8229600" progId="">
                  <p:embed/>
                  <p:pic>
                    <p:nvPicPr>
                      <p:cNvPr id="0" name="Object 2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14744" y="4143380"/>
                        <a:ext cx="1785950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8" name="Object 24"/>
          <p:cNvGraphicFramePr>
            <a:graphicFrameLocks noChangeAspect="1"/>
          </p:cNvGraphicFramePr>
          <p:nvPr/>
        </p:nvGraphicFramePr>
        <p:xfrm>
          <a:off x="5786446" y="4214818"/>
          <a:ext cx="2643206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13" imgW="42062400" imgH="6096000" progId="">
                  <p:embed/>
                </p:oleObj>
              </mc:Choice>
              <mc:Fallback>
                <p:oleObj name="Equation" r:id="rId13" imgW="42062400" imgH="6096000" progId="">
                  <p:embed/>
                  <p:pic>
                    <p:nvPicPr>
                      <p:cNvPr id="0" name="Object 24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86446" y="4214818"/>
                        <a:ext cx="2643206" cy="50006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214414" y="5072074"/>
          <a:ext cx="3571900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公式" r:id="rId15" imgW="37185600" imgH="6705600" progId="Equation.3">
                  <p:embed/>
                </p:oleObj>
              </mc:Choice>
              <mc:Fallback>
                <p:oleObj name="公式" r:id="rId15" imgW="37185600" imgH="6705600" progId="Equation.3">
                  <p:embed/>
                  <p:pic>
                    <p:nvPicPr>
                      <p:cNvPr id="0" name="图片 14343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14414" y="5072074"/>
                        <a:ext cx="3571900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428860" y="4643446"/>
          <a:ext cx="428628" cy="417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公式" r:id="rId17" imgW="4572000" imgH="4876800" progId="Equation.3">
                  <p:embed/>
                </p:oleObj>
              </mc:Choice>
              <mc:Fallback>
                <p:oleObj name="公式" r:id="rId17" imgW="4572000" imgH="4876800" progId="Equation.3">
                  <p:embed/>
                  <p:pic>
                    <p:nvPicPr>
                      <p:cNvPr id="0" name="图片 14344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28860" y="4643446"/>
                        <a:ext cx="428628" cy="41751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34" name="Object 18"/>
          <p:cNvGraphicFramePr>
            <a:graphicFrameLocks noChangeAspect="1"/>
          </p:cNvGraphicFramePr>
          <p:nvPr/>
        </p:nvGraphicFramePr>
        <p:xfrm>
          <a:off x="1214414" y="5643581"/>
          <a:ext cx="13573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公式" r:id="rId19" imgW="17068800" imgH="4876800" progId="Equation.3">
                  <p:embed/>
                </p:oleObj>
              </mc:Choice>
              <mc:Fallback>
                <p:oleObj name="公式" r:id="rId19" imgW="17068800" imgH="4876800" progId="Equation.3">
                  <p:embed/>
                  <p:pic>
                    <p:nvPicPr>
                      <p:cNvPr id="0" name="图片 14345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14414" y="5643581"/>
                        <a:ext cx="1357313" cy="428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5572132" y="5643578"/>
          <a:ext cx="1143008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公式" r:id="rId21" imgW="12496800" imgH="4876800" progId="Equation.3">
                  <p:embed/>
                </p:oleObj>
              </mc:Choice>
              <mc:Fallback>
                <p:oleObj name="公式" r:id="rId21" imgW="12496800" imgH="4876800" progId="Equation.3">
                  <p:embed/>
                  <p:pic>
                    <p:nvPicPr>
                      <p:cNvPr id="0" name="图片 14346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72132" y="5643578"/>
                        <a:ext cx="1143008" cy="42862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快速</a:t>
            </a:r>
            <a:r>
              <a:rPr lang="en-US" altLang="zh-CN" sz="4400" dirty="0" smtClean="0"/>
              <a:t>Fourier</a:t>
            </a:r>
            <a:r>
              <a:rPr lang="zh-CN" altLang="en-US" sz="4400" dirty="0" smtClean="0"/>
              <a:t>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02189"/>
          </a:xfrm>
        </p:spPr>
        <p:txBody>
          <a:bodyPr/>
          <a:lstStyle/>
          <a:p>
            <a:pPr lvl="1"/>
            <a:r>
              <a:rPr lang="zh-CN" altLang="en-US" dirty="0" smtClean="0"/>
              <a:t>蛮力算法解</a:t>
            </a:r>
            <a:r>
              <a:rPr lang="en-US" altLang="zh-CN" sz="2800" dirty="0" smtClean="0"/>
              <a:t>Fourier</a:t>
            </a:r>
            <a:r>
              <a:rPr lang="zh-CN" altLang="en-US" sz="2800" dirty="0" smtClean="0"/>
              <a:t>变换</a:t>
            </a:r>
            <a:endParaRPr lang="en-US" altLang="zh-CN" dirty="0" smtClean="0"/>
          </a:p>
          <a:p>
            <a:pPr lvl="2"/>
            <a:r>
              <a:rPr lang="zh-CN" altLang="en-US" sz="2000" dirty="0" smtClean="0"/>
              <a:t>输入：</a:t>
            </a:r>
            <a:r>
              <a:rPr lang="en-US" altLang="zh-CN" sz="2000" dirty="0" smtClean="0"/>
              <a:t>2n-1</a:t>
            </a:r>
            <a:r>
              <a:rPr lang="zh-CN" altLang="en-US" sz="2000" dirty="0" smtClean="0"/>
              <a:t>次多项式</a:t>
            </a:r>
            <a:r>
              <a:rPr lang="en-US" altLang="zh-CN" sz="2000" dirty="0" smtClean="0"/>
              <a:t>a(x)</a:t>
            </a:r>
            <a:r>
              <a:rPr lang="zh-CN" altLang="en-US" sz="2000" dirty="0" smtClean="0"/>
              <a:t>的系数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0</a:t>
            </a:r>
            <a:r>
              <a:rPr lang="en-US" altLang="zh-CN" sz="2000" dirty="0" smtClean="0"/>
              <a:t>,a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,..a</a:t>
            </a:r>
            <a:r>
              <a:rPr lang="en-US" altLang="zh-CN" sz="2000" baseline="-25000" dirty="0" smtClean="0"/>
              <a:t>2n-1</a:t>
            </a:r>
            <a:endParaRPr lang="en-US" altLang="zh-CN" sz="2000" baseline="-25000" dirty="0" smtClean="0"/>
          </a:p>
          <a:p>
            <a:pPr lvl="2"/>
            <a:r>
              <a:rPr lang="zh-CN" altLang="en-US" sz="2000" dirty="0" smtClean="0"/>
              <a:t>输出：</a:t>
            </a:r>
            <a:r>
              <a:rPr lang="en-US" altLang="zh-CN" sz="2000" dirty="0" smtClean="0"/>
              <a:t>a(</a:t>
            </a:r>
            <a:r>
              <a:rPr lang="en-US" altLang="zh-CN" sz="2000" dirty="0" smtClean="0">
                <a:sym typeface="Symbol" panose="05050102010706020507"/>
              </a:rPr>
              <a:t></a:t>
            </a:r>
            <a:r>
              <a:rPr lang="en-US" altLang="zh-CN" sz="2000" baseline="30000" dirty="0" smtClean="0">
                <a:sym typeface="Symbol" panose="05050102010706020507"/>
              </a:rPr>
              <a:t>0</a:t>
            </a:r>
            <a:r>
              <a:rPr lang="en-US" altLang="zh-CN" sz="2000" dirty="0" smtClean="0">
                <a:sym typeface="Symbol" panose="05050102010706020507"/>
              </a:rPr>
              <a:t>),a(</a:t>
            </a:r>
            <a:r>
              <a:rPr lang="en-US" altLang="zh-CN" sz="2000" baseline="30000" dirty="0" smtClean="0">
                <a:sym typeface="Symbol" panose="05050102010706020507"/>
              </a:rPr>
              <a:t>1</a:t>
            </a:r>
            <a:r>
              <a:rPr lang="en-US" altLang="zh-CN" sz="2000" dirty="0" smtClean="0">
                <a:sym typeface="Symbol" panose="05050102010706020507"/>
              </a:rPr>
              <a:t>),…,a(</a:t>
            </a:r>
            <a:r>
              <a:rPr lang="en-US" altLang="zh-CN" sz="2000" baseline="30000" dirty="0" smtClean="0">
                <a:sym typeface="Symbol" panose="05050102010706020507"/>
              </a:rPr>
              <a:t>2n-1</a:t>
            </a:r>
            <a:r>
              <a:rPr lang="en-US" altLang="zh-CN" sz="2000" dirty="0" smtClean="0">
                <a:sym typeface="Symbol" panose="05050102010706020507"/>
              </a:rPr>
              <a:t>) →(A</a:t>
            </a:r>
            <a:r>
              <a:rPr lang="en-US" altLang="zh-CN" sz="2000" baseline="-25000" dirty="0" smtClean="0">
                <a:sym typeface="Symbol" panose="05050102010706020507"/>
              </a:rPr>
              <a:t>0</a:t>
            </a:r>
            <a:r>
              <a:rPr lang="en-US" altLang="zh-CN" sz="2000" dirty="0" smtClean="0">
                <a:sym typeface="Symbol" panose="05050102010706020507"/>
              </a:rPr>
              <a:t>,A</a:t>
            </a:r>
            <a:r>
              <a:rPr lang="en-US" altLang="zh-CN" sz="2000" baseline="-25000" dirty="0" smtClean="0">
                <a:sym typeface="Symbol" panose="05050102010706020507"/>
              </a:rPr>
              <a:t>1</a:t>
            </a:r>
            <a:r>
              <a:rPr lang="en-US" altLang="zh-CN" sz="2000" dirty="0" smtClean="0">
                <a:sym typeface="Symbol" panose="05050102010706020507"/>
              </a:rPr>
              <a:t>,…A</a:t>
            </a:r>
            <a:r>
              <a:rPr lang="en-US" altLang="zh-CN" sz="2000" baseline="-25000" dirty="0" smtClean="0">
                <a:sym typeface="Symbol" panose="05050102010706020507"/>
              </a:rPr>
              <a:t>2n-1</a:t>
            </a:r>
            <a:r>
              <a:rPr lang="en-US" altLang="zh-CN" sz="2000" dirty="0" smtClean="0">
                <a:sym typeface="Symbol" panose="05050102010706020507"/>
              </a:rPr>
              <a:t>)</a:t>
            </a:r>
            <a:endParaRPr lang="en-US" altLang="zh-CN" sz="2000" dirty="0" smtClean="0">
              <a:sym typeface="Symbol" panose="05050102010706020507"/>
            </a:endParaRPr>
          </a:p>
          <a:p>
            <a:pPr lvl="2"/>
            <a:r>
              <a:rPr lang="en-US" altLang="zh-CN" sz="2000" dirty="0" smtClean="0">
                <a:sym typeface="Symbol" panose="05050102010706020507"/>
              </a:rPr>
              <a:t>1. </a:t>
            </a:r>
            <a:r>
              <a:rPr lang="zh-CN" altLang="en-US" sz="2000" dirty="0" smtClean="0">
                <a:sym typeface="Symbol" panose="05050102010706020507"/>
              </a:rPr>
              <a:t>计算</a:t>
            </a:r>
            <a:r>
              <a:rPr lang="en-US" altLang="zh-CN" sz="2000" dirty="0" smtClean="0">
                <a:sym typeface="Symbol" panose="05050102010706020507"/>
              </a:rPr>
              <a:t></a:t>
            </a:r>
            <a:r>
              <a:rPr lang="en-US" altLang="zh-CN" sz="2000" baseline="30000" dirty="0" smtClean="0">
                <a:sym typeface="Symbol" panose="05050102010706020507"/>
              </a:rPr>
              <a:t>0</a:t>
            </a:r>
            <a:r>
              <a:rPr lang="en-US" altLang="zh-CN" sz="2000" dirty="0" smtClean="0">
                <a:sym typeface="Symbol" panose="05050102010706020507"/>
              </a:rPr>
              <a:t>, </a:t>
            </a:r>
            <a:r>
              <a:rPr lang="en-US" altLang="zh-CN" sz="2000" baseline="30000" dirty="0" smtClean="0">
                <a:sym typeface="Symbol" panose="05050102010706020507"/>
              </a:rPr>
              <a:t>1</a:t>
            </a:r>
            <a:r>
              <a:rPr lang="en-US" altLang="zh-CN" sz="2000" dirty="0" smtClean="0">
                <a:sym typeface="Symbol" panose="05050102010706020507"/>
              </a:rPr>
              <a:t>,…, </a:t>
            </a:r>
            <a:r>
              <a:rPr lang="en-US" altLang="zh-CN" sz="2000" baseline="30000" dirty="0" smtClean="0">
                <a:sym typeface="Symbol" panose="05050102010706020507"/>
              </a:rPr>
              <a:t>2n-1</a:t>
            </a:r>
            <a:endParaRPr lang="en-US" altLang="zh-CN" sz="2000" baseline="30000" dirty="0" smtClean="0">
              <a:sym typeface="Symbol" panose="05050102010706020507"/>
            </a:endParaRPr>
          </a:p>
          <a:p>
            <a:pPr lvl="2"/>
            <a:r>
              <a:rPr lang="en-US" altLang="zh-CN" sz="2000" dirty="0" smtClean="0"/>
              <a:t>2.for j=0 to 2n-1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3.  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smtClean="0"/>
              <a:t>:=a</a:t>
            </a:r>
            <a:r>
              <a:rPr lang="en-US" altLang="zh-CN" sz="2000" baseline="-25000" dirty="0" smtClean="0"/>
              <a:t>0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4.  for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 to 2n-1 do 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5</a:t>
            </a:r>
            <a:r>
              <a:rPr lang="en-US" altLang="zh-CN" sz="2000" b="1" dirty="0" smtClean="0"/>
              <a:t>.    t=</a:t>
            </a:r>
            <a:r>
              <a:rPr lang="en-US" altLang="zh-CN" sz="2000" b="1" dirty="0" err="1" smtClean="0"/>
              <a:t>a</a:t>
            </a:r>
            <a:r>
              <a:rPr lang="en-US" altLang="zh-CN" sz="2000" b="1" baseline="-25000" dirty="0" err="1" smtClean="0"/>
              <a:t>i</a:t>
            </a:r>
            <a:r>
              <a:rPr lang="en-US" altLang="zh-CN" sz="2000" b="1" dirty="0" smtClean="0"/>
              <a:t>*(</a:t>
            </a:r>
            <a:r>
              <a:rPr lang="en-US" altLang="zh-CN" sz="2000" b="1" dirty="0" smtClean="0">
                <a:sym typeface="Symbol" panose="05050102010706020507"/>
              </a:rPr>
              <a:t></a:t>
            </a:r>
            <a:r>
              <a:rPr lang="en-US" altLang="zh-CN" sz="2000" b="1" baseline="30000" dirty="0" smtClean="0">
                <a:sym typeface="Symbol" panose="05050102010706020507"/>
              </a:rPr>
              <a:t>j</a:t>
            </a:r>
            <a:r>
              <a:rPr lang="en-US" altLang="zh-CN" sz="2000" b="1" dirty="0" smtClean="0">
                <a:sym typeface="Symbol" panose="05050102010706020507"/>
              </a:rPr>
              <a:t>)</a:t>
            </a:r>
            <a:r>
              <a:rPr lang="en-US" altLang="zh-CN" sz="2000" b="1" baseline="30000" dirty="0" err="1" smtClean="0">
                <a:sym typeface="Symbol" panose="05050102010706020507"/>
              </a:rPr>
              <a:t>i</a:t>
            </a:r>
            <a:endParaRPr lang="en-US" altLang="zh-CN" sz="2000" b="1" baseline="30000" dirty="0" smtClean="0">
              <a:sym typeface="Symbol" panose="05050102010706020507"/>
            </a:endParaRPr>
          </a:p>
          <a:p>
            <a:pPr lvl="2"/>
            <a:r>
              <a:rPr lang="en-US" altLang="zh-CN" sz="2000" dirty="0" smtClean="0">
                <a:sym typeface="Symbol" panose="05050102010706020507"/>
              </a:rPr>
              <a:t>6.    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j</a:t>
            </a:r>
            <a:r>
              <a:rPr lang="en-US" altLang="zh-CN" sz="2000" baseline="-25000" dirty="0" smtClean="0"/>
              <a:t> </a:t>
            </a:r>
            <a:r>
              <a:rPr lang="en-US" altLang="zh-CN" sz="2000" dirty="0" smtClean="0">
                <a:sym typeface="Symbol" panose="05050102010706020507"/>
              </a:rPr>
              <a:t>:=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j</a:t>
            </a:r>
            <a:r>
              <a:rPr lang="en-US" altLang="zh-CN" sz="2000" baseline="-25000" dirty="0" smtClean="0"/>
              <a:t> </a:t>
            </a:r>
            <a:r>
              <a:rPr lang="en-US" altLang="zh-CN" sz="2000" dirty="0" smtClean="0">
                <a:sym typeface="Symbol" panose="05050102010706020507"/>
              </a:rPr>
              <a:t>+t   </a:t>
            </a:r>
            <a:endParaRPr lang="en-US" altLang="zh-CN" sz="2000" dirty="0" smtClean="0">
              <a:sym typeface="Symbol" panose="05050102010706020507"/>
            </a:endParaRPr>
          </a:p>
          <a:p>
            <a:pPr lvl="2"/>
            <a:r>
              <a:rPr lang="en-US" altLang="zh-CN" sz="2000" dirty="0" smtClean="0">
                <a:sym typeface="Symbol" panose="05050102010706020507"/>
              </a:rPr>
              <a:t>7.   end for</a:t>
            </a:r>
            <a:endParaRPr lang="en-US" altLang="zh-CN" sz="2000" dirty="0" smtClean="0">
              <a:sym typeface="Symbol" panose="05050102010706020507"/>
            </a:endParaRPr>
          </a:p>
          <a:p>
            <a:pPr lvl="2"/>
            <a:r>
              <a:rPr lang="en-US" altLang="zh-CN" sz="2000" dirty="0" smtClean="0">
                <a:sym typeface="Symbol" panose="05050102010706020507"/>
              </a:rPr>
              <a:t>8.end for </a:t>
            </a:r>
            <a:endParaRPr lang="en-US" altLang="zh-CN" sz="2000" dirty="0" smtClean="0">
              <a:sym typeface="Symbol" panose="05050102010706020507"/>
            </a:endParaRPr>
          </a:p>
          <a:p>
            <a:pPr lvl="2"/>
            <a:r>
              <a:rPr lang="en-US" altLang="zh-CN" sz="2000" dirty="0" smtClean="0"/>
              <a:t>9. return </a:t>
            </a:r>
            <a:r>
              <a:rPr lang="en-US" altLang="zh-CN" sz="2000" dirty="0" smtClean="0">
                <a:sym typeface="Symbol" panose="05050102010706020507"/>
              </a:rPr>
              <a:t>(A</a:t>
            </a:r>
            <a:r>
              <a:rPr lang="en-US" altLang="zh-CN" sz="2000" baseline="-25000" dirty="0" smtClean="0">
                <a:sym typeface="Symbol" panose="05050102010706020507"/>
              </a:rPr>
              <a:t>0</a:t>
            </a:r>
            <a:r>
              <a:rPr lang="en-US" altLang="zh-CN" sz="2000" dirty="0" smtClean="0">
                <a:sym typeface="Symbol" panose="05050102010706020507"/>
              </a:rPr>
              <a:t>,A</a:t>
            </a:r>
            <a:r>
              <a:rPr lang="en-US" altLang="zh-CN" sz="2000" baseline="-25000" dirty="0" smtClean="0">
                <a:sym typeface="Symbol" panose="05050102010706020507"/>
              </a:rPr>
              <a:t>1</a:t>
            </a:r>
            <a:r>
              <a:rPr lang="en-US" altLang="zh-CN" sz="2000" dirty="0" smtClean="0">
                <a:sym typeface="Symbol" panose="05050102010706020507"/>
              </a:rPr>
              <a:t>,…A</a:t>
            </a:r>
            <a:r>
              <a:rPr lang="en-US" altLang="zh-CN" sz="2000" baseline="-25000" dirty="0" smtClean="0">
                <a:sym typeface="Symbol" panose="05050102010706020507"/>
              </a:rPr>
              <a:t>2n-1</a:t>
            </a:r>
            <a:r>
              <a:rPr lang="en-US" altLang="zh-CN" sz="2000" dirty="0" smtClean="0">
                <a:sym typeface="Symbol" panose="05050102010706020507"/>
              </a:rPr>
              <a:t>)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72066" y="3726610"/>
            <a:ext cx="3571900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/>
              <a:t>计算复杂度：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句做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次乘，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句循环共</a:t>
            </a:r>
            <a:r>
              <a:rPr lang="en-US" altLang="zh-CN" sz="2000" dirty="0" smtClean="0"/>
              <a:t>1+2+…+(2n-1)=2n(2n-1)/2</a:t>
            </a:r>
            <a:r>
              <a:rPr lang="zh-CN" altLang="en-US" sz="2000" dirty="0" smtClean="0"/>
              <a:t>次乘，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句循环</a:t>
            </a:r>
            <a:r>
              <a:rPr lang="en-US" altLang="zh-CN" sz="2000" dirty="0" smtClean="0"/>
              <a:t>2n</a:t>
            </a:r>
            <a:r>
              <a:rPr lang="zh-CN" altLang="en-US" sz="2000" dirty="0" smtClean="0"/>
              <a:t>次，所以</a:t>
            </a:r>
            <a:r>
              <a:rPr lang="en-US" altLang="zh-CN" sz="2000" dirty="0" smtClean="0"/>
              <a:t>T(n)=O(n</a:t>
            </a:r>
            <a:r>
              <a:rPr lang="en-US" altLang="zh-CN" sz="2000" baseline="30000" dirty="0" smtClean="0"/>
              <a:t>3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快速</a:t>
            </a:r>
            <a:r>
              <a:rPr lang="en-US" altLang="zh-CN" sz="4000" dirty="0" smtClean="0"/>
              <a:t>Fourier</a:t>
            </a:r>
            <a:r>
              <a:rPr lang="zh-CN" altLang="en-US" sz="4000" dirty="0" smtClean="0"/>
              <a:t>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改进</a:t>
            </a:r>
            <a:r>
              <a:rPr lang="en-US" altLang="zh-CN" sz="2800" dirty="0" smtClean="0"/>
              <a:t>Fourier</a:t>
            </a:r>
            <a:r>
              <a:rPr lang="zh-CN" altLang="en-US" sz="2800" dirty="0" smtClean="0"/>
              <a:t>变换</a:t>
            </a:r>
            <a:r>
              <a:rPr lang="zh-CN" altLang="en-US" dirty="0" smtClean="0"/>
              <a:t>：避免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sym typeface="Symbol" panose="05050102010706020507"/>
              </a:rPr>
              <a:t></a:t>
            </a:r>
            <a:r>
              <a:rPr lang="en-US" altLang="zh-CN" sz="2800" baseline="30000" dirty="0" smtClean="0">
                <a:sym typeface="Symbol" panose="05050102010706020507"/>
              </a:rPr>
              <a:t>j</a:t>
            </a:r>
            <a:r>
              <a:rPr lang="en-US" altLang="zh-CN" sz="2800" dirty="0" smtClean="0">
                <a:sym typeface="Symbol" panose="05050102010706020507"/>
              </a:rPr>
              <a:t>)</a:t>
            </a:r>
            <a:r>
              <a:rPr lang="en-US" altLang="zh-CN" sz="2800" baseline="30000" dirty="0" err="1" smtClean="0">
                <a:sym typeface="Symbol" panose="05050102010706020507"/>
              </a:rPr>
              <a:t>i</a:t>
            </a:r>
            <a:r>
              <a:rPr lang="zh-CN" altLang="en-US" sz="2800" dirty="0" smtClean="0">
                <a:sym typeface="Symbol" panose="05050102010706020507"/>
              </a:rPr>
              <a:t>的重复计算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考虑如下代数变换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a</a:t>
            </a:r>
            <a:r>
              <a:rPr lang="en-US" altLang="zh-CN" kern="1200" baseline="-25000" dirty="0" smtClean="0"/>
              <a:t>1</a:t>
            </a:r>
            <a:r>
              <a:rPr lang="en-US" altLang="zh-CN" dirty="0" smtClean="0"/>
              <a:t>(x)=a</a:t>
            </a:r>
            <a:r>
              <a:rPr lang="en-US" altLang="zh-CN" baseline="-25000" dirty="0" smtClean="0"/>
              <a:t>n-1</a:t>
            </a:r>
            <a:endParaRPr lang="en-US" altLang="zh-CN" baseline="-25000" dirty="0" smtClean="0"/>
          </a:p>
          <a:p>
            <a:pPr lvl="2">
              <a:buNone/>
            </a:pPr>
            <a:r>
              <a:rPr lang="en-US" altLang="zh-CN" dirty="0" smtClean="0"/>
              <a:t>    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(x)=a</a:t>
            </a:r>
            <a:r>
              <a:rPr lang="en-US" altLang="zh-CN" baseline="-25000" dirty="0" smtClean="0"/>
              <a:t>n-2</a:t>
            </a:r>
            <a:r>
              <a:rPr lang="en-US" altLang="zh-CN" dirty="0" smtClean="0"/>
              <a:t>+xa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(x)=a</a:t>
            </a:r>
            <a:r>
              <a:rPr lang="en-US" altLang="zh-CN" baseline="-25000" dirty="0" smtClean="0"/>
              <a:t>n-2</a:t>
            </a:r>
            <a:r>
              <a:rPr lang="en-US" altLang="zh-CN" dirty="0" smtClean="0"/>
              <a:t>+a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x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a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(x)=a</a:t>
            </a:r>
            <a:r>
              <a:rPr lang="en-US" altLang="zh-CN" baseline="-25000" dirty="0" smtClean="0"/>
              <a:t>n-3</a:t>
            </a:r>
            <a:r>
              <a:rPr lang="en-US" altLang="zh-CN" dirty="0" smtClean="0"/>
              <a:t>+xa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(x)=a</a:t>
            </a:r>
            <a:r>
              <a:rPr lang="en-US" altLang="zh-CN" baseline="-25000" dirty="0" smtClean="0"/>
              <a:t>n-3</a:t>
            </a:r>
            <a:r>
              <a:rPr lang="en-US" altLang="zh-CN" dirty="0" smtClean="0"/>
              <a:t>+a</a:t>
            </a:r>
            <a:r>
              <a:rPr lang="en-US" altLang="zh-CN" baseline="-25000" dirty="0" smtClean="0"/>
              <a:t>n-2</a:t>
            </a:r>
            <a:r>
              <a:rPr lang="en-US" altLang="zh-CN" dirty="0" smtClean="0"/>
              <a:t>x+a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2</a:t>
            </a:r>
            <a:endParaRPr lang="en-US" altLang="zh-CN" baseline="30000" dirty="0" smtClean="0"/>
          </a:p>
          <a:p>
            <a:pPr lvl="2">
              <a:buNone/>
            </a:pPr>
            <a:r>
              <a:rPr lang="en-US" altLang="zh-CN" dirty="0" smtClean="0"/>
              <a:t>        ….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a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(x)=a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+xa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(x)=a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+a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x+a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+…+a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n-1</a:t>
            </a:r>
            <a:r>
              <a:rPr lang="en-US" altLang="zh-CN" dirty="0" smtClean="0"/>
              <a:t>=a(x)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对每一个</a:t>
            </a:r>
            <a:r>
              <a:rPr lang="en-US" altLang="zh-CN" sz="2400" dirty="0" smtClean="0">
                <a:sym typeface="Symbol" panose="05050102010706020507"/>
              </a:rPr>
              <a:t></a:t>
            </a:r>
            <a:r>
              <a:rPr lang="en-US" altLang="zh-CN" sz="2400" baseline="30000" dirty="0" smtClean="0">
                <a:sym typeface="Symbol" panose="05050102010706020507"/>
              </a:rPr>
              <a:t>0</a:t>
            </a:r>
            <a:r>
              <a:rPr lang="en-US" altLang="zh-CN" sz="2400" dirty="0" smtClean="0">
                <a:sym typeface="Symbol" panose="05050102010706020507"/>
              </a:rPr>
              <a:t>, </a:t>
            </a:r>
            <a:r>
              <a:rPr lang="en-US" altLang="zh-CN" sz="2400" baseline="30000" dirty="0" smtClean="0">
                <a:sym typeface="Symbol" panose="05050102010706020507"/>
              </a:rPr>
              <a:t>1</a:t>
            </a:r>
            <a:r>
              <a:rPr lang="en-US" altLang="zh-CN" sz="2400" dirty="0" smtClean="0">
                <a:sym typeface="Symbol" panose="05050102010706020507"/>
              </a:rPr>
              <a:t>,…, </a:t>
            </a:r>
            <a:r>
              <a:rPr lang="en-US" altLang="zh-CN" sz="2400" baseline="30000" dirty="0" smtClean="0">
                <a:sym typeface="Symbol" panose="05050102010706020507"/>
              </a:rPr>
              <a:t>2n-1</a:t>
            </a:r>
            <a:r>
              <a:rPr lang="zh-CN" altLang="en-US" sz="2400" dirty="0" smtClean="0">
                <a:sym typeface="Symbol" panose="05050102010706020507"/>
              </a:rPr>
              <a:t>，顺序计算</a:t>
            </a:r>
            <a:r>
              <a:rPr lang="en-US" altLang="zh-CN" sz="2400" dirty="0" smtClean="0">
                <a:sym typeface="Symbol" panose="05050102010706020507"/>
              </a:rPr>
              <a:t>a</a:t>
            </a:r>
            <a:r>
              <a:rPr lang="en-US" altLang="zh-CN" sz="2400" baseline="-25000" dirty="0" smtClean="0">
                <a:sym typeface="Symbol" panose="05050102010706020507"/>
              </a:rPr>
              <a:t>1</a:t>
            </a:r>
            <a:r>
              <a:rPr lang="en-US" altLang="zh-CN" sz="2400" dirty="0" smtClean="0">
                <a:sym typeface="Symbol" panose="05050102010706020507"/>
              </a:rPr>
              <a:t>(x),…a</a:t>
            </a:r>
            <a:r>
              <a:rPr lang="en-US" altLang="zh-CN" sz="2400" baseline="-25000" dirty="0" smtClean="0">
                <a:sym typeface="Symbol" panose="05050102010706020507"/>
              </a:rPr>
              <a:t>n</a:t>
            </a:r>
            <a:r>
              <a:rPr lang="en-US" altLang="zh-CN" sz="2400" dirty="0" smtClean="0">
                <a:sym typeface="Symbol" panose="05050102010706020507"/>
              </a:rPr>
              <a:t>(x)</a:t>
            </a:r>
            <a:r>
              <a:rPr lang="zh-CN" altLang="en-US" sz="2400" dirty="0" smtClean="0">
                <a:sym typeface="Symbol" panose="05050102010706020507"/>
              </a:rPr>
              <a:t>即可</a:t>
            </a:r>
            <a:endParaRPr lang="en-US" altLang="zh-CN" sz="2400" dirty="0" smtClean="0">
              <a:sym typeface="Symbol" panose="05050102010706020507"/>
            </a:endParaRPr>
          </a:p>
          <a:p>
            <a:pPr lvl="2"/>
            <a:r>
              <a:rPr lang="zh-CN" altLang="en-US" sz="2400" dirty="0" smtClean="0">
                <a:sym typeface="Symbol" panose="05050102010706020507"/>
              </a:rPr>
              <a:t>复杂度：</a:t>
            </a:r>
            <a:endParaRPr lang="en-US" altLang="zh-CN" sz="2400" dirty="0" smtClean="0">
              <a:sym typeface="Symbol" panose="05050102010706020507"/>
            </a:endParaRPr>
          </a:p>
          <a:p>
            <a:pPr lvl="3"/>
            <a:r>
              <a:rPr lang="zh-CN" altLang="en-US" dirty="0" smtClean="0">
                <a:sym typeface="Symbol" panose="05050102010706020507"/>
              </a:rPr>
              <a:t>由</a:t>
            </a:r>
            <a:r>
              <a:rPr lang="en-US" altLang="zh-CN" dirty="0" err="1" smtClean="0">
                <a:sym typeface="Symbol" panose="05050102010706020507"/>
              </a:rPr>
              <a:t>a</a:t>
            </a:r>
            <a:r>
              <a:rPr lang="en-US" altLang="zh-CN" baseline="-25000" dirty="0" err="1" smtClean="0">
                <a:sym typeface="Symbol" panose="05050102010706020507"/>
              </a:rPr>
              <a:t>i</a:t>
            </a:r>
            <a:r>
              <a:rPr lang="en-US" altLang="zh-CN" dirty="0" smtClean="0">
                <a:sym typeface="Symbol" panose="05050102010706020507"/>
              </a:rPr>
              <a:t>(x)</a:t>
            </a:r>
            <a:r>
              <a:rPr lang="zh-CN" altLang="en-US" dirty="0" smtClean="0">
                <a:sym typeface="Symbol" panose="05050102010706020507"/>
              </a:rPr>
              <a:t>计算</a:t>
            </a:r>
            <a:r>
              <a:rPr lang="en-US" altLang="zh-CN" dirty="0" smtClean="0">
                <a:sym typeface="Symbol" panose="05050102010706020507"/>
              </a:rPr>
              <a:t>a</a:t>
            </a:r>
            <a:r>
              <a:rPr lang="en-US" altLang="zh-CN" baseline="-25000" dirty="0" smtClean="0">
                <a:sym typeface="Symbol" panose="05050102010706020507"/>
              </a:rPr>
              <a:t>i+1</a:t>
            </a:r>
            <a:r>
              <a:rPr lang="en-US" altLang="zh-CN" dirty="0" smtClean="0">
                <a:sym typeface="Symbol" panose="05050102010706020507"/>
              </a:rPr>
              <a:t>(x)</a:t>
            </a:r>
            <a:r>
              <a:rPr lang="zh-CN" altLang="en-US" dirty="0" smtClean="0">
                <a:sym typeface="Symbol" panose="05050102010706020507"/>
              </a:rPr>
              <a:t>需一次乘、一次加，计算每根</a:t>
            </a:r>
            <a:r>
              <a:rPr lang="en-US" altLang="zh-CN" dirty="0" smtClean="0">
                <a:sym typeface="Symbol" panose="05050102010706020507"/>
              </a:rPr>
              <a:t>2n</a:t>
            </a:r>
            <a:r>
              <a:rPr lang="zh-CN" altLang="en-US" dirty="0" smtClean="0">
                <a:sym typeface="Symbol" panose="05050102010706020507"/>
              </a:rPr>
              <a:t>次</a:t>
            </a:r>
            <a:endParaRPr lang="en-US" altLang="zh-CN" dirty="0" smtClean="0">
              <a:sym typeface="Symbol" panose="05050102010706020507"/>
            </a:endParaRPr>
          </a:p>
          <a:p>
            <a:pPr lvl="3"/>
            <a:r>
              <a:rPr lang="zh-CN" altLang="en-US" dirty="0" smtClean="0">
                <a:sym typeface="Symbol" panose="05050102010706020507"/>
              </a:rPr>
              <a:t>计算</a:t>
            </a:r>
            <a:r>
              <a:rPr lang="en-US" altLang="zh-CN" dirty="0" smtClean="0">
                <a:sym typeface="Symbol" panose="05050102010706020507"/>
              </a:rPr>
              <a:t>2n</a:t>
            </a:r>
            <a:r>
              <a:rPr lang="zh-CN" altLang="en-US" dirty="0" smtClean="0">
                <a:sym typeface="Symbol" panose="05050102010706020507"/>
              </a:rPr>
              <a:t>个根</a:t>
            </a:r>
            <a:r>
              <a:rPr lang="en-US" altLang="zh-CN" dirty="0" smtClean="0">
                <a:sym typeface="Symbol" panose="05050102010706020507"/>
              </a:rPr>
              <a:t>4n</a:t>
            </a:r>
            <a:r>
              <a:rPr lang="en-US" altLang="zh-CN" baseline="30000" dirty="0" smtClean="0">
                <a:sym typeface="Symbol" panose="05050102010706020507"/>
              </a:rPr>
              <a:t>2</a:t>
            </a:r>
            <a:r>
              <a:rPr lang="zh-CN" altLang="en-US" dirty="0" smtClean="0">
                <a:sym typeface="Symbol" panose="05050102010706020507"/>
              </a:rPr>
              <a:t>次。所以</a:t>
            </a:r>
            <a:r>
              <a:rPr lang="en-US" altLang="zh-CN" dirty="0" smtClean="0">
                <a:sym typeface="Symbol" panose="05050102010706020507"/>
              </a:rPr>
              <a:t>T(n)=O(n</a:t>
            </a:r>
            <a:r>
              <a:rPr lang="en-US" altLang="zh-CN" baseline="30000" dirty="0" smtClean="0">
                <a:sym typeface="Symbol" panose="05050102010706020507"/>
              </a:rPr>
              <a:t>2</a:t>
            </a:r>
            <a:r>
              <a:rPr lang="en-US" altLang="zh-CN" dirty="0" smtClean="0">
                <a:sym typeface="Symbol" panose="05050102010706020507"/>
              </a:rPr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分治策略的基本思想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分治策略的基本思想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将规模为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的问题规约为规模减小的一个或多个子问题，分别求解每个子问题，然后把子问题的解综合，得到原问题的解。</a:t>
            </a:r>
            <a:endParaRPr lang="en-US" altLang="zh-CN" dirty="0" smtClean="0"/>
          </a:p>
          <a:p>
            <a:pPr lvl="2"/>
            <a:r>
              <a:rPr lang="zh-CN" altLang="en-US" dirty="0"/>
              <a:t>分</a:t>
            </a:r>
            <a:r>
              <a:rPr lang="zh-CN" altLang="en-US" dirty="0" smtClean="0"/>
              <a:t>治算法的一般描述</a:t>
            </a:r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Divide-and-conquer(p)</a:t>
            </a:r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1.  if |p|≤c then S(p)     //S(p)</a:t>
            </a:r>
            <a:r>
              <a:rPr lang="zh-CN" altLang="en-US" dirty="0" smtClean="0"/>
              <a:t>代表直接求解</a:t>
            </a:r>
            <a:endParaRPr lang="en-US" altLang="zh-CN" dirty="0" smtClean="0"/>
          </a:p>
          <a:p>
            <a:pPr marL="1480820" lvl="3" indent="-457200">
              <a:buNone/>
            </a:pPr>
            <a:r>
              <a:rPr lang="en-US" altLang="zh-CN" dirty="0" smtClean="0"/>
              <a:t>2.  divide p into 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k</a:t>
            </a:r>
            <a:endParaRPr lang="en-US" altLang="zh-CN" baseline="-25000" dirty="0" smtClean="0"/>
          </a:p>
          <a:p>
            <a:pPr marL="1480820" lvl="3" indent="-457200">
              <a:buNone/>
            </a:pPr>
            <a:r>
              <a:rPr lang="en-US" altLang="zh-CN" dirty="0" smtClean="0"/>
              <a:t>3.   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 to k do </a:t>
            </a:r>
            <a:endParaRPr lang="en-US" altLang="zh-CN" dirty="0" smtClean="0"/>
          </a:p>
          <a:p>
            <a:pPr marL="1480820" lvl="3" indent="-457200">
              <a:buNone/>
            </a:pPr>
            <a:r>
              <a:rPr lang="en-US" altLang="zh-CN" dirty="0" smtClean="0"/>
              <a:t>4.      </a:t>
            </a:r>
            <a:r>
              <a:rPr lang="en-US" altLang="zh-CN" dirty="0" err="1" smtClean="0"/>
              <a:t>yi</a:t>
            </a:r>
            <a:r>
              <a:rPr lang="en-US" altLang="zh-CN" dirty="0" smtClean="0"/>
              <a:t>=divide-and-</a:t>
            </a:r>
            <a:r>
              <a:rPr lang="en-US" altLang="zh-CN" dirty="0" err="1" smtClean="0"/>
              <a:t>conque</a:t>
            </a:r>
            <a:r>
              <a:rPr lang="en-US" altLang="zh-CN" dirty="0" smtClean="0"/>
              <a:t>(p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    //</a:t>
            </a:r>
            <a:r>
              <a:rPr lang="zh-CN" altLang="en-US" dirty="0" smtClean="0"/>
              <a:t>递归求解每个子问题</a:t>
            </a:r>
            <a:endParaRPr lang="en-US" altLang="zh-CN" dirty="0" smtClean="0"/>
          </a:p>
          <a:p>
            <a:pPr marL="1480820" lvl="3" indent="-457200">
              <a:buNone/>
            </a:pPr>
            <a:r>
              <a:rPr lang="en-US" altLang="zh-CN" dirty="0" smtClean="0"/>
              <a:t>5.   Return Merge(y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,y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)    //</a:t>
            </a:r>
            <a:r>
              <a:rPr lang="zh-CN" altLang="en-US" dirty="0" smtClean="0"/>
              <a:t>把子问题的解进行综合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快速</a:t>
            </a:r>
            <a:r>
              <a:rPr lang="en-US" altLang="zh-CN" sz="4400" dirty="0" smtClean="0"/>
              <a:t>Fourier</a:t>
            </a:r>
            <a:r>
              <a:rPr lang="zh-CN" altLang="en-US" sz="4400" dirty="0" smtClean="0"/>
              <a:t>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800" dirty="0" smtClean="0"/>
              <a:t>快速</a:t>
            </a:r>
            <a:r>
              <a:rPr lang="en-US" altLang="zh-CN" sz="2800" dirty="0" smtClean="0"/>
              <a:t>Fourier</a:t>
            </a:r>
            <a:r>
              <a:rPr lang="zh-CN" altLang="en-US" sz="2800" dirty="0" smtClean="0"/>
              <a:t>变换：分治算法</a:t>
            </a:r>
            <a:endParaRPr lang="en-US" altLang="zh-CN" sz="2800" dirty="0" smtClean="0"/>
          </a:p>
          <a:p>
            <a:pPr lvl="2"/>
            <a:r>
              <a:rPr lang="zh-CN" altLang="en-US" dirty="0" smtClean="0"/>
              <a:t>定义如下两个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次多项式：分别由</a:t>
            </a:r>
            <a:r>
              <a:rPr lang="en-US" altLang="zh-CN" dirty="0" smtClean="0"/>
              <a:t>a(x)</a:t>
            </a:r>
            <a:r>
              <a:rPr lang="zh-CN" altLang="en-US" dirty="0" smtClean="0"/>
              <a:t>偶、奇系数组成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b(x)=a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+a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x+a</a:t>
            </a:r>
            <a:r>
              <a:rPr lang="en-US" altLang="zh-CN" baseline="-25000" dirty="0" smtClean="0"/>
              <a:t>5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+…+a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(N-2)/2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c(x)=a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+a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x+a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+…+a</a:t>
            </a:r>
            <a:r>
              <a:rPr lang="en-US" altLang="zh-CN" baseline="-25000" dirty="0" smtClean="0"/>
              <a:t>N-2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(N-2)/2</a:t>
            </a:r>
            <a:r>
              <a:rPr lang="zh-CN" altLang="en-US" dirty="0" smtClean="0"/>
              <a:t>，则，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a</a:t>
            </a:r>
            <a:r>
              <a:rPr lang="en-US" altLang="zh-CN" dirty="0" smtClean="0"/>
              <a:t>(x</a:t>
            </a:r>
            <a:r>
              <a:rPr lang="en-US" altLang="zh-CN" dirty="0" smtClean="0"/>
              <a:t>)=b(x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x+c</a:t>
            </a:r>
            <a:r>
              <a:rPr lang="en-US" altLang="zh-CN" dirty="0" smtClean="0"/>
              <a:t>(x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，则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                 j=0,1,2…,n-1</a:t>
            </a:r>
            <a:r>
              <a:rPr lang="zh-CN" altLang="en-US" dirty="0" smtClean="0"/>
              <a:t>，         （                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时间复杂度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>
              <a:buNone/>
            </a:pPr>
            <a:endParaRPr lang="en-US" altLang="zh-CN" dirty="0" smtClean="0"/>
          </a:p>
          <a:p>
            <a:pPr lvl="3"/>
            <a:r>
              <a:rPr lang="zh-CN" altLang="en-US" dirty="0" smtClean="0"/>
              <a:t>直接归纳，或根据后面的主定理情况</a:t>
            </a:r>
            <a:r>
              <a:rPr lang="en-US" altLang="zh-CN" dirty="0" smtClean="0"/>
              <a:t>(2)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T(n)=O(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这真是分治策略的一个成功范例！</a:t>
            </a:r>
            <a:endParaRPr lang="zh-CN" altLang="en-US" dirty="0"/>
          </a:p>
        </p:txBody>
      </p:sp>
      <p:graphicFrame>
        <p:nvGraphicFramePr>
          <p:cNvPr id="344065" name="Object 28"/>
          <p:cNvGraphicFramePr>
            <a:graphicFrameLocks noChangeAspect="1"/>
          </p:cNvGraphicFramePr>
          <p:nvPr/>
        </p:nvGraphicFramePr>
        <p:xfrm>
          <a:off x="1785918" y="3554416"/>
          <a:ext cx="59245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1" imgW="87172800" imgH="5486400" progId="">
                  <p:embed/>
                </p:oleObj>
              </mc:Choice>
              <mc:Fallback>
                <p:oleObj name="Equation" r:id="rId1" imgW="87172800" imgH="5486400" progId="">
                  <p:embed/>
                  <p:pic>
                    <p:nvPicPr>
                      <p:cNvPr id="0" name="Object 2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85918" y="3554416"/>
                        <a:ext cx="5924550" cy="374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7" name="Object 3"/>
          <p:cNvGraphicFramePr>
            <a:graphicFrameLocks noChangeAspect="1"/>
          </p:cNvGraphicFramePr>
          <p:nvPr/>
        </p:nvGraphicFramePr>
        <p:xfrm>
          <a:off x="5286388" y="3929066"/>
          <a:ext cx="1143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公式" r:id="rId3" imgW="12496800" imgH="4876800" progId="Equation.3">
                  <p:embed/>
                </p:oleObj>
              </mc:Choice>
              <mc:Fallback>
                <p:oleObj name="公式" r:id="rId3" imgW="12496800" imgH="4876800" progId="Equation.3">
                  <p:embed/>
                  <p:pic>
                    <p:nvPicPr>
                      <p:cNvPr id="0" name="图片 1536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6388" y="3929066"/>
                        <a:ext cx="1143000" cy="428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9" name="Object 6"/>
          <p:cNvGraphicFramePr>
            <a:graphicFrameLocks noChangeAspect="1"/>
          </p:cNvGraphicFramePr>
          <p:nvPr/>
        </p:nvGraphicFramePr>
        <p:xfrm>
          <a:off x="2143108" y="4643446"/>
          <a:ext cx="3357586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48768000" imgH="10972800" progId="">
                  <p:embed/>
                </p:oleObj>
              </mc:Choice>
              <mc:Fallback>
                <p:oleObj name="Equation" r:id="rId5" imgW="48768000" imgH="10972800" progId="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43108" y="4643446"/>
                        <a:ext cx="3357586" cy="78581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快速</a:t>
            </a:r>
            <a:r>
              <a:rPr lang="en-US" altLang="zh-CN" sz="4000" dirty="0" smtClean="0"/>
              <a:t>Fourier</a:t>
            </a:r>
            <a:r>
              <a:rPr lang="zh-CN" altLang="en-US" sz="4000" dirty="0" smtClean="0"/>
              <a:t>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7362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Proc FFT(N,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a,w,A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# N=2n,w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次单位根，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是已知的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元数组，代表多项式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a(x)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的系数，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# A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是计算出来的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元数组，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A[j]=a(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</a:t>
            </a:r>
            <a:r>
              <a:rPr lang="en-US" altLang="zh-CN" sz="2000" baseline="30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), j=0,1,…,N-1.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real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b[ ], c[ ];  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j;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complex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B[ ], C[ ],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[ 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N=1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 A[0]:=a[0];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else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n:=N/2;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for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j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from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0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n-1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 b[j]:=a[2*j+1];  c[j]:=a[2*j];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{for}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{if}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FFT(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n,b,w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*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w,B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FFT(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n,c,w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*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w,C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[0]:=1;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63883" y="4214818"/>
            <a:ext cx="3580083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 smtClean="0">
                <a:latin typeface="Times New Roman" panose="02020603050405020304" pitchFamily="18" charset="0"/>
              </a:rPr>
              <a:t> for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j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from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0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n-1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latin typeface="Times New Roman" panose="02020603050405020304" pitchFamily="18" charset="0"/>
              </a:rPr>
              <a:t>  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[j+1]:=w*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[j];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latin typeface="Times New Roman" panose="02020603050405020304" pitchFamily="18" charset="0"/>
              </a:rPr>
              <a:t>          A[j]:= C[j]+B[j]*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[j];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latin typeface="Times New Roman" panose="02020603050405020304" pitchFamily="18" charset="0"/>
              </a:rPr>
              <a:t>          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j+n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]:= C[j]-B[j]*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[j];  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 dirty="0" smtClean="0">
                <a:latin typeface="Times New Roman" panose="02020603050405020304" pitchFamily="18" charset="0"/>
              </a:rPr>
              <a:t>  end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{for}</a:t>
            </a:r>
            <a:endParaRPr lang="en-US" altLang="zh-CN" sz="2000" b="1" u="sng" dirty="0" smtClean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 u="sng" dirty="0" smtClean="0">
                <a:latin typeface="Times New Roman" panose="02020603050405020304" pitchFamily="18" charset="0"/>
              </a:rPr>
              <a:t>end{</a:t>
            </a:r>
            <a:r>
              <a:rPr lang="en-US" altLang="zh-CN" sz="2000" u="sng" dirty="0" smtClean="0">
                <a:latin typeface="Times New Roman" panose="02020603050405020304" pitchFamily="18" charset="0"/>
              </a:rPr>
              <a:t>FFT</a:t>
            </a:r>
            <a:r>
              <a:rPr lang="en-US" altLang="zh-CN" sz="2000" b="1" u="sng" dirty="0" smtClean="0">
                <a:latin typeface="Times New Roman" panose="02020603050405020304" pitchFamily="18" charset="0"/>
              </a:rPr>
              <a:t>}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3143240" y="5572140"/>
            <a:ext cx="1857388" cy="357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第三章 分治算法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6503"/>
          </a:xfrm>
        </p:spPr>
        <p:txBody>
          <a:bodyPr/>
          <a:lstStyle/>
          <a:p>
            <a:r>
              <a:rPr lang="en-US" altLang="zh-CN" dirty="0" smtClean="0"/>
              <a:t>3.7 </a:t>
            </a:r>
            <a:r>
              <a:rPr lang="zh-CN" altLang="en-US" dirty="0" smtClean="0"/>
              <a:t>分治算法的分析技术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主定理：</a:t>
            </a:r>
            <a:r>
              <a:rPr lang="zh-CN" altLang="en-US" dirty="0" smtClean="0">
                <a:latin typeface="+mn-ea"/>
              </a:rPr>
              <a:t>设</a:t>
            </a:r>
            <a:r>
              <a:rPr lang="en-US" altLang="zh-CN" dirty="0" smtClean="0">
                <a:latin typeface="+mn-ea"/>
              </a:rPr>
              <a:t>a≥1,b &gt;1</a:t>
            </a:r>
            <a:r>
              <a:rPr lang="zh-CN" altLang="en-US" dirty="0" smtClean="0">
                <a:latin typeface="+mn-ea"/>
              </a:rPr>
              <a:t>为常数，</a:t>
            </a:r>
            <a:r>
              <a:rPr lang="en-US" altLang="zh-CN" dirty="0" smtClean="0">
                <a:latin typeface="+mn-ea"/>
              </a:rPr>
              <a:t>f(n)</a:t>
            </a:r>
            <a:r>
              <a:rPr lang="zh-CN" altLang="en-US" dirty="0" smtClean="0">
                <a:latin typeface="+mn-ea"/>
              </a:rPr>
              <a:t>为函数，</a:t>
            </a:r>
            <a:r>
              <a:rPr lang="en-US" altLang="zh-CN" dirty="0" smtClean="0">
                <a:latin typeface="+mn-ea"/>
              </a:rPr>
              <a:t>T(n)</a:t>
            </a:r>
            <a:r>
              <a:rPr lang="zh-CN" altLang="en-US" dirty="0" smtClean="0">
                <a:latin typeface="+mn-ea"/>
              </a:rPr>
              <a:t>为非负整数，且</a:t>
            </a:r>
            <a:r>
              <a:rPr lang="en-US" altLang="zh-CN" dirty="0" smtClean="0">
                <a:latin typeface="+mn-ea"/>
              </a:rPr>
              <a:t>T(n)=</a:t>
            </a:r>
            <a:r>
              <a:rPr lang="en-US" altLang="zh-CN" dirty="0" err="1" smtClean="0">
                <a:latin typeface="+mn-ea"/>
              </a:rPr>
              <a:t>aT</a:t>
            </a:r>
            <a:r>
              <a:rPr lang="en-US" altLang="zh-CN" dirty="0" smtClean="0">
                <a:latin typeface="+mn-ea"/>
              </a:rPr>
              <a:t>(n/b)+f(n),</a:t>
            </a:r>
            <a:r>
              <a:rPr lang="zh-CN" altLang="en-US" dirty="0" smtClean="0">
                <a:latin typeface="+mn-ea"/>
              </a:rPr>
              <a:t>则有：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en-US" altLang="zh-CN" sz="2000" dirty="0" smtClean="0">
                <a:latin typeface="+mn-ea"/>
              </a:rPr>
              <a:t>(1)</a:t>
            </a:r>
            <a:r>
              <a:rPr lang="zh-CN" altLang="en-US" sz="2000" dirty="0" smtClean="0">
                <a:latin typeface="+mn-ea"/>
              </a:rPr>
              <a:t>若</a:t>
            </a:r>
            <a:r>
              <a:rPr lang="en-US" altLang="zh-CN" sz="2000" dirty="0" smtClean="0">
                <a:latin typeface="+mn-ea"/>
              </a:rPr>
              <a:t>f(n)=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O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 err="1" smtClean="0">
                <a:latin typeface="+mn-ea"/>
              </a:rPr>
              <a:t>n</a:t>
            </a:r>
            <a:r>
              <a:rPr lang="en-US" altLang="zh-CN" sz="2000" baseline="30000" dirty="0" err="1" smtClean="0">
                <a:latin typeface="+mn-ea"/>
              </a:rPr>
              <a:t>logb</a:t>
            </a:r>
            <a:r>
              <a:rPr lang="en-US" altLang="zh-CN" sz="2000" baseline="50000" dirty="0" err="1" smtClean="0">
                <a:latin typeface="+mn-ea"/>
              </a:rPr>
              <a:t>a</a:t>
            </a:r>
            <a:r>
              <a:rPr lang="en-US" altLang="zh-CN" sz="2000" baseline="18000" dirty="0" smtClean="0">
                <a:latin typeface="+mn-ea"/>
              </a:rPr>
              <a:t>-</a:t>
            </a:r>
            <a:r>
              <a:rPr lang="el-GR" altLang="zh-CN" sz="2000" baseline="18000" dirty="0" smtClean="0">
                <a:latin typeface="+mn-ea"/>
              </a:rPr>
              <a:t>ε</a:t>
            </a:r>
            <a:r>
              <a:rPr lang="en-US" altLang="zh-CN" sz="2000" dirty="0" smtClean="0">
                <a:latin typeface="+mn-ea"/>
              </a:rPr>
              <a:t>),</a:t>
            </a:r>
            <a:r>
              <a:rPr lang="el-GR" altLang="zh-CN" sz="2000" dirty="0" smtClean="0">
                <a:latin typeface="+mn-ea"/>
              </a:rPr>
              <a:t> ε</a:t>
            </a:r>
            <a:r>
              <a:rPr lang="en-US" altLang="zh-CN" sz="2000" dirty="0" smtClean="0">
                <a:latin typeface="+mn-ea"/>
              </a:rPr>
              <a:t>&gt;0,</a:t>
            </a:r>
            <a:r>
              <a:rPr lang="zh-CN" altLang="en-US" sz="2000" dirty="0" smtClean="0">
                <a:latin typeface="+mn-ea"/>
              </a:rPr>
              <a:t>则</a:t>
            </a:r>
            <a:r>
              <a:rPr lang="en-US" altLang="zh-CN" sz="2000" dirty="0" smtClean="0">
                <a:latin typeface="+mn-ea"/>
              </a:rPr>
              <a:t>T(n)=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dirty="0" err="1" smtClean="0">
                <a:latin typeface="+mn-ea"/>
              </a:rPr>
              <a:t>n</a:t>
            </a:r>
            <a:r>
              <a:rPr lang="en-US" altLang="zh-CN" sz="2000" baseline="30000" dirty="0" err="1" smtClean="0">
                <a:latin typeface="+mn-ea"/>
              </a:rPr>
              <a:t>logb</a:t>
            </a:r>
            <a:r>
              <a:rPr lang="en-US" altLang="zh-CN" sz="2000" baseline="50000" dirty="0" err="1" smtClean="0">
                <a:latin typeface="+mn-ea"/>
              </a:rPr>
              <a:t>a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/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(2)</a:t>
            </a:r>
            <a:r>
              <a:rPr lang="zh-CN" altLang="en-US" sz="2000" dirty="0" smtClean="0">
                <a:latin typeface="+mn-ea"/>
                <a:sym typeface="Symbol" panose="05050102010706020507" pitchFamily="18" charset="2"/>
              </a:rPr>
              <a:t>若</a:t>
            </a:r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f(n)=</a:t>
            </a:r>
            <a:r>
              <a:rPr lang="zh-CN" altLang="en-US" sz="2000" dirty="0" smtClean="0">
                <a:latin typeface="+mn-ea"/>
                <a:sym typeface="Symbol" panose="05050102010706020507" pitchFamily="18" charset="2"/>
              </a:rPr>
              <a:t> </a:t>
            </a:r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(</a:t>
            </a:r>
            <a:r>
              <a:rPr lang="en-US" altLang="zh-CN" sz="2000" dirty="0" err="1" smtClean="0">
                <a:latin typeface="+mn-ea"/>
              </a:rPr>
              <a:t>n</a:t>
            </a:r>
            <a:r>
              <a:rPr lang="en-US" altLang="zh-CN" sz="2000" baseline="30000" dirty="0" err="1" smtClean="0">
                <a:latin typeface="+mn-ea"/>
              </a:rPr>
              <a:t>logb</a:t>
            </a:r>
            <a:r>
              <a:rPr lang="en-US" altLang="zh-CN" sz="2000" baseline="50000" dirty="0" err="1" smtClean="0">
                <a:latin typeface="+mn-ea"/>
              </a:rPr>
              <a:t>a</a:t>
            </a:r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),</a:t>
            </a:r>
            <a:r>
              <a:rPr lang="zh-CN" altLang="en-US" sz="2000" dirty="0" smtClean="0">
                <a:latin typeface="+mn-ea"/>
                <a:sym typeface="Symbol" panose="05050102010706020507" pitchFamily="18" charset="2"/>
              </a:rPr>
              <a:t>则</a:t>
            </a:r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T(n)=</a:t>
            </a:r>
            <a:r>
              <a:rPr lang="zh-CN" altLang="en-US" sz="2000" dirty="0" smtClean="0">
                <a:latin typeface="+mn-ea"/>
                <a:sym typeface="Symbol" panose="05050102010706020507" pitchFamily="18" charset="2"/>
              </a:rPr>
              <a:t> </a:t>
            </a:r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(</a:t>
            </a:r>
            <a:r>
              <a:rPr lang="en-US" altLang="zh-CN" sz="2000" dirty="0" err="1" smtClean="0">
                <a:latin typeface="+mn-ea"/>
              </a:rPr>
              <a:t>n</a:t>
            </a:r>
            <a:r>
              <a:rPr lang="en-US" altLang="zh-CN" sz="2000" baseline="30000" dirty="0" err="1" smtClean="0">
                <a:latin typeface="+mn-ea"/>
              </a:rPr>
              <a:t>logb</a:t>
            </a:r>
            <a:r>
              <a:rPr lang="en-US" altLang="zh-CN" sz="2000" baseline="50000" dirty="0" err="1" smtClean="0">
                <a:latin typeface="+mn-ea"/>
              </a:rPr>
              <a:t>a</a:t>
            </a:r>
            <a:r>
              <a:rPr lang="en-US" altLang="zh-CN" sz="2000" dirty="0" err="1" smtClean="0">
                <a:latin typeface="+mn-ea"/>
              </a:rPr>
              <a:t>logn</a:t>
            </a:r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)</a:t>
            </a:r>
            <a:endParaRPr lang="en-US" altLang="zh-CN" sz="2000" dirty="0" smtClean="0">
              <a:latin typeface="+mn-ea"/>
              <a:sym typeface="Symbol" panose="05050102010706020507" pitchFamily="18" charset="2"/>
            </a:endParaRPr>
          </a:p>
          <a:p>
            <a:pPr lvl="2"/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(3)</a:t>
            </a:r>
            <a:r>
              <a:rPr lang="zh-CN" altLang="en-US" sz="2000" dirty="0" smtClean="0">
                <a:latin typeface="+mn-ea"/>
                <a:sym typeface="Symbol" panose="05050102010706020507" pitchFamily="18" charset="2"/>
              </a:rPr>
              <a:t>若</a:t>
            </a:r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f(n)=</a:t>
            </a:r>
            <a:r>
              <a:rPr lang="zh-CN" altLang="en-US" sz="2000" dirty="0" smtClean="0">
                <a:latin typeface="+mn-ea"/>
                <a:sym typeface="Symbol" panose="05050102010706020507" pitchFamily="18" charset="2"/>
              </a:rPr>
              <a:t> </a:t>
            </a:r>
            <a:r>
              <a:rPr lang="zh-CN" altLang="en-US" sz="2000" dirty="0" smtClean="0">
                <a:latin typeface="+mn-ea"/>
                <a:sym typeface="Symbol" panose="05050102010706020507"/>
              </a:rPr>
              <a:t></a:t>
            </a:r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(</a:t>
            </a:r>
            <a:r>
              <a:rPr lang="en-US" altLang="zh-CN" sz="2000" dirty="0" err="1" smtClean="0">
                <a:latin typeface="+mn-ea"/>
              </a:rPr>
              <a:t>n</a:t>
            </a:r>
            <a:r>
              <a:rPr lang="en-US" altLang="zh-CN" sz="2000" baseline="30000" dirty="0" err="1" smtClean="0">
                <a:latin typeface="+mn-ea"/>
              </a:rPr>
              <a:t>logb</a:t>
            </a:r>
            <a:r>
              <a:rPr lang="en-US" altLang="zh-CN" sz="2000" baseline="50000" dirty="0" err="1" smtClean="0">
                <a:latin typeface="+mn-ea"/>
              </a:rPr>
              <a:t>a</a:t>
            </a:r>
            <a:r>
              <a:rPr lang="en-US" altLang="zh-CN" sz="2000" baseline="18000" dirty="0" smtClean="0">
                <a:latin typeface="+mn-ea"/>
              </a:rPr>
              <a:t>+</a:t>
            </a:r>
            <a:r>
              <a:rPr lang="el-GR" altLang="zh-CN" sz="2000" baseline="18000" dirty="0" smtClean="0">
                <a:latin typeface="+mn-ea"/>
              </a:rPr>
              <a:t>ε</a:t>
            </a:r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),</a:t>
            </a:r>
            <a:r>
              <a:rPr lang="el-GR" altLang="zh-CN" sz="2000" dirty="0" smtClean="0">
                <a:latin typeface="+mn-ea"/>
              </a:rPr>
              <a:t> ε</a:t>
            </a:r>
            <a:r>
              <a:rPr lang="en-US" altLang="zh-CN" sz="2000" dirty="0" smtClean="0">
                <a:latin typeface="+mn-ea"/>
              </a:rPr>
              <a:t>&gt;0,</a:t>
            </a:r>
            <a:r>
              <a:rPr lang="zh-CN" altLang="en-US" sz="2000" dirty="0" smtClean="0">
                <a:latin typeface="+mn-ea"/>
              </a:rPr>
              <a:t>且对于某个常数</a:t>
            </a:r>
            <a:r>
              <a:rPr lang="en-US" altLang="zh-CN" sz="2000" dirty="0" smtClean="0">
                <a:latin typeface="+mn-ea"/>
              </a:rPr>
              <a:t>c&lt;1</a:t>
            </a:r>
            <a:r>
              <a:rPr lang="zh-CN" altLang="en-US" sz="2000" dirty="0" smtClean="0">
                <a:latin typeface="+mn-ea"/>
              </a:rPr>
              <a:t>和充分大的</a:t>
            </a:r>
            <a:r>
              <a:rPr lang="en-US" altLang="zh-CN" sz="2000" dirty="0" smtClean="0">
                <a:latin typeface="+mn-ea"/>
              </a:rPr>
              <a:t>n</a:t>
            </a:r>
            <a:r>
              <a:rPr lang="zh-CN" altLang="en-US" sz="2000" dirty="0" smtClean="0">
                <a:latin typeface="+mn-ea"/>
              </a:rPr>
              <a:t>有，</a:t>
            </a:r>
            <a:r>
              <a:rPr lang="en-US" altLang="zh-CN" sz="2000" dirty="0" err="1" smtClean="0">
                <a:latin typeface="+mn-ea"/>
              </a:rPr>
              <a:t>af</a:t>
            </a:r>
            <a:r>
              <a:rPr lang="en-US" altLang="zh-CN" sz="2000" dirty="0" smtClean="0">
                <a:latin typeface="+mn-ea"/>
              </a:rPr>
              <a:t>(n/b)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≤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cf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(n)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latin typeface="+mn-ea"/>
              </a:rPr>
              <a:t>则</a:t>
            </a:r>
            <a:r>
              <a:rPr lang="en-US" altLang="zh-CN" sz="2000" dirty="0" smtClean="0">
                <a:latin typeface="+mn-ea"/>
              </a:rPr>
              <a:t>T(n)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(f(n)).</a:t>
            </a:r>
            <a:endParaRPr lang="en-US" altLang="zh-CN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endParaRPr lang="en-US" altLang="zh-CN" sz="24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T(n)=9T(n/3)+n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a=9,b=3,n</a:t>
            </a:r>
            <a:r>
              <a:rPr lang="en-US" altLang="zh-CN" sz="2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zh-CN" sz="2000" baseline="18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=n</a:t>
            </a:r>
            <a:r>
              <a:rPr lang="en-US" altLang="zh-CN" sz="2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,f(n)=O(n</a:t>
            </a:r>
            <a:r>
              <a:rPr lang="en-US" altLang="zh-CN" sz="2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zh-CN" sz="2000" baseline="18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  <a:r>
              <a:rPr lang="en-US" altLang="zh-CN" sz="2000" baseline="2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),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符合主定理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l-GR" altLang="zh-CN" sz="2000" dirty="0" smtClean="0">
                <a:latin typeface="+mn-ea"/>
              </a:rPr>
              <a:t>ε</a:t>
            </a:r>
            <a:r>
              <a:rPr lang="en-US" altLang="zh-CN" sz="2000" dirty="0" smtClean="0">
                <a:latin typeface="+mn-ea"/>
              </a:rPr>
              <a:t>=1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，所以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T(n)=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(n</a:t>
            </a:r>
            <a:r>
              <a:rPr lang="en-US" altLang="zh-CN" sz="2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  <a:endParaRPr lang="en-US" altLang="zh-CN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T(n)=T(2n/3)+1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a=1,b=3/2,f(n)=1,n</a:t>
            </a:r>
            <a:r>
              <a:rPr lang="en-US" altLang="zh-CN" sz="2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zh-CN" sz="2000" baseline="16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3/2</a:t>
            </a:r>
            <a:r>
              <a:rPr lang="en-US" altLang="zh-CN" sz="2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=n</a:t>
            </a:r>
            <a:r>
              <a:rPr lang="en-US" altLang="zh-CN" sz="2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=1,f(n)=1,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符合主定理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，所以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T(n)=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(n</a:t>
            </a:r>
            <a:r>
              <a:rPr lang="en-US" altLang="zh-CN" sz="2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logn)=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logn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  <a:endParaRPr lang="en-US" altLang="zh-CN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ClosPair2,T(n)=2T(n/2)+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cn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符合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(2),T(n)=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(n</a:t>
            </a:r>
            <a:r>
              <a:rPr lang="en-US" altLang="zh-CN" sz="2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zh-CN" sz="2000" baseline="16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logn)=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nlogn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/>
            <a:endParaRPr lang="en-US" altLang="zh-CN" sz="200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分治算法的分析技术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73627"/>
          </a:xfrm>
        </p:spPr>
        <p:txBody>
          <a:bodyPr/>
          <a:lstStyle/>
          <a:p>
            <a:pPr lvl="1"/>
            <a:r>
              <a:rPr lang="zh-CN" altLang="en-US" dirty="0" smtClean="0"/>
              <a:t>主定理证明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不妨设</a:t>
            </a:r>
            <a:r>
              <a:rPr lang="en-US" altLang="zh-CN" dirty="0" smtClean="0"/>
              <a:t>n=</a:t>
            </a:r>
            <a:r>
              <a:rPr lang="en-US" altLang="zh-CN" dirty="0" err="1" smtClean="0"/>
              <a:t>b</a:t>
            </a:r>
            <a:r>
              <a:rPr lang="en-US" altLang="zh-CN" baseline="30000" dirty="0" err="1" smtClean="0"/>
              <a:t>k</a:t>
            </a:r>
            <a:r>
              <a:rPr lang="zh-CN" altLang="en-US" dirty="0" smtClean="0"/>
              <a:t>，经过迭代得到：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   T(n)=</a:t>
            </a:r>
            <a:r>
              <a:rPr lang="en-US" altLang="zh-CN" dirty="0" err="1" smtClean="0"/>
              <a:t>aT</a:t>
            </a:r>
            <a:r>
              <a:rPr lang="en-US" altLang="zh-CN" dirty="0" smtClean="0"/>
              <a:t>(n/b)+f(n)=a[</a:t>
            </a:r>
            <a:r>
              <a:rPr lang="en-US" altLang="zh-CN" dirty="0" err="1" smtClean="0"/>
              <a:t>aT</a:t>
            </a:r>
            <a:r>
              <a:rPr lang="en-US" altLang="zh-CN" dirty="0" smtClean="0"/>
              <a:t>(n/b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)+f(n/b)]+f(n)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          =a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T(n/b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)+</a:t>
            </a:r>
            <a:r>
              <a:rPr lang="en-US" altLang="zh-CN" dirty="0" err="1" smtClean="0"/>
              <a:t>af</a:t>
            </a:r>
            <a:r>
              <a:rPr lang="en-US" altLang="zh-CN" dirty="0" smtClean="0"/>
              <a:t>(n/b)+f(n)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          =…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          =</a:t>
            </a:r>
            <a:r>
              <a:rPr lang="en-US" altLang="zh-CN" dirty="0" err="1" smtClean="0"/>
              <a:t>a</a:t>
            </a:r>
            <a:r>
              <a:rPr lang="en-US" altLang="zh-CN" baseline="30000" dirty="0" err="1" smtClean="0"/>
              <a:t>k</a:t>
            </a:r>
            <a:r>
              <a:rPr lang="en-US" altLang="zh-CN" dirty="0" err="1" smtClean="0"/>
              <a:t>T</a:t>
            </a:r>
            <a:r>
              <a:rPr lang="en-US" altLang="zh-CN" dirty="0" smtClean="0"/>
              <a:t>(n/</a:t>
            </a:r>
            <a:r>
              <a:rPr lang="en-US" altLang="zh-CN" dirty="0" err="1" smtClean="0"/>
              <a:t>b</a:t>
            </a:r>
            <a:r>
              <a:rPr lang="en-US" altLang="zh-CN" baseline="30000" dirty="0" err="1" smtClean="0"/>
              <a:t>k</a:t>
            </a:r>
            <a:r>
              <a:rPr lang="en-US" altLang="zh-CN" dirty="0" smtClean="0"/>
              <a:t>)+a</a:t>
            </a:r>
            <a:r>
              <a:rPr lang="en-US" altLang="zh-CN" baseline="30000" dirty="0" smtClean="0"/>
              <a:t>k-1</a:t>
            </a:r>
            <a:r>
              <a:rPr lang="en-US" altLang="zh-CN" dirty="0" smtClean="0"/>
              <a:t>f(n/b</a:t>
            </a:r>
            <a:r>
              <a:rPr lang="en-US" altLang="zh-CN" baseline="30000" dirty="0" smtClean="0"/>
              <a:t>k-1</a:t>
            </a:r>
            <a:r>
              <a:rPr lang="en-US" altLang="zh-CN" dirty="0" smtClean="0"/>
              <a:t>)+…+</a:t>
            </a:r>
            <a:r>
              <a:rPr lang="en-US" altLang="zh-CN" dirty="0" err="1" smtClean="0"/>
              <a:t>af</a:t>
            </a:r>
            <a:r>
              <a:rPr lang="en-US" altLang="zh-CN" dirty="0" smtClean="0"/>
              <a:t>(n/b)+f(n)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          =</a:t>
            </a:r>
            <a:r>
              <a:rPr lang="en-US" altLang="zh-CN" dirty="0" err="1" smtClean="0"/>
              <a:t>a</a:t>
            </a:r>
            <a:r>
              <a:rPr lang="en-US" altLang="zh-CN" baseline="30000" dirty="0" err="1" smtClean="0"/>
              <a:t>k</a:t>
            </a:r>
            <a:r>
              <a:rPr lang="en-US" altLang="zh-CN" dirty="0" err="1" smtClean="0"/>
              <a:t>t</a:t>
            </a:r>
            <a:r>
              <a:rPr lang="en-US" altLang="zh-CN" dirty="0" smtClean="0"/>
              <a:t>(1)+                 =c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                    </a:t>
            </a:r>
            <a:endParaRPr lang="en-US" altLang="zh-CN" dirty="0" smtClean="0"/>
          </a:p>
          <a:p>
            <a:pPr lvl="2">
              <a:buNone/>
            </a:pPr>
            <a:endParaRPr lang="en-US" altLang="zh-CN" sz="800" dirty="0" smtClean="0"/>
          </a:p>
          <a:p>
            <a:pPr lvl="2"/>
            <a:r>
              <a:rPr lang="en-US" altLang="zh-CN" dirty="0" smtClean="0"/>
              <a:t>(1) </a:t>
            </a:r>
            <a:r>
              <a:rPr lang="zh-CN" altLang="en-US" dirty="0" smtClean="0"/>
              <a:t>第一种情况，</a:t>
            </a:r>
            <a:r>
              <a:rPr lang="en-US" altLang="zh-CN" dirty="0" smtClean="0"/>
              <a:t>f(n)=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en-US" altLang="zh-CN" sz="2400" dirty="0" err="1" smtClean="0">
                <a:latin typeface="+mn-ea"/>
              </a:rPr>
              <a:t>n</a:t>
            </a:r>
            <a:r>
              <a:rPr lang="en-US" altLang="zh-CN" sz="2400" baseline="30000" dirty="0" err="1" smtClean="0">
                <a:latin typeface="+mn-ea"/>
              </a:rPr>
              <a:t>logb</a:t>
            </a:r>
            <a:r>
              <a:rPr lang="en-US" altLang="zh-CN" sz="2400" baseline="50000" dirty="0" err="1" smtClean="0">
                <a:latin typeface="+mn-ea"/>
              </a:rPr>
              <a:t>a</a:t>
            </a:r>
            <a:r>
              <a:rPr lang="en-US" altLang="zh-CN" sz="2400" baseline="18000" dirty="0" smtClean="0">
                <a:latin typeface="+mn-ea"/>
              </a:rPr>
              <a:t>-</a:t>
            </a:r>
            <a:r>
              <a:rPr lang="el-GR" altLang="zh-CN" sz="2400" baseline="18000" dirty="0" smtClean="0">
                <a:latin typeface="+mn-ea"/>
              </a:rPr>
              <a:t>ε</a:t>
            </a:r>
            <a:r>
              <a:rPr lang="en-US" altLang="zh-CN" sz="2400" dirty="0" smtClean="0">
                <a:latin typeface="+mn-ea"/>
              </a:rPr>
              <a:t>),</a:t>
            </a:r>
            <a:endParaRPr lang="en-US" altLang="zh-CN" sz="2400" dirty="0" smtClean="0">
              <a:latin typeface="+mn-ea"/>
            </a:endParaRPr>
          </a:p>
          <a:p>
            <a:pPr lvl="2">
              <a:buNone/>
            </a:pPr>
            <a:r>
              <a:rPr lang="en-US" altLang="zh-CN" sz="2400" dirty="0" smtClean="0">
                <a:latin typeface="+mn-ea"/>
              </a:rPr>
              <a:t>     T(n)=</a:t>
            </a:r>
            <a:r>
              <a:rPr lang="en-US" altLang="zh-CN" dirty="0" smtClean="0"/>
              <a:t>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+O(                </a:t>
            </a:r>
            <a:r>
              <a:rPr lang="en-US" altLang="zh-CN" sz="2400" baseline="30000" dirty="0" err="1" smtClean="0">
                <a:latin typeface="+mn-ea"/>
              </a:rPr>
              <a:t>logb</a:t>
            </a:r>
            <a:r>
              <a:rPr lang="en-US" altLang="zh-CN" sz="2400" baseline="50000" dirty="0" err="1" smtClean="0">
                <a:latin typeface="+mn-ea"/>
              </a:rPr>
              <a:t>a</a:t>
            </a:r>
            <a:r>
              <a:rPr lang="en-US" altLang="zh-CN" sz="2400" baseline="18000" dirty="0" smtClean="0">
                <a:latin typeface="+mn-ea"/>
              </a:rPr>
              <a:t>-</a:t>
            </a:r>
            <a:r>
              <a:rPr lang="el-GR" altLang="zh-CN" sz="2400" baseline="18000" dirty="0" smtClean="0">
                <a:latin typeface="+mn-ea"/>
              </a:rPr>
              <a:t>ε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lvl="2">
              <a:buNone/>
            </a:pPr>
            <a:endParaRPr lang="en-US" altLang="zh-CN" sz="1100" dirty="0" smtClean="0">
              <a:latin typeface="+mn-ea"/>
            </a:endParaRPr>
          </a:p>
          <a:p>
            <a:pPr lvl="2">
              <a:buNone/>
            </a:pPr>
            <a:r>
              <a:rPr lang="en-US" altLang="zh-CN" sz="2400" dirty="0" smtClean="0">
                <a:latin typeface="+mn-ea"/>
              </a:rPr>
              <a:t>         =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+O(n</a:t>
            </a:r>
            <a:r>
              <a:rPr lang="en-US" altLang="zh-CN" sz="2000" baseline="30000" dirty="0" smtClean="0">
                <a:latin typeface="+mn-ea"/>
              </a:rPr>
              <a:t>(</a:t>
            </a:r>
            <a:r>
              <a:rPr lang="en-US" altLang="zh-CN" sz="2000" baseline="30000" dirty="0" err="1" smtClean="0">
                <a:latin typeface="+mn-ea"/>
              </a:rPr>
              <a:t>logb</a:t>
            </a:r>
            <a:r>
              <a:rPr lang="en-US" altLang="zh-CN" sz="2000" baseline="50000" dirty="0" err="1" smtClean="0">
                <a:latin typeface="+mn-ea"/>
              </a:rPr>
              <a:t>a</a:t>
            </a:r>
            <a:r>
              <a:rPr lang="en-US" altLang="zh-CN" sz="2000" baseline="18000" dirty="0" smtClean="0">
                <a:latin typeface="+mn-ea"/>
              </a:rPr>
              <a:t>-</a:t>
            </a:r>
            <a:r>
              <a:rPr lang="el-GR" altLang="zh-CN" sz="2000" baseline="18000" dirty="0" smtClean="0">
                <a:latin typeface="+mn-ea"/>
              </a:rPr>
              <a:t>ε</a:t>
            </a:r>
            <a:r>
              <a:rPr lang="en-US" altLang="zh-CN" sz="2000" baseline="18000" dirty="0" smtClean="0">
                <a:latin typeface="+mn-ea"/>
              </a:rPr>
              <a:t>)                     </a:t>
            </a:r>
            <a:r>
              <a:rPr lang="en-US" altLang="zh-CN" sz="2400" baseline="180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)</a:t>
            </a:r>
            <a:endParaRPr lang="en-US" altLang="zh-CN" sz="2400" dirty="0" smtClean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327400" y="3786190"/>
          <a:ext cx="1316038" cy="681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公式" r:id="rId1" imgW="17373600" imgH="10668000" progId="Equation.3">
                  <p:embed/>
                </p:oleObj>
              </mc:Choice>
              <mc:Fallback>
                <p:oleObj name="公式" r:id="rId1" imgW="17373600" imgH="10668000" progId="Equation.3">
                  <p:embed/>
                  <p:pic>
                    <p:nvPicPr>
                      <p:cNvPr id="0" name="图片 1638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27400" y="3786190"/>
                        <a:ext cx="1316038" cy="68103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0" name="Object 4"/>
          <p:cNvGraphicFramePr>
            <a:graphicFrameLocks noChangeAspect="1"/>
          </p:cNvGraphicFramePr>
          <p:nvPr/>
        </p:nvGraphicFramePr>
        <p:xfrm>
          <a:off x="5940425" y="3786190"/>
          <a:ext cx="12636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公式" r:id="rId3" imgW="18288000" imgH="10668000" progId="Equation.3">
                  <p:embed/>
                </p:oleObj>
              </mc:Choice>
              <mc:Fallback>
                <p:oleObj name="公式" r:id="rId3" imgW="18288000" imgH="10668000" progId="Equation.3">
                  <p:embed/>
                  <p:pic>
                    <p:nvPicPr>
                      <p:cNvPr id="0" name="图片 1638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0425" y="3786190"/>
                        <a:ext cx="1263650" cy="571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公式" r:id="rId5" imgW="2743200" imgH="5181600" progId="Equation.3">
                  <p:embed/>
                </p:oleObj>
              </mc:Choice>
              <mc:Fallback>
                <p:oleObj name="公式" r:id="rId5" imgW="2743200" imgH="5181600" progId="Equation.3">
                  <p:embed/>
                  <p:pic>
                    <p:nvPicPr>
                      <p:cNvPr id="0" name="图片 1638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4" name="Object 8"/>
          <p:cNvGraphicFramePr>
            <a:graphicFrameLocks noChangeAspect="1"/>
          </p:cNvGraphicFramePr>
          <p:nvPr/>
        </p:nvGraphicFramePr>
        <p:xfrm>
          <a:off x="4143372" y="4714884"/>
          <a:ext cx="1274766" cy="750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公式" r:id="rId7" imgW="18897600" imgH="11277600" progId="Equation.3">
                  <p:embed/>
                </p:oleObj>
              </mc:Choice>
              <mc:Fallback>
                <p:oleObj name="公式" r:id="rId7" imgW="18897600" imgH="11277600" progId="Equation.3">
                  <p:embed/>
                  <p:pic>
                    <p:nvPicPr>
                      <p:cNvPr id="0" name="图片 1638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43372" y="4714884"/>
                        <a:ext cx="1274766" cy="75087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7" name="Object 11"/>
          <p:cNvGraphicFramePr>
            <a:graphicFrameLocks noChangeAspect="1"/>
          </p:cNvGraphicFramePr>
          <p:nvPr/>
        </p:nvGraphicFramePr>
        <p:xfrm>
          <a:off x="4857752" y="5286375"/>
          <a:ext cx="1857388" cy="928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公式" r:id="rId9" imgW="19202400" imgH="11277600" progId="Equation.3">
                  <p:embed/>
                </p:oleObj>
              </mc:Choice>
              <mc:Fallback>
                <p:oleObj name="公式" r:id="rId9" imgW="19202400" imgH="11277600" progId="Equation.3">
                  <p:embed/>
                  <p:pic>
                    <p:nvPicPr>
                      <p:cNvPr id="0" name="图片 1638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57752" y="5286375"/>
                        <a:ext cx="1857388" cy="92870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分治算法的分析技术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zh-CN" dirty="0" smtClean="0"/>
              <a:t>=c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+O(n</a:t>
            </a:r>
            <a:r>
              <a:rPr lang="en-US" altLang="zh-CN" sz="1600" baseline="30000" dirty="0" smtClean="0">
                <a:latin typeface="+mn-ea"/>
              </a:rPr>
              <a:t> (</a:t>
            </a:r>
            <a:r>
              <a:rPr lang="en-US" altLang="zh-CN" sz="1600" baseline="30000" dirty="0" err="1" smtClean="0">
                <a:latin typeface="+mn-ea"/>
              </a:rPr>
              <a:t>logb</a:t>
            </a:r>
            <a:r>
              <a:rPr lang="en-US" altLang="zh-CN" sz="1600" baseline="50000" dirty="0" err="1" smtClean="0">
                <a:latin typeface="+mn-ea"/>
              </a:rPr>
              <a:t>a</a:t>
            </a:r>
            <a:r>
              <a:rPr lang="en-US" altLang="zh-CN" sz="1600" baseline="18000" dirty="0" smtClean="0">
                <a:latin typeface="+mn-ea"/>
              </a:rPr>
              <a:t>-</a:t>
            </a:r>
            <a:r>
              <a:rPr lang="el-GR" altLang="zh-CN" sz="1600" baseline="18000" dirty="0" smtClean="0">
                <a:latin typeface="+mn-ea"/>
              </a:rPr>
              <a:t>ε</a:t>
            </a:r>
            <a:r>
              <a:rPr lang="en-US" altLang="zh-CN" sz="1600" baseline="18000" dirty="0" smtClean="0">
                <a:latin typeface="+mn-ea"/>
              </a:rPr>
              <a:t>)               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lvl="4"/>
            <a:endParaRPr lang="en-US" altLang="zh-CN" sz="900" dirty="0" smtClean="0"/>
          </a:p>
          <a:p>
            <a:pPr lvl="2">
              <a:buNone/>
            </a:pPr>
            <a:r>
              <a:rPr lang="en-US" altLang="zh-CN" dirty="0" smtClean="0"/>
              <a:t>     =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+O(n</a:t>
            </a:r>
            <a:r>
              <a:rPr lang="en-US" altLang="zh-CN" baseline="30000" dirty="0" smtClean="0">
                <a:latin typeface="+mn-ea"/>
              </a:rPr>
              <a:t> (</a:t>
            </a:r>
            <a:r>
              <a:rPr lang="en-US" altLang="zh-CN" baseline="30000" dirty="0" err="1" smtClean="0">
                <a:latin typeface="+mn-ea"/>
              </a:rPr>
              <a:t>logb</a:t>
            </a:r>
            <a:r>
              <a:rPr lang="en-US" altLang="zh-CN" baseline="50000" dirty="0" err="1" smtClean="0">
                <a:latin typeface="+mn-ea"/>
              </a:rPr>
              <a:t>a</a:t>
            </a:r>
            <a:r>
              <a:rPr lang="en-US" altLang="zh-CN" baseline="18000" dirty="0" smtClean="0">
                <a:latin typeface="+mn-ea"/>
              </a:rPr>
              <a:t>-</a:t>
            </a:r>
            <a:r>
              <a:rPr lang="el-GR" altLang="zh-CN" baseline="18000" dirty="0" smtClean="0">
                <a:latin typeface="+mn-ea"/>
              </a:rPr>
              <a:t>ε</a:t>
            </a:r>
            <a:r>
              <a:rPr lang="en-US" altLang="zh-CN" baseline="18000" dirty="0" smtClean="0">
                <a:latin typeface="+mn-ea"/>
              </a:rPr>
              <a:t>)            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  <a:p>
            <a:pPr lvl="4">
              <a:buNone/>
            </a:pPr>
            <a:endParaRPr lang="en-US" altLang="zh-CN" sz="900" dirty="0" smtClean="0"/>
          </a:p>
          <a:p>
            <a:pPr lvl="2">
              <a:buNone/>
            </a:pPr>
            <a:r>
              <a:rPr lang="en-US" altLang="zh-CN" sz="2400" dirty="0" smtClean="0"/>
              <a:t>     = c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n</a:t>
            </a:r>
            <a:r>
              <a:rPr lang="en-US" altLang="zh-CN" sz="2400" baseline="30000" dirty="0" smtClean="0"/>
              <a:t>log</a:t>
            </a:r>
            <a:r>
              <a:rPr lang="en-US" altLang="zh-CN" sz="2400" baseline="18000" dirty="0" smtClean="0"/>
              <a:t>b</a:t>
            </a:r>
            <a:r>
              <a:rPr lang="en-US" altLang="zh-CN" sz="2400" baseline="30000" dirty="0" smtClean="0"/>
              <a:t>a</a:t>
            </a:r>
            <a:r>
              <a:rPr lang="en-US" altLang="zh-CN" sz="2400" dirty="0" smtClean="0"/>
              <a:t>+O(n</a:t>
            </a:r>
            <a:r>
              <a:rPr lang="en-US" altLang="zh-CN" sz="2400" baseline="30000" dirty="0" smtClean="0">
                <a:latin typeface="+mn-ea"/>
              </a:rPr>
              <a:t> (</a:t>
            </a:r>
            <a:r>
              <a:rPr lang="en-US" altLang="zh-CN" sz="2400" baseline="30000" dirty="0" err="1" smtClean="0">
                <a:latin typeface="+mn-ea"/>
              </a:rPr>
              <a:t>logb</a:t>
            </a:r>
            <a:r>
              <a:rPr lang="en-US" altLang="zh-CN" sz="2400" baseline="50000" dirty="0" err="1" smtClean="0">
                <a:latin typeface="+mn-ea"/>
              </a:rPr>
              <a:t>a</a:t>
            </a:r>
            <a:r>
              <a:rPr lang="en-US" altLang="zh-CN" sz="2400" baseline="18000" dirty="0" smtClean="0">
                <a:latin typeface="+mn-ea"/>
              </a:rPr>
              <a:t>-</a:t>
            </a:r>
            <a:r>
              <a:rPr lang="el-GR" altLang="zh-CN" sz="2400" baseline="18000" dirty="0" smtClean="0">
                <a:latin typeface="+mn-ea"/>
              </a:rPr>
              <a:t>ε</a:t>
            </a:r>
            <a:r>
              <a:rPr lang="en-US" altLang="zh-CN" sz="2400" baseline="18000" dirty="0" smtClean="0">
                <a:latin typeface="+mn-ea"/>
              </a:rPr>
              <a:t>)</a:t>
            </a:r>
            <a:r>
              <a:rPr lang="en-US" altLang="zh-CN" sz="2400" dirty="0" smtClean="0">
                <a:latin typeface="+mn-ea"/>
              </a:rPr>
              <a:t>n</a:t>
            </a:r>
            <a:r>
              <a:rPr lang="el-GR" altLang="zh-CN" sz="2400" baseline="18000" dirty="0" smtClean="0">
                <a:latin typeface="+mn-ea"/>
              </a:rPr>
              <a:t>ε</a:t>
            </a:r>
            <a:r>
              <a:rPr lang="en-US" altLang="zh-CN" sz="2400" dirty="0" smtClean="0"/>
              <a:t>)=</a:t>
            </a:r>
            <a:r>
              <a:rPr lang="zh-CN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 err="1" smtClean="0">
                <a:latin typeface="+mn-ea"/>
              </a:rPr>
              <a:t>n</a:t>
            </a:r>
            <a:r>
              <a:rPr lang="en-US" altLang="zh-CN" sz="2400" baseline="30000" dirty="0" err="1" smtClean="0">
                <a:latin typeface="+mn-ea"/>
              </a:rPr>
              <a:t>logb</a:t>
            </a:r>
            <a:r>
              <a:rPr lang="en-US" altLang="zh-CN" sz="2400" baseline="500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/>
            <a:r>
              <a:rPr lang="en-US" altLang="zh-CN" sz="2400" dirty="0" smtClean="0"/>
              <a:t>(2)</a:t>
            </a:r>
            <a:r>
              <a:rPr lang="zh-CN" altLang="en-US" sz="2400" dirty="0" smtClean="0"/>
              <a:t>第二种情况，即</a:t>
            </a:r>
            <a:r>
              <a:rPr lang="en-US" altLang="zh-CN" sz="2400" dirty="0" smtClean="0">
                <a:latin typeface="+mn-ea"/>
                <a:sym typeface="Symbol" panose="05050102010706020507" pitchFamily="18" charset="2"/>
              </a:rPr>
              <a:t>f(n)=</a:t>
            </a:r>
            <a:r>
              <a:rPr lang="zh-CN" altLang="en-US" sz="2400" dirty="0" smtClean="0">
                <a:latin typeface="+mn-ea"/>
                <a:sym typeface="Symbol" panose="05050102010706020507" pitchFamily="18" charset="2"/>
              </a:rPr>
              <a:t> </a:t>
            </a:r>
            <a:r>
              <a:rPr lang="en-US" altLang="zh-CN" sz="2400" dirty="0" smtClean="0">
                <a:latin typeface="+mn-ea"/>
                <a:sym typeface="Symbol" panose="05050102010706020507" pitchFamily="18" charset="2"/>
              </a:rPr>
              <a:t>(</a:t>
            </a:r>
            <a:r>
              <a:rPr lang="en-US" altLang="zh-CN" sz="2400" dirty="0" err="1" smtClean="0">
                <a:latin typeface="+mn-ea"/>
              </a:rPr>
              <a:t>n</a:t>
            </a:r>
            <a:r>
              <a:rPr lang="en-US" altLang="zh-CN" sz="2400" baseline="30000" dirty="0" err="1" smtClean="0">
                <a:latin typeface="+mn-ea"/>
              </a:rPr>
              <a:t>logb</a:t>
            </a:r>
            <a:r>
              <a:rPr lang="en-US" altLang="zh-CN" sz="2400" baseline="500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  <a:sym typeface="Symbol" panose="05050102010706020507" pitchFamily="18" charset="2"/>
              </a:rPr>
              <a:t>),</a:t>
            </a:r>
            <a:endParaRPr lang="en-US" altLang="zh-CN" sz="2400" dirty="0" smtClean="0">
              <a:latin typeface="+mn-ea"/>
              <a:sym typeface="Symbol" panose="05050102010706020507" pitchFamily="18" charset="2"/>
            </a:endParaRPr>
          </a:p>
          <a:p>
            <a:pPr lvl="2"/>
            <a:endParaRPr lang="en-US" altLang="zh-CN" sz="1200" dirty="0" smtClean="0"/>
          </a:p>
          <a:p>
            <a:pPr lvl="3"/>
            <a:r>
              <a:rPr lang="en-US" altLang="zh-CN" dirty="0" smtClean="0"/>
              <a:t>T(n)=c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               =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                        )</a:t>
            </a: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3">
              <a:buNone/>
            </a:pP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3">
              <a:buNone/>
            </a:pPr>
            <a:r>
              <a:rPr lang="en-US" altLang="zh-CN" dirty="0" smtClean="0"/>
              <a:t>           =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 err="1" smtClean="0"/>
              <a:t>n</a:t>
            </a:r>
            <a:r>
              <a:rPr lang="en-US" altLang="zh-CN" baseline="30000" dirty="0" err="1" smtClean="0"/>
              <a:t>log</a:t>
            </a:r>
            <a:r>
              <a:rPr lang="en-US" altLang="zh-CN" baseline="18000" dirty="0" err="1" smtClean="0"/>
              <a:t>b</a:t>
            </a:r>
            <a:r>
              <a:rPr lang="en-US" altLang="zh-CN" baseline="30000" dirty="0" err="1" smtClean="0"/>
              <a:t>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3">
              <a:buNone/>
            </a:pPr>
            <a:endParaRPr lang="en-US" altLang="zh-CN" sz="1000" dirty="0" smtClean="0">
              <a:sym typeface="Symbol" panose="05050102010706020507" pitchFamily="18" charset="2"/>
            </a:endParaRPr>
          </a:p>
          <a:p>
            <a:pPr lvl="3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      =</a:t>
            </a:r>
            <a:r>
              <a:rPr lang="en-US" altLang="zh-CN" dirty="0" smtClean="0"/>
              <a:t>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 err="1" smtClean="0"/>
              <a:t>n</a:t>
            </a:r>
            <a:r>
              <a:rPr lang="en-US" altLang="zh-CN" baseline="30000" dirty="0" err="1" smtClean="0"/>
              <a:t>log</a:t>
            </a:r>
            <a:r>
              <a:rPr lang="en-US" altLang="zh-CN" baseline="18000" dirty="0" err="1" smtClean="0"/>
              <a:t>b</a:t>
            </a:r>
            <a:r>
              <a:rPr lang="en-US" altLang="zh-CN" baseline="30000" dirty="0" err="1" smtClean="0"/>
              <a:t>a</a:t>
            </a:r>
            <a:r>
              <a:rPr lang="en-US" altLang="zh-CN" baseline="30000" dirty="0" smtClean="0"/>
              <a:t> </a:t>
            </a:r>
            <a:r>
              <a:rPr lang="en-US" altLang="zh-CN" dirty="0" err="1" smtClean="0"/>
              <a:t>log</a:t>
            </a:r>
            <a:r>
              <a:rPr lang="en-US" altLang="zh-CN" baseline="-25000" dirty="0" err="1" smtClean="0"/>
              <a:t>b</a:t>
            </a:r>
            <a:r>
              <a:rPr lang="en-US" altLang="zh-CN" dirty="0" err="1" smtClean="0"/>
              <a:t>n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dirty="0" smtClean="0"/>
              <a:t>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 err="1" smtClean="0"/>
              <a:t>n</a:t>
            </a:r>
            <a:r>
              <a:rPr lang="en-US" altLang="zh-CN" baseline="30000" dirty="0" err="1" smtClean="0"/>
              <a:t>log</a:t>
            </a:r>
            <a:r>
              <a:rPr lang="en-US" altLang="zh-CN" baseline="18000" dirty="0" err="1" smtClean="0"/>
              <a:t>b</a:t>
            </a:r>
            <a:r>
              <a:rPr lang="en-US" altLang="zh-CN" baseline="30000" dirty="0" err="1" smtClean="0"/>
              <a:t>a</a:t>
            </a:r>
            <a:r>
              <a:rPr lang="en-US" altLang="zh-CN" baseline="30000" dirty="0" smtClean="0"/>
              <a:t> </a:t>
            </a:r>
            <a:r>
              <a:rPr lang="en-US" altLang="zh-CN" dirty="0" err="1" smtClean="0"/>
              <a:t>logn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3">
              <a:buNone/>
            </a:pP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   =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 err="1" smtClean="0"/>
              <a:t>n</a:t>
            </a:r>
            <a:r>
              <a:rPr lang="en-US" altLang="zh-CN" baseline="30000" dirty="0" err="1" smtClean="0"/>
              <a:t>log</a:t>
            </a:r>
            <a:r>
              <a:rPr lang="en-US" altLang="zh-CN" baseline="18000" dirty="0" err="1" smtClean="0"/>
              <a:t>b</a:t>
            </a:r>
            <a:r>
              <a:rPr lang="en-US" altLang="zh-CN" baseline="30000" dirty="0" err="1" smtClean="0"/>
              <a:t>a</a:t>
            </a:r>
            <a:r>
              <a:rPr lang="en-US" altLang="zh-CN" baseline="30000" dirty="0" smtClean="0"/>
              <a:t> </a:t>
            </a:r>
            <a:r>
              <a:rPr lang="en-US" altLang="zh-CN" dirty="0" err="1" smtClean="0"/>
              <a:t>logn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dirty="0"/>
          </a:p>
        </p:txBody>
      </p:sp>
      <p:graphicFrame>
        <p:nvGraphicFramePr>
          <p:cNvPr id="338947" name="Object 3"/>
          <p:cNvGraphicFramePr>
            <a:graphicFrameLocks noChangeAspect="1"/>
          </p:cNvGraphicFramePr>
          <p:nvPr/>
        </p:nvGraphicFramePr>
        <p:xfrm>
          <a:off x="3748091" y="1428736"/>
          <a:ext cx="125253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公式" r:id="rId1" imgW="14630400" imgH="11277600" progId="Equation.3">
                  <p:embed/>
                </p:oleObj>
              </mc:Choice>
              <mc:Fallback>
                <p:oleObj name="公式" r:id="rId1" imgW="14630400" imgH="11277600" progId="Equation.3">
                  <p:embed/>
                  <p:pic>
                    <p:nvPicPr>
                      <p:cNvPr id="0" name="图片 1740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48091" y="1428736"/>
                        <a:ext cx="1252537" cy="7858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48" name="Object 4"/>
          <p:cNvGraphicFramePr>
            <a:graphicFrameLocks noChangeAspect="1"/>
          </p:cNvGraphicFramePr>
          <p:nvPr/>
        </p:nvGraphicFramePr>
        <p:xfrm>
          <a:off x="4214810" y="2071678"/>
          <a:ext cx="1214446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公式" r:id="rId3" imgW="10058400" imgH="6705600" progId="Equation.3">
                  <p:embed/>
                </p:oleObj>
              </mc:Choice>
              <mc:Fallback>
                <p:oleObj name="公式" r:id="rId3" imgW="10058400" imgH="6705600" progId="Equation.3">
                  <p:embed/>
                  <p:pic>
                    <p:nvPicPr>
                      <p:cNvPr id="0" name="图片 1740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4810" y="2071678"/>
                        <a:ext cx="1214446" cy="85725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428992" y="3786190"/>
          <a:ext cx="1000132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公式" r:id="rId5" imgW="16764000" imgH="10668000" progId="Equation.3">
                  <p:embed/>
                </p:oleObj>
              </mc:Choice>
              <mc:Fallback>
                <p:oleObj name="公式" r:id="rId5" imgW="16764000" imgH="10668000" progId="Equation.3">
                  <p:embed/>
                  <p:pic>
                    <p:nvPicPr>
                      <p:cNvPr id="0" name="图片 1741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8992" y="3786190"/>
                        <a:ext cx="1000132" cy="64294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0" name="Object 6"/>
          <p:cNvGraphicFramePr>
            <a:graphicFrameLocks noChangeAspect="1"/>
          </p:cNvGraphicFramePr>
          <p:nvPr/>
        </p:nvGraphicFramePr>
        <p:xfrm>
          <a:off x="5906173" y="3714752"/>
          <a:ext cx="1571636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公式" r:id="rId7" imgW="23469600" imgH="11277600" progId="Equation.3">
                  <p:embed/>
                </p:oleObj>
              </mc:Choice>
              <mc:Fallback>
                <p:oleObj name="公式" r:id="rId7" imgW="23469600" imgH="11277600" progId="Equation.3">
                  <p:embed/>
                  <p:pic>
                    <p:nvPicPr>
                      <p:cNvPr id="0" name="图片 1741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6173" y="3714752"/>
                        <a:ext cx="1571636" cy="85725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公式" r:id="rId9" imgW="2743200" imgH="5181600" progId="Equation.3">
                  <p:embed/>
                </p:oleObj>
              </mc:Choice>
              <mc:Fallback>
                <p:oleObj name="公式" r:id="rId9" imgW="2743200" imgH="5181600" progId="Equation.3">
                  <p:embed/>
                  <p:pic>
                    <p:nvPicPr>
                      <p:cNvPr id="0" name="图片 1741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2" name="Object 8"/>
          <p:cNvGraphicFramePr>
            <a:graphicFrameLocks noChangeAspect="1"/>
          </p:cNvGraphicFramePr>
          <p:nvPr/>
        </p:nvGraphicFramePr>
        <p:xfrm>
          <a:off x="4143372" y="4286256"/>
          <a:ext cx="1000132" cy="1000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公式" r:id="rId11" imgW="10058400" imgH="11277600" progId="Equation.3">
                  <p:embed/>
                </p:oleObj>
              </mc:Choice>
              <mc:Fallback>
                <p:oleObj name="公式" r:id="rId11" imgW="10058400" imgH="11277600" progId="Equation.3">
                  <p:embed/>
                  <p:pic>
                    <p:nvPicPr>
                      <p:cNvPr id="0" name="图片 1741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43372" y="4286256"/>
                        <a:ext cx="1000132" cy="100012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分治算法的分析技术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zh-CN" dirty="0" smtClean="0"/>
              <a:t>(3)</a:t>
            </a:r>
            <a:r>
              <a:rPr lang="zh-CN" altLang="en-US" dirty="0" smtClean="0"/>
              <a:t>第三种情况，</a:t>
            </a:r>
            <a:r>
              <a:rPr lang="en-US" altLang="zh-CN" sz="2400" dirty="0" smtClean="0">
                <a:latin typeface="+mn-ea"/>
                <a:sym typeface="Symbol" panose="05050102010706020507" pitchFamily="18" charset="2"/>
              </a:rPr>
              <a:t> f(n)=</a:t>
            </a:r>
            <a:r>
              <a:rPr lang="zh-CN" altLang="en-US" sz="2400" dirty="0" smtClean="0">
                <a:latin typeface="+mn-ea"/>
                <a:sym typeface="Symbol" panose="05050102010706020507" pitchFamily="18" charset="2"/>
              </a:rPr>
              <a:t> </a:t>
            </a:r>
            <a:r>
              <a:rPr lang="zh-CN" altLang="en-US" sz="2400" dirty="0" smtClean="0">
                <a:latin typeface="+mn-ea"/>
                <a:sym typeface="Symbol" panose="05050102010706020507"/>
              </a:rPr>
              <a:t></a:t>
            </a:r>
            <a:r>
              <a:rPr lang="en-US" altLang="zh-CN" sz="2400" dirty="0" smtClean="0">
                <a:latin typeface="+mn-ea"/>
                <a:sym typeface="Symbol" panose="05050102010706020507" pitchFamily="18" charset="2"/>
              </a:rPr>
              <a:t>(</a:t>
            </a:r>
            <a:r>
              <a:rPr lang="en-US" altLang="zh-CN" sz="2400" dirty="0" err="1" smtClean="0">
                <a:latin typeface="+mn-ea"/>
              </a:rPr>
              <a:t>n</a:t>
            </a:r>
            <a:r>
              <a:rPr lang="en-US" altLang="zh-CN" sz="2400" baseline="30000" dirty="0" err="1" smtClean="0">
                <a:latin typeface="+mn-ea"/>
              </a:rPr>
              <a:t>logb</a:t>
            </a:r>
            <a:r>
              <a:rPr lang="en-US" altLang="zh-CN" sz="2400" baseline="50000" dirty="0" err="1" smtClean="0">
                <a:latin typeface="+mn-ea"/>
              </a:rPr>
              <a:t>a</a:t>
            </a:r>
            <a:r>
              <a:rPr lang="en-US" altLang="zh-CN" sz="2400" baseline="18000" dirty="0" smtClean="0">
                <a:latin typeface="+mn-ea"/>
              </a:rPr>
              <a:t>+</a:t>
            </a:r>
            <a:r>
              <a:rPr lang="el-GR" altLang="zh-CN" sz="2400" baseline="18000" dirty="0" smtClean="0">
                <a:latin typeface="+mn-ea"/>
              </a:rPr>
              <a:t>ε</a:t>
            </a:r>
            <a:r>
              <a:rPr lang="en-US" altLang="zh-CN" sz="2400" dirty="0" smtClean="0">
                <a:latin typeface="+mn-ea"/>
                <a:sym typeface="Symbol" panose="05050102010706020507" pitchFamily="18" charset="2"/>
              </a:rPr>
              <a:t>)</a:t>
            </a:r>
            <a:endParaRPr lang="en-US" altLang="zh-CN" sz="2400" dirty="0" smtClean="0">
              <a:latin typeface="+mn-ea"/>
              <a:sym typeface="Symbol" panose="05050102010706020507" pitchFamily="18" charset="2"/>
            </a:endParaRPr>
          </a:p>
          <a:p>
            <a:pPr lvl="3"/>
            <a:r>
              <a:rPr lang="en-US" altLang="zh-CN" dirty="0" smtClean="0">
                <a:latin typeface="+mn-ea"/>
                <a:sym typeface="Symbol" panose="05050102010706020507" pitchFamily="18" charset="2"/>
              </a:rPr>
              <a:t>T(n)=</a:t>
            </a:r>
            <a:r>
              <a:rPr lang="en-US" altLang="zh-CN" dirty="0" smtClean="0"/>
              <a:t>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                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            ≤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                          // (</a:t>
            </a:r>
            <a:r>
              <a:rPr lang="en-US" altLang="zh-CN" dirty="0" err="1" smtClean="0"/>
              <a:t>af</a:t>
            </a:r>
            <a:r>
              <a:rPr lang="en-US" altLang="zh-CN" dirty="0" smtClean="0"/>
              <a:t>(n/b) ≤</a:t>
            </a:r>
            <a:r>
              <a:rPr lang="en-US" altLang="zh-CN" dirty="0" err="1" smtClean="0"/>
              <a:t>cf</a:t>
            </a:r>
            <a:r>
              <a:rPr lang="en-US" altLang="zh-CN" dirty="0" smtClean="0"/>
              <a:t>(n))</a:t>
            </a:r>
            <a:endParaRPr lang="en-US" altLang="zh-CN" dirty="0" smtClean="0"/>
          </a:p>
          <a:p>
            <a:pPr lvl="3">
              <a:buNone/>
            </a:pPr>
            <a:endParaRPr lang="en-US" altLang="zh-CN" sz="1100" dirty="0" smtClean="0"/>
          </a:p>
          <a:p>
            <a:pPr lvl="3">
              <a:buNone/>
            </a:pPr>
            <a:r>
              <a:rPr lang="en-US" altLang="zh-CN" dirty="0" smtClean="0"/>
              <a:t>            =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                       =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log</a:t>
            </a:r>
            <a:r>
              <a:rPr lang="en-US" altLang="zh-CN" baseline="18000" dirty="0" smtClean="0"/>
              <a:t>b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+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(f(n))     //(c&lt;1)</a:t>
            </a: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3">
              <a:buNone/>
            </a:pP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    =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(f(n)) </a:t>
            </a: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/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T(n)=3T(n/4)+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nlogn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a=3,b=4,f(n)=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nlogn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，由于</a:t>
            </a: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>
              <a:buNone/>
            </a:pP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nlogn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en-US" sz="2000" dirty="0" smtClean="0">
                <a:latin typeface="+mn-ea"/>
                <a:sym typeface="Symbol" panose="05050102010706020507"/>
              </a:rPr>
              <a:t> </a:t>
            </a:r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(</a:t>
            </a:r>
            <a:r>
              <a:rPr lang="en-US" altLang="zh-CN" sz="2000" dirty="0" smtClean="0">
                <a:latin typeface="+mn-ea"/>
              </a:rPr>
              <a:t>n</a:t>
            </a:r>
            <a:r>
              <a:rPr lang="en-US" altLang="zh-CN" sz="2000" baseline="30000" dirty="0" smtClean="0">
                <a:latin typeface="+mn-ea"/>
              </a:rPr>
              <a:t>log</a:t>
            </a:r>
            <a:r>
              <a:rPr lang="en-US" altLang="zh-CN" sz="2000" kern="1200" baseline="30000" dirty="0" smtClean="0">
                <a:latin typeface="+mn-ea"/>
              </a:rPr>
              <a:t>4</a:t>
            </a:r>
            <a:r>
              <a:rPr lang="en-US" altLang="zh-CN" sz="2000" baseline="40000" dirty="0" smtClean="0">
                <a:latin typeface="+mn-ea"/>
              </a:rPr>
              <a:t>3</a:t>
            </a:r>
            <a:r>
              <a:rPr lang="en-US" altLang="zh-CN" sz="2000" baseline="18000" dirty="0" smtClean="0">
                <a:latin typeface="+mn-ea"/>
              </a:rPr>
              <a:t>+</a:t>
            </a:r>
            <a:r>
              <a:rPr lang="el-GR" altLang="zh-CN" sz="2000" baseline="18000" dirty="0" smtClean="0">
                <a:latin typeface="+mn-ea"/>
              </a:rPr>
              <a:t>ε</a:t>
            </a:r>
            <a:r>
              <a:rPr lang="en-US" altLang="zh-CN" sz="2000" dirty="0" smtClean="0">
                <a:latin typeface="+mn-ea"/>
                <a:sym typeface="Symbol" panose="05050102010706020507" pitchFamily="18" charset="2"/>
              </a:rPr>
              <a:t>)=</a:t>
            </a:r>
            <a:r>
              <a:rPr lang="zh-CN" altLang="en-US" sz="2400" dirty="0" smtClean="0">
                <a:latin typeface="+mn-ea"/>
                <a:sym typeface="Symbol" panose="05050102010706020507"/>
              </a:rPr>
              <a:t> </a:t>
            </a:r>
            <a:r>
              <a:rPr lang="en-US" altLang="zh-CN" sz="2400" dirty="0" smtClean="0">
                <a:latin typeface="+mn-ea"/>
                <a:sym typeface="Symbol" panose="05050102010706020507" pitchFamily="18" charset="2"/>
              </a:rPr>
              <a:t>(</a:t>
            </a:r>
            <a:r>
              <a:rPr lang="en-US" altLang="zh-CN" sz="2400" dirty="0" smtClean="0">
                <a:latin typeface="+mn-ea"/>
              </a:rPr>
              <a:t>n</a:t>
            </a:r>
            <a:r>
              <a:rPr lang="en-US" altLang="zh-CN" sz="2400" baseline="30000" dirty="0" smtClean="0">
                <a:latin typeface="+mn-ea"/>
              </a:rPr>
              <a:t>0.793</a:t>
            </a:r>
            <a:r>
              <a:rPr lang="en-US" altLang="zh-CN" sz="2400" baseline="18000" dirty="0" smtClean="0">
                <a:latin typeface="+mn-ea"/>
              </a:rPr>
              <a:t>+</a:t>
            </a:r>
            <a:r>
              <a:rPr lang="el-GR" altLang="zh-CN" sz="2400" baseline="18000" dirty="0" smtClean="0">
                <a:latin typeface="+mn-ea"/>
              </a:rPr>
              <a:t>ε</a:t>
            </a:r>
            <a:r>
              <a:rPr lang="en-US" altLang="zh-CN" sz="2400" dirty="0" smtClean="0">
                <a:latin typeface="+mn-ea"/>
                <a:sym typeface="Symbol" panose="05050102010706020507" pitchFamily="18" charset="2"/>
              </a:rPr>
              <a:t>) ,</a:t>
            </a:r>
            <a:r>
              <a:rPr lang="el-GR" altLang="zh-CN" sz="2000" baseline="18000" dirty="0" smtClean="0">
                <a:latin typeface="+mn-ea"/>
              </a:rPr>
              <a:t> </a:t>
            </a:r>
            <a:r>
              <a:rPr lang="el-GR" altLang="zh-CN" sz="2000" dirty="0" smtClean="0">
                <a:latin typeface="+mn-ea"/>
              </a:rPr>
              <a:t>ε≈</a:t>
            </a:r>
            <a:r>
              <a:rPr lang="en-US" altLang="zh-CN" sz="2000" dirty="0" smtClean="0">
                <a:latin typeface="+mn-ea"/>
              </a:rPr>
              <a:t>0.2</a:t>
            </a:r>
            <a:endParaRPr lang="en-US" altLang="zh-CN" sz="2000" dirty="0" smtClean="0">
              <a:latin typeface="+mn-ea"/>
            </a:endParaRPr>
          </a:p>
          <a:p>
            <a:pPr lvl="2">
              <a:buNone/>
            </a:pPr>
            <a:r>
              <a:rPr lang="en-US" altLang="zh-CN" sz="2000" dirty="0" smtClean="0">
                <a:latin typeface="+mn-ea"/>
              </a:rPr>
              <a:t>        </a:t>
            </a:r>
            <a:r>
              <a:rPr lang="zh-CN" altLang="en-US" sz="2000" dirty="0" smtClean="0">
                <a:latin typeface="+mn-ea"/>
              </a:rPr>
              <a:t>要</a:t>
            </a:r>
            <a:r>
              <a:rPr lang="en-US" altLang="zh-CN" sz="2000" dirty="0" err="1" smtClean="0">
                <a:latin typeface="+mn-ea"/>
              </a:rPr>
              <a:t>af</a:t>
            </a:r>
            <a:r>
              <a:rPr lang="en-US" altLang="zh-CN" sz="2000" dirty="0" smtClean="0">
                <a:latin typeface="+mn-ea"/>
              </a:rPr>
              <a:t>(n/b)</a:t>
            </a:r>
            <a:r>
              <a:rPr lang="en-US" altLang="zh-CN" sz="2000" dirty="0" smtClean="0"/>
              <a:t> ≤</a:t>
            </a:r>
            <a:r>
              <a:rPr lang="en-US" altLang="zh-CN" sz="2000" dirty="0" err="1" smtClean="0"/>
              <a:t>cf</a:t>
            </a:r>
            <a:r>
              <a:rPr lang="en-US" altLang="zh-CN" sz="2000" dirty="0" smtClean="0"/>
              <a:t>(n)</a:t>
            </a:r>
            <a:r>
              <a:rPr lang="zh-CN" altLang="en-US" sz="2000" dirty="0" smtClean="0"/>
              <a:t>成立，即</a:t>
            </a:r>
            <a:r>
              <a:rPr lang="en-US" altLang="zh-CN" sz="2000" dirty="0" smtClean="0"/>
              <a:t>(3n/4)*</a:t>
            </a:r>
            <a:r>
              <a:rPr lang="en-US" altLang="zh-CN" sz="2000" dirty="0" err="1" smtClean="0"/>
              <a:t>logn</a:t>
            </a:r>
            <a:r>
              <a:rPr lang="en-US" altLang="zh-CN" sz="2000" dirty="0" smtClean="0"/>
              <a:t>/4 ≤</a:t>
            </a:r>
            <a:r>
              <a:rPr lang="en-US" altLang="zh-CN" sz="2000" dirty="0" err="1" smtClean="0"/>
              <a:t>cnlogn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              </a:t>
            </a:r>
            <a:r>
              <a:rPr lang="zh-CN" altLang="en-US" sz="2000" dirty="0" smtClean="0"/>
              <a:t>只要</a:t>
            </a:r>
            <a:r>
              <a:rPr lang="en-US" altLang="zh-CN" sz="2000" dirty="0" smtClean="0"/>
              <a:t>c ≥3/4</a:t>
            </a:r>
            <a:r>
              <a:rPr lang="zh-CN" altLang="en-US" sz="2000" dirty="0" smtClean="0"/>
              <a:t>，上述不等式即对充分大的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成立，所以符合</a:t>
            </a:r>
            <a:r>
              <a:rPr lang="en-US" altLang="zh-CN" sz="2000" dirty="0" smtClean="0"/>
              <a:t>(3)   </a:t>
            </a:r>
            <a:r>
              <a:rPr lang="en-US" altLang="zh-CN" sz="2000" dirty="0" smtClean="0">
                <a:latin typeface="+mn-ea"/>
              </a:rPr>
              <a:t>T(n)=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(f(n)) =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nlogn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lang="en-US" altLang="zh-CN" sz="2000" dirty="0" smtClean="0">
              <a:latin typeface="+mn-ea"/>
            </a:endParaRPr>
          </a:p>
          <a:p>
            <a:pPr lvl="2">
              <a:buNone/>
            </a:pPr>
            <a:endParaRPr lang="zh-CN" altLang="en-US" dirty="0"/>
          </a:p>
        </p:txBody>
      </p:sp>
      <p:graphicFrame>
        <p:nvGraphicFramePr>
          <p:cNvPr id="339971" name="Object 3"/>
          <p:cNvGraphicFramePr>
            <a:graphicFrameLocks noChangeAspect="1"/>
          </p:cNvGraphicFramePr>
          <p:nvPr/>
        </p:nvGraphicFramePr>
        <p:xfrm>
          <a:off x="3500430" y="1928802"/>
          <a:ext cx="10001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公式" r:id="rId1" imgW="16764000" imgH="10668000" progId="Equation.3">
                  <p:embed/>
                </p:oleObj>
              </mc:Choice>
              <mc:Fallback>
                <p:oleObj name="公式" r:id="rId1" imgW="16764000" imgH="10668000" progId="Equation.3">
                  <p:embed/>
                  <p:pic>
                    <p:nvPicPr>
                      <p:cNvPr id="0" name="图片 1843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00430" y="1928802"/>
                        <a:ext cx="1000125" cy="6429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2" name="Object 4"/>
          <p:cNvGraphicFramePr>
            <a:graphicFrameLocks noChangeAspect="1"/>
          </p:cNvGraphicFramePr>
          <p:nvPr/>
        </p:nvGraphicFramePr>
        <p:xfrm>
          <a:off x="3357554" y="2500306"/>
          <a:ext cx="116363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公式" r:id="rId3" imgW="17373600" imgH="11277600" progId="Equation.3">
                  <p:embed/>
                </p:oleObj>
              </mc:Choice>
              <mc:Fallback>
                <p:oleObj name="公式" r:id="rId3" imgW="17373600" imgH="11277600" progId="Equation.3">
                  <p:embed/>
                  <p:pic>
                    <p:nvPicPr>
                      <p:cNvPr id="0" name="图片 1843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7554" y="2500306"/>
                        <a:ext cx="1163638" cy="857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3" name="Object 5"/>
          <p:cNvGraphicFramePr>
            <a:graphicFrameLocks noChangeAspect="1"/>
          </p:cNvGraphicFramePr>
          <p:nvPr/>
        </p:nvGraphicFramePr>
        <p:xfrm>
          <a:off x="3428992" y="3214686"/>
          <a:ext cx="1571636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公式" r:id="rId5" imgW="16154400" imgH="6096000" progId="Equation.3">
                  <p:embed/>
                </p:oleObj>
              </mc:Choice>
              <mc:Fallback>
                <p:oleObj name="公式" r:id="rId5" imgW="16154400" imgH="6096000" progId="Equation.3">
                  <p:embed/>
                  <p:pic>
                    <p:nvPicPr>
                      <p:cNvPr id="0" name="图片 1843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8992" y="3214686"/>
                        <a:ext cx="1571636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分治算法的分析技术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06" y="1214422"/>
            <a:ext cx="8715436" cy="4929222"/>
          </a:xfrm>
        </p:spPr>
        <p:txBody>
          <a:bodyPr/>
          <a:lstStyle/>
          <a:p>
            <a:pPr lvl="1"/>
            <a:r>
              <a:rPr lang="zh-CN" altLang="en-US" dirty="0" smtClean="0"/>
              <a:t>分治算法中常见的递归方程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如果规约后的子问题比原问题呈常数量级的减少，就会出现第一类递推方程：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    (1)T(n)=                   +f(n)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该类问题可用迭代求解、递归树分析求解。例：</a:t>
            </a:r>
            <a:endParaRPr lang="en-US" altLang="zh-CN" dirty="0" smtClean="0"/>
          </a:p>
          <a:p>
            <a:pPr lvl="3"/>
            <a:r>
              <a:rPr kumimoji="1" lang="en-US" altLang="zh-CN" dirty="0" err="1" smtClean="0">
                <a:latin typeface="Times New Roman" panose="02020603050405020304" pitchFamily="18" charset="0"/>
              </a:rPr>
              <a:t>PartSelect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最坏情况，</a:t>
            </a:r>
            <a:r>
              <a:rPr kumimoji="1" lang="en-US" altLang="zh-CN" dirty="0" smtClean="0">
                <a:latin typeface="Times New Roman" panose="02020603050405020304" pitchFamily="18" charset="0"/>
              </a:rPr>
              <a:t>T(n)=T(n-1)+n-1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latin typeface="Times New Roman" panose="02020603050405020304" pitchFamily="18" charset="0"/>
              </a:rPr>
              <a:t>T(n)=O(n</a:t>
            </a:r>
            <a:r>
              <a:rPr kumimoji="1" lang="en-US" altLang="zh-CN" baseline="30000" dirty="0" smtClean="0">
                <a:latin typeface="Times New Roman" panose="02020603050405020304" pitchFamily="18" charset="0"/>
              </a:rPr>
              <a:t>2</a:t>
            </a:r>
            <a:r>
              <a:rPr kumimoji="1" lang="en-US" altLang="zh-CN" dirty="0" smtClean="0">
                <a:latin typeface="Times New Roman" panose="02020603050405020304" pitchFamily="18" charset="0"/>
              </a:rPr>
              <a:t>)  (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迭代</a:t>
            </a:r>
            <a:r>
              <a:rPr kumimoji="1" lang="en-US" altLang="zh-CN" dirty="0" smtClean="0">
                <a:latin typeface="Times New Roman" panose="02020603050405020304" pitchFamily="18" charset="0"/>
              </a:rPr>
              <a:t>)</a:t>
            </a:r>
            <a:endParaRPr kumimoji="1" lang="en-US" altLang="zh-CN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dirty="0" smtClean="0"/>
              <a:t>如果子问题的规模比原问题呈倍数量级减少，就会出现第二类递推方程：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    (2)T(n)=</a:t>
            </a:r>
            <a:r>
              <a:rPr lang="en-US" altLang="zh-CN" dirty="0" err="1" smtClean="0"/>
              <a:t>aT</a:t>
            </a:r>
            <a:r>
              <a:rPr lang="en-US" altLang="zh-CN" dirty="0" smtClean="0"/>
              <a:t>(n/b)+f(n)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子问题个数，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子问题减少倍数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该类问题大多可用主定理分析。</a:t>
            </a:r>
            <a:r>
              <a:rPr lang="en-US" altLang="zh-CN" dirty="0" smtClean="0"/>
              <a:t>  </a:t>
            </a:r>
            <a:r>
              <a:rPr lang="zh-CN" altLang="en-US" dirty="0" smtClean="0"/>
              <a:t>例：</a:t>
            </a:r>
            <a:endParaRPr lang="en-US" altLang="zh-CN" dirty="0" smtClean="0"/>
          </a:p>
          <a:p>
            <a:pPr lvl="3"/>
            <a:r>
              <a:rPr lang="zh-CN" altLang="en-US" dirty="0" smtClean="0">
                <a:latin typeface="Times New Roman" panose="02020603050405020304" pitchFamily="18" charset="0"/>
              </a:rPr>
              <a:t>矩阵乘法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Strassen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算法，</a:t>
            </a:r>
            <a:r>
              <a:rPr lang="en-US" altLang="zh-CN" dirty="0" smtClean="0">
                <a:latin typeface="Times New Roman" panose="02020603050405020304" pitchFamily="18" charset="0"/>
              </a:rPr>
              <a:t>a=7,b=2,log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</a:rPr>
              <a:t>a=2.81,</a:t>
            </a:r>
            <a:r>
              <a:rPr lang="zh-CN" altLang="en-US" dirty="0" smtClean="0">
                <a:latin typeface="Times New Roman" panose="02020603050405020304" pitchFamily="18" charset="0"/>
              </a:rPr>
              <a:t>取</a:t>
            </a:r>
            <a:r>
              <a:rPr lang="el-GR" altLang="zh-CN" dirty="0" smtClean="0">
                <a:latin typeface="+mn-ea"/>
              </a:rPr>
              <a:t>ε</a:t>
            </a:r>
            <a:r>
              <a:rPr lang="en-US" altLang="zh-CN" dirty="0" smtClean="0">
                <a:latin typeface="+mn-ea"/>
              </a:rPr>
              <a:t>=0.81</a:t>
            </a:r>
            <a:r>
              <a:rPr lang="zh-CN" altLang="en-US" dirty="0" smtClean="0">
                <a:latin typeface="+mn-ea"/>
              </a:rPr>
              <a:t>则</a:t>
            </a:r>
            <a:endParaRPr lang="en-US" altLang="zh-CN" dirty="0" smtClean="0">
              <a:latin typeface="+mn-ea"/>
            </a:endParaRPr>
          </a:p>
          <a:p>
            <a:pPr lvl="3">
              <a:buNone/>
            </a:pPr>
            <a:r>
              <a:rPr lang="en-US" altLang="zh-CN" dirty="0" smtClean="0">
                <a:latin typeface="+mn-ea"/>
              </a:rPr>
              <a:t> f(n)=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O(n</a:t>
            </a:r>
            <a:r>
              <a:rPr lang="en-US" altLang="zh-CN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 smtClean="0">
                <a:latin typeface="+mn-ea"/>
              </a:rPr>
              <a:t>=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dirty="0" smtClean="0">
                <a:latin typeface="+mn-ea"/>
              </a:rPr>
              <a:t>(</a:t>
            </a:r>
            <a:r>
              <a:rPr lang="en-US" altLang="zh-CN" dirty="0" err="1" smtClean="0">
                <a:latin typeface="+mn-ea"/>
              </a:rPr>
              <a:t>n</a:t>
            </a:r>
            <a:r>
              <a:rPr lang="en-US" altLang="zh-CN" baseline="30000" dirty="0" err="1" smtClean="0">
                <a:latin typeface="+mn-ea"/>
              </a:rPr>
              <a:t>logb</a:t>
            </a:r>
            <a:r>
              <a:rPr lang="en-US" altLang="zh-CN" baseline="50000" dirty="0" err="1" smtClean="0">
                <a:latin typeface="+mn-ea"/>
              </a:rPr>
              <a:t>a</a:t>
            </a:r>
            <a:r>
              <a:rPr lang="en-US" altLang="zh-CN" baseline="18000" dirty="0" smtClean="0">
                <a:latin typeface="+mn-ea"/>
              </a:rPr>
              <a:t>-</a:t>
            </a:r>
            <a:r>
              <a:rPr lang="el-GR" altLang="zh-CN" baseline="18000" dirty="0" smtClean="0">
                <a:latin typeface="+mn-ea"/>
              </a:rPr>
              <a:t>ε</a:t>
            </a:r>
            <a:r>
              <a:rPr lang="en-US" altLang="zh-CN" dirty="0" smtClean="0">
                <a:latin typeface="+mn-ea"/>
              </a:rPr>
              <a:t>),</a:t>
            </a:r>
            <a:r>
              <a:rPr lang="zh-CN" altLang="en-US" dirty="0" smtClean="0">
                <a:latin typeface="+mn-ea"/>
              </a:rPr>
              <a:t> 主定理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１</a:t>
            </a:r>
            <a:r>
              <a:rPr lang="en-US" altLang="zh-CN" dirty="0" smtClean="0">
                <a:latin typeface="+mn-ea"/>
              </a:rPr>
              <a:t>),T(n)=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dirty="0" smtClean="0">
                <a:latin typeface="+mn-ea"/>
              </a:rPr>
              <a:t>(</a:t>
            </a:r>
            <a:r>
              <a:rPr lang="en-US" altLang="zh-CN" dirty="0" err="1" smtClean="0">
                <a:latin typeface="+mn-ea"/>
              </a:rPr>
              <a:t>n</a:t>
            </a:r>
            <a:r>
              <a:rPr lang="en-US" altLang="zh-CN" baseline="30000" dirty="0" err="1" smtClean="0">
                <a:latin typeface="+mn-ea"/>
              </a:rPr>
              <a:t>logb</a:t>
            </a:r>
            <a:r>
              <a:rPr lang="en-US" altLang="zh-CN" baseline="50000" dirty="0" err="1" smtClean="0">
                <a:latin typeface="+mn-ea"/>
              </a:rPr>
              <a:t>a</a:t>
            </a:r>
            <a:r>
              <a:rPr lang="en-US" altLang="zh-CN" dirty="0" smtClean="0">
                <a:latin typeface="+mn-ea"/>
              </a:rPr>
              <a:t>)=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</a:t>
            </a:r>
            <a:r>
              <a:rPr lang="en-US" altLang="zh-CN" dirty="0" smtClean="0">
                <a:latin typeface="+mn-ea"/>
              </a:rPr>
              <a:t>(n</a:t>
            </a:r>
            <a:r>
              <a:rPr lang="en-US" altLang="zh-CN" baseline="30000" dirty="0" smtClean="0">
                <a:latin typeface="+mn-ea"/>
              </a:rPr>
              <a:t>2.81</a:t>
            </a:r>
            <a:r>
              <a:rPr lang="en-US" altLang="zh-CN" dirty="0" smtClean="0">
                <a:latin typeface="+mn-ea"/>
              </a:rPr>
              <a:t>)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sz="2000" dirty="0" smtClean="0"/>
              <a:t>其他，如</a:t>
            </a:r>
            <a:r>
              <a:rPr lang="en-US" altLang="zh-CN" sz="2000" dirty="0" smtClean="0"/>
              <a:t>Select</a:t>
            </a:r>
            <a:r>
              <a:rPr lang="zh-CN" altLang="en-US" sz="2000" dirty="0" smtClean="0"/>
              <a:t>算法，</a:t>
            </a:r>
            <a:r>
              <a:rPr lang="en-US" altLang="zh-CN" sz="2000" dirty="0" smtClean="0"/>
              <a:t>T(n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T(n/5)+T(3n/4)+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cn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,T(n)=O(n)  (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递归树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000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28860" y="2285992"/>
          <a:ext cx="1357322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公式" r:id="rId1" imgW="19202400" imgH="10363200" progId="Equation.3">
                  <p:embed/>
                </p:oleObj>
              </mc:Choice>
              <mc:Fallback>
                <p:oleObj name="公式" r:id="rId1" imgW="19202400" imgH="10363200" progId="Equation.3">
                  <p:embed/>
                  <p:pic>
                    <p:nvPicPr>
                      <p:cNvPr id="0" name="图片 1945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8860" y="2285992"/>
                        <a:ext cx="1357322" cy="64294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第三章 分治算法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5065"/>
          </a:xfrm>
        </p:spPr>
        <p:txBody>
          <a:bodyPr/>
          <a:lstStyle/>
          <a:p>
            <a:r>
              <a:rPr lang="en-US" altLang="zh-CN" dirty="0" smtClean="0"/>
              <a:t>3.8 </a:t>
            </a:r>
            <a:r>
              <a:rPr lang="zh-CN" altLang="en-US" dirty="0" smtClean="0"/>
              <a:t>分治算法的改进技术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通过代数变换减少子问题的个数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例：矩阵乘法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Strassen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算法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例：设</a:t>
            </a:r>
            <a:r>
              <a:rPr lang="en-US" altLang="zh-CN" dirty="0" smtClean="0"/>
              <a:t>n=2</a:t>
            </a:r>
            <a:r>
              <a:rPr lang="en-US" altLang="zh-CN" baseline="30000" dirty="0" smtClean="0"/>
              <a:t>k</a:t>
            </a:r>
            <a:r>
              <a:rPr lang="en-US" altLang="zh-CN" dirty="0" smtClean="0"/>
              <a:t>,X,Y</a:t>
            </a:r>
            <a:r>
              <a:rPr lang="zh-CN" altLang="en-US" dirty="0" smtClean="0"/>
              <a:t>是两个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位二进制数，求</a:t>
            </a:r>
            <a:r>
              <a:rPr lang="en-US" altLang="zh-CN" dirty="0" smtClean="0"/>
              <a:t>XY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考虑分治算法：将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都分成相等的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段，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X=A2</a:t>
            </a:r>
            <a:r>
              <a:rPr lang="en-US" altLang="zh-CN" baseline="30000" dirty="0" smtClean="0"/>
              <a:t>n/2</a:t>
            </a:r>
            <a:r>
              <a:rPr lang="en-US" altLang="zh-CN" dirty="0" smtClean="0"/>
              <a:t>+B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Y=C2</a:t>
            </a:r>
            <a:r>
              <a:rPr lang="en-US" altLang="zh-CN" baseline="30000" dirty="0" smtClean="0"/>
              <a:t>n/2</a:t>
            </a:r>
            <a:r>
              <a:rPr lang="en-US" altLang="zh-CN" dirty="0" smtClean="0"/>
              <a:t>+D</a:t>
            </a:r>
            <a:r>
              <a:rPr lang="zh-CN" altLang="en-US" dirty="0" smtClean="0"/>
              <a:t>，则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XY=AC2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+(AD+BC)2</a:t>
            </a:r>
            <a:r>
              <a:rPr lang="en-US" altLang="zh-CN" baseline="30000" dirty="0" smtClean="0"/>
              <a:t>n/2</a:t>
            </a:r>
            <a:r>
              <a:rPr lang="en-US" altLang="zh-CN" dirty="0" smtClean="0"/>
              <a:t>+BD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n/2</a:t>
            </a:r>
            <a:r>
              <a:rPr lang="zh-CN" altLang="en-US" dirty="0" smtClean="0"/>
              <a:t>规模的乘法和</a:t>
            </a:r>
            <a:r>
              <a:rPr lang="en-US" altLang="zh-CN" dirty="0" err="1" smtClean="0"/>
              <a:t>n+n</a:t>
            </a:r>
            <a:r>
              <a:rPr lang="en-US" altLang="zh-CN" dirty="0" smtClean="0"/>
              <a:t>/2</a:t>
            </a:r>
            <a:r>
              <a:rPr lang="zh-CN" altLang="en-US" dirty="0" smtClean="0"/>
              <a:t>位移位操作、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个加法复杂度</a:t>
            </a:r>
            <a:r>
              <a:rPr lang="en-US" altLang="zh-CN" dirty="0" err="1" smtClean="0"/>
              <a:t>cn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     T(n)=4T(n/2)+</a:t>
            </a:r>
            <a:r>
              <a:rPr lang="en-US" altLang="zh-CN" dirty="0" err="1" smtClean="0"/>
              <a:t>cn</a:t>
            </a:r>
            <a:r>
              <a:rPr lang="zh-CN" altLang="en-US" dirty="0" smtClean="0"/>
              <a:t>，根据主定理</a:t>
            </a:r>
            <a:r>
              <a:rPr lang="en-US" altLang="zh-CN" dirty="0" smtClean="0"/>
              <a:t>T(n)=O(nlog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4)=O(n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这个分治算法与常规乘法复杂度一样！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改进：利用</a:t>
            </a:r>
            <a:r>
              <a:rPr lang="en-US" altLang="zh-CN" dirty="0" smtClean="0"/>
              <a:t>AD+BC=(A-B)(D-C)+AC+BD</a:t>
            </a:r>
            <a:r>
              <a:rPr lang="zh-CN" altLang="en-US" dirty="0" smtClean="0"/>
              <a:t>可将子问题降为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T(n)=3T(n/2)+</a:t>
            </a:r>
            <a:r>
              <a:rPr lang="en-US" altLang="zh-CN" dirty="0" err="1" smtClean="0"/>
              <a:t>cn</a:t>
            </a:r>
            <a:r>
              <a:rPr lang="zh-CN" altLang="en-US" dirty="0" smtClean="0"/>
              <a:t>，得</a:t>
            </a:r>
            <a:r>
              <a:rPr lang="en-US" altLang="zh-CN" dirty="0" smtClean="0"/>
              <a:t>T(n)=O(log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3)=O(n</a:t>
            </a:r>
            <a:r>
              <a:rPr lang="en-US" altLang="zh-CN" baseline="30000" dirty="0" smtClean="0"/>
              <a:t>1.59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分治算法的改进技术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利用处理减少递归内部的计算量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例：平面最接近点问题，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         </a:t>
            </a:r>
            <a:r>
              <a:rPr lang="zh-CN" altLang="en-US" dirty="0" smtClean="0"/>
              <a:t>跨边界点的检测经处理后：≤</a:t>
            </a:r>
            <a:r>
              <a:rPr lang="en-US" altLang="zh-CN" dirty="0" smtClean="0"/>
              <a:t>6*n/2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例：</a:t>
            </a:r>
            <a:r>
              <a:rPr lang="en-US" altLang="zh-CN" dirty="0" smtClean="0"/>
              <a:t>Select(</a:t>
            </a:r>
            <a:r>
              <a:rPr lang="en-US" altLang="zh-CN" dirty="0" err="1" smtClean="0"/>
              <a:t>S,k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中位数划分可进一步降低子问题的规模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 T(n)=T(n/5)+T(7n/10)+ </a:t>
            </a:r>
            <a:r>
              <a:rPr lang="en-US" altLang="zh-CN" dirty="0" err="1" smtClean="0"/>
              <a:t>cn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(</a:t>
            </a:r>
            <a:r>
              <a:rPr lang="zh-CN" altLang="en-US" dirty="0" smtClean="0"/>
              <a:t>参考书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，曲婉玲等，</a:t>
            </a:r>
            <a:r>
              <a:rPr lang="en-US" altLang="zh-CN" dirty="0" smtClean="0"/>
              <a:t>p41-P43)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思考题：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r=</a:t>
            </a:r>
            <a:r>
              <a:rPr lang="zh-CN" altLang="en-US" dirty="0" smtClean="0"/>
              <a:t>其它值，如</a:t>
            </a:r>
            <a:r>
              <a:rPr lang="en-US" altLang="zh-CN" dirty="0" smtClean="0"/>
              <a:t>3,7,</a:t>
            </a:r>
            <a:r>
              <a:rPr lang="zh-CN" altLang="en-US" dirty="0" smtClean="0"/>
              <a:t>会如何</a:t>
            </a:r>
            <a:r>
              <a:rPr lang="en-US" altLang="zh-CN" dirty="0" smtClean="0"/>
              <a:t>(</a:t>
            </a:r>
            <a:r>
              <a:rPr lang="zh-CN" altLang="en-US" dirty="0" smtClean="0"/>
              <a:t>练习</a:t>
            </a:r>
            <a:r>
              <a:rPr lang="en-US" altLang="zh-CN" dirty="0" smtClean="0"/>
              <a:t>)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分治策略的基本思想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06" y="1357298"/>
            <a:ext cx="5715040" cy="4773627"/>
          </a:xfrm>
        </p:spPr>
        <p:txBody>
          <a:bodyPr/>
          <a:lstStyle/>
          <a:p>
            <a:pPr lvl="1"/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：求</a:t>
            </a:r>
            <a:r>
              <a:rPr lang="en-US" altLang="zh-CN" dirty="0" smtClean="0"/>
              <a:t>n</a:t>
            </a:r>
            <a:r>
              <a:rPr lang="zh-CN" altLang="en-US" dirty="0" smtClean="0"/>
              <a:t>元数组的</a:t>
            </a:r>
            <a:r>
              <a:rPr lang="zh-CN" altLang="en-US" sz="2400" dirty="0" smtClean="0"/>
              <a:t>最小、最大元素</a:t>
            </a:r>
            <a:endParaRPr lang="en-US" altLang="zh-CN" sz="24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MaxMin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i,j,fmax,fmin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 //A[1:n]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元数组，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参数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：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1≤i≤j≤n,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使用该过程将数组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// 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..j]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中的最大最小元分别赋给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fmax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fmin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global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n, A[1..n]; 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integer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j;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if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=j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  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else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子数组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..j]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中的元素多于两个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mid:=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i+j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)/2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MaxMin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mid,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lmax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lmin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MaxMin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(mid+1, j,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rmax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rmin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fmax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:=max(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lmax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rmax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；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fmin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:=min(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lmin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rmin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；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end{if}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end{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MaxMin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}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9586" y="2285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57752" y="3278386"/>
            <a:ext cx="3714776" cy="20621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fmax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fmin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子数组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..j]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中只有一个元素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r>
              <a:rPr lang="en-US" altLang="zh-CN" sz="2000" b="1" dirty="0" err="1" smtClean="0">
                <a:latin typeface="Times New Roman" panose="02020603050405020304" pitchFamily="18" charset="0"/>
              </a:rPr>
              <a:t>elseif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=j-1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 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子数组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..j]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中只有两个元素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if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]&lt;A[j]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fmin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fmax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:=A[j]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；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else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fmin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:=A[j];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fmax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end{if}</a:t>
            </a:r>
            <a:endParaRPr lang="zh-CN" altLang="en-US" sz="2000" dirty="0"/>
          </a:p>
        </p:txBody>
      </p:sp>
      <p:sp>
        <p:nvSpPr>
          <p:cNvPr id="9" name="右箭头 8"/>
          <p:cNvSpPr/>
          <p:nvPr/>
        </p:nvSpPr>
        <p:spPr bwMode="auto">
          <a:xfrm>
            <a:off x="1928794" y="3429000"/>
            <a:ext cx="2928958" cy="1428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分治策略的基本思想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4630751"/>
          </a:xfrm>
        </p:spPr>
        <p:txBody>
          <a:bodyPr/>
          <a:lstStyle/>
          <a:p>
            <a:pPr lvl="1"/>
            <a:r>
              <a:rPr lang="en-US" altLang="zh-CN" dirty="0" smtClean="0"/>
              <a:t>T(n)</a:t>
            </a:r>
            <a:r>
              <a:rPr lang="zh-CN" altLang="en-US" dirty="0" smtClean="0"/>
              <a:t>的复杂度分析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递归关系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2"/>
            <a:r>
              <a:rPr lang="zh-CN" altLang="en-US" dirty="0" smtClean="0"/>
              <a:t>设</a:t>
            </a:r>
            <a:r>
              <a:rPr lang="en-US" altLang="zh-CN" dirty="0" smtClean="0"/>
              <a:t>n=2</a:t>
            </a:r>
            <a:r>
              <a:rPr lang="en-US" altLang="zh-CN" baseline="30000" dirty="0" smtClean="0"/>
              <a:t>k</a:t>
            </a:r>
            <a:r>
              <a:rPr lang="zh-CN" altLang="en-US" dirty="0" smtClean="0"/>
              <a:t>，有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T(n)=2T(n/2)+2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       =2(2T(n/4)+2)+2=4T(n/4)+4+2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       …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       =2</a:t>
            </a:r>
            <a:r>
              <a:rPr lang="en-US" altLang="zh-CN" baseline="30000" dirty="0" smtClean="0"/>
              <a:t>k-1</a:t>
            </a:r>
            <a:r>
              <a:rPr lang="en-US" altLang="zh-CN" dirty="0" smtClean="0"/>
              <a:t>T(2)+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       =2</a:t>
            </a:r>
            <a:r>
              <a:rPr lang="en-US" altLang="zh-CN" baseline="30000" dirty="0" smtClean="0"/>
              <a:t>k-1</a:t>
            </a:r>
            <a:r>
              <a:rPr lang="en-US" altLang="zh-CN" dirty="0" smtClean="0"/>
              <a:t>+2</a:t>
            </a:r>
            <a:r>
              <a:rPr lang="en-US" altLang="zh-CN" baseline="30000" dirty="0" smtClean="0"/>
              <a:t>k</a:t>
            </a:r>
            <a:r>
              <a:rPr lang="en-US" altLang="zh-CN" dirty="0" smtClean="0"/>
              <a:t>-2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      =3n/2-2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928926" y="2287582"/>
          <a:ext cx="4357718" cy="1355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公式" r:id="rId1" imgW="67970400" imgH="17068800" progId="Equation.3">
                  <p:embed/>
                </p:oleObj>
              </mc:Choice>
              <mc:Fallback>
                <p:oleObj name="公式" r:id="rId1" imgW="67970400" imgH="17068800" progId="Equation.3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28926" y="2287582"/>
                        <a:ext cx="4357718" cy="13557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500430" y="5000636"/>
          <a:ext cx="857256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3" imgW="10363200" imgH="8534400" progId="Equation.3">
                  <p:embed/>
                </p:oleObj>
              </mc:Choice>
              <mc:Fallback>
                <p:oleObj name="公式" r:id="rId3" imgW="10363200" imgH="8534400" progId="Equation.3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0430" y="5000636"/>
                        <a:ext cx="857256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358669" y="3857628"/>
            <a:ext cx="2308004" cy="22467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对比直接比较法：</a:t>
            </a:r>
            <a:endParaRPr lang="en-US" altLang="zh-CN" sz="2000" dirty="0" smtClean="0"/>
          </a:p>
          <a:p>
            <a:pPr algn="l"/>
            <a:r>
              <a:rPr lang="en-US" altLang="zh-CN" sz="2000" dirty="0" err="1" smtClean="0"/>
              <a:t>fmax</a:t>
            </a:r>
            <a:r>
              <a:rPr lang="en-US" altLang="zh-CN" sz="2000" dirty="0" smtClean="0"/>
              <a:t>=a[1]</a:t>
            </a:r>
            <a:endParaRPr lang="en-US" altLang="zh-CN" sz="2000" dirty="0" smtClean="0"/>
          </a:p>
          <a:p>
            <a:pPr algn="l"/>
            <a:r>
              <a:rPr lang="en-US" altLang="zh-CN" sz="2000" dirty="0" err="1" smtClean="0"/>
              <a:t>fmin</a:t>
            </a:r>
            <a:r>
              <a:rPr lang="en-US" altLang="zh-CN" sz="2000" dirty="0" smtClean="0"/>
              <a:t>=a[1]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for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=2 to n 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fmax,fmin</a:t>
            </a:r>
            <a:r>
              <a:rPr lang="zh-CN" altLang="en-US" sz="2000" dirty="0" smtClean="0"/>
              <a:t>比较</a:t>
            </a:r>
            <a:r>
              <a:rPr lang="en-US" altLang="zh-CN" sz="2000" dirty="0" smtClean="0"/>
              <a:t>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</a:t>
            </a:r>
            <a:endParaRPr lang="en-US" altLang="zh-CN" sz="2000" dirty="0" smtClean="0"/>
          </a:p>
          <a:p>
            <a:pPr algn="l"/>
            <a:r>
              <a:rPr lang="en-US" altLang="zh-CN" sz="2000" dirty="0" err="1" smtClean="0"/>
              <a:t>endfor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T(n)=2(n-1)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第三章 分治算法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02189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排序算法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排序问题时间下界</a:t>
            </a:r>
            <a:r>
              <a:rPr lang="en-US" altLang="zh-CN" dirty="0" err="1" smtClean="0"/>
              <a:t>nlogn</a:t>
            </a:r>
            <a:r>
              <a:rPr lang="zh-CN" altLang="en-US" dirty="0" smtClean="0"/>
              <a:t>：第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插入排序算法：</a:t>
            </a:r>
            <a:r>
              <a:rPr lang="en-US" altLang="zh-CN" dirty="0" smtClean="0"/>
              <a:t>T(n)=         =n(n-1)/2=</a:t>
            </a:r>
            <a:r>
              <a:rPr lang="en-US" altLang="zh-CN" sz="28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(n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800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proc 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InSort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(a, n)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for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from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2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x:=a[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];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  integer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j;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for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j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from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i-1 by -1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x&lt;a[j]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a[j+1]:=a[j];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else  break; 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end{if}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end{for}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a[j+1]:=x;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end{for}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end{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InSort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}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357686" y="2000240"/>
          <a:ext cx="714380" cy="557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公式" r:id="rId1" imgW="8229600" imgH="8229600" progId="Equation.3">
                  <p:embed/>
                </p:oleObj>
              </mc:Choice>
              <mc:Fallback>
                <p:oleObj name="公式" r:id="rId1" imgW="8229600" imgH="8229600" progId="Equation.3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57686" y="2000240"/>
                        <a:ext cx="714380" cy="55721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800" dirty="0" smtClean="0"/>
              <a:t>归并排序算法</a:t>
            </a:r>
            <a:endParaRPr lang="en-US" altLang="zh-CN" sz="2800" dirty="0" smtClean="0"/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proc 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MergeSort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(low, high)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// A[low .. high]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是一个全程数组，含有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high-low+1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//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待排序的元素。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integer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low, high;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if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low &lt; high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mid:=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low+high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)/2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求当前数组的分割点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MergeSort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(low, mid)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将第一子数组排序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MergeSort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(mid+1, high)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将第二子数组排序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Merge(low, mid, high)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归并两个已经排序的子数组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end{if}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end{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MergeSort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}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800" dirty="0" smtClean="0"/>
              <a:t>归并排序算法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合并过程</a:t>
            </a:r>
            <a:endParaRPr lang="en-US" altLang="zh-CN" sz="2800" dirty="0" smtClean="0"/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proc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Merge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(low, mid, high)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已知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A[low .. high],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由两部分已经排好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序的子数组构成：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A[low .. mid]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A[mid+1 .. high].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本程序把它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们合并成一个整体排好序的数组，再存于数组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A[low .. high].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integer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h,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j, k, low, mid, high;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global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A[low .. high]; 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local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B[low .. high];      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借用临时数组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B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h:=low,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:=low, j:=mid+1; // h, 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拣取游标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向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存放元素的游标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while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h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mid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and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high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当两个集合都没有取尽时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A[h]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A[j]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B[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]:=A[h], h:=h+1;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else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B[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]:=A[j], j:=j+1;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end{if}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＝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i+1;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end{while}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  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合并过程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proc 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MergeSort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(low, high)</a:t>
            </a:r>
            <a:r>
              <a:rPr lang="zh-CN" altLang="en-US" dirty="0" smtClean="0"/>
              <a:t>续</a:t>
            </a:r>
            <a:endParaRPr lang="en-US" altLang="zh-CN" dirty="0" smtClean="0"/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if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h&gt;mid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当第一子组元素被取尽，而第二组元素未被取尽时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for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k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from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j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high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B[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]:=A[k];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:=i+1;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end{for}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else   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当第二子组元素被取尽，而第一组元素未被取尽时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for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k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from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h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mid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B[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]:=A[k];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:=i+1;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end{for}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end{if}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将临时数组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中元素再赋给数组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for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k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from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low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high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 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A[k]:=B[k];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end{for}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end{Merge}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 lvl="4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ltim0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multim01</Template>
  <TotalTime>0</TotalTime>
  <Words>13869</Words>
  <Application>WPS 演示</Application>
  <PresentationFormat>全屏显示(4:3)</PresentationFormat>
  <Paragraphs>648</Paragraphs>
  <Slides>38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31</vt:i4>
      </vt:variant>
      <vt:variant>
        <vt:lpstr>幻灯片标题</vt:lpstr>
      </vt:variant>
      <vt:variant>
        <vt:i4>38</vt:i4>
      </vt:variant>
    </vt:vector>
  </HeadingPairs>
  <TitlesOfParts>
    <vt:vector size="80" baseType="lpstr">
      <vt:lpstr>Arial</vt:lpstr>
      <vt:lpstr>宋体</vt:lpstr>
      <vt:lpstr>Wingdings</vt:lpstr>
      <vt:lpstr>Garamond</vt:lpstr>
      <vt:lpstr>Times New Roman</vt:lpstr>
      <vt:lpstr>Symbol</vt:lpstr>
      <vt:lpstr>微软雅黑</vt:lpstr>
      <vt:lpstr>Arial Unicode MS</vt:lpstr>
      <vt:lpstr>Verdana</vt:lpstr>
      <vt:lpstr>Symbol</vt:lpstr>
      <vt:lpstr>multim01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第三章 分治算法</vt:lpstr>
      <vt:lpstr>分治策略的基本思想</vt:lpstr>
      <vt:lpstr>分治策略的基本思想</vt:lpstr>
      <vt:lpstr>分治策略的基本思想</vt:lpstr>
      <vt:lpstr>分治策略的基本思想</vt:lpstr>
      <vt:lpstr>第三章 分治算法</vt:lpstr>
      <vt:lpstr>排序算法</vt:lpstr>
      <vt:lpstr>排序算法</vt:lpstr>
      <vt:lpstr>排序算法</vt:lpstr>
      <vt:lpstr>排序算法</vt:lpstr>
      <vt:lpstr>排序算法</vt:lpstr>
      <vt:lpstr>排序算法</vt:lpstr>
      <vt:lpstr>排序算法</vt:lpstr>
      <vt:lpstr>排序算法</vt:lpstr>
      <vt:lpstr>第三章 分治算法</vt:lpstr>
      <vt:lpstr>选择问题</vt:lpstr>
      <vt:lpstr>选择问题</vt:lpstr>
      <vt:lpstr>选择问题</vt:lpstr>
      <vt:lpstr>选择问题</vt:lpstr>
      <vt:lpstr>选择问题</vt:lpstr>
      <vt:lpstr>第三章 分治算法</vt:lpstr>
      <vt:lpstr>矩阵乘法</vt:lpstr>
      <vt:lpstr>第三章 分治算法</vt:lpstr>
      <vt:lpstr>最接近点对问题</vt:lpstr>
      <vt:lpstr>最接近点对问题</vt:lpstr>
      <vt:lpstr>最接近点对问题</vt:lpstr>
      <vt:lpstr>第三章 分治算法</vt:lpstr>
      <vt:lpstr>快速Fourier变换</vt:lpstr>
      <vt:lpstr>快速Fourier变换</vt:lpstr>
      <vt:lpstr>快速Fourier变换</vt:lpstr>
      <vt:lpstr>快速Fourier变换</vt:lpstr>
      <vt:lpstr>第三章 分治算法</vt:lpstr>
      <vt:lpstr>分治算法的分析技术</vt:lpstr>
      <vt:lpstr>分治算法的分析技术</vt:lpstr>
      <vt:lpstr>分治算法的分析技术</vt:lpstr>
      <vt:lpstr>分治算法的分析技术</vt:lpstr>
      <vt:lpstr>第三章 分治算法</vt:lpstr>
      <vt:lpstr>分治算法的改进技术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概述</dc:title>
  <dc:creator>微软用户</dc:creator>
  <cp:lastModifiedBy>沧澜玄夜</cp:lastModifiedBy>
  <cp:revision>265</cp:revision>
  <cp:lastPrinted>2113-01-01T00:00:00Z</cp:lastPrinted>
  <dcterms:created xsi:type="dcterms:W3CDTF">2015-08-22T01:52:00Z</dcterms:created>
  <dcterms:modified xsi:type="dcterms:W3CDTF">2021-09-12T02:28:04Z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KSOProductBuildVer">
    <vt:lpwstr>2052-11.1.0.10314</vt:lpwstr>
  </property>
</Properties>
</file>