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38"/>
  </p:handoutMasterIdLst>
  <p:sldIdLst>
    <p:sldId id="256" r:id="rId3"/>
    <p:sldId id="257" r:id="rId4"/>
    <p:sldId id="258" r:id="rId5"/>
    <p:sldId id="261" r:id="rId6"/>
    <p:sldId id="259" r:id="rId7"/>
    <p:sldId id="262" r:id="rId8"/>
    <p:sldId id="260" r:id="rId9"/>
    <p:sldId id="28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9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1" Type="http://schemas.openxmlformats.org/officeDocument/2006/relationships/image" Target="../media/image55.wmf"/><Relationship Id="rId10" Type="http://schemas.openxmlformats.org/officeDocument/2006/relationships/image" Target="../media/image54.wmf"/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64.wmf"/><Relationship Id="rId8" Type="http://schemas.openxmlformats.org/officeDocument/2006/relationships/image" Target="../media/image63.wmf"/><Relationship Id="rId7" Type="http://schemas.openxmlformats.org/officeDocument/2006/relationships/image" Target="../media/image62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1" Type="http://schemas.openxmlformats.org/officeDocument/2006/relationships/image" Target="../media/image66.wmf"/><Relationship Id="rId10" Type="http://schemas.openxmlformats.org/officeDocument/2006/relationships/image" Target="../media/image65.wmf"/><Relationship Id="rId1" Type="http://schemas.openxmlformats.org/officeDocument/2006/relationships/image" Target="../media/image5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D71A1693-3AA1-4E9A-9D7D-112D9377CB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6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0E5BB2FE-0B8C-448A-83D3-A48BE6CD8C4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BB2FE-0B8C-448A-83D3-A48BE6CD8C4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12EBFF1-3EF1-47B6-A7DE-933DA70467F4}" type="slidenum">
              <a:rPr lang="en-US" altLang="zh-CN"/>
            </a:fld>
            <a:endParaRPr lang="en-US" altLang="zh-CN"/>
          </a:p>
        </p:txBody>
      </p:sp>
      <p:sp>
        <p:nvSpPr>
          <p:cNvPr id="20583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36FBA-3E28-4B02-B85F-7BD45C60ABB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B0790-56FA-4EB5-B842-FD0110E74E1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1A81E-9BF0-41CD-82F3-F75ED408ADD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4EE28-CD35-4FFE-9614-364847EFC8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FB0D0-42A8-4716-98AD-5EA492FC1D8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BCB5B-AD40-46D0-A2DB-C0A73E87E6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B923F-B27C-4048-B207-96223E7618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E6CC7-83B9-4A74-BC94-AA267AD2091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2B848-EE41-4E57-8AB5-167CE0B344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91157-45EE-4E44-8352-948E694254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j-lt"/>
              </a:defRPr>
            </a:lvl1pPr>
          </a:lstStyle>
          <a:p>
            <a:fld id="{4B1CD101-6CD7-4C18-ACC7-2546BE6F7F2D}" type="slidenum">
              <a:rPr lang="en-US" altLang="zh-CN"/>
            </a:fld>
            <a:endParaRPr lang="en-US" altLang="zh-CN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3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7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2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3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4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4.bin"/><Relationship Id="rId24" Type="http://schemas.openxmlformats.org/officeDocument/2006/relationships/vmlDrawing" Target="../drawings/vmlDrawing16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55.wmf"/><Relationship Id="rId21" Type="http://schemas.openxmlformats.org/officeDocument/2006/relationships/oleObject" Target="../embeddings/oleObject53.bin"/><Relationship Id="rId20" Type="http://schemas.openxmlformats.org/officeDocument/2006/relationships/image" Target="../media/image54.wmf"/><Relationship Id="rId2" Type="http://schemas.openxmlformats.org/officeDocument/2006/relationships/image" Target="../media/image45.wmf"/><Relationship Id="rId19" Type="http://schemas.openxmlformats.org/officeDocument/2006/relationships/oleObject" Target="../embeddings/oleObject52.bin"/><Relationship Id="rId18" Type="http://schemas.openxmlformats.org/officeDocument/2006/relationships/image" Target="../media/image53.wmf"/><Relationship Id="rId17" Type="http://schemas.openxmlformats.org/officeDocument/2006/relationships/oleObject" Target="../embeddings/oleObject51.bin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50.bin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43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5.bin"/><Relationship Id="rId24" Type="http://schemas.openxmlformats.org/officeDocument/2006/relationships/vmlDrawing" Target="../drawings/vmlDrawing17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66.wmf"/><Relationship Id="rId21" Type="http://schemas.openxmlformats.org/officeDocument/2006/relationships/oleObject" Target="../embeddings/oleObject64.bin"/><Relationship Id="rId20" Type="http://schemas.openxmlformats.org/officeDocument/2006/relationships/image" Target="../media/image65.wmf"/><Relationship Id="rId2" Type="http://schemas.openxmlformats.org/officeDocument/2006/relationships/image" Target="../media/image56.wmf"/><Relationship Id="rId19" Type="http://schemas.openxmlformats.org/officeDocument/2006/relationships/oleObject" Target="../embeddings/oleObject63.bin"/><Relationship Id="rId18" Type="http://schemas.openxmlformats.org/officeDocument/2006/relationships/image" Target="../media/image64.wmf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63.w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62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61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5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wmf"/><Relationship Id="rId1" Type="http://schemas.openxmlformats.org/officeDocument/2006/relationships/oleObject" Target="../embeddings/oleObject65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68" name="Rectangle 36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algn="ctr"/>
            <a:r>
              <a:rPr lang="zh-CN" altLang="en-US" dirty="0" smtClean="0"/>
              <a:t>第五章 动态规划算法</a:t>
            </a:r>
            <a:endParaRPr lang="zh-CN" altLang="en-US" dirty="0"/>
          </a:p>
        </p:txBody>
      </p:sp>
      <p:sp>
        <p:nvSpPr>
          <p:cNvPr id="248869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457200" y="1071546"/>
            <a:ext cx="8229600" cy="5072098"/>
          </a:xfrm>
        </p:spPr>
        <p:txBody>
          <a:bodyPr/>
          <a:lstStyle/>
          <a:p>
            <a:r>
              <a:rPr lang="en-US" altLang="zh-CN" sz="3200" dirty="0"/>
              <a:t>5</a:t>
            </a:r>
            <a:r>
              <a:rPr lang="en-US" altLang="zh-CN" sz="3200" dirty="0" smtClean="0"/>
              <a:t>.1 </a:t>
            </a:r>
            <a:r>
              <a:rPr lang="zh-CN" altLang="en-US" sz="3200" dirty="0" smtClean="0"/>
              <a:t>动态规划设计思想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动态规划方法</a:t>
            </a:r>
            <a:endParaRPr lang="zh-CN" altLang="en-US" sz="2800" dirty="0"/>
          </a:p>
          <a:p>
            <a:pPr lvl="2"/>
            <a:r>
              <a:rPr lang="zh-CN" altLang="en-US" sz="2000" dirty="0" smtClean="0"/>
              <a:t>动态规划方法是处理分段过程优化问题的一类极其有效的方法，已经广泛应用于许多组合优化问题。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一般的组合优化问题都有对应用的目标函数和约束函数，如货郎问题，给定城市集合</a:t>
            </a:r>
            <a:r>
              <a:rPr lang="en-US" altLang="zh-CN" sz="2000" dirty="0" smtClean="0"/>
              <a:t>C={c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,c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,…</a:t>
            </a:r>
            <a:r>
              <a:rPr lang="en-US" altLang="zh-CN" sz="2000" dirty="0" err="1" smtClean="0"/>
              <a:t>c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},</a:t>
            </a:r>
            <a:r>
              <a:rPr lang="zh-CN" altLang="en-US" sz="2000" dirty="0" smtClean="0"/>
              <a:t>距离</a:t>
            </a:r>
            <a:r>
              <a:rPr lang="en-US" altLang="zh-CN" sz="2000" dirty="0" smtClean="0"/>
              <a:t>d(</a:t>
            </a:r>
            <a:r>
              <a:rPr lang="en-US" altLang="zh-CN" sz="2000" dirty="0" err="1" smtClean="0"/>
              <a:t>c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,c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smtClean="0"/>
              <a:t>) ∈Z</a:t>
            </a:r>
            <a:r>
              <a:rPr lang="en-US" altLang="zh-CN" sz="2000" baseline="30000" dirty="0" smtClean="0"/>
              <a:t>+</a:t>
            </a:r>
            <a:r>
              <a:rPr lang="en-US" altLang="zh-CN" sz="2000" dirty="0" smtClean="0"/>
              <a:t>,1≤i ≤ m</a:t>
            </a:r>
            <a:r>
              <a:rPr lang="zh-CN" altLang="en-US" sz="2000" dirty="0" smtClean="0"/>
              <a:t>。求</a:t>
            </a:r>
            <a:r>
              <a:rPr lang="en-US" altLang="zh-CN" sz="2000" dirty="0" smtClean="0"/>
              <a:t>1,2,…m</a:t>
            </a:r>
            <a:r>
              <a:rPr lang="zh-CN" altLang="en-US" sz="2000" dirty="0" smtClean="0"/>
              <a:t>的一个排列</a:t>
            </a:r>
            <a:r>
              <a:rPr lang="en-US" altLang="zh-CN" sz="2000" dirty="0" smtClean="0"/>
              <a:t>k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,k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,…k</a:t>
            </a:r>
            <a:r>
              <a:rPr lang="en-US" altLang="zh-CN" sz="2000" baseline="-25000" dirty="0" smtClean="0"/>
              <a:t>m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以求得最小值：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其中 </a:t>
            </a:r>
            <a:r>
              <a:rPr lang="en-US" altLang="zh-CN" sz="2000" dirty="0" smtClean="0"/>
              <a:t>                                  </a:t>
            </a:r>
            <a:r>
              <a:rPr lang="zh-CN" altLang="en-US" sz="2000" dirty="0" smtClean="0"/>
              <a:t>称为目标函数 ，</a:t>
            </a:r>
            <a:endParaRPr lang="en-US" altLang="zh-CN" sz="2000" dirty="0" smtClean="0"/>
          </a:p>
          <a:p>
            <a:pPr lvl="2">
              <a:buNone/>
            </a:pPr>
            <a:r>
              <a:rPr lang="zh-CN" altLang="en-US" sz="2000" dirty="0" smtClean="0"/>
              <a:t>     约束条件是， </a:t>
            </a:r>
            <a:r>
              <a:rPr lang="en-US" altLang="zh-CN" sz="2000" dirty="0" smtClean="0"/>
              <a:t>k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,k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,…k</a:t>
            </a:r>
            <a:r>
              <a:rPr lang="en-US" altLang="zh-CN" sz="2000" baseline="-25000" dirty="0" smtClean="0"/>
              <a:t>m</a:t>
            </a:r>
            <a:r>
              <a:rPr lang="zh-CN" altLang="en-US" sz="2000" dirty="0" smtClean="0"/>
              <a:t>构成</a:t>
            </a:r>
            <a:r>
              <a:rPr lang="en-US" altLang="zh-CN" sz="2000" dirty="0" smtClean="0"/>
              <a:t>1,2,…,m</a:t>
            </a:r>
            <a:r>
              <a:rPr lang="zh-CN" altLang="en-US" sz="2000" dirty="0" smtClean="0"/>
              <a:t>的排列。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蛮力算法对于规模较大的问题实际上是不可能运行的，动态规划技术把求解过程变成一个多步判断过程，每一步对应某个子问题，</a:t>
            </a:r>
            <a:r>
              <a:rPr lang="zh-CN" altLang="en-US" sz="2000" b="1" dirty="0" smtClean="0"/>
              <a:t>通过子问题间的依赖关系</a:t>
            </a:r>
            <a:r>
              <a:rPr lang="zh-CN" altLang="en-US" sz="2000" dirty="0" smtClean="0"/>
              <a:t>，减少重复工作。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对许多蛮力算法指数时间问题，动态规划技术都取得了突破进展，将时间降为</a:t>
            </a:r>
            <a:r>
              <a:rPr lang="en-US" altLang="zh-CN" sz="2000" dirty="0" smtClean="0"/>
              <a:t>O(n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O(n</a:t>
            </a:r>
            <a:r>
              <a:rPr lang="en-US" altLang="zh-CN" sz="2000" baseline="30000" dirty="0" smtClean="0"/>
              <a:t>3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等多项式级别。                           </a:t>
            </a:r>
            <a:endParaRPr lang="zh-CN" altLang="en-US" sz="20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500826" y="3500438"/>
          <a:ext cx="2357454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1" imgW="45720000" imgH="10363200" progId="Equation.3">
                  <p:embed/>
                </p:oleObj>
              </mc:Choice>
              <mc:Fallback>
                <p:oleObj name="公式" r:id="rId1" imgW="45720000" imgH="103632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00826" y="3500438"/>
                        <a:ext cx="2357454" cy="64294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071670" y="3714752"/>
          <a:ext cx="2428892" cy="50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3" imgW="36880800" imgH="10363200" progId="Equation.3">
                  <p:embed/>
                </p:oleObj>
              </mc:Choice>
              <mc:Fallback>
                <p:oleObj name="公式" r:id="rId3" imgW="36880800" imgH="10363200" progId="Equation.3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1670" y="3714752"/>
                        <a:ext cx="2428892" cy="5000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>
                <a:latin typeface="Times New Roman" panose="02020603050405020304" pitchFamily="18" charset="0"/>
              </a:rPr>
              <a:t>矩阵连乘问题具有最优子结构性质：但有两个边界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证明：设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)(A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k+1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…A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具有最少乘法次数，则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中加括号的方法使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A1..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乘法次数最少。否则设存在另一种加括号方法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更优，则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(A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k+1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…A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比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)(A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k+1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…A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更优，矛盾。同理，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(A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k+1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…A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内的连乘方法也是最优的。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dirty="0" smtClean="0"/>
              <a:t>用</a:t>
            </a:r>
            <a:r>
              <a:rPr lang="en-US" altLang="zh-CN" sz="2400" dirty="0" smtClean="0"/>
              <a:t>m[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到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j</a:t>
            </a:r>
            <a:r>
              <a:rPr lang="zh-CN" altLang="en-US" sz="2400" dirty="0" smtClean="0"/>
              <a:t>连乘的最小次数，则有递推关系：</a:t>
            </a:r>
            <a:endParaRPr lang="en-US" altLang="zh-CN" sz="2400" dirty="0" smtClean="0"/>
          </a:p>
          <a:p>
            <a:pPr lvl="2"/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00166" y="4143380"/>
          <a:ext cx="6572296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公式" r:id="rId1" imgW="82600800" imgH="12801600" progId="Equation.3">
                  <p:embed/>
                </p:oleObj>
              </mc:Choice>
              <mc:Fallback>
                <p:oleObj name="公式" r:id="rId1" imgW="82600800" imgH="12801600" progId="Equation.3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0166" y="4143380"/>
                        <a:ext cx="6572296" cy="10001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4186238" cy="4786346"/>
          </a:xfrm>
        </p:spPr>
        <p:txBody>
          <a:bodyPr/>
          <a:lstStyle/>
          <a:p>
            <a:pPr lvl="1"/>
            <a:r>
              <a:rPr lang="zh-CN" altLang="en-US" sz="2400" dirty="0" smtClean="0"/>
              <a:t>矩阵连乘的递归算法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RecurMatrixChain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if 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 =j) return 0;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u=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RecurMatrixChain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+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RecurMatrixChain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(i+1,j)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+p[i-1]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p[j];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for(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k=i+1; k&lt;j; k++){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t=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RecurMatrixChain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i,k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+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RecurMatrixChain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(k+1,j)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+p[i-1]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p[k]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p[j];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if (t&lt;u) 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00562" y="4214818"/>
            <a:ext cx="1643074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Times New Roman" panose="02020603050405020304" pitchFamily="18" charset="0"/>
              </a:rPr>
              <a:t>   u=t;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latin typeface="Times New Roman" panose="02020603050405020304" pitchFamily="18" charset="0"/>
              </a:rPr>
              <a:t>   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][j]=k;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latin typeface="Times New Roman" panose="02020603050405020304" pitchFamily="18" charset="0"/>
              </a:rPr>
              <a:t>  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latin typeface="Times New Roman" panose="02020603050405020304" pitchFamily="18" charset="0"/>
              </a:rPr>
              <a:t> }   //for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循环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                         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latin typeface="Times New Roman" panose="02020603050405020304" pitchFamily="18" charset="0"/>
              </a:rPr>
              <a:t> return u;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latin typeface="Times New Roman" panose="02020603050405020304" pitchFamily="18" charset="0"/>
              </a:rPr>
              <a:t>}</a:t>
            </a:r>
            <a:endParaRPr lang="zh-CN" altLang="en-US" sz="2000" dirty="0" smtClean="0"/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2428860" y="5786454"/>
            <a:ext cx="2000264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00628" y="1571612"/>
            <a:ext cx="172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计算复杂度：</a:t>
            </a:r>
            <a:endParaRPr lang="zh-CN" altLang="en-US" sz="2000" dirty="0"/>
          </a:p>
        </p:txBody>
      </p:sp>
      <p:graphicFrame>
        <p:nvGraphicFramePr>
          <p:cNvPr id="20483" name="Object 5"/>
          <p:cNvGraphicFramePr>
            <a:graphicFrameLocks noChangeAspect="1"/>
          </p:cNvGraphicFramePr>
          <p:nvPr/>
        </p:nvGraphicFramePr>
        <p:xfrm>
          <a:off x="5143504" y="2000240"/>
          <a:ext cx="36718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64922400" imgH="14630400" progId="">
                  <p:embed/>
                </p:oleObj>
              </mc:Choice>
              <mc:Fallback>
                <p:oleObj name="Equation" r:id="rId1" imgW="64922400" imgH="14630400" progId="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43504" y="2000240"/>
                        <a:ext cx="3671888" cy="863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7"/>
          <p:cNvGraphicFramePr>
            <a:graphicFrameLocks noChangeAspect="1"/>
          </p:cNvGraphicFramePr>
          <p:nvPr/>
        </p:nvGraphicFramePr>
        <p:xfrm>
          <a:off x="5226078" y="2786058"/>
          <a:ext cx="3346450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58521600" imgH="20726400" progId="">
                  <p:embed/>
                </p:oleObj>
              </mc:Choice>
              <mc:Fallback>
                <p:oleObj name="Equation" r:id="rId3" imgW="58521600" imgH="20726400" progId="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6078" y="2786058"/>
                        <a:ext cx="3346450" cy="13096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43636" y="4139991"/>
            <a:ext cx="2214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/>
              <a:t>用数学归纳法直接可证明：</a:t>
            </a:r>
            <a:endParaRPr kumimoji="1" lang="zh-CN" altLang="en-US" sz="2000" dirty="0" smtClean="0"/>
          </a:p>
        </p:txBody>
      </p:sp>
      <p:graphicFrame>
        <p:nvGraphicFramePr>
          <p:cNvPr id="20485" name="Object 11"/>
          <p:cNvGraphicFramePr>
            <a:graphicFrameLocks noChangeAspect="1"/>
          </p:cNvGraphicFramePr>
          <p:nvPr/>
        </p:nvGraphicFramePr>
        <p:xfrm>
          <a:off x="6215074" y="4786322"/>
          <a:ext cx="20161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9870400" imgH="5486400" progId="">
                  <p:embed/>
                </p:oleObj>
              </mc:Choice>
              <mc:Fallback>
                <p:oleObj name="Equation" r:id="rId5" imgW="29870400" imgH="5486400" progId="">
                  <p:embed/>
                  <p:pic>
                    <p:nvPicPr>
                      <p:cNvPr id="0" name="Object 1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15074" y="4786322"/>
                        <a:ext cx="2016125" cy="3698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143636" y="5143512"/>
            <a:ext cx="30059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/>
              <a:t>尽管使用动态规划技术，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复杂度并无本质改变！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原因：子问题重复计算。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142984"/>
            <a:ext cx="8401080" cy="4987941"/>
          </a:xfrm>
        </p:spPr>
        <p:txBody>
          <a:bodyPr/>
          <a:lstStyle/>
          <a:p>
            <a:r>
              <a:rPr lang="zh-CN" altLang="en-US" sz="2400" dirty="0" smtClean="0"/>
              <a:t>矩阵连乘动态规划算法的迭代实现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void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MatrixChain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p,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* *m,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* *s)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{ for 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=1;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&lt;=n;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++) m[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]=0;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for 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r=2; r&lt;=n; r++){      \\ 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是跨度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for 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=1;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&lt;=n-r+1;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++){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j=i+r-1;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m[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= m[i+1][j]+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p[i-1]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p[j]; //k=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时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for 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k=i+1; k&lt;j; k++){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t=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m[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][k]+m[k+1][j]+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p[i-1]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p[k]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p[j];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跨度更小的子问题利用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    if (t&lt; m[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][j]) {                                        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前面结果，不用再计算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       m[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][j]=t; 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][j]=k; 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}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 smtClean="0">
                <a:latin typeface="Times New Roman" panose="02020603050405020304" pitchFamily="18" charset="0"/>
              </a:rPr>
              <a:t>           }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 smtClean="0">
                <a:latin typeface="Times New Roman" panose="02020603050405020304" pitchFamily="18" charset="0"/>
              </a:rPr>
              <a:t>         }  }</a:t>
            </a:r>
            <a:endParaRPr lang="en-US" altLang="zh-CN" sz="1800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57884" y="2214554"/>
            <a:ext cx="2786082" cy="1754326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算法的时间复杂度：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for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循环的规模均不超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，最内循环体内运算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次加法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次乘法，是常数时间，所以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T(n)=O(n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       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pPr lvl="1"/>
            <a:r>
              <a:rPr lang="zh-CN" altLang="en-US" sz="2400" dirty="0" smtClean="0"/>
              <a:t>算法过程示例：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个矩阵连乘：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P=[30,35,15,5,10,20,25]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dirty="0" smtClean="0"/>
              <a:t>如：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>
              <a:buNone/>
            </a:pPr>
            <a:endParaRPr lang="en-US" altLang="zh-CN" sz="2400" dirty="0" smtClean="0"/>
          </a:p>
          <a:p>
            <a:pPr lvl="1"/>
            <a:r>
              <a:rPr lang="zh-CN" altLang="en-US" sz="2400" dirty="0" smtClean="0"/>
              <a:t>计算</a:t>
            </a:r>
            <a:r>
              <a:rPr lang="en-US" altLang="zh-CN" sz="2400" dirty="0" smtClean="0"/>
              <a:t>m[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</a:t>
            </a:r>
            <a:r>
              <a:rPr lang="zh-CN" altLang="en-US" sz="2400" dirty="0" smtClean="0"/>
              <a:t>的过程</a:t>
            </a:r>
            <a:endParaRPr lang="en-US" altLang="zh-CN" sz="2400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857224" y="2071678"/>
          <a:ext cx="7850188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114300000" imgH="22555200" progId="">
                  <p:embed/>
                </p:oleObj>
              </mc:Choice>
              <mc:Fallback>
                <p:oleObj name="Equation" r:id="rId1" imgW="114300000" imgH="225552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7224" y="2071678"/>
                        <a:ext cx="7850188" cy="1554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154221" y="4286256"/>
            <a:ext cx="3489217" cy="158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</a:rPr>
              <a:t>      0  15750   7875   9375   11875   15125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</a:rPr>
              <a:t>               0      2625   4375     7125   10500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</a:rPr>
              <a:t>                          0        750     2500     5375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</a:rPr>
              <a:t>                                     0        1000     3500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30000"/>
              </a:lnSpc>
              <a:buFont typeface="Times New Roman" panose="02020603050405020304" pitchFamily="18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                                          0       5000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</a:rPr>
              <a:t>                                                      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1400" dirty="0" smtClean="0">
                <a:latin typeface="Times New Roman" panose="02020603050405020304" pitchFamily="18" charset="0"/>
              </a:rPr>
              <a:t>  </a:t>
            </a:r>
            <a:endParaRPr lang="en-US" altLang="zh-CN" sz="1400" dirty="0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1136070" y="4071942"/>
            <a:ext cx="3507368" cy="2270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</a:rPr>
              <a:t>      1        2         3         4           5          6</a:t>
            </a:r>
            <a:r>
              <a:rPr lang="en-US" altLang="zh-CN" sz="1400" dirty="0">
                <a:latin typeface="Times New Roman" panose="02020603050405020304" pitchFamily="18" charset="0"/>
              </a:rPr>
              <a:t>  </a:t>
            </a:r>
            <a:endParaRPr lang="en-US" altLang="zh-CN" sz="1400" dirty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1214414" y="4357694"/>
            <a:ext cx="345932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4669157" y="4357694"/>
            <a:ext cx="45719" cy="16782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1255555" y="6072206"/>
            <a:ext cx="345932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1090464" y="4357694"/>
            <a:ext cx="123950" cy="164307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</a:rPr>
              <a:t>1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</a:rPr>
              <a:t>2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</a:rPr>
              <a:t>3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</a:rPr>
              <a:t>4</a:t>
            </a:r>
            <a:endParaRPr lang="en-US" altLang="zh-CN" sz="16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</a:rPr>
              <a:t>5</a:t>
            </a:r>
            <a:endParaRPr lang="en-US" altLang="zh-CN" sz="16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</a:rPr>
              <a:t>6</a:t>
            </a:r>
            <a:endParaRPr lang="en-US" altLang="zh-CN" sz="1600" dirty="0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V="1">
            <a:off x="2571736" y="4498090"/>
            <a:ext cx="1497972" cy="78829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1680143" y="5241313"/>
            <a:ext cx="960923" cy="6028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/>
            <a:r>
              <a:rPr lang="zh-CN" altLang="en-US" sz="1600" dirty="0">
                <a:latin typeface="Times New Roman" panose="02020603050405020304" pitchFamily="18" charset="0"/>
              </a:rPr>
              <a:t>跨度增加</a:t>
            </a:r>
            <a:endParaRPr lang="zh-CN" altLang="en-US" sz="1600" dirty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1600" dirty="0">
                <a:latin typeface="Times New Roman" panose="02020603050405020304" pitchFamily="18" charset="0"/>
              </a:rPr>
              <a:t>方向</a:t>
            </a:r>
            <a:endParaRPr lang="zh-CN" altLang="en-US" sz="1600" dirty="0"/>
          </a:p>
        </p:txBody>
      </p:sp>
      <p:sp>
        <p:nvSpPr>
          <p:cNvPr id="34" name="Line 20"/>
          <p:cNvSpPr>
            <a:spLocks noChangeShapeType="1"/>
          </p:cNvSpPr>
          <p:nvPr/>
        </p:nvSpPr>
        <p:spPr bwMode="auto">
          <a:xfrm>
            <a:off x="3786182" y="4429132"/>
            <a:ext cx="715354" cy="378692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>
            <a:off x="3214678" y="4572008"/>
            <a:ext cx="1153107" cy="51877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2500298" y="4500570"/>
            <a:ext cx="1925048" cy="90422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>
            <a:off x="1785918" y="4429132"/>
            <a:ext cx="2690583" cy="135633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Group 23"/>
          <p:cNvGrpSpPr/>
          <p:nvPr/>
        </p:nvGrpSpPr>
        <p:grpSpPr bwMode="auto">
          <a:xfrm>
            <a:off x="5257511" y="3714924"/>
            <a:ext cx="3317189" cy="2285844"/>
            <a:chOff x="6100" y="4345"/>
            <a:chExt cx="2930" cy="2974"/>
          </a:xfrm>
        </p:grpSpPr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6567" y="6762"/>
              <a:ext cx="540" cy="3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dirty="0">
                  <a:latin typeface="Times New Roman" panose="02020603050405020304" pitchFamily="18" charset="0"/>
                </a:rPr>
                <a:t>[</a:t>
              </a:r>
              <a:r>
                <a:rPr lang="en-US" altLang="zh-CN" i="1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</a:rPr>
                <a:t>][</a:t>
              </a:r>
              <a:r>
                <a:rPr lang="en-US" altLang="zh-CN" i="1" dirty="0">
                  <a:latin typeface="Times New Roman" panose="02020603050405020304" pitchFamily="18" charset="0"/>
                </a:rPr>
                <a:t>j</a:t>
              </a:r>
              <a:r>
                <a:rPr lang="en-US" altLang="zh-CN" dirty="0">
                  <a:latin typeface="Times New Roman" panose="02020603050405020304" pitchFamily="18" charset="0"/>
                </a:rPr>
                <a:t>]</a:t>
              </a:r>
              <a:endParaRPr lang="en-US" altLang="zh-CN" dirty="0"/>
            </a:p>
          </p:txBody>
        </p:sp>
        <p:sp>
          <p:nvSpPr>
            <p:cNvPr id="40" name="Rectangle 25"/>
            <p:cNvSpPr>
              <a:spLocks noChangeArrowheads="1"/>
            </p:cNvSpPr>
            <p:nvPr/>
          </p:nvSpPr>
          <p:spPr bwMode="auto">
            <a:xfrm>
              <a:off x="6282" y="4345"/>
              <a:ext cx="2708" cy="30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dirty="0">
                  <a:latin typeface="Times New Roman" panose="02020603050405020304" pitchFamily="18" charset="0"/>
                </a:rPr>
                <a:t>    1       2        3       4        5        6</a:t>
              </a:r>
              <a:endParaRPr lang="en-US" altLang="zh-CN" sz="1600" dirty="0"/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>
              <a:off x="6350" y="4810"/>
              <a:ext cx="2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>
              <a:off x="8990" y="4809"/>
              <a:ext cx="40" cy="2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6282" y="4916"/>
              <a:ext cx="2613" cy="19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    0       1        1       3        3        3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             0        2       3        3        3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                       0       3        3        3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                                0        4        5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                                          0        5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                                                    0</a:t>
              </a:r>
              <a:endParaRPr lang="en-US" altLang="zh-CN" sz="1600" dirty="0"/>
            </a:p>
          </p:txBody>
        </p:sp>
        <p:sp>
          <p:nvSpPr>
            <p:cNvPr id="44" name="Line 29"/>
            <p:cNvSpPr>
              <a:spLocks noChangeShapeType="1"/>
            </p:cNvSpPr>
            <p:nvPr/>
          </p:nvSpPr>
          <p:spPr bwMode="auto">
            <a:xfrm>
              <a:off x="6363" y="7319"/>
              <a:ext cx="26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30"/>
            <p:cNvSpPr>
              <a:spLocks noChangeArrowheads="1"/>
            </p:cNvSpPr>
            <p:nvPr/>
          </p:nvSpPr>
          <p:spPr bwMode="auto">
            <a:xfrm>
              <a:off x="6100" y="4996"/>
              <a:ext cx="182" cy="17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>
                <a:lnSpc>
                  <a:spcPct val="12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1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2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3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4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5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6</a:t>
              </a:r>
              <a:endParaRPr lang="en-US" altLang="zh-CN" sz="1600" dirty="0"/>
            </a:p>
          </p:txBody>
        </p:sp>
        <p:sp>
          <p:nvSpPr>
            <p:cNvPr id="47" name="Rectangle 32"/>
            <p:cNvSpPr>
              <a:spLocks noChangeArrowheads="1"/>
            </p:cNvSpPr>
            <p:nvPr/>
          </p:nvSpPr>
          <p:spPr bwMode="auto">
            <a:xfrm>
              <a:off x="7557" y="4345"/>
              <a:ext cx="183" cy="30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i="1" dirty="0">
                  <a:latin typeface="Times New Roman" panose="02020603050405020304" pitchFamily="18" charset="0"/>
                </a:rPr>
                <a:t> </a:t>
              </a:r>
              <a:endParaRPr lang="en-US" altLang="zh-CN" sz="1600" dirty="0"/>
            </a:p>
          </p:txBody>
        </p:sp>
      </p:grpSp>
      <p:sp>
        <p:nvSpPr>
          <p:cNvPr id="48" name="Rectangle 21"/>
          <p:cNvSpPr>
            <a:spLocks noChangeArrowheads="1"/>
          </p:cNvSpPr>
          <p:nvPr/>
        </p:nvSpPr>
        <p:spPr bwMode="auto">
          <a:xfrm>
            <a:off x="2436525" y="5715016"/>
            <a:ext cx="635277" cy="3014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/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][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回溯构造最优解</a:t>
            </a:r>
            <a:endParaRPr lang="en-US" altLang="zh-CN" dirty="0" smtClean="0"/>
          </a:p>
          <a:p>
            <a:pPr lvl="2"/>
            <a:r>
              <a:rPr lang="en-US" altLang="zh-CN" sz="2400" dirty="0" smtClean="0">
                <a:latin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Traceback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j,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* * s)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if 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 = j) return;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Traceback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][j], s);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Traceback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][j]+1, j, s);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cout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&lt;&lt; “Multiply A” &lt;&lt;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&lt;&lt; “,” &lt;&lt; 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cout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&lt;&lt; “and A” &lt;&lt;(s[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 +1)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&lt;&lt; “,” &lt;&lt; j &lt;&lt;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endl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}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4942" y="2647133"/>
            <a:ext cx="302037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000" dirty="0" smtClean="0"/>
              <a:t>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为元素的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维数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组给出了加括号的全部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的信息。因为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][j]=k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说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明，计算连乘积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..j]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最佳方式应该在矩阵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k+1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之间断开，即最优加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括号方式为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(A[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..k])(A[k+1..j])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可以从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s[1][n]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开始，逐步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回溯找出分点的位置，进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而得到所有括号。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第五章 动态规划算法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r>
              <a:rPr lang="en-US" altLang="zh-CN" dirty="0" smtClean="0"/>
              <a:t>5.3 </a:t>
            </a:r>
            <a:r>
              <a:rPr lang="en-US" altLang="zh-CN" sz="2800" dirty="0" smtClean="0"/>
              <a:t>0/1</a:t>
            </a:r>
            <a:r>
              <a:rPr lang="zh-CN" altLang="en-US" sz="2800" dirty="0" smtClean="0"/>
              <a:t>背包问题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问题：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容量为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的背包，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件物品，第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件重量和价值分别是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=1, 2, …, 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。要将这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件物品的某些件完整地装入背包中。给出装包方法，使得装入背包的物品的总价值最大。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 smtClean="0"/>
              <a:t>数学描述：            </a:t>
            </a:r>
            <a:r>
              <a:rPr lang="en-US" altLang="zh-CN" dirty="0" smtClean="0"/>
              <a:t>, </a:t>
            </a:r>
            <a:r>
              <a:rPr lang="en-US" altLang="zh-CN" sz="2400" dirty="0" err="1" smtClean="0"/>
              <a:t>s.t</a:t>
            </a:r>
            <a:r>
              <a:rPr lang="en-US" altLang="zh-CN" sz="2400" dirty="0" smtClean="0"/>
              <a:t>.</a:t>
            </a:r>
            <a:r>
              <a:rPr lang="en-US" altLang="zh-CN" dirty="0" smtClean="0"/>
              <a:t>                           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0/1</a:t>
            </a:r>
            <a:r>
              <a:rPr lang="zh-CN" altLang="en-US" sz="2400" dirty="0" smtClean="0"/>
              <a:t>背包问题具有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最优子结构性质：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,y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,…,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是原问题的最优解，则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,y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,…,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0/1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背包问题的下述子问题：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dirty="0" smtClean="0"/>
              <a:t>                  ,  </a:t>
            </a:r>
            <a:r>
              <a:rPr lang="en-US" altLang="zh-CN" sz="2400" dirty="0" err="1" smtClean="0"/>
              <a:t>s.t</a:t>
            </a:r>
            <a:r>
              <a:rPr lang="en-US" altLang="zh-CN" sz="2400" dirty="0" smtClean="0"/>
              <a:t>.                                                   </a:t>
            </a:r>
            <a:r>
              <a:rPr lang="zh-CN" altLang="en-US" sz="2000" dirty="0" smtClean="0"/>
              <a:t>的最优解。</a:t>
            </a:r>
            <a:endParaRPr lang="en-US" altLang="zh-CN" sz="2000" dirty="0" smtClean="0"/>
          </a:p>
          <a:p>
            <a:pPr lvl="2"/>
            <a:r>
              <a:rPr lang="zh-CN" altLang="en-US" sz="2400" dirty="0" smtClean="0"/>
              <a:t>证：</a:t>
            </a:r>
            <a:r>
              <a:rPr lang="zh-CN" altLang="en-US" sz="2000" dirty="0" smtClean="0"/>
              <a:t>若不然，存在子问题更优解</a:t>
            </a:r>
            <a:r>
              <a:rPr lang="en-US" altLang="zh-CN" sz="2000" dirty="0" smtClean="0"/>
              <a:t>z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,z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 smtClean="0"/>
              <a:t>,…,</a:t>
            </a:r>
            <a:r>
              <a:rPr lang="en-US" altLang="zh-CN" sz="2000" dirty="0" err="1" smtClean="0"/>
              <a:t>z</a:t>
            </a:r>
            <a:r>
              <a:rPr lang="en-US" altLang="zh-CN" sz="2000" baseline="-25000" dirty="0" err="1" smtClean="0"/>
              <a:t>n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                                     </a:t>
            </a:r>
            <a:r>
              <a:rPr lang="zh-CN" altLang="en-US" sz="2000" dirty="0" smtClean="0"/>
              <a:t>且                                 ，则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400" dirty="0" smtClean="0"/>
              <a:t>                                        </a:t>
            </a:r>
            <a:r>
              <a:rPr lang="zh-CN" altLang="en-US" sz="2400" dirty="0" smtClean="0"/>
              <a:t>  ，</a:t>
            </a:r>
            <a:r>
              <a:rPr lang="zh-CN" altLang="en-US" sz="2000" dirty="0" smtClean="0"/>
              <a:t>说明</a:t>
            </a:r>
            <a:r>
              <a:rPr lang="en-US" altLang="zh-CN" sz="2000" dirty="0" smtClean="0"/>
              <a:t>y1, z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,z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 smtClean="0"/>
              <a:t>,…,</a:t>
            </a:r>
            <a:r>
              <a:rPr lang="en-US" altLang="zh-CN" sz="2000" dirty="0" err="1" smtClean="0"/>
              <a:t>z</a:t>
            </a:r>
            <a:r>
              <a:rPr lang="en-US" altLang="zh-CN" sz="2000" baseline="-25000" dirty="0" err="1" smtClean="0"/>
              <a:t>n</a:t>
            </a:r>
            <a:r>
              <a:rPr lang="zh-CN" altLang="en-US" sz="2000" dirty="0" smtClean="0"/>
              <a:t>是原问题的 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            </a:t>
            </a:r>
            <a:r>
              <a:rPr lang="zh-CN" altLang="en-US" sz="2000" dirty="0" smtClean="0"/>
              <a:t>                                      更优解，矛盾。</a:t>
            </a:r>
            <a:endParaRPr lang="zh-CN" altLang="en-US" sz="2000" dirty="0"/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2703509" y="2857496"/>
          <a:ext cx="12969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18897600" imgH="7620000" progId="">
                  <p:embed/>
                </p:oleObj>
              </mc:Choice>
              <mc:Fallback>
                <p:oleObj name="Equation" r:id="rId1" imgW="18897600" imgH="76200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3509" y="2857496"/>
                        <a:ext cx="1296987" cy="5159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4699028" y="2857496"/>
          <a:ext cx="3730624" cy="50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54864000" imgH="8229600" progId="">
                  <p:embed/>
                </p:oleObj>
              </mc:Choice>
              <mc:Fallback>
                <p:oleObj name="Equation" r:id="rId3" imgW="54864000" imgH="82296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99028" y="2857496"/>
                        <a:ext cx="3730624" cy="50006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8"/>
          <p:cNvGraphicFramePr>
            <a:graphicFrameLocks noChangeAspect="1"/>
          </p:cNvGraphicFramePr>
          <p:nvPr/>
        </p:nvGraphicFramePr>
        <p:xfrm>
          <a:off x="1214414" y="4098933"/>
          <a:ext cx="135732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1336000" imgH="8534400" progId="">
                  <p:embed/>
                </p:oleObj>
              </mc:Choice>
              <mc:Fallback>
                <p:oleObj name="Equation" r:id="rId5" imgW="21336000" imgH="8534400" progId="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4414" y="4098933"/>
                        <a:ext cx="1357322" cy="5445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14"/>
          <p:cNvGraphicFramePr>
            <a:graphicFrameLocks noChangeAspect="1"/>
          </p:cNvGraphicFramePr>
          <p:nvPr/>
        </p:nvGraphicFramePr>
        <p:xfrm>
          <a:off x="3357554" y="4143380"/>
          <a:ext cx="41767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60045600" imgH="7620000" progId="">
                  <p:embed/>
                </p:oleObj>
              </mc:Choice>
              <mc:Fallback>
                <p:oleObj name="Equation" r:id="rId7" imgW="60045600" imgH="7620000" progId="">
                  <p:embed/>
                  <p:pic>
                    <p:nvPicPr>
                      <p:cNvPr id="0" name="Object 1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7554" y="4143380"/>
                        <a:ext cx="4176713" cy="5254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143108" y="4929198"/>
          <a:ext cx="1857388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公式" r:id="rId9" imgW="27127200" imgH="8229600" progId="Equation.3">
                  <p:embed/>
                </p:oleObj>
              </mc:Choice>
              <mc:Fallback>
                <p:oleObj name="公式" r:id="rId9" imgW="27127200" imgH="8229600" progId="Equation.3">
                  <p:embed/>
                  <p:pic>
                    <p:nvPicPr>
                      <p:cNvPr id="0" name="图片 717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43108" y="4929198"/>
                        <a:ext cx="1857388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11" imgW="2743200" imgH="5181600" progId="Equation.3">
                  <p:embed/>
                </p:oleObj>
              </mc:Choice>
              <mc:Fallback>
                <p:oleObj name="公式" r:id="rId11" imgW="2743200" imgH="5181600" progId="Equation.3">
                  <p:embed/>
                  <p:pic>
                    <p:nvPicPr>
                      <p:cNvPr id="0" name="图片 717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500562" y="4929198"/>
          <a:ext cx="2143140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公式" r:id="rId13" imgW="28041600" imgH="8229600" progId="Equation.3">
                  <p:embed/>
                </p:oleObj>
              </mc:Choice>
              <mc:Fallback>
                <p:oleObj name="公式" r:id="rId13" imgW="28041600" imgH="8229600" progId="Equation.3">
                  <p:embed/>
                  <p:pic>
                    <p:nvPicPr>
                      <p:cNvPr id="0" name="图片 717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00562" y="4929198"/>
                        <a:ext cx="2143140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071670" y="5429264"/>
          <a:ext cx="2428892" cy="628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公式" r:id="rId15" imgW="36576000" imgH="8229600" progId="Equation.3">
                  <p:embed/>
                </p:oleObj>
              </mc:Choice>
              <mc:Fallback>
                <p:oleObj name="公式" r:id="rId15" imgW="36576000" imgH="8229600" progId="Equation.3">
                  <p:embed/>
                  <p:pic>
                    <p:nvPicPr>
                      <p:cNvPr id="0" name="图片 7175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71670" y="5429264"/>
                        <a:ext cx="2428892" cy="62865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dirty="0" smtClean="0"/>
              <a:t>0/1</a:t>
            </a:r>
            <a:r>
              <a:rPr lang="zh-CN" altLang="en-US" sz="4400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30725"/>
          </a:xfrm>
        </p:spPr>
        <p:txBody>
          <a:bodyPr/>
          <a:lstStyle/>
          <a:p>
            <a:pPr lvl="1"/>
            <a:r>
              <a:rPr lang="zh-CN" altLang="en-US" sz="2400" dirty="0" smtClean="0">
                <a:latin typeface="Times New Roman" panose="02020603050405020304" pitchFamily="18" charset="0"/>
              </a:rPr>
              <a:t>目标值递推关系式：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400" dirty="0" smtClean="0"/>
              <a:t>设</a:t>
            </a:r>
            <a:r>
              <a:rPr lang="en-US" altLang="zh-CN" sz="2400" dirty="0" smtClean="0"/>
              <a:t>m[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</a:t>
            </a:r>
            <a:r>
              <a:rPr lang="zh-CN" altLang="en-US" sz="2400" dirty="0" smtClean="0"/>
              <a:t>是容量为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，可选物品为第</a:t>
            </a:r>
            <a:r>
              <a:rPr lang="en-US" altLang="zh-CN" sz="2400" dirty="0" smtClean="0"/>
              <a:t>i,i+1,…,n</a:t>
            </a:r>
            <a:r>
              <a:rPr lang="zh-CN" altLang="en-US" sz="2400" dirty="0" smtClean="0"/>
              <a:t>件时的最优值，则有</a:t>
            </a:r>
            <a:r>
              <a:rPr lang="en-US" altLang="zh-CN" sz="2400" dirty="0" smtClean="0">
                <a:sym typeface="Wingdings" panose="05000000000000000000" pitchFamily="2" charset="2"/>
              </a:rPr>
              <a:t>: (</a:t>
            </a:r>
            <a:r>
              <a:rPr lang="zh-CN" altLang="en-US" sz="2400" dirty="0" smtClean="0">
                <a:sym typeface="Wingdings" panose="05000000000000000000" pitchFamily="2" charset="2"/>
              </a:rPr>
              <a:t>向前推</a:t>
            </a:r>
            <a:r>
              <a:rPr lang="en-US" altLang="zh-CN" sz="2400" dirty="0" smtClean="0">
                <a:sym typeface="Wingdings" panose="05000000000000000000" pitchFamily="2" charset="2"/>
              </a:rPr>
              <a:t>)</a:t>
            </a:r>
            <a:endParaRPr lang="en-US" altLang="zh-CN" sz="2400" dirty="0" smtClean="0"/>
          </a:p>
          <a:p>
            <a:pPr lvl="2"/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lvl="2"/>
            <a:r>
              <a:rPr lang="zh-CN" altLang="en-US" sz="2400" dirty="0" smtClean="0"/>
              <a:t>初值：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或设</a:t>
            </a:r>
            <a:r>
              <a:rPr lang="en-US" altLang="zh-CN" sz="2400" dirty="0" smtClean="0"/>
              <a:t>m[k][X]</a:t>
            </a:r>
            <a:r>
              <a:rPr lang="zh-CN" altLang="en-US" sz="2400" dirty="0" smtClean="0"/>
              <a:t>是容量为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，可选物品为</a:t>
            </a:r>
            <a:r>
              <a:rPr lang="en-US" altLang="zh-CN" sz="2400" dirty="0" smtClean="0"/>
              <a:t>1,2,..,k</a:t>
            </a:r>
            <a:r>
              <a:rPr lang="zh-CN" altLang="en-US" sz="2400" dirty="0" smtClean="0"/>
              <a:t>件时的最优值，则有：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向后推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m[k][x]=m[k-1][x]</a:t>
            </a:r>
            <a:r>
              <a:rPr lang="zh-CN" altLang="en-US" sz="2400" dirty="0" smtClean="0"/>
              <a:t>，   </a:t>
            </a:r>
            <a:r>
              <a:rPr lang="en-US" altLang="zh-CN" sz="2400" dirty="0" smtClean="0"/>
              <a:t>0≤X&lt;w</a:t>
            </a:r>
            <a:r>
              <a:rPr lang="en-US" altLang="zh-CN" sz="2400" baseline="-25000" dirty="0" smtClean="0"/>
              <a:t>k</a:t>
            </a:r>
            <a:endParaRPr lang="en-US" altLang="zh-CN" sz="2400" dirty="0" smtClean="0"/>
          </a:p>
          <a:p>
            <a:pPr lvl="2">
              <a:buNone/>
            </a:pPr>
            <a:r>
              <a:rPr lang="en-US" altLang="zh-CN" sz="2400" dirty="0" smtClean="0"/>
              <a:t>                                                                           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X ≥w</a:t>
            </a:r>
            <a:r>
              <a:rPr lang="en-US" altLang="zh-CN" sz="2400" baseline="-25000" dirty="0" smtClean="0"/>
              <a:t>k</a:t>
            </a:r>
            <a:endParaRPr lang="en-US" altLang="zh-CN" sz="2400" baseline="-25000" dirty="0" smtClean="0"/>
          </a:p>
          <a:p>
            <a:pPr lvl="2">
              <a:buNone/>
            </a:pP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初值：</a:t>
            </a:r>
            <a:r>
              <a:rPr lang="en-US" altLang="zh-CN" sz="2400" dirty="0" smtClean="0"/>
              <a:t>m[1][X]=0,0≤X&lt;w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;m[1][X]=p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,X≥w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。</a:t>
            </a:r>
            <a:endParaRPr lang="zh-CN" altLang="en-US" sz="2400" baseline="-250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11300" y="2786063"/>
          <a:ext cx="644048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公式" r:id="rId1" imgW="86868000" imgH="11582400" progId="Equation.3">
                  <p:embed/>
                </p:oleObj>
              </mc:Choice>
              <mc:Fallback>
                <p:oleObj name="公式" r:id="rId1" imgW="86868000" imgH="11582400" progId="Equation.3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11300" y="2786063"/>
                        <a:ext cx="6440488" cy="9286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16"/>
          <p:cNvGraphicFramePr>
            <a:graphicFrameLocks noChangeAspect="1"/>
          </p:cNvGraphicFramePr>
          <p:nvPr/>
        </p:nvGraphicFramePr>
        <p:xfrm>
          <a:off x="1571604" y="5214950"/>
          <a:ext cx="5857916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76504800" imgH="5486400" progId="">
                  <p:embed/>
                </p:oleObj>
              </mc:Choice>
              <mc:Fallback>
                <p:oleObj name="Equation" r:id="rId3" imgW="76504800" imgH="5486400" progId="">
                  <p:embed/>
                  <p:pic>
                    <p:nvPicPr>
                      <p:cNvPr id="0" name="Object 1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604" y="5214950"/>
                        <a:ext cx="5857916" cy="4286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643174" y="3500438"/>
          <a:ext cx="4071966" cy="968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公式" r:id="rId5" imgW="51206400" imgH="11582400" progId="Equation.3">
                  <p:embed/>
                </p:oleObj>
              </mc:Choice>
              <mc:Fallback>
                <p:oleObj name="公式" r:id="rId5" imgW="51206400" imgH="11582400" progId="Equation.3">
                  <p:embed/>
                  <p:pic>
                    <p:nvPicPr>
                      <p:cNvPr id="0" name="图片 819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3174" y="3500438"/>
                        <a:ext cx="4071966" cy="96837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               0/1</a:t>
            </a:r>
            <a:r>
              <a:rPr lang="zh-CN" altLang="en-US" sz="4000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428736"/>
            <a:ext cx="8543956" cy="4702189"/>
          </a:xfrm>
        </p:spPr>
        <p:txBody>
          <a:bodyPr/>
          <a:lstStyle/>
          <a:p>
            <a:pPr lvl="1"/>
            <a:r>
              <a:rPr lang="en-US" altLang="zh-CN" sz="2000" dirty="0" smtClean="0"/>
              <a:t>Public static void </a:t>
            </a:r>
            <a:r>
              <a:rPr lang="en-US" altLang="zh-CN" sz="2000" dirty="0" err="1" smtClean="0"/>
              <a:t>Knapstack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[]</a:t>
            </a:r>
            <a:r>
              <a:rPr lang="en-US" altLang="zh-CN" sz="2000" dirty="0" err="1" smtClean="0"/>
              <a:t>p,int</a:t>
            </a:r>
            <a:r>
              <a:rPr lang="en-US" altLang="zh-CN" sz="2000" dirty="0" smtClean="0"/>
              <a:t> []</a:t>
            </a:r>
            <a:r>
              <a:rPr lang="en-US" altLang="zh-CN" sz="2000" dirty="0" err="1" smtClean="0"/>
              <a:t>w,int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c,int</a:t>
            </a:r>
            <a:r>
              <a:rPr lang="en-US" altLang="zh-CN" sz="2000" dirty="0" smtClean="0"/>
              <a:t> [][]m) {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n=p.length-1;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jMax</a:t>
            </a:r>
            <a:r>
              <a:rPr lang="en-US" altLang="zh-CN" sz="2000" dirty="0" smtClean="0"/>
              <a:t>=Math.min(w[n]-1,c);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j=0;j&lt;=</a:t>
            </a:r>
            <a:r>
              <a:rPr lang="en-US" altLang="zh-CN" sz="2000" dirty="0" err="1" smtClean="0"/>
              <a:t>jMax;j</a:t>
            </a:r>
            <a:r>
              <a:rPr lang="en-US" altLang="zh-CN" sz="2000" dirty="0" smtClean="0"/>
              <a:t>++) m[n][j]=0;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j=w[n];j&lt;=</a:t>
            </a:r>
            <a:r>
              <a:rPr lang="en-US" altLang="zh-CN" sz="2000" dirty="0" err="1" smtClean="0"/>
              <a:t>c;j</a:t>
            </a:r>
            <a:r>
              <a:rPr lang="en-US" altLang="zh-CN" sz="2000" dirty="0" smtClean="0"/>
              <a:t>++) m[n][j]=p[n];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=n-1;i&gt;1;i--){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jMax</a:t>
            </a:r>
            <a:r>
              <a:rPr lang="en-US" altLang="zh-CN" sz="2000" dirty="0" smtClean="0"/>
              <a:t>=Math.min(w[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]-1,c);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   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j=0;j&lt;=</a:t>
            </a:r>
            <a:r>
              <a:rPr lang="en-US" altLang="zh-CN" sz="2000" dirty="0" err="1" smtClean="0"/>
              <a:t>jMax;j</a:t>
            </a:r>
            <a:r>
              <a:rPr lang="en-US" altLang="zh-CN" sz="2000" dirty="0" smtClean="0"/>
              <a:t>++) m[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][j]=m[i+1][j];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   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j=w[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];j&lt;=</a:t>
            </a:r>
            <a:r>
              <a:rPr lang="en-US" altLang="zh-CN" sz="2000" dirty="0" err="1" smtClean="0"/>
              <a:t>c;j</a:t>
            </a:r>
            <a:r>
              <a:rPr lang="en-US" altLang="zh-CN" sz="2000" dirty="0" smtClean="0"/>
              <a:t>++) m[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][j]=Math.max(m[i+1][j],m[i+1][j-w[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]+p[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]);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 }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 m[1][c]=m[2][c]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 if (c&gt;=w[1]) m[1][c]=Math.max(m[1][c],m[2][c-w[1]]+p[1]);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}</a:t>
            </a:r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538349" y="1803149"/>
            <a:ext cx="3462807" cy="25545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Public static void </a:t>
            </a:r>
            <a:r>
              <a:rPr lang="en-US" altLang="zh-CN" sz="2000" dirty="0" err="1" smtClean="0"/>
              <a:t>traceback</a:t>
            </a:r>
            <a:r>
              <a:rPr lang="en-US" altLang="zh-CN" sz="2000" dirty="0" smtClean="0"/>
              <a:t>(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[][]</a:t>
            </a:r>
            <a:r>
              <a:rPr lang="en-US" altLang="zh-CN" sz="2000" dirty="0" err="1" smtClean="0"/>
              <a:t>m,int</a:t>
            </a:r>
            <a:r>
              <a:rPr lang="en-US" altLang="zh-CN" sz="2000" dirty="0" smtClean="0"/>
              <a:t> []</a:t>
            </a:r>
            <a:r>
              <a:rPr lang="en-US" altLang="zh-CN" sz="2000" dirty="0" err="1" smtClean="0"/>
              <a:t>w,int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c,int</a:t>
            </a:r>
            <a:r>
              <a:rPr lang="en-US" altLang="zh-CN" sz="2000" dirty="0" smtClean="0"/>
              <a:t> []x)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{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n=w.lenth-1;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 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=1,i&lt;</a:t>
            </a:r>
            <a:r>
              <a:rPr lang="en-US" altLang="zh-CN" sz="2000" dirty="0" err="1" smtClean="0"/>
              <a:t>n,i</a:t>
            </a:r>
            <a:r>
              <a:rPr lang="en-US" altLang="zh-CN" sz="2000" dirty="0" smtClean="0"/>
              <a:t>++)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   if (m[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][c]==m[i+1][c])x[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]=0;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   else { x[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]=1;c-=w[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 }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  x[n]=(m[n][c]&gt;0?)1:0; 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}</a:t>
            </a:r>
            <a:endParaRPr lang="en-US" altLang="zh-CN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29322" y="571480"/>
            <a:ext cx="3087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算法复杂度：</a:t>
            </a:r>
            <a:r>
              <a:rPr lang="en-US" altLang="zh-CN" sz="2000" dirty="0" smtClean="0"/>
              <a:t>O(</a:t>
            </a:r>
            <a:r>
              <a:rPr lang="en-US" altLang="zh-CN" sz="2000" dirty="0" err="1" smtClean="0"/>
              <a:t>nc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//</a:t>
            </a:r>
            <a:r>
              <a:rPr lang="zh-CN" altLang="en-US" sz="2000" dirty="0" smtClean="0"/>
              <a:t>缺点：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很大时复杂度高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//w(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必须是整数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dirty="0" smtClean="0"/>
              <a:t>0/1</a:t>
            </a:r>
            <a:r>
              <a:rPr lang="zh-CN" altLang="en-US" sz="4400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2800" dirty="0" smtClean="0"/>
              <a:t>0/1</a:t>
            </a:r>
            <a:r>
              <a:rPr lang="zh-CN" altLang="en-US" sz="2800" dirty="0" smtClean="0"/>
              <a:t>背包问题的优化动态规划算法</a:t>
            </a:r>
            <a:endParaRPr lang="en-US" altLang="zh-CN" sz="2800" dirty="0" smtClean="0"/>
          </a:p>
          <a:p>
            <a:pPr lvl="2"/>
            <a:r>
              <a:rPr lang="zh-CN" altLang="en-US" sz="2000" dirty="0" smtClean="0"/>
              <a:t>分析装包决策及出现的各种可能状态，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有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件物品往背包里装时，背包中物品重量和价值可能出现的各种情况</a:t>
            </a:r>
            <a:r>
              <a:rPr lang="zh-CN" altLang="en-US" sz="2000" dirty="0" smtClean="0"/>
              <a:t> ：</a:t>
            </a:r>
            <a:endParaRPr lang="zh-CN" altLang="en-US" sz="2000" dirty="0" smtClean="0"/>
          </a:p>
          <a:p>
            <a:pPr lvl="2"/>
            <a:endParaRPr lang="en-US" altLang="zh-CN" sz="2400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sz="2000" dirty="0" err="1" smtClean="0"/>
              <a:t>WP</a:t>
            </a:r>
            <a:r>
              <a:rPr lang="en-US" altLang="zh-CN" sz="2000" baseline="-25000" dirty="0" err="1" smtClean="0"/>
              <a:t>k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WP</a:t>
            </a:r>
            <a:r>
              <a:rPr lang="en-US" altLang="zh-CN" sz="2000" baseline="-25000" dirty="0" smtClean="0"/>
              <a:t>k+1</a:t>
            </a:r>
            <a:r>
              <a:rPr lang="zh-CN" altLang="en-US" sz="2000" dirty="0" smtClean="0"/>
              <a:t>之间的关系：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点对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w,v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溢出，若</a:t>
            </a:r>
            <a:r>
              <a:rPr lang="en-US" altLang="zh-CN" sz="2000" dirty="0" smtClean="0"/>
              <a:t>w &gt; C;  </a:t>
            </a:r>
            <a:r>
              <a:rPr lang="zh-CN" altLang="en-US" sz="2000" dirty="0" smtClean="0"/>
              <a:t>点对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w,v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覆盖点对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w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</a:t>
            </a:r>
            <a:r>
              <a:rPr lang="en-US" altLang="zh-CN" sz="2000" dirty="0" err="1" smtClean="0"/>
              <a:t>,v</a:t>
            </a:r>
            <a:r>
              <a:rPr lang="en-US" altLang="zh-CN" sz="2000" dirty="0" smtClean="0">
                <a:sym typeface="Symbol" panose="05050102010706020507" pitchFamily="18" charset="2"/>
              </a:rPr>
              <a:t>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，若</a:t>
            </a:r>
            <a:r>
              <a:rPr lang="en-US" altLang="zh-CN" sz="2000" dirty="0" smtClean="0"/>
              <a:t>w </a:t>
            </a:r>
            <a:r>
              <a:rPr lang="en-US" altLang="zh-CN" sz="2000" dirty="0" smtClean="0">
                <a:sym typeface="Symbol" panose="05050102010706020507" pitchFamily="18" charset="2"/>
              </a:rPr>
              <a:t></a:t>
            </a:r>
            <a:r>
              <a:rPr lang="en-US" altLang="zh-CN" sz="2000" dirty="0" smtClean="0"/>
              <a:t> w</a:t>
            </a:r>
            <a:r>
              <a:rPr lang="en-US" altLang="zh-CN" sz="2000" dirty="0" smtClean="0">
                <a:sym typeface="Symbol" panose="05050102010706020507" pitchFamily="18" charset="2"/>
              </a:rPr>
              <a:t>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，且</a:t>
            </a:r>
            <a:r>
              <a:rPr lang="en-US" altLang="zh-CN" sz="2000" dirty="0" smtClean="0"/>
              <a:t>v </a:t>
            </a:r>
            <a:r>
              <a:rPr lang="en-US" altLang="zh-CN" sz="2000" dirty="0" smtClean="0">
                <a:sym typeface="Symbol" panose="05050102010706020507" pitchFamily="18" charset="2"/>
              </a:rPr>
              <a:t> v </a:t>
            </a:r>
            <a:r>
              <a:rPr lang="zh-CN" altLang="en-US" sz="2000" dirty="0" smtClean="0">
                <a:sym typeface="Symbol" panose="05050102010706020507" pitchFamily="18" charset="2"/>
              </a:rPr>
              <a:t>。</a:t>
            </a:r>
            <a:endParaRPr lang="zh-CN" altLang="en-US" sz="2000" dirty="0" smtClean="0">
              <a:sym typeface="Symbol" panose="05050102010706020507" pitchFamily="18" charset="2"/>
            </a:endParaRPr>
          </a:p>
          <a:p>
            <a:pPr lvl="2"/>
            <a:r>
              <a:rPr lang="zh-CN" altLang="en-US" sz="2000" dirty="0" smtClean="0"/>
              <a:t>整理抛弃溢出点对，剔除被覆盖点对，然后按照重量值从小到大给点对编号。此时，价值必也是依编号递增的。</a:t>
            </a:r>
            <a:endParaRPr lang="zh-CN" altLang="en-US" sz="2000" dirty="0" smtClean="0"/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1428728" y="2749559"/>
          <a:ext cx="7358114" cy="1751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129235200" imgH="29870400" progId="">
                  <p:embed/>
                </p:oleObj>
              </mc:Choice>
              <mc:Fallback>
                <p:oleObj name="Equation" r:id="rId1" imgW="129235200" imgH="298704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8728" y="2749559"/>
                        <a:ext cx="7358114" cy="175101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6"/>
          <p:cNvGraphicFramePr>
            <a:graphicFrameLocks noChangeAspect="1"/>
          </p:cNvGraphicFramePr>
          <p:nvPr/>
        </p:nvGraphicFramePr>
        <p:xfrm>
          <a:off x="4429124" y="4429132"/>
          <a:ext cx="3286147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51816000" imgH="6096000" progId="">
                  <p:embed/>
                </p:oleObj>
              </mc:Choice>
              <mc:Fallback>
                <p:oleObj name="Equation" r:id="rId3" imgW="51816000" imgH="60960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9124" y="4429132"/>
                        <a:ext cx="3286147" cy="3571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8"/>
          <p:cNvGraphicFramePr>
            <a:graphicFrameLocks noChangeAspect="1"/>
          </p:cNvGraphicFramePr>
          <p:nvPr/>
        </p:nvGraphicFramePr>
        <p:xfrm>
          <a:off x="7643834" y="4500570"/>
          <a:ext cx="1357322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23469600" imgH="4876800" progId="">
                  <p:embed/>
                </p:oleObj>
              </mc:Choice>
              <mc:Fallback>
                <p:oleObj name="Equation" r:id="rId5" imgW="23469600" imgH="4876800" progId="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43834" y="4500570"/>
                        <a:ext cx="1357322" cy="28575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36609"/>
          </a:xfrm>
        </p:spPr>
        <p:txBody>
          <a:bodyPr/>
          <a:lstStyle/>
          <a:p>
            <a:pPr algn="ctr"/>
            <a:r>
              <a:rPr lang="en-US" altLang="zh-CN" sz="4000" dirty="0" smtClean="0"/>
              <a:t>0/1</a:t>
            </a:r>
            <a:r>
              <a:rPr lang="zh-CN" altLang="en-US" sz="4000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r>
              <a:rPr lang="zh-CN" altLang="en-US" sz="2000" dirty="0" smtClean="0"/>
              <a:t>算法流程：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回溯求解： 若</a:t>
            </a:r>
            <a:r>
              <a:rPr lang="en-US" altLang="zh-CN" sz="2000" dirty="0" err="1" smtClean="0"/>
              <a:t>S</a:t>
            </a:r>
            <a:r>
              <a:rPr lang="en-US" altLang="zh-CN" sz="2000" baseline="30000" dirty="0" err="1" smtClean="0"/>
              <a:t>n</a:t>
            </a:r>
            <a:r>
              <a:rPr lang="zh-CN" altLang="en-US" sz="2000" dirty="0" smtClean="0"/>
              <a:t>最后元素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</a:t>
            </a:r>
            <a:r>
              <a:rPr lang="en-US" altLang="zh-CN" sz="2000" baseline="-25000" dirty="0" err="1" smtClean="0"/>
              <a:t>kn</a:t>
            </a:r>
            <a:r>
              <a:rPr lang="en-US" altLang="zh-CN" sz="2000" dirty="0" err="1" smtClean="0"/>
              <a:t>,v</a:t>
            </a:r>
            <a:r>
              <a:rPr lang="en-US" altLang="zh-CN" sz="2000" baseline="-25000" dirty="0" err="1" smtClean="0"/>
              <a:t>kn</a:t>
            </a:r>
            <a:r>
              <a:rPr lang="en-US" altLang="zh-CN" sz="2000" dirty="0" smtClean="0"/>
              <a:t>) ∈ S</a:t>
            </a:r>
            <a:r>
              <a:rPr lang="en-US" altLang="zh-CN" sz="2000" baseline="30000" dirty="0" smtClean="0"/>
              <a:t>n-1</a:t>
            </a:r>
            <a:r>
              <a:rPr lang="zh-CN" altLang="en-US" sz="2000" dirty="0" smtClean="0"/>
              <a:t>，则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=0</a:t>
            </a:r>
            <a:r>
              <a:rPr lang="zh-CN" altLang="en-US" sz="2000" dirty="0" smtClean="0"/>
              <a:t>，否则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=1;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由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b</a:t>
            </a:r>
            <a:r>
              <a:rPr lang="en-US" altLang="zh-CN" sz="2000" baseline="-25000" dirty="0" err="1" smtClean="0"/>
              <a:t>k</a:t>
            </a:r>
            <a:r>
              <a:rPr lang="en-US" altLang="zh-CN" sz="2000" baseline="-40000" dirty="0" err="1" smtClean="0"/>
              <a:t>n</a:t>
            </a:r>
            <a:r>
              <a:rPr lang="en-US" altLang="zh-CN" sz="2000" dirty="0" err="1" smtClean="0"/>
              <a:t>,v</a:t>
            </a:r>
            <a:r>
              <a:rPr lang="en-US" altLang="zh-CN" sz="2000" baseline="-25000" dirty="0" err="1" smtClean="0"/>
              <a:t>k</a:t>
            </a:r>
            <a:r>
              <a:rPr lang="en-US" altLang="zh-CN" sz="2000" baseline="-40000" dirty="0" err="1" smtClean="0"/>
              <a:t>n</a:t>
            </a:r>
            <a:r>
              <a:rPr lang="en-US" altLang="zh-CN" sz="2000" dirty="0" smtClean="0"/>
              <a:t>)=(</a:t>
            </a:r>
            <a:r>
              <a:rPr lang="en-US" altLang="zh-CN" sz="2000" dirty="0" err="1" smtClean="0"/>
              <a:t>w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err="1" smtClean="0"/>
              <a:t>,p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)+(b</a:t>
            </a:r>
            <a:r>
              <a:rPr lang="en-US" altLang="zh-CN" sz="2000" baseline="-25000" dirty="0" smtClean="0"/>
              <a:t>k</a:t>
            </a:r>
            <a:r>
              <a:rPr lang="en-US" altLang="zh-CN" sz="2000" baseline="-40000" dirty="0" smtClean="0"/>
              <a:t>n-1</a:t>
            </a:r>
            <a:r>
              <a:rPr lang="en-US" altLang="zh-CN" sz="2000" dirty="0" smtClean="0"/>
              <a:t>,v</a:t>
            </a:r>
            <a:r>
              <a:rPr lang="en-US" altLang="zh-CN" sz="2000" baseline="-25000" dirty="0" smtClean="0"/>
              <a:t>k</a:t>
            </a:r>
            <a:r>
              <a:rPr lang="en-US" altLang="zh-CN" sz="2000" baseline="-40000" dirty="0" smtClean="0"/>
              <a:t>n-1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，计算</a:t>
            </a:r>
            <a:r>
              <a:rPr lang="en-US" altLang="zh-CN" sz="2000" dirty="0" smtClean="0"/>
              <a:t>(b</a:t>
            </a:r>
            <a:r>
              <a:rPr lang="en-US" altLang="zh-CN" sz="2000" baseline="-25000" dirty="0" smtClean="0"/>
              <a:t>k</a:t>
            </a:r>
            <a:r>
              <a:rPr lang="en-US" altLang="zh-CN" sz="2000" baseline="-40000" dirty="0" smtClean="0"/>
              <a:t>n-1</a:t>
            </a:r>
            <a:r>
              <a:rPr lang="en-US" altLang="zh-CN" sz="2000" dirty="0" smtClean="0"/>
              <a:t>,v</a:t>
            </a:r>
            <a:r>
              <a:rPr lang="en-US" altLang="zh-CN" sz="2000" baseline="-25000" dirty="0" smtClean="0"/>
              <a:t>k</a:t>
            </a:r>
            <a:r>
              <a:rPr lang="en-US" altLang="zh-CN" sz="2000" baseline="-40000" dirty="0" smtClean="0"/>
              <a:t>n-1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，依次确定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n-1</a:t>
            </a:r>
            <a:r>
              <a:rPr lang="en-US" altLang="zh-CN" sz="2000" dirty="0" smtClean="0"/>
              <a:t>,…x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                </a:t>
            </a:r>
            <a:endParaRPr lang="en-US" altLang="zh-CN" sz="2000" dirty="0" smtClean="0"/>
          </a:p>
          <a:p>
            <a:r>
              <a:rPr lang="zh-CN" altLang="en-US" sz="2000" dirty="0" smtClean="0"/>
              <a:t>例子：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回溯求解</a:t>
            </a:r>
            <a:endParaRPr lang="en-US" altLang="zh-CN" sz="2000" dirty="0" smtClean="0"/>
          </a:p>
          <a:p>
            <a:endParaRPr lang="en-US" altLang="zh-CN" sz="800" dirty="0" smtClean="0"/>
          </a:p>
          <a:p>
            <a:pPr>
              <a:buNone/>
            </a:pPr>
            <a:r>
              <a:rPr lang="zh-CN" altLang="en-US" sz="2000" dirty="0" smtClean="0"/>
              <a:t>                                                        最优解为                      ，最优值为 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endParaRPr lang="en-US" altLang="zh-CN" sz="2000" dirty="0" smtClean="0"/>
          </a:p>
        </p:txBody>
      </p:sp>
      <p:graphicFrame>
        <p:nvGraphicFramePr>
          <p:cNvPr id="29698" name="Object 18"/>
          <p:cNvGraphicFramePr>
            <a:graphicFrameLocks noChangeAspect="1"/>
          </p:cNvGraphicFramePr>
          <p:nvPr/>
        </p:nvGraphicFramePr>
        <p:xfrm>
          <a:off x="2143108" y="1285860"/>
          <a:ext cx="6429420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112471200" imgH="14020800" progId="">
                  <p:embed/>
                </p:oleObj>
              </mc:Choice>
              <mc:Fallback>
                <p:oleObj name="Equation" r:id="rId1" imgW="112471200" imgH="14020800" progId="">
                  <p:embed/>
                  <p:pic>
                    <p:nvPicPr>
                      <p:cNvPr id="0" name="Object 1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43108" y="1285860"/>
                        <a:ext cx="6429420" cy="8572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1622426" y="2786058"/>
          <a:ext cx="7092978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97536000" imgH="5486400" progId="">
                  <p:embed/>
                </p:oleObj>
              </mc:Choice>
              <mc:Fallback>
                <p:oleObj name="Equation" r:id="rId3" imgW="97536000" imgH="54864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2426" y="2786058"/>
                        <a:ext cx="7092978" cy="3571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6"/>
          <p:cNvGraphicFramePr>
            <a:graphicFrameLocks noChangeAspect="1"/>
          </p:cNvGraphicFramePr>
          <p:nvPr/>
        </p:nvGraphicFramePr>
        <p:xfrm>
          <a:off x="1643042" y="3071810"/>
          <a:ext cx="6627809" cy="2160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03936800" imgH="40843200" progId="">
                  <p:embed/>
                </p:oleObj>
              </mc:Choice>
              <mc:Fallback>
                <p:oleObj name="Equation" r:id="rId5" imgW="103936800" imgH="408432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3042" y="3071810"/>
                        <a:ext cx="6627809" cy="216059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8"/>
          <p:cNvGraphicFramePr>
            <a:graphicFrameLocks noChangeAspect="1"/>
          </p:cNvGraphicFramePr>
          <p:nvPr/>
        </p:nvGraphicFramePr>
        <p:xfrm>
          <a:off x="2000232" y="5214950"/>
          <a:ext cx="5072098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77724000" imgH="17678400" progId="">
                  <p:embed/>
                </p:oleObj>
              </mc:Choice>
              <mc:Fallback>
                <p:oleObj name="Equation" r:id="rId7" imgW="77724000" imgH="17678400" progId="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0232" y="5214950"/>
                        <a:ext cx="5072098" cy="92869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10"/>
          <p:cNvGraphicFramePr>
            <a:graphicFrameLocks noChangeAspect="1"/>
          </p:cNvGraphicFramePr>
          <p:nvPr/>
        </p:nvGraphicFramePr>
        <p:xfrm>
          <a:off x="5500694" y="5851545"/>
          <a:ext cx="143986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18897600" imgH="4876800" progId="">
                  <p:embed/>
                </p:oleObj>
              </mc:Choice>
              <mc:Fallback>
                <p:oleObj name="Equation" r:id="rId9" imgW="18897600" imgH="4876800" progId="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00694" y="5851545"/>
                        <a:ext cx="1439863" cy="363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动态规划设计思想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2357454"/>
          </a:xfrm>
        </p:spPr>
        <p:txBody>
          <a:bodyPr/>
          <a:lstStyle/>
          <a:p>
            <a:pPr lvl="1"/>
            <a:r>
              <a:rPr lang="zh-CN" altLang="en-US" dirty="0" smtClean="0"/>
              <a:t>例：</a:t>
            </a:r>
            <a:r>
              <a:rPr lang="zh-CN" altLang="en-US" sz="2800" dirty="0" smtClean="0"/>
              <a:t>多段图问题</a:t>
            </a:r>
            <a:endParaRPr lang="en-US" altLang="zh-CN" sz="2800" dirty="0" smtClean="0"/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赋权有向图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G=(V,E)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，顶点集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被划分成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k(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2)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个不相交的子集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 1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，其中，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分别只有一个顶点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s(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称为源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和一个顶点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t(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称为汇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，所有的边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u,v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的始点和终点都在相邻的两个子集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i+1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中，而且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u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i+1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b="1" dirty="0" smtClean="0"/>
              <a:t>多阶段图问题</a:t>
            </a:r>
            <a:r>
              <a:rPr lang="zh-CN" altLang="en-US" sz="2000" dirty="0" smtClean="0"/>
              <a:t>：求由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的最小成本路径（也叫最短路径）。</a:t>
            </a:r>
            <a:endParaRPr lang="zh-CN" altLang="en-US" dirty="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1228752" y="3500438"/>
            <a:ext cx="7200900" cy="2643206"/>
            <a:chOff x="543" y="1752"/>
            <a:chExt cx="7737" cy="2776"/>
          </a:xfrm>
        </p:grpSpPr>
        <p:grpSp>
          <p:nvGrpSpPr>
            <p:cNvPr id="5" name="Group 5"/>
            <p:cNvGrpSpPr/>
            <p:nvPr/>
          </p:nvGrpSpPr>
          <p:grpSpPr bwMode="auto">
            <a:xfrm>
              <a:off x="916" y="2242"/>
              <a:ext cx="5543" cy="2080"/>
              <a:chOff x="872" y="2314"/>
              <a:chExt cx="5543" cy="2080"/>
            </a:xfrm>
          </p:grpSpPr>
          <p:grpSp>
            <p:nvGrpSpPr>
              <p:cNvPr id="73" name="Group 6"/>
              <p:cNvGrpSpPr/>
              <p:nvPr/>
            </p:nvGrpSpPr>
            <p:grpSpPr bwMode="auto">
              <a:xfrm>
                <a:off x="872" y="2314"/>
                <a:ext cx="5543" cy="2080"/>
                <a:chOff x="2340" y="12360"/>
                <a:chExt cx="5543" cy="2080"/>
              </a:xfrm>
            </p:grpSpPr>
            <p:sp>
              <p:nvSpPr>
                <p:cNvPr id="75" name="Rectangle 7"/>
                <p:cNvSpPr>
                  <a:spLocks noChangeArrowheads="1"/>
                </p:cNvSpPr>
                <p:nvPr/>
              </p:nvSpPr>
              <p:spPr bwMode="auto">
                <a:xfrm>
                  <a:off x="3930" y="13659"/>
                  <a:ext cx="227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18</a:t>
                  </a:r>
                  <a:endParaRPr lang="en-US" altLang="zh-CN" sz="1600"/>
                </a:p>
              </p:txBody>
            </p:sp>
            <p:sp>
              <p:nvSpPr>
                <p:cNvPr id="76" name="Rectangle 8"/>
                <p:cNvSpPr>
                  <a:spLocks noChangeArrowheads="1"/>
                </p:cNvSpPr>
                <p:nvPr/>
              </p:nvSpPr>
              <p:spPr bwMode="auto">
                <a:xfrm>
                  <a:off x="7740" y="14105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77" name="Rectangle 9"/>
                <p:cNvSpPr>
                  <a:spLocks noChangeArrowheads="1"/>
                </p:cNvSpPr>
                <p:nvPr/>
              </p:nvSpPr>
              <p:spPr bwMode="auto">
                <a:xfrm>
                  <a:off x="7770" y="12546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4</a:t>
                  </a:r>
                  <a:endParaRPr lang="en-US" altLang="zh-CN" sz="1600"/>
                </a:p>
              </p:txBody>
            </p:sp>
            <p:sp>
              <p:nvSpPr>
                <p:cNvPr id="78" name="Rectangle 10"/>
                <p:cNvSpPr>
                  <a:spLocks noChangeArrowheads="1"/>
                </p:cNvSpPr>
                <p:nvPr/>
              </p:nvSpPr>
              <p:spPr bwMode="auto">
                <a:xfrm>
                  <a:off x="7740" y="13296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1600"/>
                </a:p>
              </p:txBody>
            </p:sp>
            <p:sp>
              <p:nvSpPr>
                <p:cNvPr id="79" name="Rectangle 11"/>
                <p:cNvSpPr>
                  <a:spLocks noChangeArrowheads="1"/>
                </p:cNvSpPr>
                <p:nvPr/>
              </p:nvSpPr>
              <p:spPr bwMode="auto">
                <a:xfrm>
                  <a:off x="5850" y="13920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80" name="Rectangle 12"/>
                <p:cNvSpPr>
                  <a:spLocks noChangeArrowheads="1"/>
                </p:cNvSpPr>
                <p:nvPr/>
              </p:nvSpPr>
              <p:spPr bwMode="auto">
                <a:xfrm>
                  <a:off x="5835" y="12672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81" name="Rectangle 13"/>
                <p:cNvSpPr>
                  <a:spLocks noChangeArrowheads="1"/>
                </p:cNvSpPr>
                <p:nvPr/>
              </p:nvSpPr>
              <p:spPr bwMode="auto">
                <a:xfrm>
                  <a:off x="5820" y="13326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82" name="Rectangle 14"/>
                <p:cNvSpPr>
                  <a:spLocks noChangeArrowheads="1"/>
                </p:cNvSpPr>
                <p:nvPr/>
              </p:nvSpPr>
              <p:spPr bwMode="auto">
                <a:xfrm>
                  <a:off x="3960" y="13014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9</a:t>
                  </a:r>
                  <a:endParaRPr lang="en-US" altLang="zh-CN" sz="1600" dirty="0"/>
                </a:p>
              </p:txBody>
            </p:sp>
            <p:sp>
              <p:nvSpPr>
                <p:cNvPr id="83" name="Rectangle 15"/>
                <p:cNvSpPr>
                  <a:spLocks noChangeArrowheads="1"/>
                </p:cNvSpPr>
                <p:nvPr/>
              </p:nvSpPr>
              <p:spPr bwMode="auto">
                <a:xfrm>
                  <a:off x="3960" y="12360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endParaRPr lang="en-US" altLang="zh-CN"/>
                </a:p>
              </p:txBody>
            </p:sp>
            <p:sp>
              <p:nvSpPr>
                <p:cNvPr id="84" name="Rectangle 16"/>
                <p:cNvSpPr>
                  <a:spLocks noChangeArrowheads="1"/>
                </p:cNvSpPr>
                <p:nvPr/>
              </p:nvSpPr>
              <p:spPr bwMode="auto">
                <a:xfrm>
                  <a:off x="2340" y="13296"/>
                  <a:ext cx="227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16</a:t>
                  </a:r>
                  <a:endParaRPr lang="en-US" altLang="zh-CN" sz="1600"/>
                </a:p>
              </p:txBody>
            </p:sp>
            <p:sp>
              <p:nvSpPr>
                <p:cNvPr id="85" name="Rectangle 17"/>
                <p:cNvSpPr>
                  <a:spLocks noChangeArrowheads="1"/>
                </p:cNvSpPr>
                <p:nvPr/>
              </p:nvSpPr>
              <p:spPr bwMode="auto">
                <a:xfrm>
                  <a:off x="3885" y="14247"/>
                  <a:ext cx="227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15</a:t>
                  </a:r>
                  <a:endParaRPr lang="en-US" altLang="zh-CN" sz="1600"/>
                </a:p>
              </p:txBody>
            </p:sp>
          </p:grpSp>
          <p:sp>
            <p:nvSpPr>
              <p:cNvPr id="74" name="Rectangle 18"/>
              <p:cNvSpPr>
                <a:spLocks noChangeArrowheads="1"/>
              </p:cNvSpPr>
              <p:nvPr/>
            </p:nvSpPr>
            <p:spPr bwMode="auto">
              <a:xfrm>
                <a:off x="2520" y="2332"/>
                <a:ext cx="125" cy="19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lnSpc>
                    <a:spcPct val="80000"/>
                  </a:lnSpc>
                </a:pPr>
                <a:r>
                  <a:rPr lang="en-US" altLang="zh-CN" sz="16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altLang="zh-CN" sz="1600"/>
              </a:p>
            </p:txBody>
          </p:sp>
        </p:grpSp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720" y="1752"/>
              <a:ext cx="7560" cy="4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600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1600">
                  <a:latin typeface="Times New Roman" panose="02020603050405020304" pitchFamily="18" charset="0"/>
                </a:rPr>
                <a:t>                       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1600">
                  <a:latin typeface="Times New Roman" panose="02020603050405020304" pitchFamily="18" charset="0"/>
                </a:rPr>
                <a:t>                               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3</a:t>
              </a:r>
              <a:r>
                <a:rPr lang="en-US" altLang="zh-CN" sz="1600">
                  <a:latin typeface="Times New Roman" panose="02020603050405020304" pitchFamily="18" charset="0"/>
                </a:rPr>
                <a:t>                             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4</a:t>
              </a:r>
              <a:r>
                <a:rPr lang="en-US" altLang="zh-CN" sz="1600">
                  <a:latin typeface="Times New Roman" panose="02020603050405020304" pitchFamily="18" charset="0"/>
                </a:rPr>
                <a:t>                         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5</a:t>
              </a:r>
              <a:endParaRPr lang="en-US" altLang="zh-CN" sz="1600"/>
            </a:p>
          </p:txBody>
        </p:sp>
        <p:grpSp>
          <p:nvGrpSpPr>
            <p:cNvPr id="7" name="Group 20"/>
            <p:cNvGrpSpPr/>
            <p:nvPr/>
          </p:nvGrpSpPr>
          <p:grpSpPr bwMode="auto">
            <a:xfrm>
              <a:off x="543" y="2374"/>
              <a:ext cx="7560" cy="2127"/>
              <a:chOff x="1980" y="12516"/>
              <a:chExt cx="7560" cy="2127"/>
            </a:xfrm>
          </p:grpSpPr>
          <p:sp>
            <p:nvSpPr>
              <p:cNvPr id="50" name="Rectangle 21"/>
              <p:cNvSpPr>
                <a:spLocks noChangeArrowheads="1"/>
              </p:cNvSpPr>
              <p:nvPr/>
            </p:nvSpPr>
            <p:spPr bwMode="auto">
              <a:xfrm>
                <a:off x="4830" y="13548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1</a:t>
                </a:r>
                <a:endParaRPr lang="en-US" altLang="zh-CN" sz="1600"/>
              </a:p>
            </p:txBody>
          </p:sp>
          <p:sp>
            <p:nvSpPr>
              <p:cNvPr id="51" name="Rectangle 22"/>
              <p:cNvSpPr>
                <a:spLocks noChangeArrowheads="1"/>
              </p:cNvSpPr>
              <p:nvPr/>
            </p:nvSpPr>
            <p:spPr bwMode="auto">
              <a:xfrm>
                <a:off x="9404" y="1329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lnSpc>
                    <a:spcPct val="90000"/>
                  </a:lnSpc>
                </a:pPr>
                <a:r>
                  <a:rPr lang="en-US" altLang="zh-CN">
                    <a:latin typeface="Times New Roman" panose="02020603050405020304" pitchFamily="18" charset="0"/>
                  </a:rPr>
                  <a:t>t</a:t>
                </a:r>
                <a:endParaRPr lang="en-US" altLang="zh-CN"/>
              </a:p>
            </p:txBody>
          </p:sp>
          <p:sp>
            <p:nvSpPr>
              <p:cNvPr id="52" name="Rectangle 23"/>
              <p:cNvSpPr>
                <a:spLocks noChangeArrowheads="1"/>
              </p:cNvSpPr>
              <p:nvPr/>
            </p:nvSpPr>
            <p:spPr bwMode="auto">
              <a:xfrm>
                <a:off x="1980" y="13197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lnSpc>
                    <a:spcPct val="90000"/>
                  </a:lnSpc>
                </a:pPr>
                <a:r>
                  <a:rPr lang="en-US" altLang="zh-CN">
                    <a:latin typeface="Times New Roman" panose="02020603050405020304" pitchFamily="18" charset="0"/>
                  </a:rPr>
                  <a:t>s</a:t>
                </a:r>
                <a:endParaRPr lang="en-US" altLang="zh-CN"/>
              </a:p>
            </p:txBody>
          </p:sp>
          <p:sp>
            <p:nvSpPr>
              <p:cNvPr id="53" name="Rectangle 24"/>
              <p:cNvSpPr>
                <a:spLocks noChangeArrowheads="1"/>
              </p:cNvSpPr>
              <p:nvPr/>
            </p:nvSpPr>
            <p:spPr bwMode="auto">
              <a:xfrm>
                <a:off x="3315" y="13572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3</a:t>
                </a:r>
                <a:endParaRPr lang="en-US" altLang="zh-CN" sz="1600"/>
              </a:p>
            </p:txBody>
          </p:sp>
          <p:sp>
            <p:nvSpPr>
              <p:cNvPr id="54" name="Rectangle 25"/>
              <p:cNvSpPr>
                <a:spLocks noChangeArrowheads="1"/>
              </p:cNvSpPr>
              <p:nvPr/>
            </p:nvSpPr>
            <p:spPr bwMode="auto">
              <a:xfrm>
                <a:off x="3240" y="13140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7</a:t>
                </a:r>
                <a:endParaRPr lang="en-US" altLang="zh-CN" sz="1600"/>
              </a:p>
            </p:txBody>
          </p:sp>
          <p:sp>
            <p:nvSpPr>
              <p:cNvPr id="55" name="Rectangle 26"/>
              <p:cNvSpPr>
                <a:spLocks noChangeArrowheads="1"/>
              </p:cNvSpPr>
              <p:nvPr/>
            </p:nvSpPr>
            <p:spPr bwMode="auto">
              <a:xfrm>
                <a:off x="3060" y="14133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2</a:t>
                </a:r>
                <a:endParaRPr lang="en-US" altLang="zh-CN" sz="1600"/>
              </a:p>
            </p:txBody>
          </p:sp>
          <p:sp>
            <p:nvSpPr>
              <p:cNvPr id="56" name="Rectangle 27"/>
              <p:cNvSpPr>
                <a:spLocks noChangeArrowheads="1"/>
              </p:cNvSpPr>
              <p:nvPr/>
            </p:nvSpPr>
            <p:spPr bwMode="auto">
              <a:xfrm>
                <a:off x="2924" y="12828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9</a:t>
                </a:r>
                <a:endParaRPr lang="en-US" altLang="zh-CN" sz="1600"/>
              </a:p>
            </p:txBody>
          </p:sp>
          <p:sp>
            <p:nvSpPr>
              <p:cNvPr id="57" name="Rectangle 28"/>
              <p:cNvSpPr>
                <a:spLocks noChangeArrowheads="1"/>
              </p:cNvSpPr>
              <p:nvPr/>
            </p:nvSpPr>
            <p:spPr bwMode="auto">
              <a:xfrm>
                <a:off x="5205" y="13023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 dirty="0">
                    <a:latin typeface="Times New Roman" panose="02020603050405020304" pitchFamily="18" charset="0"/>
                  </a:rPr>
                  <a:t>2</a:t>
                </a:r>
                <a:endParaRPr lang="en-US" altLang="zh-CN" sz="1600" dirty="0"/>
              </a:p>
            </p:txBody>
          </p:sp>
          <p:sp>
            <p:nvSpPr>
              <p:cNvPr id="58" name="Rectangle 29"/>
              <p:cNvSpPr>
                <a:spLocks noChangeArrowheads="1"/>
              </p:cNvSpPr>
              <p:nvPr/>
            </p:nvSpPr>
            <p:spPr bwMode="auto">
              <a:xfrm>
                <a:off x="4545" y="12783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2</a:t>
                </a:r>
                <a:endParaRPr lang="en-US" altLang="zh-CN" sz="1600"/>
              </a:p>
            </p:txBody>
          </p:sp>
          <p:sp>
            <p:nvSpPr>
              <p:cNvPr id="59" name="Rectangle 30"/>
              <p:cNvSpPr>
                <a:spLocks noChangeArrowheads="1"/>
              </p:cNvSpPr>
              <p:nvPr/>
            </p:nvSpPr>
            <p:spPr bwMode="auto">
              <a:xfrm>
                <a:off x="4680" y="1251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4</a:t>
                </a:r>
                <a:endParaRPr lang="en-US" altLang="zh-CN" sz="1600"/>
              </a:p>
            </p:txBody>
          </p:sp>
          <p:sp>
            <p:nvSpPr>
              <p:cNvPr id="60" name="Rectangle 31"/>
              <p:cNvSpPr>
                <a:spLocks noChangeArrowheads="1"/>
              </p:cNvSpPr>
              <p:nvPr/>
            </p:nvSpPr>
            <p:spPr bwMode="auto">
              <a:xfrm>
                <a:off x="6660" y="12573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6</a:t>
                </a:r>
                <a:endParaRPr lang="en-US" altLang="zh-CN" sz="1600"/>
              </a:p>
            </p:txBody>
          </p:sp>
          <p:sp>
            <p:nvSpPr>
              <p:cNvPr id="61" name="Rectangle 32"/>
              <p:cNvSpPr>
                <a:spLocks noChangeArrowheads="1"/>
              </p:cNvSpPr>
              <p:nvPr/>
            </p:nvSpPr>
            <p:spPr bwMode="auto">
              <a:xfrm>
                <a:off x="4140" y="14076"/>
                <a:ext cx="227" cy="22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11</a:t>
                </a:r>
                <a:endParaRPr lang="en-US" altLang="zh-CN" sz="1600"/>
              </a:p>
            </p:txBody>
          </p:sp>
          <p:sp>
            <p:nvSpPr>
              <p:cNvPr id="62" name="Rectangle 33"/>
              <p:cNvSpPr>
                <a:spLocks noChangeArrowheads="1"/>
              </p:cNvSpPr>
              <p:nvPr/>
            </p:nvSpPr>
            <p:spPr bwMode="auto">
              <a:xfrm>
                <a:off x="4320" y="1335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7</a:t>
                </a:r>
                <a:endParaRPr lang="en-US" altLang="zh-CN" sz="1600"/>
              </a:p>
            </p:txBody>
          </p:sp>
          <p:sp>
            <p:nvSpPr>
              <p:cNvPr id="63" name="Rectangle 34"/>
              <p:cNvSpPr>
                <a:spLocks noChangeArrowheads="1"/>
              </p:cNvSpPr>
              <p:nvPr/>
            </p:nvSpPr>
            <p:spPr bwMode="auto">
              <a:xfrm>
                <a:off x="4860" y="14388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8</a:t>
                </a:r>
                <a:endParaRPr lang="en-US" altLang="zh-CN" sz="1600"/>
              </a:p>
            </p:txBody>
          </p:sp>
          <p:sp>
            <p:nvSpPr>
              <p:cNvPr id="64" name="Rectangle 35"/>
              <p:cNvSpPr>
                <a:spLocks noChangeArrowheads="1"/>
              </p:cNvSpPr>
              <p:nvPr/>
            </p:nvSpPr>
            <p:spPr bwMode="auto">
              <a:xfrm>
                <a:off x="4320" y="13719"/>
                <a:ext cx="227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11</a:t>
                </a:r>
                <a:endParaRPr lang="en-US" altLang="zh-CN" sz="1600"/>
              </a:p>
            </p:txBody>
          </p:sp>
          <p:sp>
            <p:nvSpPr>
              <p:cNvPr id="65" name="Rectangle 36"/>
              <p:cNvSpPr>
                <a:spLocks noChangeArrowheads="1"/>
              </p:cNvSpPr>
              <p:nvPr/>
            </p:nvSpPr>
            <p:spPr bwMode="auto">
              <a:xfrm>
                <a:off x="6480" y="1335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3</a:t>
                </a:r>
                <a:endParaRPr lang="en-US" altLang="zh-CN" sz="1600"/>
              </a:p>
            </p:txBody>
          </p:sp>
          <p:sp>
            <p:nvSpPr>
              <p:cNvPr id="66" name="Rectangle 37"/>
              <p:cNvSpPr>
                <a:spLocks noChangeArrowheads="1"/>
              </p:cNvSpPr>
              <p:nvPr/>
            </p:nvSpPr>
            <p:spPr bwMode="auto">
              <a:xfrm>
                <a:off x="7064" y="12999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4</a:t>
                </a:r>
                <a:endParaRPr lang="en-US" altLang="zh-CN" sz="1600"/>
              </a:p>
            </p:txBody>
          </p:sp>
          <p:sp>
            <p:nvSpPr>
              <p:cNvPr id="67" name="Rectangle 38"/>
              <p:cNvSpPr>
                <a:spLocks noChangeArrowheads="1"/>
              </p:cNvSpPr>
              <p:nvPr/>
            </p:nvSpPr>
            <p:spPr bwMode="auto">
              <a:xfrm>
                <a:off x="6000" y="13044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5</a:t>
                </a:r>
                <a:endParaRPr lang="en-US" altLang="zh-CN" sz="1600"/>
              </a:p>
            </p:txBody>
          </p:sp>
          <p:sp>
            <p:nvSpPr>
              <p:cNvPr id="68" name="Rectangle 39"/>
              <p:cNvSpPr>
                <a:spLocks noChangeArrowheads="1"/>
              </p:cNvSpPr>
              <p:nvPr/>
            </p:nvSpPr>
            <p:spPr bwMode="auto">
              <a:xfrm>
                <a:off x="8115" y="1341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2</a:t>
                </a:r>
                <a:endParaRPr lang="en-US" altLang="zh-CN" sz="1600"/>
              </a:p>
            </p:txBody>
          </p:sp>
          <p:sp>
            <p:nvSpPr>
              <p:cNvPr id="69" name="Rectangle 40"/>
              <p:cNvSpPr>
                <a:spLocks noChangeArrowheads="1"/>
              </p:cNvSpPr>
              <p:nvPr/>
            </p:nvSpPr>
            <p:spPr bwMode="auto">
              <a:xfrm>
                <a:off x="6660" y="14322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6</a:t>
                </a:r>
                <a:endParaRPr lang="en-US" altLang="zh-CN" sz="1600"/>
              </a:p>
            </p:txBody>
          </p:sp>
          <p:sp>
            <p:nvSpPr>
              <p:cNvPr id="70" name="Rectangle 41"/>
              <p:cNvSpPr>
                <a:spLocks noChangeArrowheads="1"/>
              </p:cNvSpPr>
              <p:nvPr/>
            </p:nvSpPr>
            <p:spPr bwMode="auto">
              <a:xfrm>
                <a:off x="6300" y="13764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5</a:t>
                </a:r>
                <a:endParaRPr lang="en-US" altLang="zh-CN" sz="1600"/>
              </a:p>
            </p:txBody>
          </p:sp>
          <p:sp>
            <p:nvSpPr>
              <p:cNvPr id="71" name="Rectangle 42"/>
              <p:cNvSpPr>
                <a:spLocks noChangeArrowheads="1"/>
              </p:cNvSpPr>
              <p:nvPr/>
            </p:nvSpPr>
            <p:spPr bwMode="auto">
              <a:xfrm>
                <a:off x="8325" y="14091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5</a:t>
                </a:r>
                <a:endParaRPr lang="en-US" altLang="zh-CN" sz="1600"/>
              </a:p>
            </p:txBody>
          </p:sp>
          <p:sp>
            <p:nvSpPr>
              <p:cNvPr id="72" name="Rectangle 43"/>
              <p:cNvSpPr>
                <a:spLocks noChangeArrowheads="1"/>
              </p:cNvSpPr>
              <p:nvPr/>
            </p:nvSpPr>
            <p:spPr bwMode="auto">
              <a:xfrm>
                <a:off x="8355" y="12984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4</a:t>
                </a:r>
                <a:endParaRPr lang="en-US" altLang="zh-CN" sz="1600"/>
              </a:p>
            </p:txBody>
          </p:sp>
        </p:grpSp>
        <p:grpSp>
          <p:nvGrpSpPr>
            <p:cNvPr id="8" name="Group 44"/>
            <p:cNvGrpSpPr/>
            <p:nvPr/>
          </p:nvGrpSpPr>
          <p:grpSpPr bwMode="auto">
            <a:xfrm>
              <a:off x="903" y="2529"/>
              <a:ext cx="6660" cy="1872"/>
              <a:chOff x="2520" y="5025"/>
              <a:chExt cx="6660" cy="1872"/>
            </a:xfrm>
          </p:grpSpPr>
          <p:grpSp>
            <p:nvGrpSpPr>
              <p:cNvPr id="25" name="Group 45"/>
              <p:cNvGrpSpPr/>
              <p:nvPr/>
            </p:nvGrpSpPr>
            <p:grpSpPr bwMode="auto">
              <a:xfrm>
                <a:off x="2520" y="5025"/>
                <a:ext cx="1380" cy="1797"/>
                <a:chOff x="2520" y="5025"/>
                <a:chExt cx="1380" cy="1797"/>
              </a:xfrm>
            </p:grpSpPr>
            <p:sp>
              <p:nvSpPr>
                <p:cNvPr id="4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520" y="5025"/>
                  <a:ext cx="1380" cy="93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595" y="5649"/>
                  <a:ext cx="126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48"/>
                <p:cNvSpPr>
                  <a:spLocks noChangeShapeType="1"/>
                </p:cNvSpPr>
                <p:nvPr/>
              </p:nvSpPr>
              <p:spPr bwMode="auto">
                <a:xfrm>
                  <a:off x="2595" y="5961"/>
                  <a:ext cx="126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Line 49"/>
                <p:cNvSpPr>
                  <a:spLocks noChangeShapeType="1"/>
                </p:cNvSpPr>
                <p:nvPr/>
              </p:nvSpPr>
              <p:spPr bwMode="auto">
                <a:xfrm>
                  <a:off x="2520" y="5961"/>
                  <a:ext cx="1365" cy="86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50"/>
              <p:cNvGrpSpPr/>
              <p:nvPr/>
            </p:nvGrpSpPr>
            <p:grpSpPr bwMode="auto">
              <a:xfrm>
                <a:off x="7920" y="5181"/>
                <a:ext cx="1260" cy="1560"/>
                <a:chOff x="7920" y="5181"/>
                <a:chExt cx="1260" cy="1560"/>
              </a:xfrm>
            </p:grpSpPr>
            <p:sp>
              <p:nvSpPr>
                <p:cNvPr id="43" name="Line 51"/>
                <p:cNvSpPr>
                  <a:spLocks noChangeShapeType="1"/>
                </p:cNvSpPr>
                <p:nvPr/>
              </p:nvSpPr>
              <p:spPr bwMode="auto">
                <a:xfrm>
                  <a:off x="7920" y="5181"/>
                  <a:ext cx="126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920" y="6117"/>
                  <a:ext cx="126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53"/>
                <p:cNvSpPr>
                  <a:spLocks noChangeShapeType="1"/>
                </p:cNvSpPr>
                <p:nvPr/>
              </p:nvSpPr>
              <p:spPr bwMode="auto">
                <a:xfrm>
                  <a:off x="7920" y="5961"/>
                  <a:ext cx="1260" cy="15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54"/>
              <p:cNvGrpSpPr/>
              <p:nvPr/>
            </p:nvGrpSpPr>
            <p:grpSpPr bwMode="auto">
              <a:xfrm>
                <a:off x="5940" y="5136"/>
                <a:ext cx="1725" cy="1605"/>
                <a:chOff x="5940" y="5136"/>
                <a:chExt cx="1725" cy="1605"/>
              </a:xfrm>
            </p:grpSpPr>
            <p:sp>
              <p:nvSpPr>
                <p:cNvPr id="3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6030" y="5136"/>
                  <a:ext cx="162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56"/>
                <p:cNvSpPr>
                  <a:spLocks noChangeShapeType="1"/>
                </p:cNvSpPr>
                <p:nvPr/>
              </p:nvSpPr>
              <p:spPr bwMode="auto">
                <a:xfrm>
                  <a:off x="6030" y="5337"/>
                  <a:ext cx="162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5940" y="5211"/>
                  <a:ext cx="1725" cy="7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5955" y="6057"/>
                  <a:ext cx="1695" cy="49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59"/>
                <p:cNvSpPr>
                  <a:spLocks noChangeShapeType="1"/>
                </p:cNvSpPr>
                <p:nvPr/>
              </p:nvSpPr>
              <p:spPr bwMode="auto">
                <a:xfrm>
                  <a:off x="6030" y="6585"/>
                  <a:ext cx="162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60"/>
                <p:cNvSpPr>
                  <a:spLocks noChangeShapeType="1"/>
                </p:cNvSpPr>
                <p:nvPr/>
              </p:nvSpPr>
              <p:spPr bwMode="auto">
                <a:xfrm>
                  <a:off x="6030" y="5991"/>
                  <a:ext cx="1620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61"/>
              <p:cNvGrpSpPr/>
              <p:nvPr/>
            </p:nvGrpSpPr>
            <p:grpSpPr bwMode="auto">
              <a:xfrm>
                <a:off x="4140" y="5025"/>
                <a:ext cx="1620" cy="1872"/>
                <a:chOff x="4140" y="5025"/>
                <a:chExt cx="1620" cy="1872"/>
              </a:xfrm>
            </p:grpSpPr>
            <p:sp>
              <p:nvSpPr>
                <p:cNvPr id="29" name="Line 62"/>
                <p:cNvSpPr>
                  <a:spLocks noChangeShapeType="1"/>
                </p:cNvSpPr>
                <p:nvPr/>
              </p:nvSpPr>
              <p:spPr bwMode="auto">
                <a:xfrm>
                  <a:off x="4140" y="5025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63"/>
                <p:cNvSpPr>
                  <a:spLocks noChangeShapeType="1"/>
                </p:cNvSpPr>
                <p:nvPr/>
              </p:nvSpPr>
              <p:spPr bwMode="auto">
                <a:xfrm>
                  <a:off x="4140" y="5025"/>
                  <a:ext cx="1620" cy="15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140" y="5337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65"/>
                <p:cNvSpPr>
                  <a:spLocks noChangeShapeType="1"/>
                </p:cNvSpPr>
                <p:nvPr/>
              </p:nvSpPr>
              <p:spPr bwMode="auto">
                <a:xfrm>
                  <a:off x="4140" y="5649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66"/>
                <p:cNvSpPr>
                  <a:spLocks noChangeShapeType="1"/>
                </p:cNvSpPr>
                <p:nvPr/>
              </p:nvSpPr>
              <p:spPr bwMode="auto">
                <a:xfrm>
                  <a:off x="4140" y="6273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140" y="6585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4140" y="5961"/>
                  <a:ext cx="162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69"/>
                <p:cNvSpPr>
                  <a:spLocks noChangeShapeType="1"/>
                </p:cNvSpPr>
                <p:nvPr/>
              </p:nvSpPr>
              <p:spPr bwMode="auto">
                <a:xfrm>
                  <a:off x="4140" y="5025"/>
                  <a:ext cx="1620" cy="93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Group 70"/>
            <p:cNvGrpSpPr/>
            <p:nvPr/>
          </p:nvGrpSpPr>
          <p:grpSpPr bwMode="auto">
            <a:xfrm>
              <a:off x="723" y="2373"/>
              <a:ext cx="7200" cy="2155"/>
              <a:chOff x="2160" y="12516"/>
              <a:chExt cx="7200" cy="2155"/>
            </a:xfrm>
          </p:grpSpPr>
          <p:grpSp>
            <p:nvGrpSpPr>
              <p:cNvPr id="10" name="Group 71"/>
              <p:cNvGrpSpPr/>
              <p:nvPr/>
            </p:nvGrpSpPr>
            <p:grpSpPr bwMode="auto">
              <a:xfrm>
                <a:off x="3677" y="12516"/>
                <a:ext cx="283" cy="2155"/>
                <a:chOff x="3600" y="12360"/>
                <a:chExt cx="283" cy="2155"/>
              </a:xfrm>
            </p:grpSpPr>
            <p:sp>
              <p:nvSpPr>
                <p:cNvPr id="21" name="Oval 72"/>
                <p:cNvSpPr>
                  <a:spLocks noChangeArrowheads="1"/>
                </p:cNvSpPr>
                <p:nvPr/>
              </p:nvSpPr>
              <p:spPr bwMode="auto">
                <a:xfrm>
                  <a:off x="3600" y="13608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4</a:t>
                  </a:r>
                  <a:endParaRPr lang="en-US" altLang="zh-CN" sz="1600"/>
                </a:p>
              </p:txBody>
            </p:sp>
            <p:sp>
              <p:nvSpPr>
                <p:cNvPr id="22" name="Oval 73"/>
                <p:cNvSpPr>
                  <a:spLocks noChangeArrowheads="1"/>
                </p:cNvSpPr>
                <p:nvPr/>
              </p:nvSpPr>
              <p:spPr bwMode="auto">
                <a:xfrm>
                  <a:off x="3600" y="14232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23" name="Oval 74"/>
                <p:cNvSpPr>
                  <a:spLocks noChangeArrowheads="1"/>
                </p:cNvSpPr>
                <p:nvPr/>
              </p:nvSpPr>
              <p:spPr bwMode="auto">
                <a:xfrm>
                  <a:off x="3600" y="12984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3</a:t>
                  </a:r>
                  <a:endParaRPr lang="en-US" altLang="zh-CN" sz="1600"/>
                </a:p>
              </p:txBody>
            </p:sp>
            <p:sp>
              <p:nvSpPr>
                <p:cNvPr id="24" name="Oval 75"/>
                <p:cNvSpPr>
                  <a:spLocks noChangeArrowheads="1"/>
                </p:cNvSpPr>
                <p:nvPr/>
              </p:nvSpPr>
              <p:spPr bwMode="auto">
                <a:xfrm>
                  <a:off x="3600" y="12360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2</a:t>
                  </a:r>
                  <a:endParaRPr lang="en-US" altLang="zh-CN" sz="1600"/>
                </a:p>
              </p:txBody>
            </p:sp>
          </p:grpSp>
          <p:grpSp>
            <p:nvGrpSpPr>
              <p:cNvPr id="11" name="Group 76"/>
              <p:cNvGrpSpPr/>
              <p:nvPr/>
            </p:nvGrpSpPr>
            <p:grpSpPr bwMode="auto">
              <a:xfrm>
                <a:off x="5580" y="12828"/>
                <a:ext cx="283" cy="1531"/>
                <a:chOff x="4860" y="12672"/>
                <a:chExt cx="283" cy="1531"/>
              </a:xfrm>
            </p:grpSpPr>
            <p:sp>
              <p:nvSpPr>
                <p:cNvPr id="18" name="Oval 77"/>
                <p:cNvSpPr>
                  <a:spLocks noChangeArrowheads="1"/>
                </p:cNvSpPr>
                <p:nvPr/>
              </p:nvSpPr>
              <p:spPr bwMode="auto">
                <a:xfrm>
                  <a:off x="4860" y="12672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6</a:t>
                  </a:r>
                  <a:endParaRPr lang="en-US" altLang="zh-CN" sz="1600"/>
                </a:p>
              </p:txBody>
            </p:sp>
            <p:sp>
              <p:nvSpPr>
                <p:cNvPr id="19" name="Oval 78"/>
                <p:cNvSpPr>
                  <a:spLocks noChangeArrowheads="1"/>
                </p:cNvSpPr>
                <p:nvPr/>
              </p:nvSpPr>
              <p:spPr bwMode="auto">
                <a:xfrm>
                  <a:off x="4860" y="13296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20" name="Oval 79"/>
                <p:cNvSpPr>
                  <a:spLocks noChangeArrowheads="1"/>
                </p:cNvSpPr>
                <p:nvPr/>
              </p:nvSpPr>
              <p:spPr bwMode="auto">
                <a:xfrm>
                  <a:off x="4860" y="13920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8</a:t>
                  </a:r>
                  <a:endParaRPr lang="en-US" altLang="zh-CN" sz="1600"/>
                </a:p>
              </p:txBody>
            </p:sp>
          </p:grpSp>
          <p:grpSp>
            <p:nvGrpSpPr>
              <p:cNvPr id="12" name="Group 80"/>
              <p:cNvGrpSpPr/>
              <p:nvPr/>
            </p:nvGrpSpPr>
            <p:grpSpPr bwMode="auto">
              <a:xfrm>
                <a:off x="7455" y="12672"/>
                <a:ext cx="353" cy="1872"/>
                <a:chOff x="7455" y="12672"/>
                <a:chExt cx="353" cy="1872"/>
              </a:xfrm>
            </p:grpSpPr>
            <p:sp>
              <p:nvSpPr>
                <p:cNvPr id="15" name="Oval 81"/>
                <p:cNvSpPr>
                  <a:spLocks noChangeArrowheads="1"/>
                </p:cNvSpPr>
                <p:nvPr/>
              </p:nvSpPr>
              <p:spPr bwMode="auto">
                <a:xfrm>
                  <a:off x="7468" y="12672"/>
                  <a:ext cx="340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9</a:t>
                  </a:r>
                  <a:endParaRPr lang="en-US" altLang="zh-CN" sz="1600"/>
                </a:p>
              </p:txBody>
            </p:sp>
            <p:sp>
              <p:nvSpPr>
                <p:cNvPr id="16" name="Oval 82"/>
                <p:cNvSpPr>
                  <a:spLocks noChangeArrowheads="1"/>
                </p:cNvSpPr>
                <p:nvPr/>
              </p:nvSpPr>
              <p:spPr bwMode="auto">
                <a:xfrm>
                  <a:off x="7468" y="13449"/>
                  <a:ext cx="340" cy="31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10</a:t>
                  </a:r>
                  <a:endParaRPr lang="en-US" altLang="zh-CN" sz="1600"/>
                </a:p>
              </p:txBody>
            </p:sp>
            <p:sp>
              <p:nvSpPr>
                <p:cNvPr id="17" name="Oval 83"/>
                <p:cNvSpPr>
                  <a:spLocks noChangeArrowheads="1"/>
                </p:cNvSpPr>
                <p:nvPr/>
              </p:nvSpPr>
              <p:spPr bwMode="auto">
                <a:xfrm>
                  <a:off x="7455" y="14261"/>
                  <a:ext cx="340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11</a:t>
                  </a:r>
                  <a:endParaRPr lang="en-US" altLang="zh-CN" sz="1600"/>
                </a:p>
              </p:txBody>
            </p:sp>
          </p:grpSp>
          <p:sp>
            <p:nvSpPr>
              <p:cNvPr id="13" name="Oval 84"/>
              <p:cNvSpPr>
                <a:spLocks noChangeArrowheads="1"/>
              </p:cNvSpPr>
              <p:nvPr/>
            </p:nvSpPr>
            <p:spPr bwMode="auto">
              <a:xfrm>
                <a:off x="9000" y="13608"/>
                <a:ext cx="360" cy="3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12</a:t>
                </a:r>
                <a:endParaRPr lang="en-US" altLang="zh-CN" sz="1600"/>
              </a:p>
            </p:txBody>
          </p:sp>
          <p:sp>
            <p:nvSpPr>
              <p:cNvPr id="14" name="Oval 85"/>
              <p:cNvSpPr>
                <a:spLocks noChangeArrowheads="1"/>
              </p:cNvSpPr>
              <p:nvPr/>
            </p:nvSpPr>
            <p:spPr bwMode="auto">
              <a:xfrm>
                <a:off x="2160" y="13452"/>
                <a:ext cx="283" cy="28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1</a:t>
                </a:r>
                <a:endParaRPr lang="en-US" altLang="zh-CN" sz="1600"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txBody>
          <a:bodyPr/>
          <a:lstStyle/>
          <a:p>
            <a:pPr algn="ctr"/>
            <a:r>
              <a:rPr lang="en-US" altLang="zh-CN" sz="4400" dirty="0" smtClean="0"/>
              <a:t>0/1</a:t>
            </a:r>
            <a:r>
              <a:rPr lang="zh-CN" altLang="en-US" sz="4400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12827"/>
            <a:ext cx="4786346" cy="520225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 b="1" dirty="0" err="1" smtClean="0">
                <a:latin typeface="Times New Roman" panose="02020603050405020304" pitchFamily="18" charset="0"/>
              </a:rPr>
              <a:t>DKnapsack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(w, p, c, n, m)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w, p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中的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元素分别代表各件物品的重量和价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值，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是物品个数，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代表背包容量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float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p[1..n], w[1..n], B[1..m], V[1..m], 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pp, c;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   integer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F[0..n], l, h,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j, next;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F[0]:=1; B[1]:=0; V[1]:=0;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s:=1; t:=1; //S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的首和尾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,F[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指示</a:t>
            </a:r>
            <a:r>
              <a:rPr lang="en-US" altLang="zh-CN" sz="2000" dirty="0" smtClean="0"/>
              <a:t>S</a:t>
            </a:r>
            <a:r>
              <a:rPr lang="en-US" altLang="zh-CN" sz="2000" baseline="30000" dirty="0" smtClean="0"/>
              <a:t>i</a:t>
            </a:r>
            <a:r>
              <a:rPr lang="zh-CN" altLang="en-US" sz="2000" dirty="0" smtClean="0"/>
              <a:t>起始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F[1]:=2; next:=2; // B,V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中的第一个空位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  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计算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</a:t>
            </a:r>
            <a:endParaRPr lang="en-US" altLang="zh-CN" sz="2000" baseline="30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k:=s;  u:=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最大指标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，使得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r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t,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而且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B[r]+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c;      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抛弃溢出点对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for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j = s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u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pp):=( B[j]+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V[j]+p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 while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k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t &amp;&amp; B[k] &lt;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do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B[next]:=B[k]; V[next]:=V[k];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next:=next+1; k:=k+1;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 end{while}</a:t>
            </a:r>
            <a:r>
              <a:rPr lang="en-US" altLang="zh-CN" sz="2000" dirty="0" smtClean="0"/>
              <a:t>  //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s</a:t>
            </a:r>
            <a:r>
              <a:rPr lang="en-US" altLang="zh-CN" sz="2000" baseline="30000" dirty="0" smtClean="0"/>
              <a:t>i-1</a:t>
            </a:r>
            <a:r>
              <a:rPr lang="zh-CN" altLang="en-US" sz="2000" dirty="0" smtClean="0"/>
              <a:t>中小的对移至</a:t>
            </a:r>
            <a:r>
              <a:rPr lang="en-US" altLang="zh-CN" sz="2000" dirty="0" smtClean="0"/>
              <a:t>S</a:t>
            </a:r>
            <a:r>
              <a:rPr lang="en-US" altLang="zh-CN" sz="2000" baseline="30000" dirty="0" smtClean="0"/>
              <a:t>i</a:t>
            </a:r>
            <a:endParaRPr lang="zh-CN" altLang="en-US" sz="2000" baseline="30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72066" y="1128016"/>
            <a:ext cx="3961534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if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t &amp;&amp; B[k]=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pp:=max(V[k], pp);  k:=k+1;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end{if}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更换一点对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if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pp &gt; V[next-1]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(B[next], V[next]):=(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pp);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next:=next+1;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决定放入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end{if}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while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k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t &amp;&amp; V[k]&lt;V[next-1]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k:=k+1;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剔除被淹没点对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end{while}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end{for j}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while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t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//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将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i-1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剩者并入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</a:t>
            </a:r>
            <a:endParaRPr lang="en-US" altLang="zh-CN" sz="2000" baseline="30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(B[next], V[next]):= (B[k], V[k]);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next:=next+1; k:=k+1;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end{while}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s:=t+1; t:=next-1; F[i+1]:=next;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i+1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赋初值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end{for 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traceparts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//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逐一确定最优解分量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DKnapsack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}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 bwMode="auto">
          <a:xfrm rot="5400000">
            <a:off x="2428066" y="3571876"/>
            <a:ext cx="514353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smtClean="0"/>
              <a:t>0/1</a:t>
            </a:r>
            <a:r>
              <a:rPr lang="zh-CN" altLang="en-US" sz="4000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398605"/>
            <a:ext cx="8229600" cy="4745039"/>
          </a:xfrm>
        </p:spPr>
        <p:txBody>
          <a:bodyPr/>
          <a:lstStyle/>
          <a:p>
            <a:pPr lvl="1"/>
            <a:r>
              <a:rPr lang="en-US" altLang="zh-CN" sz="2400" dirty="0" err="1" smtClean="0">
                <a:latin typeface="Times New Roman" panose="02020603050405020304" pitchFamily="18" charset="0"/>
              </a:rPr>
              <a:t>Dknapsack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的时间复杂度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算法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DKnapsack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的主要工作是产生诸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。在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&gt; 0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的情况下，每个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由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i-1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,p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)+S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i-1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归并整理而成，因此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|S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|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2|S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i-1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| (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在最坏情况下，没有序偶会被清除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，由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i-1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生成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需要               的时间，因此，计算                      总共需要的时间为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endParaRPr lang="en-US" altLang="zh-CN" sz="8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由此知，算法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DKnapsack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的时间复杂度是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O(2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如果物品的重量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和所产生的效益值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都是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整数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，那么，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中的元素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b,v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的分量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也都是整数，且                       。又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中不同的元素对应的分量也都是不同的，故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dirty="0" smtClean="0"/>
              <a:t>                                                </a:t>
            </a:r>
            <a:r>
              <a:rPr lang="zh-CN" altLang="en-US" dirty="0" smtClean="0"/>
              <a:t>（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个整数互不相同，最大者</a:t>
            </a:r>
            <a:r>
              <a:rPr lang="en-US" altLang="zh-CN" sz="2000" dirty="0" smtClean="0"/>
              <a:t>&gt;=</a:t>
            </a:r>
            <a:r>
              <a:rPr lang="en-US" altLang="zh-CN" sz="2000" dirty="0" err="1" smtClean="0"/>
              <a:t>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此时算法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DKnapsack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的时间复杂度为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</a:t>
            </a:r>
            <a:endParaRPr lang="zh-CN" altLang="en-US" sz="2000" dirty="0"/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4300554" y="2857496"/>
          <a:ext cx="26289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1" imgW="40233600" imgH="8229600" progId="">
                  <p:embed/>
                </p:oleObj>
              </mc:Choice>
              <mc:Fallback>
                <p:oleObj name="Equation" r:id="rId1" imgW="40233600" imgH="82296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00554" y="2857496"/>
                        <a:ext cx="2628900" cy="538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8"/>
          <p:cNvGraphicFramePr>
            <a:graphicFrameLocks noChangeAspect="1"/>
          </p:cNvGraphicFramePr>
          <p:nvPr/>
        </p:nvGraphicFramePr>
        <p:xfrm>
          <a:off x="6429388" y="2363782"/>
          <a:ext cx="93503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4630400" imgH="5486400" progId="">
                  <p:embed/>
                </p:oleObj>
              </mc:Choice>
              <mc:Fallback>
                <p:oleObj name="Equation" r:id="rId3" imgW="14630400" imgH="5486400" progId="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8" y="2363782"/>
                        <a:ext cx="935037" cy="350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10"/>
          <p:cNvGraphicFramePr>
            <a:graphicFrameLocks noChangeAspect="1"/>
          </p:cNvGraphicFramePr>
          <p:nvPr/>
        </p:nvGraphicFramePr>
        <p:xfrm>
          <a:off x="2786050" y="2571744"/>
          <a:ext cx="12954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21031200" imgH="5486400" progId="">
                  <p:embed/>
                </p:oleObj>
              </mc:Choice>
              <mc:Fallback>
                <p:oleObj name="Equation" r:id="rId5" imgW="21031200" imgH="5486400" progId="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6050" y="2571744"/>
                        <a:ext cx="1295400" cy="338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22"/>
          <p:cNvGraphicFramePr>
            <a:graphicFrameLocks noChangeAspect="1"/>
          </p:cNvGraphicFramePr>
          <p:nvPr/>
        </p:nvGraphicFramePr>
        <p:xfrm>
          <a:off x="5703905" y="3929066"/>
          <a:ext cx="13684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23774400" imgH="8229600" progId="">
                  <p:embed/>
                </p:oleObj>
              </mc:Choice>
              <mc:Fallback>
                <p:oleObj name="Equation" r:id="rId7" imgW="23774400" imgH="8229600" progId="">
                  <p:embed/>
                  <p:pic>
                    <p:nvPicPr>
                      <p:cNvPr id="0" name="Object 2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03905" y="3929066"/>
                        <a:ext cx="1368425" cy="4746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26"/>
          <p:cNvGraphicFramePr>
            <a:graphicFrameLocks noChangeAspect="1"/>
          </p:cNvGraphicFramePr>
          <p:nvPr/>
        </p:nvGraphicFramePr>
        <p:xfrm>
          <a:off x="2928926" y="4500570"/>
          <a:ext cx="230346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36576000" imgH="18897600" progId="">
                  <p:embed/>
                </p:oleObj>
              </mc:Choice>
              <mc:Fallback>
                <p:oleObj name="Equation" r:id="rId9" imgW="36576000" imgH="18897600" progId="">
                  <p:embed/>
                  <p:pic>
                    <p:nvPicPr>
                      <p:cNvPr id="0" name="Object 2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28926" y="4500570"/>
                        <a:ext cx="2303463" cy="1193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28"/>
          <p:cNvGraphicFramePr>
            <a:graphicFrameLocks noChangeAspect="1"/>
          </p:cNvGraphicFramePr>
          <p:nvPr/>
        </p:nvGraphicFramePr>
        <p:xfrm>
          <a:off x="5643570" y="5521344"/>
          <a:ext cx="250033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35661600" imgH="10363200" progId="">
                  <p:embed/>
                </p:oleObj>
              </mc:Choice>
              <mc:Fallback>
                <p:oleObj name="Equation" r:id="rId11" imgW="35661600" imgH="10363200" progId="">
                  <p:embed/>
                  <p:pic>
                    <p:nvPicPr>
                      <p:cNvPr id="0" name="Object 28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43570" y="5521344"/>
                        <a:ext cx="2500330" cy="693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第五章 动态规划算法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886" y="1285860"/>
            <a:ext cx="8543956" cy="4845065"/>
          </a:xfrm>
        </p:spPr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sz="3200" dirty="0" smtClean="0"/>
              <a:t>流水作业调度问题</a:t>
            </a:r>
            <a:endParaRPr lang="en-US" altLang="zh-CN" sz="3200" dirty="0" smtClean="0"/>
          </a:p>
          <a:p>
            <a:pPr lvl="1"/>
            <a:r>
              <a:rPr lang="zh-CN" altLang="en-US" dirty="0" smtClean="0"/>
              <a:t>问题描述：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个作业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{1, 2, . . . , n}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，在两台机器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组成的流水线上完成加工。每个作业加工的顺序都是先在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上加工，然后在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上加工。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加工作业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所需的时间分别为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,1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流水作业调度问题要求确定这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个作业的最优加工次序，使得从第一个作业在机器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上开始加工，到最后一个作业在机器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上加工完成所需的时间最少。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800" dirty="0" smtClean="0"/>
              <a:t>流水作业调度具有最优子结构性质</a:t>
            </a:r>
            <a:endParaRPr lang="en-US" altLang="zh-CN" sz="28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设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N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，当机器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开始加工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中的作业时，机器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可能正在加工其它的作业，要等待时间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后才可用来加工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中的作业。这种情况下流水线完成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中的作业所需的最短时间记为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T(S, t)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T(N,0)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就是问题的解。设一个最优调度的加工顺序是： 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(1),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(2),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(n)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，则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(2),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(n)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000" dirty="0" smtClean="0">
                <a:sym typeface="Symbol" panose="05050102010706020507" pitchFamily="18" charset="2"/>
              </a:rPr>
              <a:t>作业集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N\{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(1)</a:t>
            </a:r>
            <a:r>
              <a:rPr lang="zh-CN" altLang="en-US" sz="2000" dirty="0" smtClean="0">
                <a:sym typeface="Symbol" panose="05050102010706020507" pitchFamily="18" charset="2"/>
              </a:rPr>
              <a:t>在机器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000" dirty="0" smtClean="0">
                <a:sym typeface="Symbol" panose="05050102010706020507" pitchFamily="18" charset="2"/>
              </a:rPr>
              <a:t>等待时间为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000" dirty="0" smtClean="0">
                <a:sym typeface="Symbol" panose="05050102010706020507" pitchFamily="18" charset="2"/>
              </a:rPr>
              <a:t>情况下的一个最优调度，且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(N,0) = a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+ T(N\{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(1)},b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zh-CN" sz="2000" baseline="-25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流水作业调度问题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pPr lvl="1"/>
            <a:r>
              <a:rPr lang="zh-CN" altLang="en-US" dirty="0" smtClean="0"/>
              <a:t>证明：</a:t>
            </a:r>
            <a:endParaRPr lang="en-US" altLang="zh-CN" dirty="0" smtClean="0"/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若是</a:t>
            </a:r>
            <a:r>
              <a:rPr lang="zh-CN" altLang="en-US" sz="2000" dirty="0" smtClean="0">
                <a:sym typeface="Symbol" panose="05050102010706020507" pitchFamily="18" charset="2"/>
              </a:rPr>
              <a:t>作业集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N\{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(1)</a:t>
            </a:r>
            <a:r>
              <a:rPr lang="zh-CN" altLang="en-US" sz="2000" dirty="0" smtClean="0">
                <a:sym typeface="Symbol" panose="05050102010706020507" pitchFamily="18" charset="2"/>
              </a:rPr>
              <a:t>在机器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000" dirty="0" smtClean="0">
                <a:sym typeface="Symbol" panose="05050102010706020507" pitchFamily="18" charset="2"/>
              </a:rPr>
              <a:t>等待时间为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000" dirty="0" smtClean="0">
                <a:sym typeface="Symbol" panose="05050102010706020507" pitchFamily="18" charset="2"/>
              </a:rPr>
              <a:t>情况下的一个最优调度，则加工次序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(1),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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(2),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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(n)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是作业集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的一个调度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机器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不需等待时间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，它所用的加工时间即为：               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+ T(N\{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(1)},b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但是最优调度，所以T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(N,0) a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+ T(N\{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(1)},b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。另一方面，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T(N,0)= a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+ T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T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是机器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等待时间为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时，按调度加工作业集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N\{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(1)}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所用的时间，于是，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T  T(N\{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(1)},b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，说明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(2),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(n)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也是</a:t>
            </a:r>
            <a:r>
              <a:rPr lang="zh-CN" altLang="en-US" sz="2000" dirty="0" smtClean="0">
                <a:sym typeface="Symbol" panose="05050102010706020507" pitchFamily="18" charset="2"/>
              </a:rPr>
              <a:t>作业集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N\{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(1)</a:t>
            </a:r>
            <a:r>
              <a:rPr lang="zh-CN" altLang="en-US" sz="2000" dirty="0" smtClean="0">
                <a:sym typeface="Symbol" panose="05050102010706020507" pitchFamily="18" charset="2"/>
              </a:rPr>
              <a:t>在机器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000" dirty="0" smtClean="0">
                <a:sym typeface="Symbol" panose="05050102010706020507" pitchFamily="18" charset="2"/>
              </a:rPr>
              <a:t>等待时间为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000" dirty="0" smtClean="0">
                <a:sym typeface="Symbol" panose="05050102010706020507" pitchFamily="18" charset="2"/>
              </a:rPr>
              <a:t>情况下的一个最优调度。证毕。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目标值递推关系：</a:t>
            </a:r>
            <a:endParaRPr lang="en-US" altLang="zh-CN" sz="24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初始时机器空闲：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endParaRPr lang="en-US" altLang="zh-CN" sz="8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一般情况：</a:t>
            </a:r>
            <a:endParaRPr lang="zh-CN" altLang="en-US" sz="2000" dirty="0" smtClean="0"/>
          </a:p>
          <a:p>
            <a:pPr lvl="2">
              <a:lnSpc>
                <a:spcPct val="90000"/>
              </a:lnSpc>
            </a:pPr>
            <a:endParaRPr lang="zh-CN" altLang="en-US" sz="2000" dirty="0" smtClean="0"/>
          </a:p>
          <a:p>
            <a:pPr lvl="2">
              <a:lnSpc>
                <a:spcPct val="90000"/>
              </a:lnSpc>
            </a:pPr>
            <a:endParaRPr lang="zh-CN" altLang="en-US" sz="2000" dirty="0"/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3473465" y="5072074"/>
          <a:ext cx="32416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1" imgW="49072800" imgH="6705600" progId="">
                  <p:embed/>
                </p:oleObj>
              </mc:Choice>
              <mc:Fallback>
                <p:oleObj name="Equation" r:id="rId1" imgW="49072800" imgH="67056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3465" y="5072074"/>
                        <a:ext cx="3241675" cy="436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6"/>
          <p:cNvGraphicFramePr>
            <a:graphicFrameLocks noChangeAspect="1"/>
          </p:cNvGraphicFramePr>
          <p:nvPr/>
        </p:nvGraphicFramePr>
        <p:xfrm>
          <a:off x="2819421" y="5572140"/>
          <a:ext cx="47529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68580000" imgH="6705600" progId="">
                  <p:embed/>
                </p:oleObj>
              </mc:Choice>
              <mc:Fallback>
                <p:oleObj name="Equation" r:id="rId3" imgW="68580000" imgH="67056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21" y="5572140"/>
                        <a:ext cx="4752975" cy="4587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流水作业调度问题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sz="2000" dirty="0" smtClean="0"/>
              <a:t>其中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+max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(t-a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,0)=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+max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(t,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)-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是安排作业集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S\{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时，机器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需要等待的时间。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/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/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/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/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dirty="0" smtClean="0"/>
              <a:t>按此递推关系设计动态规划算法，时间复杂度</a:t>
            </a:r>
            <a:r>
              <a:rPr lang="en-US" altLang="zh-CN" sz="2400" dirty="0" smtClean="0"/>
              <a:t>T(N)</a:t>
            </a:r>
            <a:r>
              <a:rPr lang="en-US" altLang="zh-CN" sz="2400" dirty="0" smtClean="0">
                <a:sym typeface="+mn-ea"/>
              </a:rPr>
              <a:t>=N(1+T(N-1)=N+N(N-1)+N(N-1)T(N-2)...</a:t>
            </a:r>
            <a:endParaRPr lang="en-US" altLang="zh-CN" sz="2400" dirty="0" smtClean="0">
              <a:sym typeface="+mn-ea"/>
            </a:endParaRPr>
          </a:p>
          <a:p>
            <a:pPr marL="344170" lvl="1" indent="0">
              <a:buNone/>
            </a:pPr>
            <a:r>
              <a:rPr lang="en-US" altLang="zh-CN" sz="2400" dirty="0" smtClean="0">
                <a:sym typeface="+mn-ea"/>
              </a:rPr>
              <a:t>            &gt;N!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O(2</a:t>
            </a:r>
            <a:r>
              <a:rPr lang="en-US" altLang="zh-CN" sz="2400" baseline="30000" dirty="0" smtClean="0"/>
              <a:t>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grpSp>
        <p:nvGrpSpPr>
          <p:cNvPr id="7" name="Group 22"/>
          <p:cNvGrpSpPr/>
          <p:nvPr/>
        </p:nvGrpSpPr>
        <p:grpSpPr bwMode="auto">
          <a:xfrm>
            <a:off x="1906587" y="2357430"/>
            <a:ext cx="5737247" cy="1362082"/>
            <a:chOff x="975" y="2067"/>
            <a:chExt cx="3584" cy="817"/>
          </a:xfrm>
        </p:grpSpPr>
        <p:grpSp>
          <p:nvGrpSpPr>
            <p:cNvPr id="8" name="Group 9"/>
            <p:cNvGrpSpPr/>
            <p:nvPr/>
          </p:nvGrpSpPr>
          <p:grpSpPr bwMode="auto">
            <a:xfrm>
              <a:off x="975" y="2067"/>
              <a:ext cx="3584" cy="817"/>
              <a:chOff x="7380" y="12201"/>
              <a:chExt cx="4500" cy="1404"/>
            </a:xfrm>
          </p:grpSpPr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7380" y="12201"/>
                <a:ext cx="4500" cy="140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dirty="0">
                    <a:latin typeface="Times New Roman" panose="02020603050405020304" pitchFamily="18" charset="0"/>
                  </a:rPr>
                  <a:t>            </a:t>
                </a:r>
                <a:r>
                  <a:rPr lang="en-US" altLang="zh-CN" dirty="0" err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                S\{</a:t>
                </a:r>
                <a:r>
                  <a:rPr lang="en-US" altLang="zh-CN" dirty="0" err="1">
                    <a:latin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}  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     </a:t>
                </a:r>
                <a:endParaRPr lang="en-US" altLang="zh-CN" baseline="-25000" dirty="0">
                  <a:latin typeface="Times New Roman" panose="02020603050405020304" pitchFamily="18" charset="0"/>
                </a:endParaRPr>
              </a:p>
              <a:p>
                <a:pPr algn="just"/>
                <a:r>
                  <a:rPr lang="en-US" altLang="zh-CN" dirty="0">
                    <a:latin typeface="Times New Roman" panose="02020603050405020304" pitchFamily="18" charset="0"/>
                  </a:rPr>
                  <a:t>      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algn="just"/>
                <a:r>
                  <a:rPr lang="en-US" altLang="zh-CN" dirty="0">
                    <a:latin typeface="Times New Roman" panose="02020603050405020304" pitchFamily="18" charset="0"/>
                  </a:rPr>
                  <a:t>                              t- </a:t>
                </a:r>
                <a:r>
                  <a:rPr lang="en-US" altLang="zh-CN" dirty="0" err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      b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  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algn="just"/>
                <a:r>
                  <a:rPr lang="en-US" altLang="zh-CN" dirty="0">
                    <a:latin typeface="Times New Roman" panose="02020603050405020304" pitchFamily="18" charset="0"/>
                  </a:rPr>
                  <a:t>                    t</a:t>
                </a:r>
                <a:endParaRPr lang="en-US" altLang="zh-CN" dirty="0"/>
              </a:p>
            </p:txBody>
          </p:sp>
          <p:grpSp>
            <p:nvGrpSpPr>
              <p:cNvPr id="11" name="Group 11"/>
              <p:cNvGrpSpPr/>
              <p:nvPr/>
            </p:nvGrpSpPr>
            <p:grpSpPr bwMode="auto">
              <a:xfrm>
                <a:off x="7560" y="12516"/>
                <a:ext cx="3960" cy="793"/>
                <a:chOff x="7560" y="12516"/>
                <a:chExt cx="3960" cy="793"/>
              </a:xfrm>
            </p:grpSpPr>
            <p:sp>
              <p:nvSpPr>
                <p:cNvPr id="12" name="Line 12"/>
                <p:cNvSpPr>
                  <a:spLocks noChangeShapeType="1"/>
                </p:cNvSpPr>
                <p:nvPr/>
              </p:nvSpPr>
              <p:spPr bwMode="auto">
                <a:xfrm>
                  <a:off x="7560" y="12672"/>
                  <a:ext cx="12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Line 13"/>
                <p:cNvSpPr>
                  <a:spLocks noChangeShapeType="1"/>
                </p:cNvSpPr>
                <p:nvPr/>
              </p:nvSpPr>
              <p:spPr bwMode="auto">
                <a:xfrm>
                  <a:off x="7560" y="13192"/>
                  <a:ext cx="25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14"/>
                <p:cNvSpPr>
                  <a:spLocks noChangeShapeType="1"/>
                </p:cNvSpPr>
                <p:nvPr/>
              </p:nvSpPr>
              <p:spPr bwMode="auto">
                <a:xfrm>
                  <a:off x="8820" y="12672"/>
                  <a:ext cx="27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15"/>
                <p:cNvSpPr>
                  <a:spLocks noChangeShapeType="1"/>
                </p:cNvSpPr>
                <p:nvPr/>
              </p:nvSpPr>
              <p:spPr bwMode="auto">
                <a:xfrm>
                  <a:off x="7560" y="12516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16"/>
                <p:cNvSpPr>
                  <a:spLocks noChangeShapeType="1"/>
                </p:cNvSpPr>
                <p:nvPr/>
              </p:nvSpPr>
              <p:spPr bwMode="auto">
                <a:xfrm>
                  <a:off x="8640" y="12516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17"/>
                <p:cNvSpPr>
                  <a:spLocks noChangeShapeType="1"/>
                </p:cNvSpPr>
                <p:nvPr/>
              </p:nvSpPr>
              <p:spPr bwMode="auto">
                <a:xfrm>
                  <a:off x="9180" y="12997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18"/>
                <p:cNvSpPr>
                  <a:spLocks noChangeShapeType="1"/>
                </p:cNvSpPr>
                <p:nvPr/>
              </p:nvSpPr>
              <p:spPr bwMode="auto">
                <a:xfrm>
                  <a:off x="8640" y="13036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19"/>
                <p:cNvSpPr>
                  <a:spLocks noChangeShapeType="1"/>
                </p:cNvSpPr>
                <p:nvPr/>
              </p:nvSpPr>
              <p:spPr bwMode="auto">
                <a:xfrm>
                  <a:off x="10080" y="13036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" name="Line 20"/>
            <p:cNvSpPr>
              <a:spLocks noChangeShapeType="1"/>
            </p:cNvSpPr>
            <p:nvPr/>
          </p:nvSpPr>
          <p:spPr bwMode="auto">
            <a:xfrm>
              <a:off x="1118" y="2646"/>
              <a:ext cx="1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流水作业调度问题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42" y="1285860"/>
            <a:ext cx="8901114" cy="4857785"/>
          </a:xfrm>
        </p:spPr>
        <p:txBody>
          <a:bodyPr/>
          <a:lstStyle/>
          <a:p>
            <a:pPr lvl="1"/>
            <a:r>
              <a:rPr lang="en-US" altLang="zh-CN" sz="2800" dirty="0" smtClean="0"/>
              <a:t>Johnson</a:t>
            </a:r>
            <a:r>
              <a:rPr lang="zh-CN" altLang="en-US" sz="2800" dirty="0" smtClean="0"/>
              <a:t>改进算法</a:t>
            </a:r>
            <a:endParaRPr lang="en-US" altLang="zh-CN" sz="2800" dirty="0" smtClean="0"/>
          </a:p>
          <a:p>
            <a:pPr lvl="2"/>
            <a:r>
              <a:rPr lang="en-US" altLang="zh-CN" sz="2400" dirty="0" smtClean="0">
                <a:latin typeface="Times New Roman" panose="02020603050405020304" pitchFamily="18" charset="0"/>
              </a:rPr>
              <a:t>Johnson</a:t>
            </a:r>
            <a:r>
              <a:rPr lang="zh-CN" altLang="en-US" sz="2400" dirty="0" smtClean="0"/>
              <a:t>不等式：作业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对作业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Johnson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命题：当两个机器的流水作业调度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满足下述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Johnson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不等式时，该调度是最优调度。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min{a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,b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(j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)} ≤min{a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(j)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,b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}, 1 ≤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&lt;j ≤n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000" dirty="0" smtClean="0"/>
              <a:t>如果调度</a:t>
            </a:r>
            <a:r>
              <a:rPr lang="zh-CN" altLang="en-US" sz="2000" dirty="0" smtClean="0">
                <a:sym typeface="Symbol" panose="05050102010706020507" pitchFamily="18" charset="2"/>
              </a:rPr>
              <a:t>将</a:t>
            </a:r>
            <a:r>
              <a:rPr lang="zh-CN" altLang="en-US" sz="2000" dirty="0" smtClean="0"/>
              <a:t>作业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安排在作业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前，则</a:t>
            </a:r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lvl="2">
              <a:buNone/>
            </a:pPr>
            <a:r>
              <a:rPr lang="zh-CN" altLang="en-US" sz="2000" dirty="0" smtClean="0"/>
              <a:t>     其中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t</a:t>
            </a:r>
            <a:r>
              <a:rPr lang="en-US" altLang="zh-CN" sz="2000" baseline="-25000" dirty="0" err="1" smtClean="0"/>
              <a:t>ij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b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err="1" smtClean="0"/>
              <a:t>+max</a:t>
            </a:r>
            <a:r>
              <a:rPr lang="en-US" altLang="zh-CN" sz="2000" dirty="0" smtClean="0"/>
              <a:t>{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</a:t>
            </a:r>
            <a:r>
              <a:rPr lang="en-US" altLang="zh-CN" sz="20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+max</a:t>
            </a:r>
            <a:r>
              <a:rPr lang="en-US" altLang="zh-CN" sz="2000" dirty="0" smtClean="0">
                <a:solidFill>
                  <a:srgbClr val="FF0000"/>
                </a:solidFill>
              </a:rPr>
              <a:t>{t-a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</a:rPr>
              <a:t>,0}</a:t>
            </a:r>
            <a:r>
              <a:rPr lang="en-US" altLang="zh-CN" sz="2000" dirty="0" smtClean="0"/>
              <a:t>-a</a:t>
            </a:r>
            <a:r>
              <a:rPr lang="en-US" altLang="zh-CN" sz="2000" baseline="-25000" dirty="0" smtClean="0"/>
              <a:t>j</a:t>
            </a:r>
            <a:r>
              <a:rPr lang="en-US" altLang="zh-CN" sz="2000" dirty="0" smtClean="0"/>
              <a:t>,0}=</a:t>
            </a:r>
            <a:r>
              <a:rPr lang="en-US" altLang="zh-CN" sz="2000" dirty="0" err="1" smtClean="0"/>
              <a:t>b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err="1" smtClean="0"/>
              <a:t>+b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-a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err="1" smtClean="0"/>
              <a:t>+max</a:t>
            </a:r>
            <a:r>
              <a:rPr lang="en-US" altLang="zh-CN" sz="2000" dirty="0" smtClean="0"/>
              <a:t>{max{t-a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,0},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smtClean="0"/>
              <a:t>-b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            =</a:t>
            </a:r>
            <a:r>
              <a:rPr lang="en-US" altLang="zh-CN" sz="2000" dirty="0" err="1" smtClean="0"/>
              <a:t>b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err="1" smtClean="0"/>
              <a:t>+b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-a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err="1" smtClean="0"/>
              <a:t>+max</a:t>
            </a:r>
            <a:r>
              <a:rPr lang="en-US" altLang="zh-CN" sz="2000" dirty="0" smtClean="0"/>
              <a:t>{t-a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,a</a:t>
            </a:r>
            <a:r>
              <a:rPr lang="en-US" altLang="zh-CN" sz="2000" baseline="-25000" dirty="0" smtClean="0"/>
              <a:t>j</a:t>
            </a:r>
            <a:r>
              <a:rPr lang="en-US" altLang="zh-CN" sz="2000" dirty="0" smtClean="0"/>
              <a:t>-b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,0}=</a:t>
            </a:r>
            <a:r>
              <a:rPr lang="en-US" altLang="zh-CN" sz="2000" dirty="0" err="1" smtClean="0"/>
              <a:t>b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err="1" smtClean="0"/>
              <a:t>+b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-a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err="1" smtClean="0"/>
              <a:t>-a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+max</a:t>
            </a:r>
            <a:r>
              <a:rPr lang="en-US" altLang="zh-CN" sz="2000" dirty="0" smtClean="0"/>
              <a:t>{</a:t>
            </a:r>
            <a:r>
              <a:rPr lang="en-US" altLang="zh-CN" sz="2000" dirty="0" err="1" smtClean="0"/>
              <a:t>t,a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+a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err="1" smtClean="0"/>
              <a:t>-b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,a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smtClean="0"/>
              <a:t>}</a:t>
            </a:r>
            <a:endParaRPr lang="zh-CN" altLang="en-US" sz="2000" dirty="0" smtClean="0"/>
          </a:p>
          <a:p>
            <a:pPr lvl="2"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如果作业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对作业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满足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Johnson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不等式，则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max{-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,-b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 ≥max{-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,-b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},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两边加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+a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得：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max{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+a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-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,a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≧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max{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+a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-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,a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，从而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+b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-a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-a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+max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{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t,a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+a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-b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,a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≧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+b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-a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-a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+max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{t,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+a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-b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,a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ij</a:t>
            </a:r>
            <a:endParaRPr lang="en-US" altLang="zh-CN" sz="2000" baseline="-25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/>
              <a:t>如果最优调度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i,j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zh-CN" altLang="en-US" sz="2000" dirty="0" smtClean="0">
                <a:sym typeface="Symbol" panose="05050102010706020507" pitchFamily="18" charset="2"/>
              </a:rPr>
              <a:t>次序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不同， 满足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Johnson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不等式。</a:t>
            </a:r>
            <a:r>
              <a:rPr lang="zh-CN" altLang="en-US" sz="2000" dirty="0" smtClean="0"/>
              <a:t>调换</a:t>
            </a:r>
            <a:r>
              <a:rPr lang="en-US" altLang="zh-CN" sz="2000" dirty="0" err="1" smtClean="0"/>
              <a:t>i,j</a:t>
            </a:r>
            <a:r>
              <a:rPr lang="zh-CN" altLang="en-US" sz="2000" dirty="0" smtClean="0"/>
              <a:t>次序则新调度加工时间不增加，新调度也最优。依次类推，得证。</a:t>
            </a:r>
            <a:endParaRPr lang="zh-CN" altLang="en-US" sz="2000" dirty="0"/>
          </a:p>
        </p:txBody>
      </p:sp>
      <p:graphicFrame>
        <p:nvGraphicFramePr>
          <p:cNvPr id="35842" name="Object 25"/>
          <p:cNvGraphicFramePr>
            <a:graphicFrameLocks noChangeAspect="1"/>
          </p:cNvGraphicFramePr>
          <p:nvPr/>
        </p:nvGraphicFramePr>
        <p:xfrm>
          <a:off x="5265760" y="1857364"/>
          <a:ext cx="259238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1" imgW="36880800" imgH="5791200" progId="">
                  <p:embed/>
                </p:oleObj>
              </mc:Choice>
              <mc:Fallback>
                <p:oleObj name="Equation" r:id="rId1" imgW="36880800" imgH="5791200" progId="">
                  <p:embed/>
                  <p:pic>
                    <p:nvPicPr>
                      <p:cNvPr id="0" name="Object 2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65760" y="1857364"/>
                        <a:ext cx="2592388" cy="401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142976" y="3286124"/>
          <a:ext cx="700092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96926400" imgH="5791200" progId="">
                  <p:embed/>
                </p:oleObj>
              </mc:Choice>
              <mc:Fallback>
                <p:oleObj name="Equation" r:id="rId3" imgW="96926400" imgH="57912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2976" y="3286124"/>
                        <a:ext cx="7000924" cy="4286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流水作业调度问题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605" y="1214120"/>
            <a:ext cx="8684260" cy="4916805"/>
          </a:xfrm>
        </p:spPr>
        <p:txBody>
          <a:bodyPr/>
          <a:lstStyle/>
          <a:p>
            <a:r>
              <a:rPr lang="en-US" altLang="zh-CN" sz="2400" dirty="0" smtClean="0">
                <a:latin typeface="Times New Roman" panose="02020603050405020304" pitchFamily="18" charset="0"/>
              </a:rPr>
              <a:t>Johnson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算法：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T(n)=O(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nlogn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000" dirty="0" smtClean="0"/>
              <a:t>   1</a:t>
            </a:r>
            <a:r>
              <a:rPr lang="zh-CN" altLang="en-US" sz="2000" dirty="0" smtClean="0"/>
              <a:t>）令</a:t>
            </a:r>
            <a:endParaRPr lang="zh-CN" altLang="en-US" sz="2000" dirty="0" smtClean="0"/>
          </a:p>
          <a:p>
            <a:pPr>
              <a:buNone/>
            </a:pPr>
            <a:r>
              <a:rPr lang="zh-CN" altLang="en-US" sz="2000" dirty="0" smtClean="0"/>
              <a:t>  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）将 </a:t>
            </a:r>
            <a:r>
              <a:rPr lang="en-US" altLang="zh-CN" sz="2000" dirty="0" smtClean="0"/>
              <a:t>AB</a:t>
            </a:r>
            <a:r>
              <a:rPr lang="zh-CN" altLang="en-US" sz="2000" dirty="0" smtClean="0"/>
              <a:t>中作业依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i</a:t>
            </a:r>
            <a:r>
              <a:rPr lang="zh-CN" altLang="en-US" sz="2000" dirty="0" smtClean="0"/>
              <a:t>的非减次序排列 </a:t>
            </a:r>
            <a:endParaRPr lang="zh-CN" altLang="en-US" sz="2000" dirty="0" smtClean="0"/>
          </a:p>
          <a:p>
            <a:pPr>
              <a:buNone/>
            </a:pPr>
            <a:r>
              <a:rPr lang="zh-CN" altLang="en-US" sz="2000" dirty="0" smtClean="0"/>
              <a:t>         将</a:t>
            </a:r>
            <a:r>
              <a:rPr lang="en-US" altLang="zh-CN" sz="2000" dirty="0" smtClean="0"/>
              <a:t>BA</a:t>
            </a:r>
            <a:r>
              <a:rPr lang="zh-CN" altLang="en-US" sz="2000" dirty="0" smtClean="0"/>
              <a:t>中作业依</a:t>
            </a:r>
            <a:r>
              <a:rPr lang="en-US" altLang="zh-CN" sz="2000" dirty="0" smtClean="0"/>
              <a:t>b</a:t>
            </a:r>
            <a:r>
              <a:rPr lang="en-US" altLang="zh-CN" sz="2000" baseline="-25000" dirty="0" smtClean="0"/>
              <a:t>i</a:t>
            </a:r>
            <a:r>
              <a:rPr lang="zh-CN" altLang="en-US" sz="2000" dirty="0" smtClean="0"/>
              <a:t>的非增次序排列</a:t>
            </a:r>
            <a:endParaRPr lang="zh-CN" altLang="en-US" sz="2000" dirty="0" smtClean="0"/>
          </a:p>
          <a:p>
            <a:pPr>
              <a:buNone/>
            </a:pPr>
            <a:r>
              <a:rPr lang="zh-CN" altLang="en-US" sz="2000" dirty="0" smtClean="0"/>
              <a:t>  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AB</a:t>
            </a:r>
            <a:r>
              <a:rPr lang="zh-CN" altLang="en-US" sz="2000" dirty="0" smtClean="0"/>
              <a:t>中作业接</a:t>
            </a:r>
            <a:r>
              <a:rPr lang="en-US" altLang="zh-CN" sz="2000" dirty="0" smtClean="0"/>
              <a:t>BA</a:t>
            </a:r>
            <a:r>
              <a:rPr lang="zh-CN" altLang="en-US" sz="2000" dirty="0" smtClean="0"/>
              <a:t>中作业即构成满足</a:t>
            </a:r>
            <a:endParaRPr lang="zh-CN" altLang="en-US" sz="2000" dirty="0" smtClean="0"/>
          </a:p>
          <a:p>
            <a:pPr>
              <a:buNone/>
            </a:pPr>
            <a:r>
              <a:rPr lang="en-US" altLang="zh-CN" sz="2000" dirty="0" smtClean="0"/>
              <a:t>   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Johnson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法则的最优调度。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r>
              <a:rPr lang="en-US" altLang="zh-CN" sz="2000" b="1" dirty="0" err="1" smtClean="0">
                <a:latin typeface="Times New Roman" panose="02020603050405020304" pitchFamily="18" charset="0"/>
              </a:rPr>
              <a:t>FlowShop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a,b,n,p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 //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给作业排序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记录作业号的一个排列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float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a[1..n],b[1..n];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integer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c[1..n],d[1..n],p[1..n],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n,j,k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j:=1; k:=n;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]&lt;b[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38914" name="Object 6"/>
          <p:cNvGraphicFramePr>
            <a:graphicFrameLocks noChangeAspect="1"/>
          </p:cNvGraphicFramePr>
          <p:nvPr/>
        </p:nvGraphicFramePr>
        <p:xfrm>
          <a:off x="1428728" y="1666865"/>
          <a:ext cx="32035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1" imgW="52730400" imgH="5486400" progId="">
                  <p:embed/>
                </p:oleObj>
              </mc:Choice>
              <mc:Fallback>
                <p:oleObj name="Equation" r:id="rId1" imgW="52730400" imgH="54864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8728" y="1666865"/>
                        <a:ext cx="3203575" cy="333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572132" y="1500174"/>
            <a:ext cx="3143272" cy="4584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 smtClean="0">
                <a:latin typeface="Times New Roman" panose="02020603050405020304" pitchFamily="18" charset="0"/>
              </a:rPr>
              <a:t>     d[j]:=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c[j]:=a[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]; j:=j+1;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else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d[k]:=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c[k]:=b[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]; k:=k-1;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end{for}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MergeSortL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(c,1,k,q);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MergeSortL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(c,k+1,n,r);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j:=q[0];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for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k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p[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]:=d[j];   j:=q[j];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end{for}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j:=r[0];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=1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n-k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p[n-i+1]:=d[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];  j:=r[j];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end{for}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FlowShop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}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zh-CN" altLang="en-US" sz="2000" dirty="0"/>
          </a:p>
        </p:txBody>
      </p:sp>
      <p:cxnSp>
        <p:nvCxnSpPr>
          <p:cNvPr id="7" name="直接连接符 6"/>
          <p:cNvCxnSpPr/>
          <p:nvPr/>
        </p:nvCxnSpPr>
        <p:spPr bwMode="auto">
          <a:xfrm rot="5400000">
            <a:off x="2714612" y="3786190"/>
            <a:ext cx="471490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流水作业调度问题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4414" y="2500306"/>
            <a:ext cx="66437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 smtClean="0">
                <a:latin typeface="Times New Roman" panose="02020603050405020304" pitchFamily="18" charset="0"/>
              </a:rPr>
              <a:t>数据          </a:t>
            </a:r>
            <a:r>
              <a:rPr lang="en-US" altLang="zh-CN" sz="2000" u="sng" dirty="0" smtClean="0">
                <a:latin typeface="Times New Roman" panose="02020603050405020304" pitchFamily="18" charset="0"/>
              </a:rPr>
              <a:t>50      10     25     30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000" u="sng" dirty="0" smtClean="0">
                <a:latin typeface="Times New Roman" panose="02020603050405020304" pitchFamily="18" charset="0"/>
              </a:rPr>
              <a:t>15      70      35      55</a:t>
            </a:r>
            <a:endParaRPr lang="en-US" altLang="zh-CN" sz="2000" u="sng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 smtClean="0">
                <a:latin typeface="Times New Roman" panose="02020603050405020304" pitchFamily="18" charset="0"/>
              </a:rPr>
              <a:t>位置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(0)    (1)      (2)    (3)     (4)    (5)     (6)     (7)      (8)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k=0                 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=2                 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j=5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 smtClean="0">
                <a:latin typeface="Times New Roman" panose="02020603050405020304" pitchFamily="18" charset="0"/>
              </a:rPr>
              <a:t>指针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2      0       3        4        1       7        0        8        6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  q=2                                        r=5     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1785926"/>
            <a:ext cx="5729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例：采用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地址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邻接链表表示的排序结果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第五章 动态规划算法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73601"/>
          </a:xfrm>
        </p:spPr>
        <p:txBody>
          <a:bodyPr/>
          <a:lstStyle/>
          <a:p>
            <a:r>
              <a:rPr lang="en-US" altLang="zh-CN" dirty="0" smtClean="0"/>
              <a:t>5.5</a:t>
            </a:r>
            <a:r>
              <a:rPr lang="zh-CN" altLang="en-US" sz="3200" dirty="0" smtClean="0"/>
              <a:t>最优二叉搜索树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问题：求平均路长最小的二叉检索树。例</a:t>
            </a:r>
            <a:r>
              <a:rPr lang="en-US" altLang="zh-CN" sz="2400" dirty="0" smtClean="0"/>
              <a:t>S=(</a:t>
            </a:r>
            <a:r>
              <a:rPr lang="en-US" altLang="zh-CN" sz="2400" dirty="0" err="1" smtClean="0"/>
              <a:t>a,b,c,d,e,f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在计算机中经常采用二叉树的结构来存储排好序的数据，称为二叉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分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检索树。设</a:t>
            </a:r>
            <a:r>
              <a:rPr lang="en-US" altLang="zh-CN" sz="2000" dirty="0" smtClean="0"/>
              <a:t>S={x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,x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,…,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是已非降排序的数据集，存储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的二叉树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以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i</a:t>
            </a:r>
            <a:r>
              <a:rPr lang="zh-CN" altLang="en-US" sz="2000" dirty="0" smtClean="0"/>
              <a:t>为根，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,x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,..,x</a:t>
            </a:r>
            <a:r>
              <a:rPr lang="en-US" altLang="zh-CN" sz="2000" baseline="-25000" dirty="0" smtClean="0"/>
              <a:t>i-1</a:t>
            </a:r>
            <a:r>
              <a:rPr lang="zh-CN" altLang="en-US" sz="2000" dirty="0" smtClean="0"/>
              <a:t>都是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的左子树的内结点，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i+1</a:t>
            </a:r>
            <a:r>
              <a:rPr lang="en-US" altLang="zh-CN" sz="2000" dirty="0" smtClean="0"/>
              <a:t>,x</a:t>
            </a:r>
            <a:r>
              <a:rPr lang="en-US" altLang="zh-CN" sz="2000" baseline="-25000" dirty="0" smtClean="0"/>
              <a:t>i+2</a:t>
            </a:r>
            <a:r>
              <a:rPr lang="en-US" altLang="zh-CN" sz="2000" dirty="0" smtClean="0"/>
              <a:t>,…,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n</a:t>
            </a:r>
            <a:r>
              <a:rPr lang="zh-CN" altLang="en-US" sz="2000" dirty="0" smtClean="0"/>
              <a:t>则是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的右子树的内结点，而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一个叶节点代表一个区间：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i+1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,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二叉检索树。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存取概率分布：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的概率为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，位于区间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(x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i+1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的概率为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，约定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=-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n+1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=+ 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endParaRPr lang="en-US" altLang="zh-CN" sz="8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平均路长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搜索次数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存储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的节点的深度为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代表区间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i+1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的叶节点的深度为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平均路长为：</a:t>
            </a:r>
            <a:endParaRPr lang="zh-CN" altLang="en-US" sz="2000" dirty="0"/>
          </a:p>
        </p:txBody>
      </p:sp>
      <p:grpSp>
        <p:nvGrpSpPr>
          <p:cNvPr id="5" name="Group 56"/>
          <p:cNvGrpSpPr/>
          <p:nvPr/>
        </p:nvGrpSpPr>
        <p:grpSpPr bwMode="auto">
          <a:xfrm>
            <a:off x="6469029" y="3627663"/>
            <a:ext cx="2174937" cy="1658725"/>
            <a:chOff x="68" y="2523"/>
            <a:chExt cx="2052" cy="1338"/>
          </a:xfrm>
        </p:grpSpPr>
        <p:grpSp>
          <p:nvGrpSpPr>
            <p:cNvPr id="7" name="Group 41"/>
            <p:cNvGrpSpPr/>
            <p:nvPr/>
          </p:nvGrpSpPr>
          <p:grpSpPr bwMode="auto">
            <a:xfrm>
              <a:off x="249" y="2659"/>
              <a:ext cx="1860" cy="1202"/>
              <a:chOff x="249" y="2659"/>
              <a:chExt cx="1860" cy="1202"/>
            </a:xfrm>
          </p:grpSpPr>
          <p:sp>
            <p:nvSpPr>
              <p:cNvPr id="22" name="Oval 10"/>
              <p:cNvSpPr>
                <a:spLocks noChangeArrowheads="1"/>
              </p:cNvSpPr>
              <p:nvPr/>
            </p:nvSpPr>
            <p:spPr bwMode="auto">
              <a:xfrm>
                <a:off x="1380" y="2659"/>
                <a:ext cx="159" cy="15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e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Oval 11"/>
              <p:cNvSpPr>
                <a:spLocks noChangeArrowheads="1"/>
              </p:cNvSpPr>
              <p:nvPr/>
            </p:nvSpPr>
            <p:spPr bwMode="auto">
              <a:xfrm>
                <a:off x="975" y="2931"/>
                <a:ext cx="159" cy="15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c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Oval 12"/>
              <p:cNvSpPr>
                <a:spLocks noChangeArrowheads="1"/>
              </p:cNvSpPr>
              <p:nvPr/>
            </p:nvSpPr>
            <p:spPr bwMode="auto">
              <a:xfrm>
                <a:off x="703" y="3203"/>
                <a:ext cx="159" cy="15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>
                    <a:latin typeface="Times New Roman" panose="02020603050405020304" pitchFamily="18" charset="0"/>
                  </a:rPr>
                  <a:t>b</a:t>
                </a: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Oval 13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159" cy="15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>
                    <a:latin typeface="Times New Roman" panose="02020603050405020304" pitchFamily="18" charset="0"/>
                  </a:rPr>
                  <a:t>a</a:t>
                </a: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Oval 14"/>
              <p:cNvSpPr>
                <a:spLocks noChangeArrowheads="1"/>
              </p:cNvSpPr>
              <p:nvPr/>
            </p:nvSpPr>
            <p:spPr bwMode="auto">
              <a:xfrm>
                <a:off x="1791" y="2931"/>
                <a:ext cx="159" cy="15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>
                    <a:latin typeface="Times New Roman" panose="02020603050405020304" pitchFamily="18" charset="0"/>
                  </a:rPr>
                  <a:t>f</a:t>
                </a: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Oval 15"/>
              <p:cNvSpPr>
                <a:spLocks noChangeArrowheads="1"/>
              </p:cNvSpPr>
              <p:nvPr/>
            </p:nvSpPr>
            <p:spPr bwMode="auto">
              <a:xfrm>
                <a:off x="1202" y="3203"/>
                <a:ext cx="159" cy="15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d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249" y="3748"/>
                <a:ext cx="136" cy="1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567" y="3748"/>
                <a:ext cx="136" cy="1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Rectangle 24"/>
              <p:cNvSpPr>
                <a:spLocks noChangeArrowheads="1"/>
              </p:cNvSpPr>
              <p:nvPr/>
            </p:nvSpPr>
            <p:spPr bwMode="auto">
              <a:xfrm>
                <a:off x="884" y="3521"/>
                <a:ext cx="136" cy="1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Rectangle 25"/>
              <p:cNvSpPr>
                <a:spLocks noChangeArrowheads="1"/>
              </p:cNvSpPr>
              <p:nvPr/>
            </p:nvSpPr>
            <p:spPr bwMode="auto">
              <a:xfrm>
                <a:off x="1111" y="3521"/>
                <a:ext cx="136" cy="1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Rectangle 26"/>
              <p:cNvSpPr>
                <a:spLocks noChangeArrowheads="1"/>
              </p:cNvSpPr>
              <p:nvPr/>
            </p:nvSpPr>
            <p:spPr bwMode="auto">
              <a:xfrm>
                <a:off x="1610" y="3203"/>
                <a:ext cx="136" cy="1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Rectangle 27"/>
              <p:cNvSpPr>
                <a:spLocks noChangeArrowheads="1"/>
              </p:cNvSpPr>
              <p:nvPr/>
            </p:nvSpPr>
            <p:spPr bwMode="auto">
              <a:xfrm>
                <a:off x="1383" y="3521"/>
                <a:ext cx="136" cy="1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Rectangle 28"/>
              <p:cNvSpPr>
                <a:spLocks noChangeArrowheads="1"/>
              </p:cNvSpPr>
              <p:nvPr/>
            </p:nvSpPr>
            <p:spPr bwMode="auto">
              <a:xfrm>
                <a:off x="1973" y="3203"/>
                <a:ext cx="136" cy="1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Freeform 29"/>
              <p:cNvSpPr/>
              <p:nvPr/>
            </p:nvSpPr>
            <p:spPr bwMode="auto">
              <a:xfrm>
                <a:off x="1128" y="2746"/>
                <a:ext cx="261" cy="237"/>
              </a:xfrm>
              <a:custGeom>
                <a:avLst/>
                <a:gdLst>
                  <a:gd name="T0" fmla="*/ 0 w 261"/>
                  <a:gd name="T1" fmla="*/ 237 h 237"/>
                  <a:gd name="T2" fmla="*/ 261 w 261"/>
                  <a:gd name="T3" fmla="*/ 0 h 237"/>
                  <a:gd name="T4" fmla="*/ 0 60000 65536"/>
                  <a:gd name="T5" fmla="*/ 0 60000 65536"/>
                  <a:gd name="T6" fmla="*/ 0 w 261"/>
                  <a:gd name="T7" fmla="*/ 0 h 237"/>
                  <a:gd name="T8" fmla="*/ 261 w 261"/>
                  <a:gd name="T9" fmla="*/ 237 h 23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237">
                    <a:moveTo>
                      <a:pt x="0" y="237"/>
                    </a:moveTo>
                    <a:lnTo>
                      <a:pt x="261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30"/>
              <p:cNvSpPr>
                <a:spLocks noChangeShapeType="1"/>
              </p:cNvSpPr>
              <p:nvPr/>
            </p:nvSpPr>
            <p:spPr bwMode="auto">
              <a:xfrm>
                <a:off x="1535" y="2755"/>
                <a:ext cx="272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31"/>
              <p:cNvSpPr/>
              <p:nvPr/>
            </p:nvSpPr>
            <p:spPr bwMode="auto">
              <a:xfrm>
                <a:off x="852" y="3083"/>
                <a:ext cx="155" cy="152"/>
              </a:xfrm>
              <a:custGeom>
                <a:avLst/>
                <a:gdLst>
                  <a:gd name="T0" fmla="*/ 0 w 155"/>
                  <a:gd name="T1" fmla="*/ 152 h 152"/>
                  <a:gd name="T2" fmla="*/ 155 w 155"/>
                  <a:gd name="T3" fmla="*/ 0 h 152"/>
                  <a:gd name="T4" fmla="*/ 0 60000 65536"/>
                  <a:gd name="T5" fmla="*/ 0 60000 65536"/>
                  <a:gd name="T6" fmla="*/ 0 w 155"/>
                  <a:gd name="T7" fmla="*/ 0 h 152"/>
                  <a:gd name="T8" fmla="*/ 155 w 155"/>
                  <a:gd name="T9" fmla="*/ 152 h 1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5" h="152">
                    <a:moveTo>
                      <a:pt x="0" y="152"/>
                    </a:moveTo>
                    <a:lnTo>
                      <a:pt x="155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32"/>
              <p:cNvSpPr>
                <a:spLocks noChangeShapeType="1"/>
              </p:cNvSpPr>
              <p:nvPr/>
            </p:nvSpPr>
            <p:spPr bwMode="auto">
              <a:xfrm>
                <a:off x="1111" y="3067"/>
                <a:ext cx="13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Line 33"/>
              <p:cNvSpPr>
                <a:spLocks noChangeShapeType="1"/>
              </p:cNvSpPr>
              <p:nvPr/>
            </p:nvSpPr>
            <p:spPr bwMode="auto">
              <a:xfrm flipH="1">
                <a:off x="1655" y="3067"/>
                <a:ext cx="182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34"/>
              <p:cNvSpPr>
                <a:spLocks noChangeShapeType="1"/>
              </p:cNvSpPr>
              <p:nvPr/>
            </p:nvSpPr>
            <p:spPr bwMode="auto">
              <a:xfrm>
                <a:off x="1927" y="3067"/>
                <a:ext cx="137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Line 35"/>
              <p:cNvSpPr>
                <a:spLocks noChangeShapeType="1"/>
              </p:cNvSpPr>
              <p:nvPr/>
            </p:nvSpPr>
            <p:spPr bwMode="auto">
              <a:xfrm flipH="1">
                <a:off x="567" y="3339"/>
                <a:ext cx="181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36"/>
              <p:cNvSpPr>
                <a:spLocks noChangeShapeType="1"/>
              </p:cNvSpPr>
              <p:nvPr/>
            </p:nvSpPr>
            <p:spPr bwMode="auto">
              <a:xfrm>
                <a:off x="839" y="3339"/>
                <a:ext cx="13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37"/>
              <p:cNvSpPr/>
              <p:nvPr/>
            </p:nvSpPr>
            <p:spPr bwMode="auto">
              <a:xfrm>
                <a:off x="341" y="3614"/>
                <a:ext cx="117" cy="134"/>
              </a:xfrm>
              <a:custGeom>
                <a:avLst/>
                <a:gdLst>
                  <a:gd name="T0" fmla="*/ 117 w 117"/>
                  <a:gd name="T1" fmla="*/ 0 h 134"/>
                  <a:gd name="T2" fmla="*/ 0 w 117"/>
                  <a:gd name="T3" fmla="*/ 134 h 134"/>
                  <a:gd name="T4" fmla="*/ 0 60000 65536"/>
                  <a:gd name="T5" fmla="*/ 0 60000 65536"/>
                  <a:gd name="T6" fmla="*/ 0 w 117"/>
                  <a:gd name="T7" fmla="*/ 0 h 134"/>
                  <a:gd name="T8" fmla="*/ 117 w 117"/>
                  <a:gd name="T9" fmla="*/ 134 h 13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7" h="134">
                    <a:moveTo>
                      <a:pt x="117" y="0"/>
                    </a:moveTo>
                    <a:lnTo>
                      <a:pt x="0" y="13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38"/>
              <p:cNvSpPr>
                <a:spLocks noChangeShapeType="1"/>
              </p:cNvSpPr>
              <p:nvPr/>
            </p:nvSpPr>
            <p:spPr bwMode="auto">
              <a:xfrm>
                <a:off x="567" y="3612"/>
                <a:ext cx="9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Line 39"/>
              <p:cNvSpPr>
                <a:spLocks noChangeShapeType="1"/>
              </p:cNvSpPr>
              <p:nvPr/>
            </p:nvSpPr>
            <p:spPr bwMode="auto">
              <a:xfrm flipV="1">
                <a:off x="1156" y="3339"/>
                <a:ext cx="91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Line 40"/>
              <p:cNvSpPr>
                <a:spLocks noChangeShapeType="1"/>
              </p:cNvSpPr>
              <p:nvPr/>
            </p:nvSpPr>
            <p:spPr bwMode="auto">
              <a:xfrm>
                <a:off x="1338" y="3339"/>
                <a:ext cx="13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55"/>
            <p:cNvGrpSpPr/>
            <p:nvPr/>
          </p:nvGrpSpPr>
          <p:grpSpPr bwMode="auto">
            <a:xfrm>
              <a:off x="68" y="2523"/>
              <a:ext cx="2052" cy="1315"/>
              <a:chOff x="68" y="2523"/>
              <a:chExt cx="2052" cy="1315"/>
            </a:xfrm>
          </p:grpSpPr>
          <p:sp>
            <p:nvSpPr>
              <p:cNvPr id="9" name="Rectangle 42"/>
              <p:cNvSpPr>
                <a:spLocks noChangeArrowheads="1"/>
              </p:cNvSpPr>
              <p:nvPr/>
            </p:nvSpPr>
            <p:spPr bwMode="auto">
              <a:xfrm>
                <a:off x="1383" y="2523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</a:rPr>
                  <a:t>5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43"/>
              <p:cNvSpPr>
                <a:spLocks noChangeArrowheads="1"/>
              </p:cNvSpPr>
              <p:nvPr/>
            </p:nvSpPr>
            <p:spPr bwMode="auto">
              <a:xfrm>
                <a:off x="839" y="2840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</a:rPr>
                  <a:t>6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44"/>
              <p:cNvSpPr>
                <a:spLocks noChangeArrowheads="1"/>
              </p:cNvSpPr>
              <p:nvPr/>
            </p:nvSpPr>
            <p:spPr bwMode="auto">
              <a:xfrm>
                <a:off x="1927" y="2840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</a:rPr>
                  <a:t>4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45"/>
              <p:cNvSpPr>
                <a:spLocks noChangeArrowheads="1"/>
              </p:cNvSpPr>
              <p:nvPr/>
            </p:nvSpPr>
            <p:spPr bwMode="auto">
              <a:xfrm>
                <a:off x="1292" y="3067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</a:rPr>
                  <a:t>8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46"/>
              <p:cNvSpPr>
                <a:spLocks noChangeArrowheads="1"/>
              </p:cNvSpPr>
              <p:nvPr/>
            </p:nvSpPr>
            <p:spPr bwMode="auto">
              <a:xfrm>
                <a:off x="567" y="3113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</a:rPr>
                  <a:t>7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47"/>
              <p:cNvSpPr>
                <a:spLocks noChangeArrowheads="1"/>
              </p:cNvSpPr>
              <p:nvPr/>
            </p:nvSpPr>
            <p:spPr bwMode="auto">
              <a:xfrm>
                <a:off x="295" y="3385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</a:rPr>
                  <a:t>20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48"/>
              <p:cNvSpPr>
                <a:spLocks noChangeArrowheads="1"/>
              </p:cNvSpPr>
              <p:nvPr/>
            </p:nvSpPr>
            <p:spPr bwMode="auto">
              <a:xfrm>
                <a:off x="744" y="3725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</a:rPr>
                  <a:t>6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49"/>
              <p:cNvSpPr>
                <a:spLocks noChangeArrowheads="1"/>
              </p:cNvSpPr>
              <p:nvPr/>
            </p:nvSpPr>
            <p:spPr bwMode="auto">
              <a:xfrm>
                <a:off x="725" y="3475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</a:rPr>
                  <a:t>6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50"/>
              <p:cNvSpPr>
                <a:spLocks noChangeArrowheads="1"/>
              </p:cNvSpPr>
              <p:nvPr/>
            </p:nvSpPr>
            <p:spPr bwMode="auto">
              <a:xfrm>
                <a:off x="68" y="3725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</a:rPr>
                  <a:t>10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51"/>
              <p:cNvSpPr>
                <a:spLocks noChangeArrowheads="1"/>
              </p:cNvSpPr>
              <p:nvPr/>
            </p:nvSpPr>
            <p:spPr bwMode="auto">
              <a:xfrm>
                <a:off x="1088" y="3635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</a:rPr>
                  <a:t>6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52"/>
              <p:cNvSpPr>
                <a:spLocks noChangeArrowheads="1"/>
              </p:cNvSpPr>
              <p:nvPr/>
            </p:nvSpPr>
            <p:spPr bwMode="auto">
              <a:xfrm>
                <a:off x="1372" y="3657"/>
                <a:ext cx="147" cy="10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</a:rPr>
                  <a:t>6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53"/>
              <p:cNvSpPr>
                <a:spLocks noChangeArrowheads="1"/>
              </p:cNvSpPr>
              <p:nvPr/>
            </p:nvSpPr>
            <p:spPr bwMode="auto">
              <a:xfrm>
                <a:off x="1610" y="3339"/>
                <a:ext cx="147" cy="10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</a:rPr>
                  <a:t>6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54"/>
              <p:cNvSpPr>
                <a:spLocks noChangeArrowheads="1"/>
              </p:cNvSpPr>
              <p:nvPr/>
            </p:nvSpPr>
            <p:spPr bwMode="auto">
              <a:xfrm>
                <a:off x="1973" y="3339"/>
                <a:ext cx="147" cy="10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</a:rPr>
                  <a:t>10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39939" name="Object 8"/>
          <p:cNvGraphicFramePr>
            <a:graphicFrameLocks noChangeAspect="1"/>
          </p:cNvGraphicFramePr>
          <p:nvPr/>
        </p:nvGraphicFramePr>
        <p:xfrm>
          <a:off x="1571604" y="4572008"/>
          <a:ext cx="46085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1" imgW="73152000" imgH="10668000" progId="">
                  <p:embed/>
                </p:oleObj>
              </mc:Choice>
              <mc:Fallback>
                <p:oleObj name="Equation" r:id="rId1" imgW="73152000" imgH="10668000" progId="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1604" y="4572008"/>
                        <a:ext cx="4608513" cy="677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6"/>
          <p:cNvGraphicFramePr>
            <a:graphicFrameLocks noChangeAspect="1"/>
          </p:cNvGraphicFramePr>
          <p:nvPr/>
        </p:nvGraphicFramePr>
        <p:xfrm>
          <a:off x="6643702" y="5429264"/>
          <a:ext cx="216217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39319200" imgH="10668000" progId="">
                  <p:embed/>
                </p:oleObj>
              </mc:Choice>
              <mc:Fallback>
                <p:oleObj name="Equation" r:id="rId3" imgW="39319200" imgH="106680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3702" y="5429264"/>
                        <a:ext cx="2162173" cy="720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最优二叉搜索树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对上例，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S={</a:t>
            </a:r>
            <a:r>
              <a:rPr lang="en-US" altLang="zh-CN" dirty="0" err="1" smtClean="0"/>
              <a:t>a,b,c,d,e,f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a={10%,6%,6%,6%,6%,6%,10%}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b={20%,7%,6%,8%,5%,4%}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下图两颗不同的二叉搜索树，平均路径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是不同的。</a:t>
            </a:r>
            <a:endParaRPr lang="zh-CN" altLang="en-US" dirty="0"/>
          </a:p>
        </p:txBody>
      </p:sp>
      <p:grpSp>
        <p:nvGrpSpPr>
          <p:cNvPr id="4" name="Group 96"/>
          <p:cNvGrpSpPr/>
          <p:nvPr/>
        </p:nvGrpSpPr>
        <p:grpSpPr bwMode="auto">
          <a:xfrm>
            <a:off x="1000100" y="3714752"/>
            <a:ext cx="3744912" cy="2195512"/>
            <a:chOff x="295" y="2727"/>
            <a:chExt cx="2359" cy="1383"/>
          </a:xfrm>
        </p:grpSpPr>
        <p:grpSp>
          <p:nvGrpSpPr>
            <p:cNvPr id="5" name="Group 56"/>
            <p:cNvGrpSpPr/>
            <p:nvPr/>
          </p:nvGrpSpPr>
          <p:grpSpPr bwMode="auto">
            <a:xfrm>
              <a:off x="295" y="2727"/>
              <a:ext cx="2052" cy="1338"/>
              <a:chOff x="68" y="2523"/>
              <a:chExt cx="2052" cy="1338"/>
            </a:xfrm>
          </p:grpSpPr>
          <p:grpSp>
            <p:nvGrpSpPr>
              <p:cNvPr id="7" name="Group 41"/>
              <p:cNvGrpSpPr/>
              <p:nvPr/>
            </p:nvGrpSpPr>
            <p:grpSpPr bwMode="auto">
              <a:xfrm>
                <a:off x="249" y="2659"/>
                <a:ext cx="1860" cy="1202"/>
                <a:chOff x="249" y="2659"/>
                <a:chExt cx="1860" cy="1202"/>
              </a:xfrm>
            </p:grpSpPr>
            <p:sp>
              <p:nvSpPr>
                <p:cNvPr id="22" name="Oval 10"/>
                <p:cNvSpPr>
                  <a:spLocks noChangeArrowheads="1"/>
                </p:cNvSpPr>
                <p:nvPr/>
              </p:nvSpPr>
              <p:spPr bwMode="auto">
                <a:xfrm>
                  <a:off x="1380" y="2659"/>
                  <a:ext cx="159" cy="15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e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Oval 11"/>
                <p:cNvSpPr>
                  <a:spLocks noChangeArrowheads="1"/>
                </p:cNvSpPr>
                <p:nvPr/>
              </p:nvSpPr>
              <p:spPr bwMode="auto">
                <a:xfrm>
                  <a:off x="975" y="2931"/>
                  <a:ext cx="159" cy="15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c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Oval 12"/>
                <p:cNvSpPr>
                  <a:spLocks noChangeArrowheads="1"/>
                </p:cNvSpPr>
                <p:nvPr/>
              </p:nvSpPr>
              <p:spPr bwMode="auto">
                <a:xfrm>
                  <a:off x="703" y="3203"/>
                  <a:ext cx="159" cy="15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b</a:t>
                  </a:r>
                  <a:endParaRPr lang="en-US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Oval 13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159" cy="15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a</a:t>
                  </a:r>
                  <a:endParaRPr lang="en-US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" name="Oval 14"/>
                <p:cNvSpPr>
                  <a:spLocks noChangeArrowheads="1"/>
                </p:cNvSpPr>
                <p:nvPr/>
              </p:nvSpPr>
              <p:spPr bwMode="auto">
                <a:xfrm>
                  <a:off x="1791" y="2931"/>
                  <a:ext cx="159" cy="15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f</a:t>
                  </a:r>
                  <a:endParaRPr lang="en-US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auto">
                <a:xfrm>
                  <a:off x="1202" y="3203"/>
                  <a:ext cx="159" cy="15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d</a:t>
                  </a:r>
                  <a:endParaRPr lang="en-US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" name="Rectangle 22"/>
                <p:cNvSpPr>
                  <a:spLocks noChangeArrowheads="1"/>
                </p:cNvSpPr>
                <p:nvPr/>
              </p:nvSpPr>
              <p:spPr bwMode="auto">
                <a:xfrm>
                  <a:off x="249" y="3748"/>
                  <a:ext cx="136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Rectangle 23"/>
                <p:cNvSpPr>
                  <a:spLocks noChangeArrowheads="1"/>
                </p:cNvSpPr>
                <p:nvPr/>
              </p:nvSpPr>
              <p:spPr bwMode="auto">
                <a:xfrm>
                  <a:off x="567" y="3748"/>
                  <a:ext cx="136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Rectangle 24"/>
                <p:cNvSpPr>
                  <a:spLocks noChangeArrowheads="1"/>
                </p:cNvSpPr>
                <p:nvPr/>
              </p:nvSpPr>
              <p:spPr bwMode="auto">
                <a:xfrm>
                  <a:off x="884" y="3521"/>
                  <a:ext cx="136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Rectangle 25"/>
                <p:cNvSpPr>
                  <a:spLocks noChangeArrowheads="1"/>
                </p:cNvSpPr>
                <p:nvPr/>
              </p:nvSpPr>
              <p:spPr bwMode="auto">
                <a:xfrm>
                  <a:off x="1111" y="3521"/>
                  <a:ext cx="136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Rectangle 26"/>
                <p:cNvSpPr>
                  <a:spLocks noChangeArrowheads="1"/>
                </p:cNvSpPr>
                <p:nvPr/>
              </p:nvSpPr>
              <p:spPr bwMode="auto">
                <a:xfrm>
                  <a:off x="1610" y="3203"/>
                  <a:ext cx="136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Rectangle 27"/>
                <p:cNvSpPr>
                  <a:spLocks noChangeArrowheads="1"/>
                </p:cNvSpPr>
                <p:nvPr/>
              </p:nvSpPr>
              <p:spPr bwMode="auto">
                <a:xfrm>
                  <a:off x="1383" y="3521"/>
                  <a:ext cx="136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Rectangle 28"/>
                <p:cNvSpPr>
                  <a:spLocks noChangeArrowheads="1"/>
                </p:cNvSpPr>
                <p:nvPr/>
              </p:nvSpPr>
              <p:spPr bwMode="auto">
                <a:xfrm>
                  <a:off x="1973" y="3203"/>
                  <a:ext cx="136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Freeform 29"/>
                <p:cNvSpPr/>
                <p:nvPr/>
              </p:nvSpPr>
              <p:spPr bwMode="auto">
                <a:xfrm>
                  <a:off x="1128" y="2746"/>
                  <a:ext cx="261" cy="237"/>
                </a:xfrm>
                <a:custGeom>
                  <a:avLst/>
                  <a:gdLst>
                    <a:gd name="T0" fmla="*/ 0 w 261"/>
                    <a:gd name="T1" fmla="*/ 237 h 237"/>
                    <a:gd name="T2" fmla="*/ 261 w 261"/>
                    <a:gd name="T3" fmla="*/ 0 h 237"/>
                    <a:gd name="T4" fmla="*/ 0 60000 65536"/>
                    <a:gd name="T5" fmla="*/ 0 60000 65536"/>
                    <a:gd name="T6" fmla="*/ 0 w 261"/>
                    <a:gd name="T7" fmla="*/ 0 h 237"/>
                    <a:gd name="T8" fmla="*/ 261 w 261"/>
                    <a:gd name="T9" fmla="*/ 237 h 23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61" h="237">
                      <a:moveTo>
                        <a:pt x="0" y="237"/>
                      </a:moveTo>
                      <a:lnTo>
                        <a:pt x="261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Line 30"/>
                <p:cNvSpPr>
                  <a:spLocks noChangeShapeType="1"/>
                </p:cNvSpPr>
                <p:nvPr/>
              </p:nvSpPr>
              <p:spPr bwMode="auto">
                <a:xfrm>
                  <a:off x="1535" y="2755"/>
                  <a:ext cx="272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31"/>
                <p:cNvSpPr/>
                <p:nvPr/>
              </p:nvSpPr>
              <p:spPr bwMode="auto">
                <a:xfrm>
                  <a:off x="852" y="3083"/>
                  <a:ext cx="155" cy="152"/>
                </a:xfrm>
                <a:custGeom>
                  <a:avLst/>
                  <a:gdLst>
                    <a:gd name="T0" fmla="*/ 0 w 155"/>
                    <a:gd name="T1" fmla="*/ 152 h 152"/>
                    <a:gd name="T2" fmla="*/ 155 w 155"/>
                    <a:gd name="T3" fmla="*/ 0 h 152"/>
                    <a:gd name="T4" fmla="*/ 0 60000 65536"/>
                    <a:gd name="T5" fmla="*/ 0 60000 65536"/>
                    <a:gd name="T6" fmla="*/ 0 w 155"/>
                    <a:gd name="T7" fmla="*/ 0 h 152"/>
                    <a:gd name="T8" fmla="*/ 155 w 155"/>
                    <a:gd name="T9" fmla="*/ 152 h 1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5" h="152">
                      <a:moveTo>
                        <a:pt x="0" y="152"/>
                      </a:moveTo>
                      <a:lnTo>
                        <a:pt x="155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Line 32"/>
                <p:cNvSpPr>
                  <a:spLocks noChangeShapeType="1"/>
                </p:cNvSpPr>
                <p:nvPr/>
              </p:nvSpPr>
              <p:spPr bwMode="auto">
                <a:xfrm>
                  <a:off x="1111" y="3067"/>
                  <a:ext cx="136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655" y="3067"/>
                  <a:ext cx="182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Line 34"/>
                <p:cNvSpPr>
                  <a:spLocks noChangeShapeType="1"/>
                </p:cNvSpPr>
                <p:nvPr/>
              </p:nvSpPr>
              <p:spPr bwMode="auto">
                <a:xfrm>
                  <a:off x="1927" y="3067"/>
                  <a:ext cx="137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567" y="3339"/>
                  <a:ext cx="181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Line 36"/>
                <p:cNvSpPr>
                  <a:spLocks noChangeShapeType="1"/>
                </p:cNvSpPr>
                <p:nvPr/>
              </p:nvSpPr>
              <p:spPr bwMode="auto">
                <a:xfrm>
                  <a:off x="839" y="3339"/>
                  <a:ext cx="136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37"/>
                <p:cNvSpPr/>
                <p:nvPr/>
              </p:nvSpPr>
              <p:spPr bwMode="auto">
                <a:xfrm>
                  <a:off x="341" y="3614"/>
                  <a:ext cx="117" cy="134"/>
                </a:xfrm>
                <a:custGeom>
                  <a:avLst/>
                  <a:gdLst>
                    <a:gd name="T0" fmla="*/ 117 w 117"/>
                    <a:gd name="T1" fmla="*/ 0 h 134"/>
                    <a:gd name="T2" fmla="*/ 0 w 117"/>
                    <a:gd name="T3" fmla="*/ 134 h 134"/>
                    <a:gd name="T4" fmla="*/ 0 60000 65536"/>
                    <a:gd name="T5" fmla="*/ 0 60000 65536"/>
                    <a:gd name="T6" fmla="*/ 0 w 117"/>
                    <a:gd name="T7" fmla="*/ 0 h 134"/>
                    <a:gd name="T8" fmla="*/ 117 w 117"/>
                    <a:gd name="T9" fmla="*/ 134 h 13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17" h="134">
                      <a:moveTo>
                        <a:pt x="117" y="0"/>
                      </a:moveTo>
                      <a:lnTo>
                        <a:pt x="0" y="13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Line 38"/>
                <p:cNvSpPr>
                  <a:spLocks noChangeShapeType="1"/>
                </p:cNvSpPr>
                <p:nvPr/>
              </p:nvSpPr>
              <p:spPr bwMode="auto">
                <a:xfrm>
                  <a:off x="567" y="3612"/>
                  <a:ext cx="9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156" y="3339"/>
                  <a:ext cx="91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Line 40"/>
                <p:cNvSpPr>
                  <a:spLocks noChangeShapeType="1"/>
                </p:cNvSpPr>
                <p:nvPr/>
              </p:nvSpPr>
              <p:spPr bwMode="auto">
                <a:xfrm>
                  <a:off x="1338" y="3339"/>
                  <a:ext cx="136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55"/>
              <p:cNvGrpSpPr/>
              <p:nvPr/>
            </p:nvGrpSpPr>
            <p:grpSpPr bwMode="auto">
              <a:xfrm>
                <a:off x="68" y="2523"/>
                <a:ext cx="2052" cy="1315"/>
                <a:chOff x="68" y="2523"/>
                <a:chExt cx="2052" cy="1315"/>
              </a:xfrm>
            </p:grpSpPr>
            <p:sp>
              <p:nvSpPr>
                <p:cNvPr id="9" name="Rectangle 42"/>
                <p:cNvSpPr>
                  <a:spLocks noChangeArrowheads="1"/>
                </p:cNvSpPr>
                <p:nvPr/>
              </p:nvSpPr>
              <p:spPr bwMode="auto">
                <a:xfrm>
                  <a:off x="1383" y="2523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5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" name="Rectangle 43"/>
                <p:cNvSpPr>
                  <a:spLocks noChangeArrowheads="1"/>
                </p:cNvSpPr>
                <p:nvPr/>
              </p:nvSpPr>
              <p:spPr bwMode="auto">
                <a:xfrm>
                  <a:off x="839" y="2840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6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" name="Rectangle 44"/>
                <p:cNvSpPr>
                  <a:spLocks noChangeArrowheads="1"/>
                </p:cNvSpPr>
                <p:nvPr/>
              </p:nvSpPr>
              <p:spPr bwMode="auto">
                <a:xfrm>
                  <a:off x="1927" y="2840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4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" name="Rectangle 45"/>
                <p:cNvSpPr>
                  <a:spLocks noChangeArrowheads="1"/>
                </p:cNvSpPr>
                <p:nvPr/>
              </p:nvSpPr>
              <p:spPr bwMode="auto">
                <a:xfrm>
                  <a:off x="1292" y="3067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8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" name="Rectangle 46"/>
                <p:cNvSpPr>
                  <a:spLocks noChangeArrowheads="1"/>
                </p:cNvSpPr>
                <p:nvPr/>
              </p:nvSpPr>
              <p:spPr bwMode="auto">
                <a:xfrm>
                  <a:off x="567" y="3113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7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47"/>
                <p:cNvSpPr>
                  <a:spLocks noChangeArrowheads="1"/>
                </p:cNvSpPr>
                <p:nvPr/>
              </p:nvSpPr>
              <p:spPr bwMode="auto">
                <a:xfrm>
                  <a:off x="295" y="3385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20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" name="Rectangle 48"/>
                <p:cNvSpPr>
                  <a:spLocks noChangeArrowheads="1"/>
                </p:cNvSpPr>
                <p:nvPr/>
              </p:nvSpPr>
              <p:spPr bwMode="auto">
                <a:xfrm>
                  <a:off x="739" y="3725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6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" name="Rectangle 49"/>
                <p:cNvSpPr>
                  <a:spLocks noChangeArrowheads="1"/>
                </p:cNvSpPr>
                <p:nvPr/>
              </p:nvSpPr>
              <p:spPr bwMode="auto">
                <a:xfrm>
                  <a:off x="725" y="3475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6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50"/>
                <p:cNvSpPr>
                  <a:spLocks noChangeArrowheads="1"/>
                </p:cNvSpPr>
                <p:nvPr/>
              </p:nvSpPr>
              <p:spPr bwMode="auto">
                <a:xfrm>
                  <a:off x="68" y="3725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10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51"/>
                <p:cNvSpPr>
                  <a:spLocks noChangeArrowheads="1"/>
                </p:cNvSpPr>
                <p:nvPr/>
              </p:nvSpPr>
              <p:spPr bwMode="auto">
                <a:xfrm>
                  <a:off x="1088" y="3670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16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52"/>
                <p:cNvSpPr>
                  <a:spLocks noChangeArrowheads="1"/>
                </p:cNvSpPr>
                <p:nvPr/>
              </p:nvSpPr>
              <p:spPr bwMode="auto">
                <a:xfrm>
                  <a:off x="1372" y="3657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6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53"/>
                <p:cNvSpPr>
                  <a:spLocks noChangeArrowheads="1"/>
                </p:cNvSpPr>
                <p:nvPr/>
              </p:nvSpPr>
              <p:spPr bwMode="auto">
                <a:xfrm>
                  <a:off x="1610" y="3339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16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54"/>
                <p:cNvSpPr>
                  <a:spLocks noChangeArrowheads="1"/>
                </p:cNvSpPr>
                <p:nvPr/>
              </p:nvSpPr>
              <p:spPr bwMode="auto">
                <a:xfrm>
                  <a:off x="1973" y="3339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10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" name="Rectangle 93"/>
            <p:cNvSpPr>
              <a:spLocks noChangeArrowheads="1"/>
            </p:cNvSpPr>
            <p:nvPr/>
          </p:nvSpPr>
          <p:spPr bwMode="auto">
            <a:xfrm>
              <a:off x="2064" y="3974"/>
              <a:ext cx="590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/>
                <a:t>P=2.88</a:t>
              </a:r>
              <a:endParaRPr lang="en-US" altLang="zh-CN" sz="1600" dirty="0"/>
            </a:p>
          </p:txBody>
        </p:sp>
      </p:grpSp>
      <p:grpSp>
        <p:nvGrpSpPr>
          <p:cNvPr id="47" name="Group 95"/>
          <p:cNvGrpSpPr/>
          <p:nvPr/>
        </p:nvGrpSpPr>
        <p:grpSpPr bwMode="auto">
          <a:xfrm>
            <a:off x="5507038" y="3643314"/>
            <a:ext cx="2970212" cy="2303463"/>
            <a:chOff x="3469" y="2614"/>
            <a:chExt cx="1871" cy="1451"/>
          </a:xfrm>
        </p:grpSpPr>
        <p:grpSp>
          <p:nvGrpSpPr>
            <p:cNvPr id="48" name="Group 92"/>
            <p:cNvGrpSpPr/>
            <p:nvPr/>
          </p:nvGrpSpPr>
          <p:grpSpPr bwMode="auto">
            <a:xfrm>
              <a:off x="3515" y="2614"/>
              <a:ext cx="1825" cy="1417"/>
              <a:chOff x="3515" y="2614"/>
              <a:chExt cx="1825" cy="1417"/>
            </a:xfrm>
          </p:grpSpPr>
          <p:grpSp>
            <p:nvGrpSpPr>
              <p:cNvPr id="50" name="Group 77"/>
              <p:cNvGrpSpPr/>
              <p:nvPr/>
            </p:nvGrpSpPr>
            <p:grpSpPr bwMode="auto">
              <a:xfrm>
                <a:off x="3606" y="2773"/>
                <a:ext cx="1655" cy="1247"/>
                <a:chOff x="3969" y="2568"/>
                <a:chExt cx="1655" cy="1247"/>
              </a:xfrm>
            </p:grpSpPr>
            <p:sp>
              <p:nvSpPr>
                <p:cNvPr id="65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5239" y="3249"/>
                  <a:ext cx="9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6" name="Group 76"/>
                <p:cNvGrpSpPr/>
                <p:nvPr/>
              </p:nvGrpSpPr>
              <p:grpSpPr bwMode="auto">
                <a:xfrm>
                  <a:off x="3969" y="2568"/>
                  <a:ext cx="1655" cy="1247"/>
                  <a:chOff x="4105" y="2568"/>
                  <a:chExt cx="1655" cy="1247"/>
                </a:xfrm>
              </p:grpSpPr>
              <p:sp>
                <p:nvSpPr>
                  <p:cNvPr id="67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4694" y="2568"/>
                    <a:ext cx="159" cy="15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>
                        <a:latin typeface="Times New Roman" panose="02020603050405020304" pitchFamily="18" charset="0"/>
                      </a:rPr>
                      <a:t>b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4332" y="2795"/>
                    <a:ext cx="159" cy="15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>
                        <a:latin typeface="Times New Roman" panose="02020603050405020304" pitchFamily="18" charset="0"/>
                      </a:rPr>
                      <a:t>a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5103" y="2795"/>
                    <a:ext cx="159" cy="15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>
                        <a:latin typeface="Times New Roman" panose="02020603050405020304" pitchFamily="18" charset="0"/>
                      </a:rPr>
                      <a:t>d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5420" y="3113"/>
                    <a:ext cx="159" cy="15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>
                        <a:latin typeface="Times New Roman" panose="02020603050405020304" pitchFamily="18" charset="0"/>
                      </a:rPr>
                      <a:t>f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5239" y="3385"/>
                    <a:ext cx="159" cy="15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>
                        <a:latin typeface="Times New Roman" panose="02020603050405020304" pitchFamily="18" charset="0"/>
                      </a:rPr>
                      <a:t>e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830" y="3113"/>
                    <a:ext cx="159" cy="15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>
                        <a:latin typeface="Times New Roman" panose="02020603050405020304" pitchFamily="18" charset="0"/>
                      </a:rPr>
                      <a:t>c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3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4105" y="3113"/>
                    <a:ext cx="159" cy="11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513" y="3113"/>
                    <a:ext cx="159" cy="11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3408"/>
                    <a:ext cx="159" cy="11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4999" y="3444"/>
                    <a:ext cx="159" cy="11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5601" y="3430"/>
                    <a:ext cx="159" cy="11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5420" y="3702"/>
                    <a:ext cx="159" cy="11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5125" y="3702"/>
                    <a:ext cx="159" cy="11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Line 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95" y="2931"/>
                    <a:ext cx="182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65"/>
                  <p:cNvSpPr/>
                  <p:nvPr/>
                </p:nvSpPr>
                <p:spPr bwMode="auto">
                  <a:xfrm>
                    <a:off x="4468" y="2683"/>
                    <a:ext cx="243" cy="157"/>
                  </a:xfrm>
                  <a:custGeom>
                    <a:avLst/>
                    <a:gdLst>
                      <a:gd name="T0" fmla="*/ 243 w 243"/>
                      <a:gd name="T1" fmla="*/ 0 h 157"/>
                      <a:gd name="T2" fmla="*/ 0 w 243"/>
                      <a:gd name="T3" fmla="*/ 157 h 157"/>
                      <a:gd name="T4" fmla="*/ 0 60000 65536"/>
                      <a:gd name="T5" fmla="*/ 0 60000 65536"/>
                      <a:gd name="T6" fmla="*/ 0 w 243"/>
                      <a:gd name="T7" fmla="*/ 0 h 157"/>
                      <a:gd name="T8" fmla="*/ 243 w 243"/>
                      <a:gd name="T9" fmla="*/ 157 h 15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43" h="157">
                        <a:moveTo>
                          <a:pt x="243" y="0"/>
                        </a:moveTo>
                        <a:lnTo>
                          <a:pt x="0" y="15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66"/>
                  <p:cNvSpPr/>
                  <p:nvPr/>
                </p:nvSpPr>
                <p:spPr bwMode="auto">
                  <a:xfrm>
                    <a:off x="4830" y="2659"/>
                    <a:ext cx="318" cy="166"/>
                  </a:xfrm>
                  <a:custGeom>
                    <a:avLst/>
                    <a:gdLst>
                      <a:gd name="T0" fmla="*/ 0 w 318"/>
                      <a:gd name="T1" fmla="*/ 0 h 166"/>
                      <a:gd name="T2" fmla="*/ 291 w 318"/>
                      <a:gd name="T3" fmla="*/ 166 h 166"/>
                      <a:gd name="T4" fmla="*/ 318 w 318"/>
                      <a:gd name="T5" fmla="*/ 136 h 166"/>
                      <a:gd name="T6" fmla="*/ 0 60000 65536"/>
                      <a:gd name="T7" fmla="*/ 0 60000 65536"/>
                      <a:gd name="T8" fmla="*/ 0 60000 65536"/>
                      <a:gd name="T9" fmla="*/ 0 w 318"/>
                      <a:gd name="T10" fmla="*/ 0 h 166"/>
                      <a:gd name="T11" fmla="*/ 318 w 318"/>
                      <a:gd name="T12" fmla="*/ 166 h 1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8" h="166">
                        <a:moveTo>
                          <a:pt x="0" y="0"/>
                        </a:moveTo>
                        <a:lnTo>
                          <a:pt x="291" y="166"/>
                        </a:lnTo>
                        <a:lnTo>
                          <a:pt x="318" y="136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4468" y="2931"/>
                    <a:ext cx="136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68"/>
                  <p:cNvSpPr/>
                  <p:nvPr/>
                </p:nvSpPr>
                <p:spPr bwMode="auto">
                  <a:xfrm>
                    <a:off x="4979" y="2931"/>
                    <a:ext cx="170" cy="209"/>
                  </a:xfrm>
                  <a:custGeom>
                    <a:avLst/>
                    <a:gdLst>
                      <a:gd name="T0" fmla="*/ 170 w 170"/>
                      <a:gd name="T1" fmla="*/ 0 h 209"/>
                      <a:gd name="T2" fmla="*/ 0 w 170"/>
                      <a:gd name="T3" fmla="*/ 209 h 209"/>
                      <a:gd name="T4" fmla="*/ 0 60000 65536"/>
                      <a:gd name="T5" fmla="*/ 0 60000 65536"/>
                      <a:gd name="T6" fmla="*/ 0 w 170"/>
                      <a:gd name="T7" fmla="*/ 0 h 209"/>
                      <a:gd name="T8" fmla="*/ 170 w 170"/>
                      <a:gd name="T9" fmla="*/ 209 h 20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70" h="209">
                        <a:moveTo>
                          <a:pt x="170" y="0"/>
                        </a:moveTo>
                        <a:lnTo>
                          <a:pt x="0" y="209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69"/>
                  <p:cNvSpPr/>
                  <p:nvPr/>
                </p:nvSpPr>
                <p:spPr bwMode="auto">
                  <a:xfrm>
                    <a:off x="5231" y="2904"/>
                    <a:ext cx="221" cy="213"/>
                  </a:xfrm>
                  <a:custGeom>
                    <a:avLst/>
                    <a:gdLst>
                      <a:gd name="T0" fmla="*/ 0 w 221"/>
                      <a:gd name="T1" fmla="*/ 0 h 213"/>
                      <a:gd name="T2" fmla="*/ 221 w 221"/>
                      <a:gd name="T3" fmla="*/ 213 h 213"/>
                      <a:gd name="T4" fmla="*/ 0 60000 65536"/>
                      <a:gd name="T5" fmla="*/ 0 60000 65536"/>
                      <a:gd name="T6" fmla="*/ 0 w 221"/>
                      <a:gd name="T7" fmla="*/ 0 h 213"/>
                      <a:gd name="T8" fmla="*/ 221 w 221"/>
                      <a:gd name="T9" fmla="*/ 213 h 2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21" h="213">
                        <a:moveTo>
                          <a:pt x="0" y="0"/>
                        </a:moveTo>
                        <a:lnTo>
                          <a:pt x="221" y="213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70"/>
                  <p:cNvSpPr/>
                  <p:nvPr/>
                </p:nvSpPr>
                <p:spPr bwMode="auto">
                  <a:xfrm>
                    <a:off x="4740" y="3251"/>
                    <a:ext cx="113" cy="134"/>
                  </a:xfrm>
                  <a:custGeom>
                    <a:avLst/>
                    <a:gdLst>
                      <a:gd name="T0" fmla="*/ 113 w 113"/>
                      <a:gd name="T1" fmla="*/ 0 h 134"/>
                      <a:gd name="T2" fmla="*/ 0 w 113"/>
                      <a:gd name="T3" fmla="*/ 134 h 134"/>
                      <a:gd name="T4" fmla="*/ 0 60000 65536"/>
                      <a:gd name="T5" fmla="*/ 0 60000 65536"/>
                      <a:gd name="T6" fmla="*/ 0 w 113"/>
                      <a:gd name="T7" fmla="*/ 0 h 134"/>
                      <a:gd name="T8" fmla="*/ 113 w 113"/>
                      <a:gd name="T9" fmla="*/ 134 h 134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13" h="134">
                        <a:moveTo>
                          <a:pt x="113" y="0"/>
                        </a:moveTo>
                        <a:lnTo>
                          <a:pt x="0" y="134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4967" y="3249"/>
                    <a:ext cx="136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73"/>
                  <p:cNvSpPr/>
                  <p:nvPr/>
                </p:nvSpPr>
                <p:spPr bwMode="auto">
                  <a:xfrm>
                    <a:off x="5556" y="3249"/>
                    <a:ext cx="141" cy="191"/>
                  </a:xfrm>
                  <a:custGeom>
                    <a:avLst/>
                    <a:gdLst>
                      <a:gd name="T0" fmla="*/ 0 w 141"/>
                      <a:gd name="T1" fmla="*/ 0 h 191"/>
                      <a:gd name="T2" fmla="*/ 141 w 141"/>
                      <a:gd name="T3" fmla="*/ 191 h 191"/>
                      <a:gd name="T4" fmla="*/ 0 60000 65536"/>
                      <a:gd name="T5" fmla="*/ 0 60000 65536"/>
                      <a:gd name="T6" fmla="*/ 0 w 141"/>
                      <a:gd name="T7" fmla="*/ 0 h 191"/>
                      <a:gd name="T8" fmla="*/ 141 w 141"/>
                      <a:gd name="T9" fmla="*/ 191 h 19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41" h="191">
                        <a:moveTo>
                          <a:pt x="0" y="0"/>
                        </a:moveTo>
                        <a:lnTo>
                          <a:pt x="141" y="191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Line 7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193" y="3521"/>
                    <a:ext cx="91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75"/>
                  <p:cNvSpPr/>
                  <p:nvPr/>
                </p:nvSpPr>
                <p:spPr bwMode="auto">
                  <a:xfrm>
                    <a:off x="5373" y="3527"/>
                    <a:ext cx="138" cy="175"/>
                  </a:xfrm>
                  <a:custGeom>
                    <a:avLst/>
                    <a:gdLst>
                      <a:gd name="T0" fmla="*/ 0 w 138"/>
                      <a:gd name="T1" fmla="*/ 0 h 175"/>
                      <a:gd name="T2" fmla="*/ 138 w 138"/>
                      <a:gd name="T3" fmla="*/ 175 h 175"/>
                      <a:gd name="T4" fmla="*/ 0 60000 65536"/>
                      <a:gd name="T5" fmla="*/ 0 60000 65536"/>
                      <a:gd name="T6" fmla="*/ 0 w 138"/>
                      <a:gd name="T7" fmla="*/ 0 h 175"/>
                      <a:gd name="T8" fmla="*/ 138 w 138"/>
                      <a:gd name="T9" fmla="*/ 175 h 17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8" h="175">
                        <a:moveTo>
                          <a:pt x="0" y="0"/>
                        </a:moveTo>
                        <a:lnTo>
                          <a:pt x="138" y="175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1" name="Group 91"/>
              <p:cNvGrpSpPr/>
              <p:nvPr/>
            </p:nvGrpSpPr>
            <p:grpSpPr bwMode="auto">
              <a:xfrm>
                <a:off x="3515" y="2614"/>
                <a:ext cx="1825" cy="1417"/>
                <a:chOff x="3515" y="2614"/>
                <a:chExt cx="1825" cy="1417"/>
              </a:xfrm>
            </p:grpSpPr>
            <p:sp>
              <p:nvSpPr>
                <p:cNvPr id="52" name="Rectangle 78"/>
                <p:cNvSpPr>
                  <a:spLocks noChangeArrowheads="1"/>
                </p:cNvSpPr>
                <p:nvPr/>
              </p:nvSpPr>
              <p:spPr bwMode="auto">
                <a:xfrm>
                  <a:off x="4105" y="3203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6</a:t>
                  </a:r>
                  <a:endParaRPr lang="en-US" altLang="zh-CN" sz="1600"/>
                </a:p>
              </p:txBody>
            </p:sp>
            <p:sp>
              <p:nvSpPr>
                <p:cNvPr id="53" name="Rectangle 79"/>
                <p:cNvSpPr>
                  <a:spLocks noChangeArrowheads="1"/>
                </p:cNvSpPr>
                <p:nvPr/>
              </p:nvSpPr>
              <p:spPr bwMode="auto">
                <a:xfrm>
                  <a:off x="5092" y="3929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6</a:t>
                  </a:r>
                  <a:endParaRPr lang="en-US" altLang="zh-CN" sz="1600"/>
                </a:p>
              </p:txBody>
            </p:sp>
            <p:sp>
              <p:nvSpPr>
                <p:cNvPr id="54" name="Rectangle 80"/>
                <p:cNvSpPr>
                  <a:spLocks noChangeArrowheads="1"/>
                </p:cNvSpPr>
                <p:nvPr/>
              </p:nvSpPr>
              <p:spPr bwMode="auto">
                <a:xfrm>
                  <a:off x="4150" y="3748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6</a:t>
                  </a:r>
                  <a:endParaRPr lang="en-US" altLang="zh-CN" sz="1600"/>
                </a:p>
              </p:txBody>
            </p:sp>
            <p:sp>
              <p:nvSpPr>
                <p:cNvPr id="55" name="Rectangle 81"/>
                <p:cNvSpPr>
                  <a:spLocks noChangeArrowheads="1"/>
                </p:cNvSpPr>
                <p:nvPr/>
              </p:nvSpPr>
              <p:spPr bwMode="auto">
                <a:xfrm>
                  <a:off x="4468" y="3772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 dirty="0"/>
                    <a:t>6</a:t>
                  </a:r>
                  <a:endParaRPr lang="en-US" altLang="zh-CN" sz="1600" dirty="0"/>
                </a:p>
              </p:txBody>
            </p:sp>
            <p:sp>
              <p:nvSpPr>
                <p:cNvPr id="56" name="Rectangle 82"/>
                <p:cNvSpPr>
                  <a:spLocks noChangeArrowheads="1"/>
                </p:cNvSpPr>
                <p:nvPr/>
              </p:nvSpPr>
              <p:spPr bwMode="auto">
                <a:xfrm>
                  <a:off x="4457" y="3929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6</a:t>
                  </a:r>
                  <a:endParaRPr lang="en-US" altLang="zh-CN" sz="1600"/>
                </a:p>
              </p:txBody>
            </p:sp>
            <p:sp>
              <p:nvSpPr>
                <p:cNvPr id="57" name="Rectangle 83"/>
                <p:cNvSpPr>
                  <a:spLocks noChangeArrowheads="1"/>
                </p:cNvSpPr>
                <p:nvPr/>
              </p:nvSpPr>
              <p:spPr bwMode="auto">
                <a:xfrm>
                  <a:off x="4321" y="3203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6</a:t>
                  </a:r>
                  <a:endParaRPr lang="en-US" altLang="zh-CN" sz="1600"/>
                </a:p>
              </p:txBody>
            </p:sp>
            <p:sp>
              <p:nvSpPr>
                <p:cNvPr id="58" name="Rectangle 84"/>
                <p:cNvSpPr>
                  <a:spLocks noChangeArrowheads="1"/>
                </p:cNvSpPr>
                <p:nvPr/>
              </p:nvSpPr>
              <p:spPr bwMode="auto">
                <a:xfrm>
                  <a:off x="4195" y="2614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7</a:t>
                  </a:r>
                  <a:endParaRPr lang="en-US" altLang="zh-CN" sz="1600"/>
                </a:p>
              </p:txBody>
            </p:sp>
            <p:sp>
              <p:nvSpPr>
                <p:cNvPr id="59" name="Rectangle 85"/>
                <p:cNvSpPr>
                  <a:spLocks noChangeArrowheads="1"/>
                </p:cNvSpPr>
                <p:nvPr/>
              </p:nvSpPr>
              <p:spPr bwMode="auto">
                <a:xfrm>
                  <a:off x="3742" y="2886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20</a:t>
                  </a:r>
                  <a:endParaRPr lang="en-US" altLang="zh-CN" sz="1600"/>
                </a:p>
              </p:txBody>
            </p:sp>
            <p:sp>
              <p:nvSpPr>
                <p:cNvPr id="60" name="Rectangle 86"/>
                <p:cNvSpPr>
                  <a:spLocks noChangeArrowheads="1"/>
                </p:cNvSpPr>
                <p:nvPr/>
              </p:nvSpPr>
              <p:spPr bwMode="auto">
                <a:xfrm>
                  <a:off x="5057" y="3249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4</a:t>
                  </a:r>
                  <a:endParaRPr lang="en-US" altLang="zh-CN" sz="1600"/>
                </a:p>
              </p:txBody>
            </p:sp>
            <p:sp>
              <p:nvSpPr>
                <p:cNvPr id="61" name="Rectangle 87"/>
                <p:cNvSpPr>
                  <a:spLocks noChangeArrowheads="1"/>
                </p:cNvSpPr>
                <p:nvPr/>
              </p:nvSpPr>
              <p:spPr bwMode="auto">
                <a:xfrm>
                  <a:off x="4694" y="2886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8</a:t>
                  </a:r>
                  <a:endParaRPr lang="en-US" altLang="zh-CN" sz="1600"/>
                </a:p>
              </p:txBody>
            </p:sp>
            <p:sp>
              <p:nvSpPr>
                <p:cNvPr id="62" name="Rectangle 88"/>
                <p:cNvSpPr>
                  <a:spLocks noChangeArrowheads="1"/>
                </p:cNvSpPr>
                <p:nvPr/>
              </p:nvSpPr>
              <p:spPr bwMode="auto">
                <a:xfrm>
                  <a:off x="5193" y="3521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10</a:t>
                  </a:r>
                  <a:endParaRPr lang="en-US" altLang="zh-CN" sz="1600"/>
                </a:p>
              </p:txBody>
            </p:sp>
            <p:sp>
              <p:nvSpPr>
                <p:cNvPr id="63" name="Rectangle 89"/>
                <p:cNvSpPr>
                  <a:spLocks noChangeArrowheads="1"/>
                </p:cNvSpPr>
                <p:nvPr/>
              </p:nvSpPr>
              <p:spPr bwMode="auto">
                <a:xfrm>
                  <a:off x="3515" y="3203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10</a:t>
                  </a:r>
                  <a:endParaRPr lang="en-US" altLang="zh-CN" sz="1600"/>
                </a:p>
              </p:txBody>
            </p:sp>
            <p:sp>
              <p:nvSpPr>
                <p:cNvPr id="64" name="Rectangle 90"/>
                <p:cNvSpPr>
                  <a:spLocks noChangeArrowheads="1"/>
                </p:cNvSpPr>
                <p:nvPr/>
              </p:nvSpPr>
              <p:spPr bwMode="auto">
                <a:xfrm>
                  <a:off x="4694" y="3475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5</a:t>
                  </a:r>
                  <a:endParaRPr lang="en-US" altLang="zh-CN" sz="1600"/>
                </a:p>
              </p:txBody>
            </p:sp>
          </p:grpSp>
        </p:grpSp>
        <p:sp>
          <p:nvSpPr>
            <p:cNvPr id="49" name="Rectangle 94"/>
            <p:cNvSpPr>
              <a:spLocks noChangeArrowheads="1"/>
            </p:cNvSpPr>
            <p:nvPr/>
          </p:nvSpPr>
          <p:spPr bwMode="auto">
            <a:xfrm>
              <a:off x="3469" y="3929"/>
              <a:ext cx="590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/>
                <a:t>P=2.59</a:t>
              </a:r>
              <a:endParaRPr lang="en-US" altLang="zh-CN" sz="16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动态规划设计思想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2853"/>
            <a:ext cx="8229600" cy="4530725"/>
          </a:xfrm>
        </p:spPr>
        <p:txBody>
          <a:bodyPr/>
          <a:lstStyle/>
          <a:p>
            <a:pPr lvl="1"/>
            <a:r>
              <a:rPr lang="zh-CN" altLang="en-US" sz="2400" dirty="0" smtClean="0"/>
              <a:t>求解过程：</a:t>
            </a:r>
            <a:r>
              <a:rPr lang="zh-CN" altLang="en-US" sz="2000" dirty="0" smtClean="0"/>
              <a:t>从终点向起点回推，把求解过程分为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步，依次求解</a:t>
            </a:r>
            <a:r>
              <a:rPr lang="en-US" altLang="zh-CN" sz="2000" dirty="0" smtClean="0"/>
              <a:t>v4,v3,v2,v1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v5</a:t>
            </a:r>
            <a:r>
              <a:rPr lang="zh-CN" altLang="en-US" sz="2000" dirty="0" smtClean="0"/>
              <a:t>的最短路径。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1.</a:t>
            </a:r>
            <a:r>
              <a:rPr lang="zh-CN" altLang="en-US" sz="2000" dirty="0" smtClean="0"/>
              <a:t>求节点</a:t>
            </a:r>
            <a:r>
              <a:rPr lang="en-US" altLang="zh-CN" sz="2000" dirty="0" smtClean="0"/>
              <a:t>9,10,11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的最短径，它们是</a:t>
            </a:r>
            <a:r>
              <a:rPr lang="en-US" altLang="zh-CN" sz="2000" dirty="0" smtClean="0"/>
              <a:t>4,2,5</a:t>
            </a:r>
            <a:r>
              <a:rPr lang="zh-CN" altLang="en-US" sz="2000" dirty="0" smtClean="0"/>
              <a:t>，标注节点右上角。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2.</a:t>
            </a:r>
            <a:r>
              <a:rPr lang="zh-CN" altLang="en-US" sz="2000" dirty="0" smtClean="0"/>
              <a:t>求节点</a:t>
            </a:r>
            <a:r>
              <a:rPr lang="en-US" altLang="zh-CN" sz="2000" dirty="0" smtClean="0"/>
              <a:t>6,7,8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的最短路径，利用第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步结果，如节点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3"/>
            <a:r>
              <a:rPr lang="zh-CN" altLang="en-US" sz="1800" dirty="0" smtClean="0"/>
              <a:t>节点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径</a:t>
            </a:r>
            <a:r>
              <a:rPr lang="en-US" altLang="zh-CN" sz="1800" dirty="0" smtClean="0"/>
              <a:t>v4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有两条路径，</a:t>
            </a:r>
            <a:r>
              <a:rPr lang="en-US" altLang="zh-CN" sz="1800" dirty="0" smtClean="0"/>
              <a:t>6-9…12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6-10…12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3"/>
            <a:r>
              <a:rPr lang="en-US" altLang="zh-CN" sz="1800" dirty="0" smtClean="0"/>
              <a:t>9…12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10…12</a:t>
            </a:r>
            <a:r>
              <a:rPr lang="zh-CN" altLang="en-US" sz="1800" dirty="0" smtClean="0"/>
              <a:t>利用第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步结果，得路径长度为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。结果经节点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的路径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最小，标记于节点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的右上角。同法依次求节点</a:t>
            </a:r>
            <a:r>
              <a:rPr lang="en-US" altLang="zh-CN" sz="1800" dirty="0" smtClean="0"/>
              <a:t>7,8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2"/>
            <a:r>
              <a:rPr lang="en-US" altLang="zh-CN" dirty="0" smtClean="0"/>
              <a:t>3.</a:t>
            </a:r>
            <a:r>
              <a:rPr lang="zh-CN" altLang="en-US" dirty="0" smtClean="0"/>
              <a:t>依次后推，求得节点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的最短路径</a:t>
            </a:r>
            <a:r>
              <a:rPr lang="en-US" altLang="zh-CN" dirty="0" smtClean="0"/>
              <a:t>1-2-7-10-12,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16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1228752" y="3857628"/>
            <a:ext cx="7200900" cy="2286016"/>
            <a:chOff x="543" y="1752"/>
            <a:chExt cx="7737" cy="2776"/>
          </a:xfrm>
        </p:grpSpPr>
        <p:grpSp>
          <p:nvGrpSpPr>
            <p:cNvPr id="5" name="Group 5"/>
            <p:cNvGrpSpPr/>
            <p:nvPr/>
          </p:nvGrpSpPr>
          <p:grpSpPr bwMode="auto">
            <a:xfrm>
              <a:off x="916" y="2242"/>
              <a:ext cx="5543" cy="2080"/>
              <a:chOff x="872" y="2314"/>
              <a:chExt cx="5543" cy="2080"/>
            </a:xfrm>
          </p:grpSpPr>
          <p:grpSp>
            <p:nvGrpSpPr>
              <p:cNvPr id="73" name="Group 6"/>
              <p:cNvGrpSpPr/>
              <p:nvPr/>
            </p:nvGrpSpPr>
            <p:grpSpPr bwMode="auto">
              <a:xfrm>
                <a:off x="872" y="2314"/>
                <a:ext cx="5543" cy="2080"/>
                <a:chOff x="2340" y="12360"/>
                <a:chExt cx="5543" cy="2080"/>
              </a:xfrm>
            </p:grpSpPr>
            <p:sp>
              <p:nvSpPr>
                <p:cNvPr id="75" name="Rectangle 7"/>
                <p:cNvSpPr>
                  <a:spLocks noChangeArrowheads="1"/>
                </p:cNvSpPr>
                <p:nvPr/>
              </p:nvSpPr>
              <p:spPr bwMode="auto">
                <a:xfrm>
                  <a:off x="3930" y="13659"/>
                  <a:ext cx="227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18</a:t>
                  </a:r>
                  <a:endParaRPr lang="en-US" altLang="zh-CN" sz="1600"/>
                </a:p>
              </p:txBody>
            </p:sp>
            <p:sp>
              <p:nvSpPr>
                <p:cNvPr id="76" name="Rectangle 8"/>
                <p:cNvSpPr>
                  <a:spLocks noChangeArrowheads="1"/>
                </p:cNvSpPr>
                <p:nvPr/>
              </p:nvSpPr>
              <p:spPr bwMode="auto">
                <a:xfrm>
                  <a:off x="7740" y="14105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77" name="Rectangle 9"/>
                <p:cNvSpPr>
                  <a:spLocks noChangeArrowheads="1"/>
                </p:cNvSpPr>
                <p:nvPr/>
              </p:nvSpPr>
              <p:spPr bwMode="auto">
                <a:xfrm>
                  <a:off x="7770" y="12546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4</a:t>
                  </a:r>
                  <a:endParaRPr lang="en-US" altLang="zh-CN" sz="1600"/>
                </a:p>
              </p:txBody>
            </p:sp>
            <p:sp>
              <p:nvSpPr>
                <p:cNvPr id="78" name="Rectangle 10"/>
                <p:cNvSpPr>
                  <a:spLocks noChangeArrowheads="1"/>
                </p:cNvSpPr>
                <p:nvPr/>
              </p:nvSpPr>
              <p:spPr bwMode="auto">
                <a:xfrm>
                  <a:off x="7740" y="13296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1600"/>
                </a:p>
              </p:txBody>
            </p:sp>
            <p:sp>
              <p:nvSpPr>
                <p:cNvPr id="79" name="Rectangle 11"/>
                <p:cNvSpPr>
                  <a:spLocks noChangeArrowheads="1"/>
                </p:cNvSpPr>
                <p:nvPr/>
              </p:nvSpPr>
              <p:spPr bwMode="auto">
                <a:xfrm>
                  <a:off x="5850" y="13920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80" name="Rectangle 12"/>
                <p:cNvSpPr>
                  <a:spLocks noChangeArrowheads="1"/>
                </p:cNvSpPr>
                <p:nvPr/>
              </p:nvSpPr>
              <p:spPr bwMode="auto">
                <a:xfrm>
                  <a:off x="5835" y="12672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81" name="Rectangle 13"/>
                <p:cNvSpPr>
                  <a:spLocks noChangeArrowheads="1"/>
                </p:cNvSpPr>
                <p:nvPr/>
              </p:nvSpPr>
              <p:spPr bwMode="auto">
                <a:xfrm>
                  <a:off x="5820" y="13326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82" name="Rectangle 14"/>
                <p:cNvSpPr>
                  <a:spLocks noChangeArrowheads="1"/>
                </p:cNvSpPr>
                <p:nvPr/>
              </p:nvSpPr>
              <p:spPr bwMode="auto">
                <a:xfrm>
                  <a:off x="3960" y="13014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9</a:t>
                  </a:r>
                  <a:endParaRPr lang="en-US" altLang="zh-CN" sz="1600" dirty="0"/>
                </a:p>
              </p:txBody>
            </p:sp>
            <p:sp>
              <p:nvSpPr>
                <p:cNvPr id="83" name="Rectangle 15"/>
                <p:cNvSpPr>
                  <a:spLocks noChangeArrowheads="1"/>
                </p:cNvSpPr>
                <p:nvPr/>
              </p:nvSpPr>
              <p:spPr bwMode="auto">
                <a:xfrm>
                  <a:off x="3960" y="12360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endParaRPr lang="en-US" altLang="zh-CN"/>
                </a:p>
              </p:txBody>
            </p:sp>
            <p:sp>
              <p:nvSpPr>
                <p:cNvPr id="84" name="Rectangle 16"/>
                <p:cNvSpPr>
                  <a:spLocks noChangeArrowheads="1"/>
                </p:cNvSpPr>
                <p:nvPr/>
              </p:nvSpPr>
              <p:spPr bwMode="auto">
                <a:xfrm>
                  <a:off x="2340" y="13296"/>
                  <a:ext cx="227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16</a:t>
                  </a:r>
                  <a:endParaRPr lang="en-US" altLang="zh-CN" sz="1600"/>
                </a:p>
              </p:txBody>
            </p:sp>
            <p:sp>
              <p:nvSpPr>
                <p:cNvPr id="85" name="Rectangle 17"/>
                <p:cNvSpPr>
                  <a:spLocks noChangeArrowheads="1"/>
                </p:cNvSpPr>
                <p:nvPr/>
              </p:nvSpPr>
              <p:spPr bwMode="auto">
                <a:xfrm>
                  <a:off x="3885" y="14247"/>
                  <a:ext cx="227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15</a:t>
                  </a:r>
                  <a:endParaRPr lang="en-US" altLang="zh-CN" sz="1600"/>
                </a:p>
              </p:txBody>
            </p:sp>
          </p:grpSp>
          <p:sp>
            <p:nvSpPr>
              <p:cNvPr id="74" name="Rectangle 18"/>
              <p:cNvSpPr>
                <a:spLocks noChangeArrowheads="1"/>
              </p:cNvSpPr>
              <p:nvPr/>
            </p:nvSpPr>
            <p:spPr bwMode="auto">
              <a:xfrm>
                <a:off x="2520" y="2332"/>
                <a:ext cx="125" cy="19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lnSpc>
                    <a:spcPct val="80000"/>
                  </a:lnSpc>
                </a:pPr>
                <a:r>
                  <a:rPr lang="en-US" altLang="zh-CN" sz="16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altLang="zh-CN" sz="1600"/>
              </a:p>
            </p:txBody>
          </p:sp>
        </p:grpSp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720" y="1752"/>
              <a:ext cx="7560" cy="4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600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1600">
                  <a:latin typeface="Times New Roman" panose="02020603050405020304" pitchFamily="18" charset="0"/>
                </a:rPr>
                <a:t>                       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1600">
                  <a:latin typeface="Times New Roman" panose="02020603050405020304" pitchFamily="18" charset="0"/>
                </a:rPr>
                <a:t>                               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3</a:t>
              </a:r>
              <a:r>
                <a:rPr lang="en-US" altLang="zh-CN" sz="1600">
                  <a:latin typeface="Times New Roman" panose="02020603050405020304" pitchFamily="18" charset="0"/>
                </a:rPr>
                <a:t>                             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4</a:t>
              </a:r>
              <a:r>
                <a:rPr lang="en-US" altLang="zh-CN" sz="1600">
                  <a:latin typeface="Times New Roman" panose="02020603050405020304" pitchFamily="18" charset="0"/>
                </a:rPr>
                <a:t>                         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5</a:t>
              </a:r>
              <a:endParaRPr lang="en-US" altLang="zh-CN" sz="1600"/>
            </a:p>
          </p:txBody>
        </p:sp>
        <p:grpSp>
          <p:nvGrpSpPr>
            <p:cNvPr id="7" name="Group 20"/>
            <p:cNvGrpSpPr/>
            <p:nvPr/>
          </p:nvGrpSpPr>
          <p:grpSpPr bwMode="auto">
            <a:xfrm>
              <a:off x="543" y="2374"/>
              <a:ext cx="7560" cy="2127"/>
              <a:chOff x="1980" y="12516"/>
              <a:chExt cx="7560" cy="2127"/>
            </a:xfrm>
          </p:grpSpPr>
          <p:sp>
            <p:nvSpPr>
              <p:cNvPr id="50" name="Rectangle 21"/>
              <p:cNvSpPr>
                <a:spLocks noChangeArrowheads="1"/>
              </p:cNvSpPr>
              <p:nvPr/>
            </p:nvSpPr>
            <p:spPr bwMode="auto">
              <a:xfrm>
                <a:off x="4830" y="13548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1</a:t>
                </a:r>
                <a:endParaRPr lang="en-US" altLang="zh-CN" sz="1600"/>
              </a:p>
            </p:txBody>
          </p:sp>
          <p:sp>
            <p:nvSpPr>
              <p:cNvPr id="51" name="Rectangle 22"/>
              <p:cNvSpPr>
                <a:spLocks noChangeArrowheads="1"/>
              </p:cNvSpPr>
              <p:nvPr/>
            </p:nvSpPr>
            <p:spPr bwMode="auto">
              <a:xfrm>
                <a:off x="9404" y="1329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lnSpc>
                    <a:spcPct val="90000"/>
                  </a:lnSpc>
                </a:pPr>
                <a:r>
                  <a:rPr lang="en-US" altLang="zh-CN">
                    <a:latin typeface="Times New Roman" panose="02020603050405020304" pitchFamily="18" charset="0"/>
                  </a:rPr>
                  <a:t>t</a:t>
                </a:r>
                <a:endParaRPr lang="en-US" altLang="zh-CN"/>
              </a:p>
            </p:txBody>
          </p:sp>
          <p:sp>
            <p:nvSpPr>
              <p:cNvPr id="52" name="Rectangle 23"/>
              <p:cNvSpPr>
                <a:spLocks noChangeArrowheads="1"/>
              </p:cNvSpPr>
              <p:nvPr/>
            </p:nvSpPr>
            <p:spPr bwMode="auto">
              <a:xfrm>
                <a:off x="1980" y="13197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lnSpc>
                    <a:spcPct val="90000"/>
                  </a:lnSpc>
                </a:pPr>
                <a:r>
                  <a:rPr lang="en-US" altLang="zh-CN">
                    <a:latin typeface="Times New Roman" panose="02020603050405020304" pitchFamily="18" charset="0"/>
                  </a:rPr>
                  <a:t>s</a:t>
                </a:r>
                <a:endParaRPr lang="en-US" altLang="zh-CN"/>
              </a:p>
            </p:txBody>
          </p:sp>
          <p:sp>
            <p:nvSpPr>
              <p:cNvPr id="53" name="Rectangle 24"/>
              <p:cNvSpPr>
                <a:spLocks noChangeArrowheads="1"/>
              </p:cNvSpPr>
              <p:nvPr/>
            </p:nvSpPr>
            <p:spPr bwMode="auto">
              <a:xfrm>
                <a:off x="3315" y="13572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3</a:t>
                </a:r>
                <a:endParaRPr lang="en-US" altLang="zh-CN" sz="1600"/>
              </a:p>
            </p:txBody>
          </p:sp>
          <p:sp>
            <p:nvSpPr>
              <p:cNvPr id="54" name="Rectangle 25"/>
              <p:cNvSpPr>
                <a:spLocks noChangeArrowheads="1"/>
              </p:cNvSpPr>
              <p:nvPr/>
            </p:nvSpPr>
            <p:spPr bwMode="auto">
              <a:xfrm>
                <a:off x="3240" y="13140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7</a:t>
                </a:r>
                <a:endParaRPr lang="en-US" altLang="zh-CN" sz="1600"/>
              </a:p>
            </p:txBody>
          </p:sp>
          <p:sp>
            <p:nvSpPr>
              <p:cNvPr id="55" name="Rectangle 26"/>
              <p:cNvSpPr>
                <a:spLocks noChangeArrowheads="1"/>
              </p:cNvSpPr>
              <p:nvPr/>
            </p:nvSpPr>
            <p:spPr bwMode="auto">
              <a:xfrm>
                <a:off x="3060" y="14133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2</a:t>
                </a:r>
                <a:endParaRPr lang="en-US" altLang="zh-CN" sz="1600"/>
              </a:p>
            </p:txBody>
          </p:sp>
          <p:sp>
            <p:nvSpPr>
              <p:cNvPr id="56" name="Rectangle 27"/>
              <p:cNvSpPr>
                <a:spLocks noChangeArrowheads="1"/>
              </p:cNvSpPr>
              <p:nvPr/>
            </p:nvSpPr>
            <p:spPr bwMode="auto">
              <a:xfrm>
                <a:off x="2924" y="12828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9</a:t>
                </a:r>
                <a:endParaRPr lang="en-US" altLang="zh-CN" sz="1600"/>
              </a:p>
            </p:txBody>
          </p:sp>
          <p:sp>
            <p:nvSpPr>
              <p:cNvPr id="57" name="Rectangle 28"/>
              <p:cNvSpPr>
                <a:spLocks noChangeArrowheads="1"/>
              </p:cNvSpPr>
              <p:nvPr/>
            </p:nvSpPr>
            <p:spPr bwMode="auto">
              <a:xfrm>
                <a:off x="5205" y="13023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 dirty="0">
                    <a:latin typeface="Times New Roman" panose="02020603050405020304" pitchFamily="18" charset="0"/>
                  </a:rPr>
                  <a:t>2</a:t>
                </a:r>
                <a:endParaRPr lang="en-US" altLang="zh-CN" sz="1600" dirty="0"/>
              </a:p>
            </p:txBody>
          </p:sp>
          <p:sp>
            <p:nvSpPr>
              <p:cNvPr id="58" name="Rectangle 29"/>
              <p:cNvSpPr>
                <a:spLocks noChangeArrowheads="1"/>
              </p:cNvSpPr>
              <p:nvPr/>
            </p:nvSpPr>
            <p:spPr bwMode="auto">
              <a:xfrm>
                <a:off x="4545" y="12783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2</a:t>
                </a:r>
                <a:endParaRPr lang="en-US" altLang="zh-CN" sz="1600"/>
              </a:p>
            </p:txBody>
          </p:sp>
          <p:sp>
            <p:nvSpPr>
              <p:cNvPr id="59" name="Rectangle 30"/>
              <p:cNvSpPr>
                <a:spLocks noChangeArrowheads="1"/>
              </p:cNvSpPr>
              <p:nvPr/>
            </p:nvSpPr>
            <p:spPr bwMode="auto">
              <a:xfrm>
                <a:off x="4680" y="1251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4</a:t>
                </a:r>
                <a:endParaRPr lang="en-US" altLang="zh-CN" sz="1600"/>
              </a:p>
            </p:txBody>
          </p:sp>
          <p:sp>
            <p:nvSpPr>
              <p:cNvPr id="60" name="Rectangle 31"/>
              <p:cNvSpPr>
                <a:spLocks noChangeArrowheads="1"/>
              </p:cNvSpPr>
              <p:nvPr/>
            </p:nvSpPr>
            <p:spPr bwMode="auto">
              <a:xfrm>
                <a:off x="6660" y="12573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6</a:t>
                </a:r>
                <a:endParaRPr lang="en-US" altLang="zh-CN" sz="1600"/>
              </a:p>
            </p:txBody>
          </p:sp>
          <p:sp>
            <p:nvSpPr>
              <p:cNvPr id="61" name="Rectangle 32"/>
              <p:cNvSpPr>
                <a:spLocks noChangeArrowheads="1"/>
              </p:cNvSpPr>
              <p:nvPr/>
            </p:nvSpPr>
            <p:spPr bwMode="auto">
              <a:xfrm>
                <a:off x="4140" y="14076"/>
                <a:ext cx="227" cy="22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11</a:t>
                </a:r>
                <a:endParaRPr lang="en-US" altLang="zh-CN" sz="1600"/>
              </a:p>
            </p:txBody>
          </p:sp>
          <p:sp>
            <p:nvSpPr>
              <p:cNvPr id="62" name="Rectangle 33"/>
              <p:cNvSpPr>
                <a:spLocks noChangeArrowheads="1"/>
              </p:cNvSpPr>
              <p:nvPr/>
            </p:nvSpPr>
            <p:spPr bwMode="auto">
              <a:xfrm>
                <a:off x="4320" y="1335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7</a:t>
                </a:r>
                <a:endParaRPr lang="en-US" altLang="zh-CN" sz="1600"/>
              </a:p>
            </p:txBody>
          </p:sp>
          <p:sp>
            <p:nvSpPr>
              <p:cNvPr id="63" name="Rectangle 34"/>
              <p:cNvSpPr>
                <a:spLocks noChangeArrowheads="1"/>
              </p:cNvSpPr>
              <p:nvPr/>
            </p:nvSpPr>
            <p:spPr bwMode="auto">
              <a:xfrm>
                <a:off x="4860" y="14388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8</a:t>
                </a:r>
                <a:endParaRPr lang="en-US" altLang="zh-CN" sz="1600"/>
              </a:p>
            </p:txBody>
          </p:sp>
          <p:sp>
            <p:nvSpPr>
              <p:cNvPr id="64" name="Rectangle 35"/>
              <p:cNvSpPr>
                <a:spLocks noChangeArrowheads="1"/>
              </p:cNvSpPr>
              <p:nvPr/>
            </p:nvSpPr>
            <p:spPr bwMode="auto">
              <a:xfrm>
                <a:off x="4320" y="13719"/>
                <a:ext cx="227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11</a:t>
                </a:r>
                <a:endParaRPr lang="en-US" altLang="zh-CN" sz="1600"/>
              </a:p>
            </p:txBody>
          </p:sp>
          <p:sp>
            <p:nvSpPr>
              <p:cNvPr id="65" name="Rectangle 36"/>
              <p:cNvSpPr>
                <a:spLocks noChangeArrowheads="1"/>
              </p:cNvSpPr>
              <p:nvPr/>
            </p:nvSpPr>
            <p:spPr bwMode="auto">
              <a:xfrm>
                <a:off x="6480" y="1335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3</a:t>
                </a:r>
                <a:endParaRPr lang="en-US" altLang="zh-CN" sz="1600"/>
              </a:p>
            </p:txBody>
          </p:sp>
          <p:sp>
            <p:nvSpPr>
              <p:cNvPr id="66" name="Rectangle 37"/>
              <p:cNvSpPr>
                <a:spLocks noChangeArrowheads="1"/>
              </p:cNvSpPr>
              <p:nvPr/>
            </p:nvSpPr>
            <p:spPr bwMode="auto">
              <a:xfrm>
                <a:off x="7064" y="12999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4</a:t>
                </a:r>
                <a:endParaRPr lang="en-US" altLang="zh-CN" sz="1600"/>
              </a:p>
            </p:txBody>
          </p:sp>
          <p:sp>
            <p:nvSpPr>
              <p:cNvPr id="67" name="Rectangle 38"/>
              <p:cNvSpPr>
                <a:spLocks noChangeArrowheads="1"/>
              </p:cNvSpPr>
              <p:nvPr/>
            </p:nvSpPr>
            <p:spPr bwMode="auto">
              <a:xfrm>
                <a:off x="6000" y="13044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5</a:t>
                </a:r>
                <a:endParaRPr lang="en-US" altLang="zh-CN" sz="1600"/>
              </a:p>
            </p:txBody>
          </p:sp>
          <p:sp>
            <p:nvSpPr>
              <p:cNvPr id="68" name="Rectangle 39"/>
              <p:cNvSpPr>
                <a:spLocks noChangeArrowheads="1"/>
              </p:cNvSpPr>
              <p:nvPr/>
            </p:nvSpPr>
            <p:spPr bwMode="auto">
              <a:xfrm>
                <a:off x="8115" y="1341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 dirty="0">
                    <a:latin typeface="Times New Roman" panose="02020603050405020304" pitchFamily="18" charset="0"/>
                  </a:rPr>
                  <a:t>2</a:t>
                </a:r>
                <a:endParaRPr lang="en-US" altLang="zh-CN" sz="1600" dirty="0"/>
              </a:p>
            </p:txBody>
          </p:sp>
          <p:sp>
            <p:nvSpPr>
              <p:cNvPr id="69" name="Rectangle 40"/>
              <p:cNvSpPr>
                <a:spLocks noChangeArrowheads="1"/>
              </p:cNvSpPr>
              <p:nvPr/>
            </p:nvSpPr>
            <p:spPr bwMode="auto">
              <a:xfrm>
                <a:off x="6660" y="14322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6</a:t>
                </a:r>
                <a:endParaRPr lang="en-US" altLang="zh-CN" sz="1600"/>
              </a:p>
            </p:txBody>
          </p:sp>
          <p:sp>
            <p:nvSpPr>
              <p:cNvPr id="70" name="Rectangle 41"/>
              <p:cNvSpPr>
                <a:spLocks noChangeArrowheads="1"/>
              </p:cNvSpPr>
              <p:nvPr/>
            </p:nvSpPr>
            <p:spPr bwMode="auto">
              <a:xfrm>
                <a:off x="6300" y="13764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5</a:t>
                </a:r>
                <a:endParaRPr lang="en-US" altLang="zh-CN" sz="1600"/>
              </a:p>
            </p:txBody>
          </p:sp>
          <p:sp>
            <p:nvSpPr>
              <p:cNvPr id="71" name="Rectangle 42"/>
              <p:cNvSpPr>
                <a:spLocks noChangeArrowheads="1"/>
              </p:cNvSpPr>
              <p:nvPr/>
            </p:nvSpPr>
            <p:spPr bwMode="auto">
              <a:xfrm>
                <a:off x="8325" y="14091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5</a:t>
                </a:r>
                <a:endParaRPr lang="en-US" altLang="zh-CN" sz="1600"/>
              </a:p>
            </p:txBody>
          </p:sp>
          <p:sp>
            <p:nvSpPr>
              <p:cNvPr id="72" name="Rectangle 43"/>
              <p:cNvSpPr>
                <a:spLocks noChangeArrowheads="1"/>
              </p:cNvSpPr>
              <p:nvPr/>
            </p:nvSpPr>
            <p:spPr bwMode="auto">
              <a:xfrm>
                <a:off x="8355" y="12984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4</a:t>
                </a:r>
                <a:endParaRPr lang="en-US" altLang="zh-CN" sz="1600"/>
              </a:p>
            </p:txBody>
          </p:sp>
        </p:grpSp>
        <p:grpSp>
          <p:nvGrpSpPr>
            <p:cNvPr id="8" name="Group 44"/>
            <p:cNvGrpSpPr/>
            <p:nvPr/>
          </p:nvGrpSpPr>
          <p:grpSpPr bwMode="auto">
            <a:xfrm>
              <a:off x="903" y="2529"/>
              <a:ext cx="6660" cy="1872"/>
              <a:chOff x="2520" y="5025"/>
              <a:chExt cx="6660" cy="1872"/>
            </a:xfrm>
          </p:grpSpPr>
          <p:grpSp>
            <p:nvGrpSpPr>
              <p:cNvPr id="25" name="Group 45"/>
              <p:cNvGrpSpPr/>
              <p:nvPr/>
            </p:nvGrpSpPr>
            <p:grpSpPr bwMode="auto">
              <a:xfrm>
                <a:off x="2520" y="5025"/>
                <a:ext cx="1380" cy="1797"/>
                <a:chOff x="2520" y="5025"/>
                <a:chExt cx="1380" cy="1797"/>
              </a:xfrm>
            </p:grpSpPr>
            <p:sp>
              <p:nvSpPr>
                <p:cNvPr id="4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520" y="5025"/>
                  <a:ext cx="1380" cy="93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595" y="5649"/>
                  <a:ext cx="126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48"/>
                <p:cNvSpPr>
                  <a:spLocks noChangeShapeType="1"/>
                </p:cNvSpPr>
                <p:nvPr/>
              </p:nvSpPr>
              <p:spPr bwMode="auto">
                <a:xfrm>
                  <a:off x="2595" y="5961"/>
                  <a:ext cx="126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Line 49"/>
                <p:cNvSpPr>
                  <a:spLocks noChangeShapeType="1"/>
                </p:cNvSpPr>
                <p:nvPr/>
              </p:nvSpPr>
              <p:spPr bwMode="auto">
                <a:xfrm>
                  <a:off x="2520" y="5961"/>
                  <a:ext cx="1365" cy="86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50"/>
              <p:cNvGrpSpPr/>
              <p:nvPr/>
            </p:nvGrpSpPr>
            <p:grpSpPr bwMode="auto">
              <a:xfrm>
                <a:off x="7920" y="5181"/>
                <a:ext cx="1260" cy="1560"/>
                <a:chOff x="7920" y="5181"/>
                <a:chExt cx="1260" cy="1560"/>
              </a:xfrm>
            </p:grpSpPr>
            <p:sp>
              <p:nvSpPr>
                <p:cNvPr id="43" name="Line 51"/>
                <p:cNvSpPr>
                  <a:spLocks noChangeShapeType="1"/>
                </p:cNvSpPr>
                <p:nvPr/>
              </p:nvSpPr>
              <p:spPr bwMode="auto">
                <a:xfrm>
                  <a:off x="7920" y="5181"/>
                  <a:ext cx="126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920" y="6117"/>
                  <a:ext cx="126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53"/>
                <p:cNvSpPr>
                  <a:spLocks noChangeShapeType="1"/>
                </p:cNvSpPr>
                <p:nvPr/>
              </p:nvSpPr>
              <p:spPr bwMode="auto">
                <a:xfrm>
                  <a:off x="7920" y="5961"/>
                  <a:ext cx="1260" cy="15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54"/>
              <p:cNvGrpSpPr/>
              <p:nvPr/>
            </p:nvGrpSpPr>
            <p:grpSpPr bwMode="auto">
              <a:xfrm>
                <a:off x="5940" y="5136"/>
                <a:ext cx="1725" cy="1605"/>
                <a:chOff x="5940" y="5136"/>
                <a:chExt cx="1725" cy="1605"/>
              </a:xfrm>
            </p:grpSpPr>
            <p:sp>
              <p:nvSpPr>
                <p:cNvPr id="3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6030" y="5136"/>
                  <a:ext cx="162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56"/>
                <p:cNvSpPr>
                  <a:spLocks noChangeShapeType="1"/>
                </p:cNvSpPr>
                <p:nvPr/>
              </p:nvSpPr>
              <p:spPr bwMode="auto">
                <a:xfrm>
                  <a:off x="6030" y="5337"/>
                  <a:ext cx="162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5940" y="5211"/>
                  <a:ext cx="1725" cy="7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5955" y="6057"/>
                  <a:ext cx="1695" cy="49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59"/>
                <p:cNvSpPr>
                  <a:spLocks noChangeShapeType="1"/>
                </p:cNvSpPr>
                <p:nvPr/>
              </p:nvSpPr>
              <p:spPr bwMode="auto">
                <a:xfrm>
                  <a:off x="6030" y="6585"/>
                  <a:ext cx="162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60"/>
                <p:cNvSpPr>
                  <a:spLocks noChangeShapeType="1"/>
                </p:cNvSpPr>
                <p:nvPr/>
              </p:nvSpPr>
              <p:spPr bwMode="auto">
                <a:xfrm>
                  <a:off x="6030" y="5991"/>
                  <a:ext cx="1620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61"/>
              <p:cNvGrpSpPr/>
              <p:nvPr/>
            </p:nvGrpSpPr>
            <p:grpSpPr bwMode="auto">
              <a:xfrm>
                <a:off x="4140" y="5025"/>
                <a:ext cx="1620" cy="1872"/>
                <a:chOff x="4140" y="5025"/>
                <a:chExt cx="1620" cy="1872"/>
              </a:xfrm>
            </p:grpSpPr>
            <p:sp>
              <p:nvSpPr>
                <p:cNvPr id="29" name="Line 62"/>
                <p:cNvSpPr>
                  <a:spLocks noChangeShapeType="1"/>
                </p:cNvSpPr>
                <p:nvPr/>
              </p:nvSpPr>
              <p:spPr bwMode="auto">
                <a:xfrm>
                  <a:off x="4140" y="5025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63"/>
                <p:cNvSpPr>
                  <a:spLocks noChangeShapeType="1"/>
                </p:cNvSpPr>
                <p:nvPr/>
              </p:nvSpPr>
              <p:spPr bwMode="auto">
                <a:xfrm>
                  <a:off x="4140" y="5025"/>
                  <a:ext cx="1620" cy="15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140" y="5337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65"/>
                <p:cNvSpPr>
                  <a:spLocks noChangeShapeType="1"/>
                </p:cNvSpPr>
                <p:nvPr/>
              </p:nvSpPr>
              <p:spPr bwMode="auto">
                <a:xfrm>
                  <a:off x="4140" y="5649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66"/>
                <p:cNvSpPr>
                  <a:spLocks noChangeShapeType="1"/>
                </p:cNvSpPr>
                <p:nvPr/>
              </p:nvSpPr>
              <p:spPr bwMode="auto">
                <a:xfrm>
                  <a:off x="4140" y="6273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140" y="6585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4140" y="5961"/>
                  <a:ext cx="162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69"/>
                <p:cNvSpPr>
                  <a:spLocks noChangeShapeType="1"/>
                </p:cNvSpPr>
                <p:nvPr/>
              </p:nvSpPr>
              <p:spPr bwMode="auto">
                <a:xfrm>
                  <a:off x="4140" y="5025"/>
                  <a:ext cx="1620" cy="93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Group 70"/>
            <p:cNvGrpSpPr/>
            <p:nvPr/>
          </p:nvGrpSpPr>
          <p:grpSpPr bwMode="auto">
            <a:xfrm>
              <a:off x="723" y="2373"/>
              <a:ext cx="7200" cy="2155"/>
              <a:chOff x="2160" y="12516"/>
              <a:chExt cx="7200" cy="2155"/>
            </a:xfrm>
          </p:grpSpPr>
          <p:grpSp>
            <p:nvGrpSpPr>
              <p:cNvPr id="10" name="Group 71"/>
              <p:cNvGrpSpPr/>
              <p:nvPr/>
            </p:nvGrpSpPr>
            <p:grpSpPr bwMode="auto">
              <a:xfrm>
                <a:off x="3677" y="12516"/>
                <a:ext cx="283" cy="2155"/>
                <a:chOff x="3600" y="12360"/>
                <a:chExt cx="283" cy="2155"/>
              </a:xfrm>
            </p:grpSpPr>
            <p:sp>
              <p:nvSpPr>
                <p:cNvPr id="21" name="Oval 72"/>
                <p:cNvSpPr>
                  <a:spLocks noChangeArrowheads="1"/>
                </p:cNvSpPr>
                <p:nvPr/>
              </p:nvSpPr>
              <p:spPr bwMode="auto">
                <a:xfrm>
                  <a:off x="3600" y="13608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4</a:t>
                  </a:r>
                  <a:endParaRPr lang="en-US" altLang="zh-CN" sz="1600"/>
                </a:p>
              </p:txBody>
            </p:sp>
            <p:sp>
              <p:nvSpPr>
                <p:cNvPr id="22" name="Oval 73"/>
                <p:cNvSpPr>
                  <a:spLocks noChangeArrowheads="1"/>
                </p:cNvSpPr>
                <p:nvPr/>
              </p:nvSpPr>
              <p:spPr bwMode="auto">
                <a:xfrm>
                  <a:off x="3600" y="14232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23" name="Oval 74"/>
                <p:cNvSpPr>
                  <a:spLocks noChangeArrowheads="1"/>
                </p:cNvSpPr>
                <p:nvPr/>
              </p:nvSpPr>
              <p:spPr bwMode="auto">
                <a:xfrm>
                  <a:off x="3600" y="12984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3</a:t>
                  </a:r>
                  <a:endParaRPr lang="en-US" altLang="zh-CN" sz="1600"/>
                </a:p>
              </p:txBody>
            </p:sp>
            <p:sp>
              <p:nvSpPr>
                <p:cNvPr id="24" name="Oval 75"/>
                <p:cNvSpPr>
                  <a:spLocks noChangeArrowheads="1"/>
                </p:cNvSpPr>
                <p:nvPr/>
              </p:nvSpPr>
              <p:spPr bwMode="auto">
                <a:xfrm>
                  <a:off x="3600" y="12360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2</a:t>
                  </a:r>
                  <a:endParaRPr lang="en-US" altLang="zh-CN" sz="1600"/>
                </a:p>
              </p:txBody>
            </p:sp>
          </p:grpSp>
          <p:grpSp>
            <p:nvGrpSpPr>
              <p:cNvPr id="11" name="Group 76"/>
              <p:cNvGrpSpPr/>
              <p:nvPr/>
            </p:nvGrpSpPr>
            <p:grpSpPr bwMode="auto">
              <a:xfrm>
                <a:off x="5580" y="12828"/>
                <a:ext cx="283" cy="1531"/>
                <a:chOff x="4860" y="12672"/>
                <a:chExt cx="283" cy="1531"/>
              </a:xfrm>
            </p:grpSpPr>
            <p:sp>
              <p:nvSpPr>
                <p:cNvPr id="18" name="Oval 77"/>
                <p:cNvSpPr>
                  <a:spLocks noChangeArrowheads="1"/>
                </p:cNvSpPr>
                <p:nvPr/>
              </p:nvSpPr>
              <p:spPr bwMode="auto">
                <a:xfrm>
                  <a:off x="4860" y="12672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6</a:t>
                  </a:r>
                  <a:endParaRPr lang="en-US" altLang="zh-CN" sz="1600"/>
                </a:p>
              </p:txBody>
            </p:sp>
            <p:sp>
              <p:nvSpPr>
                <p:cNvPr id="19" name="Oval 78"/>
                <p:cNvSpPr>
                  <a:spLocks noChangeArrowheads="1"/>
                </p:cNvSpPr>
                <p:nvPr/>
              </p:nvSpPr>
              <p:spPr bwMode="auto">
                <a:xfrm>
                  <a:off x="4860" y="13296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20" name="Oval 79"/>
                <p:cNvSpPr>
                  <a:spLocks noChangeArrowheads="1"/>
                </p:cNvSpPr>
                <p:nvPr/>
              </p:nvSpPr>
              <p:spPr bwMode="auto">
                <a:xfrm>
                  <a:off x="4860" y="13920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8</a:t>
                  </a:r>
                  <a:endParaRPr lang="en-US" altLang="zh-CN" sz="1600"/>
                </a:p>
              </p:txBody>
            </p:sp>
          </p:grpSp>
          <p:grpSp>
            <p:nvGrpSpPr>
              <p:cNvPr id="12" name="Group 80"/>
              <p:cNvGrpSpPr/>
              <p:nvPr/>
            </p:nvGrpSpPr>
            <p:grpSpPr bwMode="auto">
              <a:xfrm>
                <a:off x="7455" y="12672"/>
                <a:ext cx="353" cy="1872"/>
                <a:chOff x="7455" y="12672"/>
                <a:chExt cx="353" cy="1872"/>
              </a:xfrm>
            </p:grpSpPr>
            <p:sp>
              <p:nvSpPr>
                <p:cNvPr id="15" name="Oval 81"/>
                <p:cNvSpPr>
                  <a:spLocks noChangeArrowheads="1"/>
                </p:cNvSpPr>
                <p:nvPr/>
              </p:nvSpPr>
              <p:spPr bwMode="auto">
                <a:xfrm>
                  <a:off x="7468" y="12672"/>
                  <a:ext cx="340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9</a:t>
                  </a:r>
                  <a:endParaRPr lang="en-US" altLang="zh-CN" sz="1600"/>
                </a:p>
              </p:txBody>
            </p:sp>
            <p:sp>
              <p:nvSpPr>
                <p:cNvPr id="16" name="Oval 82"/>
                <p:cNvSpPr>
                  <a:spLocks noChangeArrowheads="1"/>
                </p:cNvSpPr>
                <p:nvPr/>
              </p:nvSpPr>
              <p:spPr bwMode="auto">
                <a:xfrm>
                  <a:off x="7468" y="13449"/>
                  <a:ext cx="340" cy="31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10</a:t>
                  </a:r>
                  <a:endParaRPr lang="en-US" altLang="zh-CN" sz="1600"/>
                </a:p>
              </p:txBody>
            </p:sp>
            <p:sp>
              <p:nvSpPr>
                <p:cNvPr id="17" name="Oval 83"/>
                <p:cNvSpPr>
                  <a:spLocks noChangeArrowheads="1"/>
                </p:cNvSpPr>
                <p:nvPr/>
              </p:nvSpPr>
              <p:spPr bwMode="auto">
                <a:xfrm>
                  <a:off x="7455" y="14261"/>
                  <a:ext cx="340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11</a:t>
                  </a:r>
                  <a:endParaRPr lang="en-US" altLang="zh-CN" sz="1600"/>
                </a:p>
              </p:txBody>
            </p:sp>
          </p:grpSp>
          <p:sp>
            <p:nvSpPr>
              <p:cNvPr id="13" name="Oval 84"/>
              <p:cNvSpPr>
                <a:spLocks noChangeArrowheads="1"/>
              </p:cNvSpPr>
              <p:nvPr/>
            </p:nvSpPr>
            <p:spPr bwMode="auto">
              <a:xfrm>
                <a:off x="9000" y="13608"/>
                <a:ext cx="360" cy="3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12</a:t>
                </a:r>
                <a:endParaRPr lang="en-US" altLang="zh-CN" sz="1600"/>
              </a:p>
            </p:txBody>
          </p:sp>
          <p:sp>
            <p:nvSpPr>
              <p:cNvPr id="14" name="Oval 85"/>
              <p:cNvSpPr>
                <a:spLocks noChangeArrowheads="1"/>
              </p:cNvSpPr>
              <p:nvPr/>
            </p:nvSpPr>
            <p:spPr bwMode="auto">
              <a:xfrm>
                <a:off x="2160" y="13452"/>
                <a:ext cx="283" cy="28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1</a:t>
                </a:r>
                <a:endParaRPr lang="en-US" altLang="zh-CN" sz="1600"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最优二叉搜索树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86346"/>
          </a:xfrm>
        </p:spPr>
        <p:txBody>
          <a:bodyPr/>
          <a:lstStyle/>
          <a:p>
            <a:pPr lvl="1"/>
            <a:r>
              <a:rPr lang="zh-CN" altLang="en-US" sz="2400" dirty="0" smtClean="0"/>
              <a:t>最优二叉搜索树问题具有最优子结构性质</a:t>
            </a:r>
            <a:endParaRPr lang="en-US" altLang="zh-CN" sz="2400" dirty="0" smtClean="0"/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二叉搜索树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的一棵含有节点                        和叶节点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                的子树可以看作是有序集                                        关于全集为实数区间              的一棵二叉搜索树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自身可以看作是有序集                                  关于全集为整个实数区间                 的二叉搜索树。这样建立了二叉搜索树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与子搜索树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的联系。 根据存取概率分布，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在子树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上被搜索到的概率为：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/>
            <a:endParaRPr lang="en-US" altLang="zh-CN" sz="2000" dirty="0" smtClean="0"/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作为二叉搜索树的子问题，                      的存储概率分布为 ：</a:t>
            </a:r>
            <a:endParaRPr lang="en-US" altLang="zh-CN" sz="12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1200" dirty="0" smtClean="0">
                <a:latin typeface="Times New Roman" panose="02020603050405020304" pitchFamily="18" charset="0"/>
              </a:rPr>
              <a:t>                                                          </a:t>
            </a:r>
            <a:r>
              <a:rPr lang="zh-CN" altLang="en-US" sz="12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其中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 是条件概率。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是最优二叉搜索树，根节点为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m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，左右子树分别为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</a:rPr>
              <a:t>l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i="1" baseline="-25000" dirty="0" smtClean="0">
                <a:latin typeface="Times New Roman" panose="02020603050405020304" pitchFamily="18" charset="0"/>
              </a:rPr>
              <a:t>l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分别是二叉搜索树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</a:rPr>
              <a:t>l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的平均路长，如果</a:t>
            </a:r>
            <a:r>
              <a:rPr lang="en-US" altLang="zh-CN" sz="18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1800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最优，则</a:t>
            </a:r>
            <a:r>
              <a:rPr lang="en-US" altLang="zh-CN" sz="18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1800" i="1" baseline="-25000" dirty="0" err="1" smtClean="0">
                <a:latin typeface="Times New Roman" panose="02020603050405020304" pitchFamily="18" charset="0"/>
              </a:rPr>
              <a:t>l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1800" dirty="0" err="1" smtClean="0">
                <a:latin typeface="Times New Roman" panose="02020603050405020304" pitchFamily="18" charset="0"/>
              </a:rPr>
              <a:t>Tr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也是最优的。</a:t>
            </a:r>
            <a:endParaRPr lang="zh-CN" altLang="en-US" sz="1800" baseline="-25000" dirty="0"/>
          </a:p>
        </p:txBody>
      </p:sp>
      <p:graphicFrame>
        <p:nvGraphicFramePr>
          <p:cNvPr id="40962" name="Object 4"/>
          <p:cNvGraphicFramePr>
            <a:graphicFrameLocks noChangeAspect="1"/>
          </p:cNvGraphicFramePr>
          <p:nvPr/>
        </p:nvGraphicFramePr>
        <p:xfrm>
          <a:off x="4786314" y="1785926"/>
          <a:ext cx="14414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1" imgW="19812000" imgH="5791200" progId="">
                  <p:embed/>
                </p:oleObj>
              </mc:Choice>
              <mc:Fallback>
                <p:oleObj name="Equation" r:id="rId1" imgW="19812000" imgH="57912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86314" y="1785926"/>
                        <a:ext cx="1441450" cy="414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20"/>
          <p:cNvGraphicFramePr>
            <a:graphicFrameLocks noChangeAspect="1"/>
          </p:cNvGraphicFramePr>
          <p:nvPr/>
        </p:nvGraphicFramePr>
        <p:xfrm>
          <a:off x="7286644" y="1785926"/>
          <a:ext cx="15113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25298400" imgH="5486400" progId="">
                  <p:embed/>
                </p:oleObj>
              </mc:Choice>
              <mc:Fallback>
                <p:oleObj name="Equation" r:id="rId3" imgW="25298400" imgH="5486400" progId="">
                  <p:embed/>
                  <p:pic>
                    <p:nvPicPr>
                      <p:cNvPr id="0" name="Object 2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6644" y="1785926"/>
                        <a:ext cx="1511300" cy="360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18"/>
          <p:cNvGraphicFramePr>
            <a:graphicFrameLocks noChangeAspect="1"/>
          </p:cNvGraphicFramePr>
          <p:nvPr/>
        </p:nvGraphicFramePr>
        <p:xfrm>
          <a:off x="1347774" y="2143116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19507200" imgH="5791200" progId="">
                  <p:embed/>
                </p:oleObj>
              </mc:Choice>
              <mc:Fallback>
                <p:oleObj name="Equation" r:id="rId5" imgW="19507200" imgH="5791200" progId="">
                  <p:embed/>
                  <p:pic>
                    <p:nvPicPr>
                      <p:cNvPr id="0" name="Object 1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7774" y="2143116"/>
                        <a:ext cx="129540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8"/>
          <p:cNvGraphicFramePr>
            <a:graphicFrameLocks noChangeAspect="1"/>
          </p:cNvGraphicFramePr>
          <p:nvPr/>
        </p:nvGraphicFramePr>
        <p:xfrm>
          <a:off x="5478486" y="2119306"/>
          <a:ext cx="2451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36576000" imgH="5791200" progId="">
                  <p:embed/>
                </p:oleObj>
              </mc:Choice>
              <mc:Fallback>
                <p:oleObj name="Equation" r:id="rId7" imgW="36576000" imgH="5791200" progId="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78486" y="2119306"/>
                        <a:ext cx="245110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10"/>
          <p:cNvGraphicFramePr>
            <a:graphicFrameLocks noChangeAspect="1"/>
          </p:cNvGraphicFramePr>
          <p:nvPr/>
        </p:nvGraphicFramePr>
        <p:xfrm>
          <a:off x="3349623" y="2497134"/>
          <a:ext cx="9366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14935200" imgH="5791200" progId="">
                  <p:embed/>
                </p:oleObj>
              </mc:Choice>
              <mc:Fallback>
                <p:oleObj name="Equation" r:id="rId9" imgW="14935200" imgH="5791200" progId="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9623" y="2497134"/>
                        <a:ext cx="936625" cy="3603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12"/>
          <p:cNvGraphicFramePr>
            <a:graphicFrameLocks noChangeAspect="1"/>
          </p:cNvGraphicFramePr>
          <p:nvPr/>
        </p:nvGraphicFramePr>
        <p:xfrm>
          <a:off x="2557464" y="2786058"/>
          <a:ext cx="215741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1" imgW="29260800" imgH="5486400" progId="">
                  <p:embed/>
                </p:oleObj>
              </mc:Choice>
              <mc:Fallback>
                <p:oleObj name="Equation" r:id="rId11" imgW="29260800" imgH="5486400" progId="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57464" y="2786058"/>
                        <a:ext cx="2157412" cy="3603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14"/>
          <p:cNvGraphicFramePr>
            <a:graphicFrameLocks noChangeAspect="1"/>
          </p:cNvGraphicFramePr>
          <p:nvPr/>
        </p:nvGraphicFramePr>
        <p:xfrm>
          <a:off x="7564466" y="2795585"/>
          <a:ext cx="100806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3" imgW="14020800" imgH="4876800" progId="">
                  <p:embed/>
                </p:oleObj>
              </mc:Choice>
              <mc:Fallback>
                <p:oleObj name="Equation" r:id="rId13" imgW="14020800" imgH="4876800" progId="">
                  <p:embed/>
                  <p:pic>
                    <p:nvPicPr>
                      <p:cNvPr id="0" name="Object 1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64466" y="2795585"/>
                        <a:ext cx="1008062" cy="347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22"/>
          <p:cNvGraphicFramePr>
            <a:graphicFrameLocks noChangeAspect="1"/>
          </p:cNvGraphicFramePr>
          <p:nvPr/>
        </p:nvGraphicFramePr>
        <p:xfrm>
          <a:off x="2500298" y="3714752"/>
          <a:ext cx="2160588" cy="504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15" imgW="30784800" imgH="8229600" progId="">
                  <p:embed/>
                </p:oleObj>
              </mc:Choice>
              <mc:Fallback>
                <p:oleObj name="Equation" r:id="rId15" imgW="30784800" imgH="8229600" progId="">
                  <p:embed/>
                  <p:pic>
                    <p:nvPicPr>
                      <p:cNvPr id="0" name="Object 22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00298" y="3714752"/>
                        <a:ext cx="2160588" cy="5048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24"/>
          <p:cNvGraphicFramePr>
            <a:graphicFrameLocks noChangeAspect="1"/>
          </p:cNvGraphicFramePr>
          <p:nvPr/>
        </p:nvGraphicFramePr>
        <p:xfrm>
          <a:off x="4572000" y="4143380"/>
          <a:ext cx="1368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17" imgW="22555200" imgH="5791200" progId="">
                  <p:embed/>
                </p:oleObj>
              </mc:Choice>
              <mc:Fallback>
                <p:oleObj name="Equation" r:id="rId17" imgW="22555200" imgH="5791200" progId="">
                  <p:embed/>
                  <p:pic>
                    <p:nvPicPr>
                      <p:cNvPr id="0" name="Object 24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72000" y="4143380"/>
                        <a:ext cx="1368425" cy="346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26"/>
          <p:cNvGraphicFramePr>
            <a:graphicFrameLocks noChangeAspect="1"/>
          </p:cNvGraphicFramePr>
          <p:nvPr/>
        </p:nvGraphicFramePr>
        <p:xfrm>
          <a:off x="1643042" y="4429132"/>
          <a:ext cx="172878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19" imgW="27432000" imgH="6096000" progId="">
                  <p:embed/>
                </p:oleObj>
              </mc:Choice>
              <mc:Fallback>
                <p:oleObj name="Equation" r:id="rId19" imgW="27432000" imgH="6096000" progId="">
                  <p:embed/>
                  <p:pic>
                    <p:nvPicPr>
                      <p:cNvPr id="0" name="Object 26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43042" y="4429132"/>
                        <a:ext cx="1728788" cy="3889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28"/>
          <p:cNvGraphicFramePr>
            <a:graphicFrameLocks noChangeAspect="1"/>
          </p:cNvGraphicFramePr>
          <p:nvPr/>
        </p:nvGraphicFramePr>
        <p:xfrm>
          <a:off x="4071934" y="4429132"/>
          <a:ext cx="464347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21" imgW="81686400" imgH="6096000" progId="">
                  <p:embed/>
                </p:oleObj>
              </mc:Choice>
              <mc:Fallback>
                <p:oleObj name="Equation" r:id="rId21" imgW="81686400" imgH="6096000" progId="">
                  <p:embed/>
                  <p:pic>
                    <p:nvPicPr>
                      <p:cNvPr id="0" name="Object 28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71934" y="4429132"/>
                        <a:ext cx="4643470" cy="425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最优二叉搜索树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pPr lvl="1"/>
            <a:r>
              <a:rPr lang="zh-CN" altLang="en-US" sz="2400" dirty="0" smtClean="0"/>
              <a:t>证明：</a:t>
            </a:r>
            <a:endParaRPr lang="en-US" altLang="zh-CN" sz="2400" dirty="0" smtClean="0"/>
          </a:p>
          <a:p>
            <a:pPr lvl="2"/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</a:rPr>
              <a:t>l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中节点的深度等于它们在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中的深度减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，得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由于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</a:rPr>
              <a:t>l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是有序集                    的一棵二叉搜索树，故                  。若              则用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i,m-1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替换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</a:rPr>
              <a:t>l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可得到平均路长比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更小的二叉搜索树。这与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是最优二叉搜索树矛盾。所以，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</a:rPr>
              <a:t>l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是最优二叉搜索树。同理可证，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也是一棵最优二叉搜索树。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得证。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/>
              <a:t>目标值递归关系：</a:t>
            </a:r>
            <a:endParaRPr lang="en-US" altLang="zh-CN" sz="2000" dirty="0" smtClean="0"/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令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i,j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zh-CN" altLang="en-US" sz="2000" baseline="-25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则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endParaRPr lang="zh-CN" altLang="en-US" sz="2000" dirty="0"/>
          </a:p>
        </p:txBody>
      </p:sp>
      <p:graphicFrame>
        <p:nvGraphicFramePr>
          <p:cNvPr id="41986" name="Object 30"/>
          <p:cNvGraphicFramePr>
            <a:graphicFrameLocks noChangeAspect="1"/>
          </p:cNvGraphicFramePr>
          <p:nvPr/>
        </p:nvGraphicFramePr>
        <p:xfrm>
          <a:off x="1214414" y="1643050"/>
          <a:ext cx="3786214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1" imgW="58216800" imgH="8534400" progId="">
                  <p:embed/>
                </p:oleObj>
              </mc:Choice>
              <mc:Fallback>
                <p:oleObj name="Equation" r:id="rId1" imgW="58216800" imgH="8534400" progId="">
                  <p:embed/>
                  <p:pic>
                    <p:nvPicPr>
                      <p:cNvPr id="0" name="Object 3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4414" y="1643050"/>
                        <a:ext cx="3786214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4"/>
          <p:cNvGraphicFramePr>
            <a:graphicFrameLocks noChangeAspect="1"/>
          </p:cNvGraphicFramePr>
          <p:nvPr/>
        </p:nvGraphicFramePr>
        <p:xfrm>
          <a:off x="5068894" y="1714488"/>
          <a:ext cx="4318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4572000" imgH="3657600" progId="">
                  <p:embed/>
                </p:oleObj>
              </mc:Choice>
              <mc:Fallback>
                <p:oleObj name="Equation" r:id="rId3" imgW="4572000" imgH="3657600" progId="">
                  <p:embed/>
                  <p:pic>
                    <p:nvPicPr>
                      <p:cNvPr id="0" name="Object 3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8894" y="1714488"/>
                        <a:ext cx="431800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32"/>
          <p:cNvGraphicFramePr>
            <a:graphicFrameLocks noChangeAspect="1"/>
          </p:cNvGraphicFramePr>
          <p:nvPr/>
        </p:nvGraphicFramePr>
        <p:xfrm>
          <a:off x="5429257" y="1643050"/>
          <a:ext cx="321471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49682400" imgH="8534400" progId="">
                  <p:embed/>
                </p:oleObj>
              </mc:Choice>
              <mc:Fallback>
                <p:oleObj name="Equation" r:id="rId5" imgW="49682400" imgH="8534400" progId="">
                  <p:embed/>
                  <p:pic>
                    <p:nvPicPr>
                      <p:cNvPr id="0" name="Object 3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29257" y="1643050"/>
                        <a:ext cx="3214710" cy="565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1285852" y="2500306"/>
          <a:ext cx="33845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57607200" imgH="8229600" progId="">
                  <p:embed/>
                </p:oleObj>
              </mc:Choice>
              <mc:Fallback>
                <p:oleObj name="Equation" r:id="rId7" imgW="57607200" imgH="82296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5852" y="2500306"/>
                        <a:ext cx="3384550" cy="4841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4714876" y="2500306"/>
          <a:ext cx="37211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59740800" imgH="8534400" progId="">
                  <p:embed/>
                </p:oleObj>
              </mc:Choice>
              <mc:Fallback>
                <p:oleObj name="Equation" r:id="rId9" imgW="59740800" imgH="85344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14876" y="2500306"/>
                        <a:ext cx="3721100" cy="5254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8"/>
          <p:cNvGraphicFramePr>
            <a:graphicFrameLocks noChangeAspect="1"/>
          </p:cNvGraphicFramePr>
          <p:nvPr/>
        </p:nvGraphicFramePr>
        <p:xfrm>
          <a:off x="1428728" y="3000372"/>
          <a:ext cx="4429156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65836800" imgH="5791200" progId="">
                  <p:embed/>
                </p:oleObj>
              </mc:Choice>
              <mc:Fallback>
                <p:oleObj name="Equation" r:id="rId11" imgW="65836800" imgH="5791200" progId="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28728" y="3000372"/>
                        <a:ext cx="4429156" cy="439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10"/>
          <p:cNvGraphicFramePr>
            <a:graphicFrameLocks noChangeAspect="1"/>
          </p:cNvGraphicFramePr>
          <p:nvPr/>
        </p:nvGraphicFramePr>
        <p:xfrm>
          <a:off x="3348038" y="3567116"/>
          <a:ext cx="12239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3" imgW="18592800" imgH="5486400" progId="">
                  <p:embed/>
                </p:oleObj>
              </mc:Choice>
              <mc:Fallback>
                <p:oleObj name="Equation" r:id="rId13" imgW="18592800" imgH="5486400" progId="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48038" y="3567116"/>
                        <a:ext cx="1223962" cy="361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2"/>
          <p:cNvGraphicFramePr>
            <a:graphicFrameLocks noChangeAspect="1"/>
          </p:cNvGraphicFramePr>
          <p:nvPr/>
        </p:nvGraphicFramePr>
        <p:xfrm>
          <a:off x="7143768" y="3500438"/>
          <a:ext cx="100806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5" imgW="15544800" imgH="5791200" progId="">
                  <p:embed/>
                </p:oleObj>
              </mc:Choice>
              <mc:Fallback>
                <p:oleObj name="Equation" r:id="rId15" imgW="15544800" imgH="5791200" progId="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43768" y="3500438"/>
                        <a:ext cx="1008063" cy="3698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4"/>
          <p:cNvGraphicFramePr>
            <a:graphicFrameLocks noChangeAspect="1"/>
          </p:cNvGraphicFramePr>
          <p:nvPr/>
        </p:nvGraphicFramePr>
        <p:xfrm>
          <a:off x="1785918" y="3857628"/>
          <a:ext cx="9350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17" imgW="15240000" imgH="5791200" progId="">
                  <p:embed/>
                </p:oleObj>
              </mc:Choice>
              <mc:Fallback>
                <p:oleObj name="Equation" r:id="rId17" imgW="15240000" imgH="5791200" progId="">
                  <p:embed/>
                  <p:pic>
                    <p:nvPicPr>
                      <p:cNvPr id="0" name="Object 14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85918" y="3857628"/>
                        <a:ext cx="935038" cy="349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20"/>
          <p:cNvGraphicFramePr>
            <a:graphicFrameLocks noChangeAspect="1"/>
          </p:cNvGraphicFramePr>
          <p:nvPr/>
        </p:nvGraphicFramePr>
        <p:xfrm>
          <a:off x="3500430" y="4786322"/>
          <a:ext cx="50419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19" imgW="72542400" imgH="7010400" progId="">
                  <p:embed/>
                </p:oleObj>
              </mc:Choice>
              <mc:Fallback>
                <p:oleObj name="Equation" r:id="rId19" imgW="72542400" imgH="7010400" progId="">
                  <p:embed/>
                  <p:pic>
                    <p:nvPicPr>
                      <p:cNvPr id="0" name="Object 20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00430" y="4786322"/>
                        <a:ext cx="5041900" cy="493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22"/>
          <p:cNvGraphicFramePr>
            <a:graphicFrameLocks noChangeAspect="1"/>
          </p:cNvGraphicFramePr>
          <p:nvPr/>
        </p:nvGraphicFramePr>
        <p:xfrm>
          <a:off x="3530628" y="5286388"/>
          <a:ext cx="50419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21" imgW="74676000" imgH="12192000" progId="">
                  <p:embed/>
                </p:oleObj>
              </mc:Choice>
              <mc:Fallback>
                <p:oleObj name="Equation" r:id="rId21" imgW="74676000" imgH="12192000" progId="">
                  <p:embed/>
                  <p:pic>
                    <p:nvPicPr>
                      <p:cNvPr id="0" name="Object 22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30628" y="5286388"/>
                        <a:ext cx="5041900" cy="817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最优二叉搜索树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/>
              <a:t>关于边界：</a:t>
            </a:r>
            <a:r>
              <a:rPr lang="en-US" altLang="zh-CN" sz="2400" dirty="0" smtClean="0"/>
              <a:t>m(i,i-1)=0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=1,2,…n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2"/>
            <a:r>
              <a:rPr lang="en-US" altLang="zh-CN" sz="2000" dirty="0" smtClean="0"/>
              <a:t>M(</a:t>
            </a:r>
            <a:r>
              <a:rPr lang="en-US" altLang="zh-CN" sz="2000" dirty="0" err="1" smtClean="0"/>
              <a:t>i,i</a:t>
            </a:r>
            <a:r>
              <a:rPr lang="en-US" altLang="zh-CN" sz="2000" dirty="0" smtClean="0"/>
              <a:t>)=m(i,i-1)+m(i+1,i)+</a:t>
            </a:r>
            <a:r>
              <a:rPr lang="en-US" altLang="zh-CN" sz="2000" dirty="0" err="1" smtClean="0"/>
              <a:t>w</a:t>
            </a:r>
            <a:r>
              <a:rPr lang="en-US" altLang="zh-CN" sz="2000" baseline="-25000" dirty="0" err="1" smtClean="0"/>
              <a:t>ii</a:t>
            </a:r>
            <a:r>
              <a:rPr lang="en-US" altLang="zh-CN" sz="2000" dirty="0" smtClean="0"/>
              <a:t>=0+0+a</a:t>
            </a:r>
            <a:r>
              <a:rPr lang="en-US" altLang="zh-CN" sz="2000" baseline="-25000" dirty="0" smtClean="0"/>
              <a:t>i-1</a:t>
            </a:r>
            <a:r>
              <a:rPr lang="en-US" altLang="zh-CN" sz="2000" dirty="0" smtClean="0"/>
              <a:t>+a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+b</a:t>
            </a:r>
            <a:r>
              <a:rPr lang="en-US" altLang="zh-CN" sz="2000" baseline="-25000" dirty="0" smtClean="0"/>
              <a:t>i</a:t>
            </a:r>
            <a:endParaRPr lang="en-US" altLang="zh-CN" sz="2000" baseline="-25000" dirty="0" smtClean="0"/>
          </a:p>
          <a:p>
            <a:pPr lvl="2"/>
            <a:r>
              <a:rPr lang="zh-CN" altLang="en-US" sz="2000" dirty="0" smtClean="0"/>
              <a:t>对于一个节点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i</a:t>
            </a:r>
            <a:r>
              <a:rPr lang="zh-CN" altLang="en-US" sz="2000" dirty="0" smtClean="0"/>
              <a:t>的左子树，是颗空树，只有空隙节点</a:t>
            </a:r>
            <a:r>
              <a:rPr lang="en-US" altLang="zh-CN" sz="2000" dirty="0" smtClean="0"/>
              <a:t>L</a:t>
            </a:r>
            <a:r>
              <a:rPr lang="zh-CN" altLang="en-US" sz="2000" dirty="0" smtClean="0"/>
              <a:t>，不用比较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进入该子树已经与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i</a:t>
            </a:r>
            <a:r>
              <a:rPr lang="zh-CN" altLang="en-US" sz="2000" dirty="0" smtClean="0"/>
              <a:t>比较了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即知</a:t>
            </a:r>
            <a:r>
              <a:rPr lang="en-US" altLang="zh-CN" sz="2000" dirty="0" smtClean="0"/>
              <a:t>x&lt;x</a:t>
            </a:r>
            <a:r>
              <a:rPr lang="en-US" altLang="zh-CN" sz="2000" baseline="-25000" dirty="0" smtClean="0"/>
              <a:t>i</a:t>
            </a:r>
            <a:r>
              <a:rPr lang="zh-CN" altLang="en-US" sz="2000" dirty="0" smtClean="0"/>
              <a:t>，所以</a:t>
            </a:r>
            <a:r>
              <a:rPr lang="en-US" altLang="zh-CN" sz="2000" dirty="0" smtClean="0"/>
              <a:t>m(i,i-1)=0,</a:t>
            </a:r>
            <a:r>
              <a:rPr lang="zh-CN" altLang="en-US" sz="2000" dirty="0" smtClean="0"/>
              <a:t>同理，</a:t>
            </a:r>
            <a:r>
              <a:rPr lang="en-US" altLang="zh-CN" sz="2000" dirty="0" smtClean="0"/>
              <a:t>m(i+1,i)=0</a:t>
            </a:r>
            <a:r>
              <a:rPr lang="zh-CN" altLang="en-US" sz="2000" dirty="0" smtClean="0"/>
              <a:t>代表右子树比较次数</a:t>
            </a:r>
            <a:r>
              <a:rPr lang="en-US" altLang="zh-CN" sz="2000" dirty="0" smtClean="0"/>
              <a:t>(/w</a:t>
            </a:r>
            <a:r>
              <a:rPr lang="en-US" altLang="zh-CN" sz="2000" baseline="-25000" dirty="0" smtClean="0"/>
              <a:t>i+1i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当然对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,xi</a:t>
            </a:r>
            <a:r>
              <a:rPr lang="en-US" altLang="zh-CN" sz="2000" baseline="-25000" dirty="0" smtClean="0"/>
              <a:t>+1</a:t>
            </a:r>
            <a:r>
              <a:rPr lang="en-US" altLang="zh-CN" sz="2000" dirty="0" smtClean="0"/>
              <a:t>,…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j</a:t>
            </a:r>
            <a:r>
              <a:rPr lang="zh-CN" altLang="en-US" sz="2000" dirty="0" smtClean="0"/>
              <a:t>的问题，</a:t>
            </a:r>
            <a:r>
              <a:rPr lang="en-US" altLang="zh-CN" sz="2000" dirty="0" smtClean="0"/>
              <a:t>k=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时，子问题是</a:t>
            </a:r>
            <a:r>
              <a:rPr lang="en-US" altLang="zh-CN" sz="2000" dirty="0" smtClean="0"/>
              <a:t>m(i,i-1)+m(i+1,j)</a:t>
            </a:r>
            <a:r>
              <a:rPr lang="zh-CN" altLang="en-US" sz="2000" dirty="0" smtClean="0"/>
              <a:t>其左边界的意义跟上述解释是一样的，</a:t>
            </a:r>
            <a:r>
              <a:rPr lang="en-US" altLang="zh-CN" sz="2000" dirty="0" smtClean="0"/>
              <a:t>m(i,i-1)=0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4" name="图片 3" descr="最优二叉检索树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6050" y="2214554"/>
            <a:ext cx="3000396" cy="157163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最优二叉搜索树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void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OBSTree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*a,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*b,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n,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**m,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**s,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**w)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for 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= 0;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&lt; n;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++) 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w[i+1][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 = 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m[i+1][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 = 0;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for 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r = 0; r &lt; n; r++) 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for 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= 1;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&lt;= n-r;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++) 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 =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+ r 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w[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 = w[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][j-1] + a[j] +b[j];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m[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 = m[i+1][j];  //k=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时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 =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429124" y="1500174"/>
            <a:ext cx="374173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altLang="zh-CN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for 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k 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+ 1; k&lt;= j; k++) 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t = m[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][k-1] + m[k+1][j];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    if (t &lt; m[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][j]) 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      m[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 = t;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      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 = k; 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  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   m[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 + = w[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}   // end  for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}  //end for r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}</a:t>
            </a:r>
            <a:endParaRPr lang="zh-CN" altLang="en-US" sz="2000" dirty="0"/>
          </a:p>
        </p:txBody>
      </p:sp>
      <p:cxnSp>
        <p:nvCxnSpPr>
          <p:cNvPr id="7" name="直接连接符 6"/>
          <p:cNvCxnSpPr>
            <a:stCxn id="2" idx="2"/>
            <a:endCxn id="3" idx="2"/>
          </p:cNvCxnSpPr>
          <p:nvPr/>
        </p:nvCxnSpPr>
        <p:spPr bwMode="auto">
          <a:xfrm rot="5400000">
            <a:off x="2215357" y="3774281"/>
            <a:ext cx="471328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143768" y="3000372"/>
            <a:ext cx="1500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zh-CN" altLang="en-US" sz="2000" dirty="0" smtClean="0">
                <a:latin typeface="Times New Roman" panose="02020603050405020304" pitchFamily="18" charset="0"/>
              </a:rPr>
              <a:t>算法的时间复杂度为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858017" y="3621096"/>
          <a:ext cx="2084372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公式" r:id="rId1" imgW="31394400" imgH="16459200" progId="Equation.3">
                  <p:embed/>
                </p:oleObj>
              </mc:Choice>
              <mc:Fallback>
                <p:oleObj name="公式" r:id="rId1" imgW="31394400" imgH="16459200" progId="Equation.3">
                  <p:embed/>
                  <p:pic>
                    <p:nvPicPr>
                      <p:cNvPr id="0" name="图片 1843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17" y="3621096"/>
                        <a:ext cx="2084372" cy="1093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14876" y="4714884"/>
            <a:ext cx="43556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保存最优子树的根顶点中元素，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s[1][n]=k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表明整个二叉搜索树的根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zh-CN" altLang="en-US" sz="2000" dirty="0" smtClean="0">
                <a:latin typeface="Times New Roman" panose="02020603050405020304" pitchFamily="18" charset="0"/>
              </a:rPr>
              <a:t>节点是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，通过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s[1][k-1]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s[k+1][n]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zh-CN" altLang="en-US" sz="2000" dirty="0" smtClean="0">
                <a:latin typeface="Times New Roman" panose="02020603050405020304" pitchFamily="18" charset="0"/>
              </a:rPr>
              <a:t>找到它的两个儿子，依次类推。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第五章 动态规划算法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r>
              <a:rPr lang="zh-CN" altLang="en-US" sz="2800" dirty="0" smtClean="0"/>
              <a:t>动态规划算法设计的基本步骤</a:t>
            </a:r>
            <a:endParaRPr lang="en-US" altLang="zh-CN" sz="2800" b="1" dirty="0" smtClean="0"/>
          </a:p>
          <a:p>
            <a:pPr lvl="1"/>
            <a:r>
              <a:rPr lang="zh-CN" altLang="en-US" sz="2000" b="1" dirty="0" smtClean="0"/>
              <a:t>分析最优解的结构</a:t>
            </a:r>
            <a:endParaRPr lang="zh-CN" altLang="en-US" sz="2000" b="1" dirty="0" smtClean="0"/>
          </a:p>
          <a:p>
            <a:pPr lvl="1">
              <a:buNone/>
            </a:pPr>
            <a:r>
              <a:rPr lang="zh-CN" altLang="en-US" sz="2000" dirty="0" smtClean="0"/>
              <a:t>    选定要解决问题的一个计算模型，其具有最优子结构性质</a:t>
            </a:r>
            <a:endParaRPr lang="zh-CN" altLang="en-US" sz="2000" dirty="0" smtClean="0"/>
          </a:p>
          <a:p>
            <a:pPr lvl="1"/>
            <a:r>
              <a:rPr lang="zh-CN" altLang="en-US" sz="2000" b="1" dirty="0" smtClean="0"/>
              <a:t>建立递推关系式</a:t>
            </a:r>
            <a:endParaRPr lang="zh-CN" altLang="en-US" sz="2000" b="1" dirty="0" smtClean="0"/>
          </a:p>
          <a:p>
            <a:pPr lvl="1">
              <a:buNone/>
            </a:pPr>
            <a:r>
              <a:rPr lang="zh-CN" altLang="en-US" sz="2000" dirty="0" smtClean="0"/>
              <a:t>    关于目标值最优值的递推计算公式，有时可能不是一个简单的解析表达式。仔细划分子问题的边界和初值。</a:t>
            </a:r>
            <a:endParaRPr lang="zh-CN" altLang="en-US" sz="2000" dirty="0" smtClean="0"/>
          </a:p>
          <a:p>
            <a:pPr lvl="1"/>
            <a:r>
              <a:rPr lang="zh-CN" altLang="en-US" sz="2000" b="1" dirty="0" smtClean="0"/>
              <a:t>设计求最优值的迭代算法</a:t>
            </a:r>
            <a:endParaRPr lang="zh-CN" altLang="en-US" sz="2000" b="1" dirty="0" smtClean="0"/>
          </a:p>
          <a:p>
            <a:pPr lvl="1">
              <a:buNone/>
            </a:pPr>
            <a:r>
              <a:rPr lang="zh-CN" altLang="en-US" sz="2000" dirty="0" smtClean="0"/>
              <a:t>     因为要使用已经处理过的子问题的计算结果，所以采用迭代方法，计算过程中需要保留获取最优解的线索，即记录一些信息。</a:t>
            </a:r>
            <a:endParaRPr lang="zh-CN" altLang="en-US" sz="2000" dirty="0" smtClean="0"/>
          </a:p>
          <a:p>
            <a:pPr lvl="1"/>
            <a:r>
              <a:rPr lang="zh-CN" altLang="en-US" sz="2000" b="1" dirty="0" smtClean="0"/>
              <a:t>用回溯方法给出最优解</a:t>
            </a:r>
            <a:endParaRPr lang="zh-CN" altLang="en-US" sz="2000" b="1" dirty="0" smtClean="0"/>
          </a:p>
          <a:p>
            <a:pPr lvl="1">
              <a:buNone/>
            </a:pPr>
            <a:r>
              <a:rPr lang="zh-CN" altLang="en-US" sz="2000" dirty="0" smtClean="0"/>
              <a:t>    把求最优值算法的计算过程倒回来，借用那里保留的信息就可追溯到最优解。</a:t>
            </a:r>
            <a:endParaRPr lang="zh-CN" altLang="en-US" sz="2000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动态规划设计思想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030791"/>
          </a:xfrm>
        </p:spPr>
        <p:txBody>
          <a:bodyPr/>
          <a:lstStyle/>
          <a:p>
            <a:pPr lvl="1"/>
            <a:r>
              <a:rPr lang="zh-CN" altLang="en-US" sz="2400" dirty="0" smtClean="0"/>
              <a:t>多段图动态规划算法</a:t>
            </a:r>
            <a:endParaRPr lang="en-US" altLang="zh-CN" sz="2400" dirty="0" smtClean="0"/>
          </a:p>
          <a:p>
            <a:pPr marL="1136650" lvl="2" indent="-457200">
              <a:lnSpc>
                <a:spcPct val="90000"/>
              </a:lnSpc>
            </a:pPr>
            <a:r>
              <a:rPr lang="zh-CN" altLang="en-US" sz="2000" b="1" dirty="0" smtClean="0"/>
              <a:t>最优值递推关系式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COST(j)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－节点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j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到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的最优路径成本</a:t>
            </a:r>
            <a:r>
              <a:rPr lang="zh-CN" altLang="en-US" sz="2000" dirty="0" smtClean="0"/>
              <a:t>。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marL="1136650" lvl="2" indent="-457200">
              <a:lnSpc>
                <a:spcPct val="90000"/>
              </a:lnSpc>
            </a:pPr>
            <a:r>
              <a:rPr lang="en-US" altLang="zh-CN" sz="2000" b="1" dirty="0" err="1" smtClean="0">
                <a:latin typeface="Times New Roman" panose="02020603050405020304" pitchFamily="18" charset="0"/>
              </a:rPr>
              <a:t>MultiGraph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(E, k, n, P)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有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个顶点的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段图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（按段序统一编号），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E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是边集，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j)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j)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的成本，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P[1..k]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是最小成本路径。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1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float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COST[1..n];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integer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D[1..n-1]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P[1..k], r, j, n; COST[n]:=0;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    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 = n-1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by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–1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4     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设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r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是这样一个顶点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,(j, r)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E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且使得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c(j, r)+COST[r]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取最小值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5       COST[j]:= c(j, r)+COST[r];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6       D[j]:=r;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指出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的后继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7    end{for}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8    P[1]:=1; P[k]:=n;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最短路径的起点为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，终点为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9    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from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2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k-1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10     P[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]:=D[P[i-1]];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最短路径上的第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个节点是第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i-1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节点的后继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11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  end{for}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MultiGraph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071934" y="1493826"/>
          <a:ext cx="3429024" cy="506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公式" r:id="rId1" imgW="50596800" imgH="7010400" progId="Equation.3">
                  <p:embed/>
                </p:oleObj>
              </mc:Choice>
              <mc:Fallback>
                <p:oleObj name="公式" r:id="rId1" imgW="50596800" imgH="7010400" progId="Equation.3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71934" y="1493826"/>
                        <a:ext cx="3429024" cy="50641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动态规划设计思想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30725"/>
          </a:xfrm>
        </p:spPr>
        <p:txBody>
          <a:bodyPr/>
          <a:lstStyle/>
          <a:p>
            <a:pPr lvl="1"/>
            <a:r>
              <a:rPr lang="zh-CN" altLang="en-US" sz="2400" dirty="0" smtClean="0"/>
              <a:t>上述方法在判断时只考虑前面子问题的最优解可能的延伸结果，把许多不可能成为最优解得路径尽早从搜索中删除，因此能提高效率。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蛮力算法</a:t>
            </a:r>
            <a:r>
              <a:rPr lang="en-US" altLang="zh-CN" sz="2400" dirty="0" smtClean="0"/>
              <a:t>:l</a:t>
            </a:r>
            <a:r>
              <a:rPr lang="zh-CN" altLang="en-US" sz="2400" dirty="0" smtClean="0"/>
              <a:t>层</a:t>
            </a:r>
            <a:r>
              <a:rPr lang="en-US" altLang="zh-CN" sz="2400" dirty="0" smtClean="0"/>
              <a:t>,k</a:t>
            </a:r>
            <a:r>
              <a:rPr lang="zh-CN" altLang="en-US" sz="2400" dirty="0" smtClean="0"/>
              <a:t>出度</a:t>
            </a:r>
            <a:r>
              <a:rPr lang="en-US" altLang="zh-CN" sz="2400" dirty="0" smtClean="0"/>
              <a:t>,O(</a:t>
            </a:r>
            <a:r>
              <a:rPr lang="en-US" altLang="zh-CN" sz="2400" dirty="0" err="1" smtClean="0"/>
              <a:t>k</a:t>
            </a:r>
            <a:r>
              <a:rPr lang="en-US" altLang="zh-CN" sz="2400" baseline="30000" dirty="0" err="1" smtClean="0"/>
              <a:t>l</a:t>
            </a:r>
            <a:r>
              <a:rPr lang="en-US" altLang="zh-CN" sz="2400" dirty="0" smtClean="0"/>
              <a:t>))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算法复杂度：</a:t>
            </a:r>
            <a:r>
              <a:rPr lang="zh-CN" altLang="en-US" sz="2000" dirty="0" smtClean="0"/>
              <a:t>回推做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次加法和</a:t>
            </a:r>
            <a:r>
              <a:rPr lang="en-US" altLang="zh-CN" sz="2000" dirty="0" smtClean="0"/>
              <a:t>m(</a:t>
            </a:r>
            <a:r>
              <a:rPr lang="zh-CN" altLang="en-US" sz="2000" dirty="0" smtClean="0"/>
              <a:t>边数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次比较，</a:t>
            </a:r>
            <a:r>
              <a:rPr lang="en-US" altLang="zh-CN" sz="2000" dirty="0" smtClean="0"/>
              <a:t>T(n)=O(</a:t>
            </a:r>
            <a:r>
              <a:rPr lang="en-US" altLang="zh-CN" sz="2000" dirty="0" err="1" smtClean="0"/>
              <a:t>n+m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为什么可以分段解决？最优子结构性质</a:t>
            </a:r>
            <a:endParaRPr lang="en-US" altLang="zh-CN" sz="2400" dirty="0" smtClean="0"/>
          </a:p>
          <a:p>
            <a:pPr lvl="2"/>
            <a:r>
              <a:rPr lang="zh-CN" altLang="en-US" sz="2000" b="1" dirty="0" smtClean="0"/>
              <a:t>多段图问题具有最优子结构性质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zh-CN" altLang="en-US" sz="2000" dirty="0" smtClean="0"/>
              <a:t>：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s, 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… , 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i+1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… , 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k-1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－最优则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t:    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i+1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… , 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k-1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－是子问题的最优子序列 。</a:t>
            </a:r>
            <a:endParaRPr lang="zh-CN" altLang="en-US" sz="2000" dirty="0" smtClean="0"/>
          </a:p>
          <a:p>
            <a:pPr lvl="2"/>
            <a:r>
              <a:rPr lang="zh-CN" altLang="en-US" sz="2000" dirty="0" smtClean="0"/>
              <a:t>证明：如不然，设 </a:t>
            </a:r>
            <a:r>
              <a:rPr lang="en-US" altLang="zh-CN" sz="2000" dirty="0" smtClean="0"/>
              <a:t>vi, q</a:t>
            </a:r>
            <a:r>
              <a:rPr lang="en-US" altLang="zh-CN" sz="2000" baseline="-25000" dirty="0" smtClean="0"/>
              <a:t>i+1</a:t>
            </a:r>
            <a:r>
              <a:rPr lang="en-US" altLang="zh-CN" sz="2000" dirty="0" smtClean="0"/>
              <a:t>, … , q</a:t>
            </a:r>
            <a:r>
              <a:rPr lang="en-US" altLang="zh-CN" sz="2000" baseline="-25000" dirty="0" smtClean="0"/>
              <a:t>k-1</a:t>
            </a:r>
            <a:r>
              <a:rPr lang="en-US" altLang="zh-CN" sz="2000" dirty="0" smtClean="0"/>
              <a:t>, t </a:t>
            </a:r>
            <a:r>
              <a:rPr lang="zh-CN" altLang="en-US" sz="2000" dirty="0" smtClean="0"/>
              <a:t>是一条由</a:t>
            </a:r>
            <a:r>
              <a:rPr lang="en-US" altLang="zh-CN" sz="2000" dirty="0" smtClean="0"/>
              <a:t>v</a:t>
            </a:r>
            <a:r>
              <a:rPr lang="en-US" altLang="zh-CN" sz="2000" baseline="-25000" dirty="0" smtClean="0"/>
              <a:t>i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的比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i+1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… , 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k-1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t</a:t>
            </a:r>
            <a:r>
              <a:rPr lang="zh-CN" altLang="en-US" sz="2000" dirty="0" smtClean="0"/>
              <a:t>是更短的路径，则</a:t>
            </a:r>
            <a:r>
              <a:rPr lang="en-US" altLang="zh-CN" sz="2000" dirty="0" smtClean="0"/>
              <a:t>s, v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,…, v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,q</a:t>
            </a:r>
            <a:r>
              <a:rPr lang="en-US" altLang="zh-CN" sz="2000" baseline="-25000" dirty="0" smtClean="0"/>
              <a:t>i+1</a:t>
            </a:r>
            <a:r>
              <a:rPr lang="en-US" altLang="zh-CN" sz="2000" dirty="0" smtClean="0"/>
              <a:t>, … , q</a:t>
            </a:r>
            <a:r>
              <a:rPr lang="en-US" altLang="zh-CN" sz="2000" baseline="-25000" dirty="0" smtClean="0"/>
              <a:t>k-1</a:t>
            </a:r>
            <a:r>
              <a:rPr lang="en-US" altLang="zh-CN" sz="2000" dirty="0" smtClean="0"/>
              <a:t>, t</a:t>
            </a:r>
            <a:r>
              <a:rPr lang="zh-CN" altLang="en-US" sz="2000" dirty="0" smtClean="0"/>
              <a:t>是一条由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的比</a:t>
            </a:r>
            <a:r>
              <a:rPr lang="en-US" altLang="zh-CN" sz="2000" dirty="0" smtClean="0"/>
              <a:t>s, v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 v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 smtClean="0"/>
              <a:t>, … , v</a:t>
            </a:r>
            <a:r>
              <a:rPr lang="en-US" altLang="zh-CN" sz="2000" baseline="-25000" dirty="0" smtClean="0"/>
              <a:t>k-1</a:t>
            </a:r>
            <a:r>
              <a:rPr lang="en-US" altLang="zh-CN" sz="2000" dirty="0" smtClean="0"/>
              <a:t>, t</a:t>
            </a:r>
            <a:r>
              <a:rPr lang="zh-CN" altLang="en-US" sz="2000" dirty="0" smtClean="0"/>
              <a:t>更短的路径，与前面的假设矛盾。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这个性质称多段图问题具有最优子结构性质。 </a:t>
            </a:r>
            <a:endParaRPr lang="en-US" altLang="zh-CN" sz="2000" dirty="0" smtClean="0"/>
          </a:p>
          <a:p>
            <a:pPr lvl="2"/>
            <a:endParaRPr lang="zh-CN" altLang="en-US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动态规划设计思想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57428"/>
          </a:xfrm>
        </p:spPr>
        <p:txBody>
          <a:bodyPr/>
          <a:lstStyle/>
          <a:p>
            <a:pPr lvl="1"/>
            <a:r>
              <a:rPr lang="zh-CN" altLang="en-US" dirty="0" smtClean="0"/>
              <a:t>对多段图问题，子问题的划分能不能从前向后推？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当然可以，此时的递推关系为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BCOST(j)=min{(BCOST(l)+c(</a:t>
            </a:r>
            <a:r>
              <a:rPr lang="en-US" altLang="zh-CN" dirty="0" err="1" smtClean="0"/>
              <a:t>l,j</a:t>
            </a:r>
            <a:r>
              <a:rPr lang="en-US" altLang="zh-CN" dirty="0" smtClean="0"/>
              <a:t>)}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l,j</a:t>
            </a:r>
            <a:r>
              <a:rPr lang="en-US" altLang="zh-CN" dirty="0" smtClean="0"/>
              <a:t>)∈E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BCOST(j)</a:t>
            </a:r>
            <a:r>
              <a:rPr lang="zh-CN" altLang="en-US" dirty="0" smtClean="0"/>
              <a:t>代表源点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到顶点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的最短路径长度。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运行结果：</a:t>
            </a:r>
            <a:endParaRPr lang="zh-CN" altLang="en-US" dirty="0"/>
          </a:p>
        </p:txBody>
      </p:sp>
      <p:grpSp>
        <p:nvGrpSpPr>
          <p:cNvPr id="6" name="Group 10"/>
          <p:cNvGrpSpPr/>
          <p:nvPr/>
        </p:nvGrpSpPr>
        <p:grpSpPr bwMode="auto">
          <a:xfrm>
            <a:off x="1447824" y="3786190"/>
            <a:ext cx="6553200" cy="2232025"/>
            <a:chOff x="360" y="4716"/>
            <a:chExt cx="7737" cy="2656"/>
          </a:xfrm>
        </p:grpSpPr>
        <p:grpSp>
          <p:nvGrpSpPr>
            <p:cNvPr id="7" name="Group 11"/>
            <p:cNvGrpSpPr/>
            <p:nvPr/>
          </p:nvGrpSpPr>
          <p:grpSpPr bwMode="auto">
            <a:xfrm>
              <a:off x="360" y="4716"/>
              <a:ext cx="7737" cy="2656"/>
              <a:chOff x="1980" y="10176"/>
              <a:chExt cx="7737" cy="2656"/>
            </a:xfrm>
          </p:grpSpPr>
          <p:grpSp>
            <p:nvGrpSpPr>
              <p:cNvPr id="34" name="Group 12"/>
              <p:cNvGrpSpPr/>
              <p:nvPr/>
            </p:nvGrpSpPr>
            <p:grpSpPr bwMode="auto">
              <a:xfrm>
                <a:off x="1980" y="10641"/>
                <a:ext cx="7560" cy="2127"/>
                <a:chOff x="1980" y="12516"/>
                <a:chExt cx="7560" cy="2127"/>
              </a:xfrm>
            </p:grpSpPr>
            <p:sp>
              <p:nvSpPr>
                <p:cNvPr id="64" name="Rectangle 13"/>
                <p:cNvSpPr>
                  <a:spLocks noChangeArrowheads="1"/>
                </p:cNvSpPr>
                <p:nvPr/>
              </p:nvSpPr>
              <p:spPr bwMode="auto">
                <a:xfrm>
                  <a:off x="4830" y="13548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1</a:t>
                  </a:r>
                  <a:endParaRPr lang="en-US" altLang="zh-CN" sz="1600"/>
                </a:p>
              </p:txBody>
            </p:sp>
            <p:sp>
              <p:nvSpPr>
                <p:cNvPr id="65" name="Rectangle 14"/>
                <p:cNvSpPr>
                  <a:spLocks noChangeArrowheads="1"/>
                </p:cNvSpPr>
                <p:nvPr/>
              </p:nvSpPr>
              <p:spPr bwMode="auto">
                <a:xfrm>
                  <a:off x="9404" y="13296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>
                      <a:latin typeface="Times New Roman" panose="02020603050405020304" pitchFamily="18" charset="0"/>
                    </a:rPr>
                    <a:t>t</a:t>
                  </a:r>
                  <a:endParaRPr lang="en-US" altLang="zh-CN"/>
                </a:p>
              </p:txBody>
            </p:sp>
            <p:sp>
              <p:nvSpPr>
                <p:cNvPr id="66" name="Rectangle 15"/>
                <p:cNvSpPr>
                  <a:spLocks noChangeArrowheads="1"/>
                </p:cNvSpPr>
                <p:nvPr/>
              </p:nvSpPr>
              <p:spPr bwMode="auto">
                <a:xfrm>
                  <a:off x="1980" y="13197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>
                      <a:latin typeface="Times New Roman" panose="02020603050405020304" pitchFamily="18" charset="0"/>
                    </a:rPr>
                    <a:t>s</a:t>
                  </a:r>
                  <a:endParaRPr lang="en-US" altLang="zh-CN"/>
                </a:p>
              </p:txBody>
            </p:sp>
            <p:sp>
              <p:nvSpPr>
                <p:cNvPr id="67" name="Rectangle 16"/>
                <p:cNvSpPr>
                  <a:spLocks noChangeArrowheads="1"/>
                </p:cNvSpPr>
                <p:nvPr/>
              </p:nvSpPr>
              <p:spPr bwMode="auto">
                <a:xfrm>
                  <a:off x="3315" y="13572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3</a:t>
                  </a:r>
                  <a:endParaRPr lang="en-US" altLang="zh-CN" sz="1600"/>
                </a:p>
              </p:txBody>
            </p:sp>
            <p:sp>
              <p:nvSpPr>
                <p:cNvPr id="68" name="Rectangle 17"/>
                <p:cNvSpPr>
                  <a:spLocks noChangeArrowheads="1"/>
                </p:cNvSpPr>
                <p:nvPr/>
              </p:nvSpPr>
              <p:spPr bwMode="auto">
                <a:xfrm>
                  <a:off x="3240" y="13140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69" name="Rectangle 18"/>
                <p:cNvSpPr>
                  <a:spLocks noChangeArrowheads="1"/>
                </p:cNvSpPr>
                <p:nvPr/>
              </p:nvSpPr>
              <p:spPr bwMode="auto">
                <a:xfrm>
                  <a:off x="3060" y="14133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2</a:t>
                  </a:r>
                  <a:endParaRPr lang="en-US" altLang="zh-CN" sz="1600"/>
                </a:p>
              </p:txBody>
            </p:sp>
            <p:sp>
              <p:nvSpPr>
                <p:cNvPr id="70" name="Rectangle 19"/>
                <p:cNvSpPr>
                  <a:spLocks noChangeArrowheads="1"/>
                </p:cNvSpPr>
                <p:nvPr/>
              </p:nvSpPr>
              <p:spPr bwMode="auto">
                <a:xfrm>
                  <a:off x="2924" y="12828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9</a:t>
                  </a:r>
                  <a:endParaRPr lang="en-US" altLang="zh-CN" sz="1600"/>
                </a:p>
              </p:txBody>
            </p:sp>
            <p:sp>
              <p:nvSpPr>
                <p:cNvPr id="71" name="Rectangle 20"/>
                <p:cNvSpPr>
                  <a:spLocks noChangeArrowheads="1"/>
                </p:cNvSpPr>
                <p:nvPr/>
              </p:nvSpPr>
              <p:spPr bwMode="auto">
                <a:xfrm>
                  <a:off x="5205" y="13023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2</a:t>
                  </a:r>
                  <a:endParaRPr lang="en-US" altLang="zh-CN" sz="1600"/>
                </a:p>
              </p:txBody>
            </p:sp>
            <p:sp>
              <p:nvSpPr>
                <p:cNvPr id="72" name="Rectangle 21"/>
                <p:cNvSpPr>
                  <a:spLocks noChangeArrowheads="1"/>
                </p:cNvSpPr>
                <p:nvPr/>
              </p:nvSpPr>
              <p:spPr bwMode="auto">
                <a:xfrm>
                  <a:off x="4545" y="12783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2</a:t>
                  </a:r>
                  <a:endParaRPr lang="en-US" altLang="zh-CN" sz="1600"/>
                </a:p>
              </p:txBody>
            </p:sp>
            <p:sp>
              <p:nvSpPr>
                <p:cNvPr id="73" name="Rectangle 22"/>
                <p:cNvSpPr>
                  <a:spLocks noChangeArrowheads="1"/>
                </p:cNvSpPr>
                <p:nvPr/>
              </p:nvSpPr>
              <p:spPr bwMode="auto">
                <a:xfrm>
                  <a:off x="4680" y="12516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4</a:t>
                  </a:r>
                  <a:endParaRPr lang="en-US" altLang="zh-CN" sz="1600"/>
                </a:p>
              </p:txBody>
            </p:sp>
            <p:sp>
              <p:nvSpPr>
                <p:cNvPr id="74" name="Rectangle 23"/>
                <p:cNvSpPr>
                  <a:spLocks noChangeArrowheads="1"/>
                </p:cNvSpPr>
                <p:nvPr/>
              </p:nvSpPr>
              <p:spPr bwMode="auto">
                <a:xfrm>
                  <a:off x="6660" y="12573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6</a:t>
                  </a:r>
                  <a:endParaRPr lang="en-US" altLang="zh-CN" sz="1600"/>
                </a:p>
              </p:txBody>
            </p:sp>
            <p:sp>
              <p:nvSpPr>
                <p:cNvPr id="75" name="Rectangle 24"/>
                <p:cNvSpPr>
                  <a:spLocks noChangeArrowheads="1"/>
                </p:cNvSpPr>
                <p:nvPr/>
              </p:nvSpPr>
              <p:spPr bwMode="auto">
                <a:xfrm>
                  <a:off x="4140" y="14076"/>
                  <a:ext cx="227" cy="22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200">
                      <a:latin typeface="Times New Roman" panose="02020603050405020304" pitchFamily="18" charset="0"/>
                    </a:rPr>
                    <a:t>11</a:t>
                  </a:r>
                  <a:endParaRPr lang="en-US" altLang="zh-CN" sz="1200"/>
                </a:p>
              </p:txBody>
            </p:sp>
            <p:sp>
              <p:nvSpPr>
                <p:cNvPr id="76" name="Rectangle 25"/>
                <p:cNvSpPr>
                  <a:spLocks noChangeArrowheads="1"/>
                </p:cNvSpPr>
                <p:nvPr/>
              </p:nvSpPr>
              <p:spPr bwMode="auto">
                <a:xfrm>
                  <a:off x="4320" y="13356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77" name="Rectangle 26"/>
                <p:cNvSpPr>
                  <a:spLocks noChangeArrowheads="1"/>
                </p:cNvSpPr>
                <p:nvPr/>
              </p:nvSpPr>
              <p:spPr bwMode="auto">
                <a:xfrm>
                  <a:off x="4860" y="14388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8</a:t>
                  </a:r>
                  <a:endParaRPr lang="en-US" altLang="zh-CN" sz="1600"/>
                </a:p>
              </p:txBody>
            </p:sp>
            <p:sp>
              <p:nvSpPr>
                <p:cNvPr id="78" name="Rectangle 27"/>
                <p:cNvSpPr>
                  <a:spLocks noChangeArrowheads="1"/>
                </p:cNvSpPr>
                <p:nvPr/>
              </p:nvSpPr>
              <p:spPr bwMode="auto">
                <a:xfrm>
                  <a:off x="4320" y="13719"/>
                  <a:ext cx="227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400">
                      <a:latin typeface="Times New Roman" panose="02020603050405020304" pitchFamily="18" charset="0"/>
                    </a:rPr>
                    <a:t>11</a:t>
                  </a:r>
                  <a:endParaRPr lang="en-US" altLang="zh-CN" sz="1400"/>
                </a:p>
              </p:txBody>
            </p:sp>
            <p:sp>
              <p:nvSpPr>
                <p:cNvPr id="79" name="Rectangle 28"/>
                <p:cNvSpPr>
                  <a:spLocks noChangeArrowheads="1"/>
                </p:cNvSpPr>
                <p:nvPr/>
              </p:nvSpPr>
              <p:spPr bwMode="auto">
                <a:xfrm>
                  <a:off x="6480" y="13356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3</a:t>
                  </a:r>
                  <a:endParaRPr lang="en-US" altLang="zh-CN" sz="1600"/>
                </a:p>
              </p:txBody>
            </p:sp>
            <p:sp>
              <p:nvSpPr>
                <p:cNvPr id="80" name="Rectangle 29"/>
                <p:cNvSpPr>
                  <a:spLocks noChangeArrowheads="1"/>
                </p:cNvSpPr>
                <p:nvPr/>
              </p:nvSpPr>
              <p:spPr bwMode="auto">
                <a:xfrm>
                  <a:off x="7064" y="12999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4</a:t>
                  </a:r>
                  <a:endParaRPr lang="en-US" altLang="zh-CN" sz="1600"/>
                </a:p>
              </p:txBody>
            </p:sp>
            <p:sp>
              <p:nvSpPr>
                <p:cNvPr id="81" name="Rectangle 30"/>
                <p:cNvSpPr>
                  <a:spLocks noChangeArrowheads="1"/>
                </p:cNvSpPr>
                <p:nvPr/>
              </p:nvSpPr>
              <p:spPr bwMode="auto">
                <a:xfrm>
                  <a:off x="6000" y="13044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82" name="Rectangle 31"/>
                <p:cNvSpPr>
                  <a:spLocks noChangeArrowheads="1"/>
                </p:cNvSpPr>
                <p:nvPr/>
              </p:nvSpPr>
              <p:spPr bwMode="auto">
                <a:xfrm>
                  <a:off x="8115" y="13416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2</a:t>
                  </a:r>
                  <a:endParaRPr lang="en-US" altLang="zh-CN" sz="1600"/>
                </a:p>
              </p:txBody>
            </p:sp>
            <p:sp>
              <p:nvSpPr>
                <p:cNvPr id="83" name="Rectangle 32"/>
                <p:cNvSpPr>
                  <a:spLocks noChangeArrowheads="1"/>
                </p:cNvSpPr>
                <p:nvPr/>
              </p:nvSpPr>
              <p:spPr bwMode="auto">
                <a:xfrm>
                  <a:off x="6660" y="14322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6</a:t>
                  </a:r>
                  <a:endParaRPr lang="en-US" altLang="zh-CN" sz="1600"/>
                </a:p>
              </p:txBody>
            </p:sp>
            <p:sp>
              <p:nvSpPr>
                <p:cNvPr id="84" name="Rectangle 33"/>
                <p:cNvSpPr>
                  <a:spLocks noChangeArrowheads="1"/>
                </p:cNvSpPr>
                <p:nvPr/>
              </p:nvSpPr>
              <p:spPr bwMode="auto">
                <a:xfrm>
                  <a:off x="6300" y="13764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85" name="Rectangle 34"/>
                <p:cNvSpPr>
                  <a:spLocks noChangeArrowheads="1"/>
                </p:cNvSpPr>
                <p:nvPr/>
              </p:nvSpPr>
              <p:spPr bwMode="auto">
                <a:xfrm>
                  <a:off x="8325" y="14091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86" name="Rectangle 35"/>
                <p:cNvSpPr>
                  <a:spLocks noChangeArrowheads="1"/>
                </p:cNvSpPr>
                <p:nvPr/>
              </p:nvSpPr>
              <p:spPr bwMode="auto">
                <a:xfrm>
                  <a:off x="8355" y="12984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4</a:t>
                  </a:r>
                  <a:endParaRPr lang="en-US" altLang="zh-CN" sz="1600"/>
                </a:p>
              </p:txBody>
            </p:sp>
          </p:grpSp>
          <p:grpSp>
            <p:nvGrpSpPr>
              <p:cNvPr id="35" name="Group 36"/>
              <p:cNvGrpSpPr/>
              <p:nvPr/>
            </p:nvGrpSpPr>
            <p:grpSpPr bwMode="auto">
              <a:xfrm>
                <a:off x="3540" y="10953"/>
                <a:ext cx="5582" cy="1879"/>
                <a:chOff x="3540" y="12828"/>
                <a:chExt cx="5582" cy="1879"/>
              </a:xfrm>
            </p:grpSpPr>
            <p:sp>
              <p:nvSpPr>
                <p:cNvPr id="53" name="Rectangle 37"/>
                <p:cNvSpPr>
                  <a:spLocks noChangeArrowheads="1"/>
                </p:cNvSpPr>
                <p:nvPr/>
              </p:nvSpPr>
              <p:spPr bwMode="auto">
                <a:xfrm>
                  <a:off x="5490" y="13065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9</a:t>
                  </a:r>
                  <a:endParaRPr lang="en-US" altLang="zh-CN" sz="1600"/>
                </a:p>
              </p:txBody>
            </p:sp>
            <p:sp>
              <p:nvSpPr>
                <p:cNvPr id="54" name="Rectangle 38"/>
                <p:cNvSpPr>
                  <a:spLocks noChangeArrowheads="1"/>
                </p:cNvSpPr>
                <p:nvPr/>
              </p:nvSpPr>
              <p:spPr bwMode="auto">
                <a:xfrm>
                  <a:off x="3540" y="14514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1600"/>
                </a:p>
              </p:txBody>
            </p:sp>
            <p:sp>
              <p:nvSpPr>
                <p:cNvPr id="55" name="Rectangle 39"/>
                <p:cNvSpPr>
                  <a:spLocks noChangeArrowheads="1"/>
                </p:cNvSpPr>
                <p:nvPr/>
              </p:nvSpPr>
              <p:spPr bwMode="auto">
                <a:xfrm>
                  <a:off x="3570" y="13986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3</a:t>
                  </a:r>
                  <a:endParaRPr lang="en-US" altLang="zh-CN" sz="1600"/>
                </a:p>
              </p:txBody>
            </p:sp>
            <p:sp>
              <p:nvSpPr>
                <p:cNvPr id="56" name="Rectangle 40"/>
                <p:cNvSpPr>
                  <a:spLocks noChangeArrowheads="1"/>
                </p:cNvSpPr>
                <p:nvPr/>
              </p:nvSpPr>
              <p:spPr bwMode="auto">
                <a:xfrm>
                  <a:off x="3600" y="13392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57" name="Rectangle 41"/>
                <p:cNvSpPr>
                  <a:spLocks noChangeArrowheads="1"/>
                </p:cNvSpPr>
                <p:nvPr/>
              </p:nvSpPr>
              <p:spPr bwMode="auto">
                <a:xfrm>
                  <a:off x="3600" y="12828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9</a:t>
                  </a:r>
                  <a:endParaRPr lang="en-US" altLang="zh-CN" sz="1600"/>
                </a:p>
              </p:txBody>
            </p:sp>
            <p:sp>
              <p:nvSpPr>
                <p:cNvPr id="58" name="Rectangle 42"/>
                <p:cNvSpPr>
                  <a:spLocks noChangeArrowheads="1"/>
                </p:cNvSpPr>
                <p:nvPr/>
              </p:nvSpPr>
              <p:spPr bwMode="auto">
                <a:xfrm>
                  <a:off x="5445" y="14343"/>
                  <a:ext cx="215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10</a:t>
                  </a:r>
                  <a:endParaRPr lang="en-US" altLang="zh-CN" sz="1400"/>
                </a:p>
              </p:txBody>
            </p:sp>
            <p:sp>
              <p:nvSpPr>
                <p:cNvPr id="59" name="Rectangle 43"/>
                <p:cNvSpPr>
                  <a:spLocks noChangeArrowheads="1"/>
                </p:cNvSpPr>
                <p:nvPr/>
              </p:nvSpPr>
              <p:spPr bwMode="auto">
                <a:xfrm>
                  <a:off x="5415" y="13674"/>
                  <a:ext cx="198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200" dirty="0" smtClean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11</a:t>
                  </a:r>
                  <a:endParaRPr lang="en-US" altLang="zh-CN" sz="1200" dirty="0"/>
                </a:p>
              </p:txBody>
            </p:sp>
            <p:sp>
              <p:nvSpPr>
                <p:cNvPr id="60" name="Rectangle 44"/>
                <p:cNvSpPr>
                  <a:spLocks noChangeArrowheads="1"/>
                </p:cNvSpPr>
                <p:nvPr/>
              </p:nvSpPr>
              <p:spPr bwMode="auto">
                <a:xfrm>
                  <a:off x="7230" y="14469"/>
                  <a:ext cx="215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16</a:t>
                  </a:r>
                  <a:endParaRPr lang="en-US" altLang="zh-CN" sz="1400"/>
                </a:p>
              </p:txBody>
            </p:sp>
            <p:sp>
              <p:nvSpPr>
                <p:cNvPr id="61" name="Rectangle 45"/>
                <p:cNvSpPr>
                  <a:spLocks noChangeArrowheads="1"/>
                </p:cNvSpPr>
                <p:nvPr/>
              </p:nvSpPr>
              <p:spPr bwMode="auto">
                <a:xfrm>
                  <a:off x="7380" y="13764"/>
                  <a:ext cx="215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14</a:t>
                  </a:r>
                  <a:endParaRPr lang="en-US" altLang="zh-CN" sz="1400"/>
                </a:p>
              </p:txBody>
            </p:sp>
            <p:sp>
              <p:nvSpPr>
                <p:cNvPr id="62" name="Rectangle 46"/>
                <p:cNvSpPr>
                  <a:spLocks noChangeArrowheads="1"/>
                </p:cNvSpPr>
                <p:nvPr/>
              </p:nvSpPr>
              <p:spPr bwMode="auto">
                <a:xfrm>
                  <a:off x="7380" y="12984"/>
                  <a:ext cx="215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 dirty="0" smtClean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15</a:t>
                  </a:r>
                  <a:endParaRPr lang="en-US" altLang="zh-CN" sz="1400" dirty="0"/>
                </a:p>
              </p:txBody>
            </p:sp>
            <p:sp>
              <p:nvSpPr>
                <p:cNvPr id="63" name="Rectangle 47"/>
                <p:cNvSpPr>
                  <a:spLocks noChangeArrowheads="1"/>
                </p:cNvSpPr>
                <p:nvPr/>
              </p:nvSpPr>
              <p:spPr bwMode="auto">
                <a:xfrm>
                  <a:off x="8895" y="13905"/>
                  <a:ext cx="227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16</a:t>
                  </a:r>
                  <a:endParaRPr lang="en-US" altLang="zh-CN" sz="1400"/>
                </a:p>
              </p:txBody>
            </p:sp>
          </p:grpSp>
          <p:sp>
            <p:nvSpPr>
              <p:cNvPr id="36" name="Rectangle 48"/>
              <p:cNvSpPr>
                <a:spLocks noChangeArrowheads="1"/>
              </p:cNvSpPr>
              <p:nvPr/>
            </p:nvSpPr>
            <p:spPr bwMode="auto">
              <a:xfrm>
                <a:off x="2157" y="10176"/>
                <a:ext cx="7560" cy="46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                    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                          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3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                            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4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                      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5</a:t>
                </a:r>
                <a:endParaRPr lang="en-US" altLang="zh-CN" sz="1600"/>
              </a:p>
            </p:txBody>
          </p:sp>
          <p:grpSp>
            <p:nvGrpSpPr>
              <p:cNvPr id="37" name="Group 49"/>
              <p:cNvGrpSpPr/>
              <p:nvPr/>
            </p:nvGrpSpPr>
            <p:grpSpPr bwMode="auto">
              <a:xfrm>
                <a:off x="2160" y="10641"/>
                <a:ext cx="7200" cy="2155"/>
                <a:chOff x="2160" y="12516"/>
                <a:chExt cx="7200" cy="2155"/>
              </a:xfrm>
            </p:grpSpPr>
            <p:grpSp>
              <p:nvGrpSpPr>
                <p:cNvPr id="38" name="Group 50"/>
                <p:cNvGrpSpPr/>
                <p:nvPr/>
              </p:nvGrpSpPr>
              <p:grpSpPr bwMode="auto">
                <a:xfrm>
                  <a:off x="3677" y="12516"/>
                  <a:ext cx="283" cy="2155"/>
                  <a:chOff x="3600" y="12360"/>
                  <a:chExt cx="283" cy="2155"/>
                </a:xfrm>
              </p:grpSpPr>
              <p:sp>
                <p:nvSpPr>
                  <p:cNvPr id="49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3608"/>
                    <a:ext cx="283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600">
                        <a:latin typeface="Times New Roman" panose="02020603050405020304" pitchFamily="18" charset="0"/>
                      </a:rPr>
                      <a:t>4</a:t>
                    </a:r>
                    <a:endParaRPr lang="en-US" altLang="zh-CN" sz="1600"/>
                  </a:p>
                </p:txBody>
              </p:sp>
              <p:sp>
                <p:nvSpPr>
                  <p:cNvPr id="50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232"/>
                    <a:ext cx="283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600">
                        <a:latin typeface="Times New Roman" panose="02020603050405020304" pitchFamily="18" charset="0"/>
                      </a:rPr>
                      <a:t>5</a:t>
                    </a:r>
                    <a:endParaRPr lang="en-US" altLang="zh-CN" sz="1600"/>
                  </a:p>
                </p:txBody>
              </p:sp>
              <p:sp>
                <p:nvSpPr>
                  <p:cNvPr id="51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2984"/>
                    <a:ext cx="283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600">
                        <a:latin typeface="Times New Roman" panose="02020603050405020304" pitchFamily="18" charset="0"/>
                      </a:rPr>
                      <a:t>3</a:t>
                    </a:r>
                    <a:endParaRPr lang="en-US" altLang="zh-CN" sz="1600"/>
                  </a:p>
                </p:txBody>
              </p:sp>
              <p:sp>
                <p:nvSpPr>
                  <p:cNvPr id="52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2360"/>
                    <a:ext cx="283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600">
                        <a:latin typeface="Times New Roman" panose="02020603050405020304" pitchFamily="18" charset="0"/>
                      </a:rPr>
                      <a:t>2</a:t>
                    </a:r>
                    <a:endParaRPr lang="en-US" altLang="zh-CN" sz="1600"/>
                  </a:p>
                </p:txBody>
              </p:sp>
            </p:grpSp>
            <p:grpSp>
              <p:nvGrpSpPr>
                <p:cNvPr id="39" name="Group 55"/>
                <p:cNvGrpSpPr/>
                <p:nvPr/>
              </p:nvGrpSpPr>
              <p:grpSpPr bwMode="auto">
                <a:xfrm>
                  <a:off x="5580" y="12828"/>
                  <a:ext cx="283" cy="1531"/>
                  <a:chOff x="4860" y="12672"/>
                  <a:chExt cx="283" cy="1531"/>
                </a:xfrm>
              </p:grpSpPr>
              <p:sp>
                <p:nvSpPr>
                  <p:cNvPr id="46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12672"/>
                    <a:ext cx="283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600">
                        <a:latin typeface="Times New Roman" panose="02020603050405020304" pitchFamily="18" charset="0"/>
                      </a:rPr>
                      <a:t>6</a:t>
                    </a:r>
                    <a:endParaRPr lang="en-US" altLang="zh-CN" sz="1600"/>
                  </a:p>
                </p:txBody>
              </p:sp>
              <p:sp>
                <p:nvSpPr>
                  <p:cNvPr id="47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13296"/>
                    <a:ext cx="283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48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13920"/>
                    <a:ext cx="283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8</a:t>
                    </a:r>
                    <a:endParaRPr lang="en-US" altLang="zh-CN"/>
                  </a:p>
                </p:txBody>
              </p:sp>
            </p:grpSp>
            <p:grpSp>
              <p:nvGrpSpPr>
                <p:cNvPr id="40" name="Group 59"/>
                <p:cNvGrpSpPr/>
                <p:nvPr/>
              </p:nvGrpSpPr>
              <p:grpSpPr bwMode="auto">
                <a:xfrm>
                  <a:off x="7455" y="12672"/>
                  <a:ext cx="353" cy="1872"/>
                  <a:chOff x="7455" y="12672"/>
                  <a:chExt cx="353" cy="1872"/>
                </a:xfrm>
              </p:grpSpPr>
              <p:sp>
                <p:nvSpPr>
                  <p:cNvPr id="43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7468" y="12672"/>
                    <a:ext cx="340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600">
                        <a:latin typeface="Times New Roman" panose="02020603050405020304" pitchFamily="18" charset="0"/>
                      </a:rPr>
                      <a:t>9</a:t>
                    </a:r>
                    <a:endParaRPr lang="en-US" altLang="zh-CN" sz="1600"/>
                  </a:p>
                </p:txBody>
              </p:sp>
              <p:sp>
                <p:nvSpPr>
                  <p:cNvPr id="44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7468" y="13449"/>
                    <a:ext cx="340" cy="31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10</a:t>
                    </a:r>
                    <a:endParaRPr lang="en-US" altLang="zh-CN" sz="1400"/>
                  </a:p>
                </p:txBody>
              </p:sp>
              <p:sp>
                <p:nvSpPr>
                  <p:cNvPr id="45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7455" y="14261"/>
                    <a:ext cx="340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11</a:t>
                    </a:r>
                    <a:endParaRPr lang="en-US" altLang="zh-CN" sz="1400"/>
                  </a:p>
                </p:txBody>
              </p:sp>
            </p:grpSp>
            <p:sp>
              <p:nvSpPr>
                <p:cNvPr id="41" name="Oval 63"/>
                <p:cNvSpPr>
                  <a:spLocks noChangeArrowheads="1"/>
                </p:cNvSpPr>
                <p:nvPr/>
              </p:nvSpPr>
              <p:spPr bwMode="auto">
                <a:xfrm>
                  <a:off x="9000" y="13608"/>
                  <a:ext cx="360" cy="31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>
                      <a:latin typeface="Times New Roman" panose="02020603050405020304" pitchFamily="18" charset="0"/>
                    </a:rPr>
                    <a:t>12</a:t>
                  </a:r>
                  <a:endParaRPr lang="en-US" altLang="zh-CN" sz="1400"/>
                </a:p>
              </p:txBody>
            </p:sp>
            <p:sp>
              <p:nvSpPr>
                <p:cNvPr id="42" name="Oval 64"/>
                <p:cNvSpPr>
                  <a:spLocks noChangeArrowheads="1"/>
                </p:cNvSpPr>
                <p:nvPr/>
              </p:nvSpPr>
              <p:spPr bwMode="auto">
                <a:xfrm>
                  <a:off x="2160" y="13452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1</a:t>
                  </a:r>
                  <a:endParaRPr lang="en-US" altLang="zh-CN" sz="1600"/>
                </a:p>
              </p:txBody>
            </p:sp>
          </p:grpSp>
        </p:grpSp>
        <p:grpSp>
          <p:nvGrpSpPr>
            <p:cNvPr id="8" name="Group 65"/>
            <p:cNvGrpSpPr/>
            <p:nvPr/>
          </p:nvGrpSpPr>
          <p:grpSpPr bwMode="auto">
            <a:xfrm>
              <a:off x="735" y="5340"/>
              <a:ext cx="6660" cy="1872"/>
              <a:chOff x="2340" y="10797"/>
              <a:chExt cx="6660" cy="1872"/>
            </a:xfrm>
          </p:grpSpPr>
          <p:grpSp>
            <p:nvGrpSpPr>
              <p:cNvPr id="9" name="Group 66"/>
              <p:cNvGrpSpPr/>
              <p:nvPr/>
            </p:nvGrpSpPr>
            <p:grpSpPr bwMode="auto">
              <a:xfrm>
                <a:off x="2340" y="10797"/>
                <a:ext cx="1380" cy="1797"/>
                <a:chOff x="2340" y="10797"/>
                <a:chExt cx="1380" cy="1797"/>
              </a:xfrm>
            </p:grpSpPr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340" y="10797"/>
                  <a:ext cx="138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2415" y="11421"/>
                  <a:ext cx="126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auto">
                <a:xfrm>
                  <a:off x="2415" y="11733"/>
                  <a:ext cx="126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auto">
                <a:xfrm>
                  <a:off x="2340" y="11733"/>
                  <a:ext cx="1365" cy="861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71"/>
              <p:cNvGrpSpPr/>
              <p:nvPr/>
            </p:nvGrpSpPr>
            <p:grpSpPr bwMode="auto">
              <a:xfrm>
                <a:off x="3930" y="10797"/>
                <a:ext cx="1650" cy="1872"/>
                <a:chOff x="3930" y="10797"/>
                <a:chExt cx="1650" cy="1872"/>
              </a:xfrm>
            </p:grpSpPr>
            <p:sp>
              <p:nvSpPr>
                <p:cNvPr id="22" name="Line 72"/>
                <p:cNvSpPr>
                  <a:spLocks noChangeShapeType="1"/>
                </p:cNvSpPr>
                <p:nvPr/>
              </p:nvSpPr>
              <p:spPr bwMode="auto">
                <a:xfrm>
                  <a:off x="3960" y="10797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73"/>
                <p:cNvSpPr>
                  <a:spLocks noChangeShapeType="1"/>
                </p:cNvSpPr>
                <p:nvPr/>
              </p:nvSpPr>
              <p:spPr bwMode="auto">
                <a:xfrm>
                  <a:off x="3960" y="10797"/>
                  <a:ext cx="162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74"/>
                <p:cNvSpPr>
                  <a:spLocks noChangeShapeType="1"/>
                </p:cNvSpPr>
                <p:nvPr/>
              </p:nvSpPr>
              <p:spPr bwMode="auto">
                <a:xfrm>
                  <a:off x="3930" y="10797"/>
                  <a:ext cx="1620" cy="15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3960" y="11109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76"/>
                <p:cNvSpPr>
                  <a:spLocks noChangeShapeType="1"/>
                </p:cNvSpPr>
                <p:nvPr/>
              </p:nvSpPr>
              <p:spPr bwMode="auto">
                <a:xfrm>
                  <a:off x="3960" y="11424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77"/>
                <p:cNvSpPr>
                  <a:spLocks noChangeShapeType="1"/>
                </p:cNvSpPr>
                <p:nvPr/>
              </p:nvSpPr>
              <p:spPr bwMode="auto">
                <a:xfrm>
                  <a:off x="3930" y="12045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3930" y="12357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3930" y="11733"/>
                  <a:ext cx="1620" cy="93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80"/>
              <p:cNvGrpSpPr/>
              <p:nvPr/>
            </p:nvGrpSpPr>
            <p:grpSpPr bwMode="auto">
              <a:xfrm>
                <a:off x="5760" y="10908"/>
                <a:ext cx="1725" cy="1605"/>
                <a:chOff x="5760" y="10908"/>
                <a:chExt cx="1725" cy="1605"/>
              </a:xfrm>
            </p:grpSpPr>
            <p:sp>
              <p:nvSpPr>
                <p:cNvPr id="16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5850" y="10908"/>
                  <a:ext cx="162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82"/>
                <p:cNvSpPr>
                  <a:spLocks noChangeShapeType="1"/>
                </p:cNvSpPr>
                <p:nvPr/>
              </p:nvSpPr>
              <p:spPr bwMode="auto">
                <a:xfrm>
                  <a:off x="5850" y="11109"/>
                  <a:ext cx="162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5760" y="10983"/>
                  <a:ext cx="1725" cy="7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5775" y="11829"/>
                  <a:ext cx="1695" cy="49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85"/>
                <p:cNvSpPr>
                  <a:spLocks noChangeShapeType="1"/>
                </p:cNvSpPr>
                <p:nvPr/>
              </p:nvSpPr>
              <p:spPr bwMode="auto">
                <a:xfrm>
                  <a:off x="5850" y="12357"/>
                  <a:ext cx="162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86"/>
                <p:cNvSpPr>
                  <a:spLocks noChangeShapeType="1"/>
                </p:cNvSpPr>
                <p:nvPr/>
              </p:nvSpPr>
              <p:spPr bwMode="auto">
                <a:xfrm>
                  <a:off x="5850" y="11763"/>
                  <a:ext cx="1620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87"/>
              <p:cNvGrpSpPr/>
              <p:nvPr/>
            </p:nvGrpSpPr>
            <p:grpSpPr bwMode="auto">
              <a:xfrm>
                <a:off x="7740" y="10953"/>
                <a:ext cx="1260" cy="1560"/>
                <a:chOff x="7740" y="10953"/>
                <a:chExt cx="1260" cy="1560"/>
              </a:xfrm>
            </p:grpSpPr>
            <p:sp>
              <p:nvSpPr>
                <p:cNvPr id="13" name="Line 88"/>
                <p:cNvSpPr>
                  <a:spLocks noChangeShapeType="1"/>
                </p:cNvSpPr>
                <p:nvPr/>
              </p:nvSpPr>
              <p:spPr bwMode="auto">
                <a:xfrm>
                  <a:off x="7740" y="10953"/>
                  <a:ext cx="126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7740" y="11889"/>
                  <a:ext cx="126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90"/>
                <p:cNvSpPr>
                  <a:spLocks noChangeShapeType="1"/>
                </p:cNvSpPr>
                <p:nvPr/>
              </p:nvSpPr>
              <p:spPr bwMode="auto">
                <a:xfrm>
                  <a:off x="7740" y="11733"/>
                  <a:ext cx="1260" cy="15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动态规划设计思想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4214842"/>
          </a:xfrm>
        </p:spPr>
        <p:txBody>
          <a:bodyPr/>
          <a:lstStyle/>
          <a:p>
            <a:pPr lvl="1"/>
            <a:r>
              <a:rPr lang="zh-CN" altLang="en-US" dirty="0" smtClean="0"/>
              <a:t>动态规划技术的必要条件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最优子结构性质：一个最优决策序列的任何子序列本身一定是</a:t>
            </a:r>
            <a:r>
              <a:rPr lang="zh-CN" altLang="en-US" b="1" dirty="0" smtClean="0"/>
              <a:t>相对于子序列的初始和结束状态</a:t>
            </a:r>
            <a:r>
              <a:rPr lang="zh-CN" altLang="en-US" dirty="0" smtClean="0"/>
              <a:t>的最优决策序列。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一个问题可以使用动态规划求解，必须具有最优子结构性质。所以，动态规划算法也需要证明</a:t>
            </a:r>
            <a:r>
              <a:rPr lang="en-US" altLang="zh-CN" dirty="0" smtClean="0"/>
              <a:t>(</a:t>
            </a:r>
            <a:r>
              <a:rPr lang="zh-CN" altLang="en-US" smtClean="0"/>
              <a:t>难度不大</a:t>
            </a:r>
            <a:r>
              <a:rPr lang="en-US" altLang="zh-CN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并不是所有组合优化问题都具有最优子结构性质。有时子问题的非最优解延伸为整个问题时成了最优解。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反例：求总长模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的最短路径。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采用动态规划算法，每步的最短路径值放节点上方。得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到“下上上上上”路径的模</a:t>
            </a:r>
            <a:r>
              <a:rPr lang="en-US" altLang="zh-CN" dirty="0" smtClean="0"/>
              <a:t>10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但路径“下下下下”的模</a:t>
            </a:r>
            <a:r>
              <a:rPr lang="en-US" altLang="zh-CN" dirty="0" smtClean="0"/>
              <a:t>10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(5+5+5+5)mod10=0</a:t>
            </a:r>
            <a:r>
              <a:rPr lang="zh-CN" altLang="en-US" dirty="0" smtClean="0"/>
              <a:t>更短。</a:t>
            </a:r>
            <a:endParaRPr lang="zh-CN" altLang="en-US" dirty="0"/>
          </a:p>
        </p:txBody>
      </p:sp>
      <p:pic>
        <p:nvPicPr>
          <p:cNvPr id="4" name="图片 3" descr="模10最短路径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266" y="5357826"/>
            <a:ext cx="44767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动态规划设计思想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57428"/>
          </a:xfrm>
        </p:spPr>
        <p:txBody>
          <a:bodyPr/>
          <a:lstStyle/>
          <a:p>
            <a:pPr lvl="1"/>
            <a:r>
              <a:rPr lang="zh-CN" altLang="en-US" sz="2400" dirty="0" smtClean="0"/>
              <a:t>不满足最优子结构例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数字三角形问题：从三角顶部沿斜线往下走，找一条数字和最小的路径（到达最低层）。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令</a:t>
            </a:r>
            <a:r>
              <a:rPr lang="en-US" altLang="zh-CN" sz="2000" dirty="0" smtClean="0"/>
              <a:t>D(x)</a:t>
            </a:r>
            <a:r>
              <a:rPr lang="zh-CN" altLang="en-US" sz="2000" dirty="0" smtClean="0"/>
              <a:t>表示从顶到第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层的最小路径值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 D(4)=2+6+1+1=10</a:t>
            </a:r>
            <a:r>
              <a:rPr lang="zh-CN" altLang="en-US" sz="2000" dirty="0" smtClean="0"/>
              <a:t>，但</a:t>
            </a:r>
            <a:r>
              <a:rPr lang="en-US" altLang="zh-CN" sz="2000" dirty="0" smtClean="0"/>
              <a:t>2+6+1=9</a:t>
            </a:r>
            <a:r>
              <a:rPr lang="zh-CN" altLang="en-US" sz="2000" dirty="0" smtClean="0"/>
              <a:t>不是</a:t>
            </a:r>
            <a:r>
              <a:rPr lang="en-US" altLang="zh-CN" sz="2000" dirty="0" smtClean="0"/>
              <a:t>D(3)</a:t>
            </a:r>
            <a:r>
              <a:rPr lang="zh-CN" altLang="en-US" sz="2000" dirty="0" smtClean="0"/>
              <a:t>的最优路径，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 D(3)=2+2+4=8</a:t>
            </a:r>
            <a:r>
              <a:rPr lang="zh-CN" altLang="en-US" sz="2000" dirty="0" smtClean="0"/>
              <a:t>是最优路径。</a:t>
            </a:r>
            <a:endParaRPr lang="zh-CN" altLang="en-US" sz="2000" dirty="0"/>
          </a:p>
        </p:txBody>
      </p:sp>
      <p:pic>
        <p:nvPicPr>
          <p:cNvPr id="6" name="图片 5" descr="数字三角形问题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2" y="3786190"/>
            <a:ext cx="3071834" cy="23574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第五章 动态规划算法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441455"/>
            <a:ext cx="8401080" cy="4702189"/>
          </a:xfrm>
        </p:spPr>
        <p:txBody>
          <a:bodyPr/>
          <a:lstStyle/>
          <a:p>
            <a:r>
              <a:rPr lang="en-US" altLang="zh-CN" sz="2800" dirty="0" smtClean="0"/>
              <a:t>5.2 </a:t>
            </a:r>
            <a:r>
              <a:rPr lang="zh-CN" altLang="en-US" sz="2800" dirty="0" smtClean="0"/>
              <a:t>矩阵连乘问题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问题：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给定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个数字矩阵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…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，其中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i+1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是可乘的，设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i-1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矩阵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=1,2,…,n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。求矩阵连乘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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的加括号方法，使得所用的乘次数最少。</a:t>
            </a: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例：三个矩阵连乘，可以有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，乘法次数分别为：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+p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+p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例子：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=10, 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=100, 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=5, 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=50,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两种方法的次数分别是：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7500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75000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</a:rPr>
              <a:t>如果使用蛮力算法，对所有可能的加括号方法递归搜索，则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: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                                                 ,T(n)=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71538" y="4929198"/>
          <a:ext cx="3429024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公式" r:id="rId1" imgW="49987200" imgH="16459200" progId="Equation.3">
                  <p:embed/>
                </p:oleObj>
              </mc:Choice>
              <mc:Fallback>
                <p:oleObj name="公式" r:id="rId1" imgW="49987200" imgH="16459200" progId="Equation.3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1538" y="4929198"/>
                        <a:ext cx="3429024" cy="114300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7"/>
          <p:cNvGraphicFramePr>
            <a:graphicFrameLocks noChangeAspect="1"/>
          </p:cNvGraphicFramePr>
          <p:nvPr/>
        </p:nvGraphicFramePr>
        <p:xfrm>
          <a:off x="5357818" y="5143512"/>
          <a:ext cx="321471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47853600" imgH="10972800" progId="">
                  <p:embed/>
                </p:oleObj>
              </mc:Choice>
              <mc:Fallback>
                <p:oleObj name="Equation" r:id="rId3" imgW="47853600" imgH="10972800" progId="">
                  <p:embed/>
                  <p:pic>
                    <p:nvPicPr>
                      <p:cNvPr id="0" name="Object 1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57818" y="5143512"/>
                        <a:ext cx="3214710" cy="7191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ultim0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multim01</Template>
  <TotalTime>0</TotalTime>
  <Words>14080</Words>
  <Application>WPS 演示</Application>
  <PresentationFormat>全屏显示(4:3)</PresentationFormat>
  <Paragraphs>963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34</vt:i4>
      </vt:variant>
    </vt:vector>
  </HeadingPairs>
  <TitlesOfParts>
    <vt:vector size="55" baseType="lpstr">
      <vt:lpstr>Arial</vt:lpstr>
      <vt:lpstr>宋体</vt:lpstr>
      <vt:lpstr>Wingdings</vt:lpstr>
      <vt:lpstr>Garamond</vt:lpstr>
      <vt:lpstr>Times New Roman</vt:lpstr>
      <vt:lpstr>Symbol</vt:lpstr>
      <vt:lpstr>微软雅黑</vt:lpstr>
      <vt:lpstr>Arial Unicode MS</vt:lpstr>
      <vt:lpstr>multim01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第五章 动态规划算法</vt:lpstr>
      <vt:lpstr>动态规划设计思想</vt:lpstr>
      <vt:lpstr>动态规划设计思想</vt:lpstr>
      <vt:lpstr>动态规划设计思想</vt:lpstr>
      <vt:lpstr>动态规划设计思想</vt:lpstr>
      <vt:lpstr>动态规划设计思想</vt:lpstr>
      <vt:lpstr>动态规划设计思想</vt:lpstr>
      <vt:lpstr>动态规划设计思想</vt:lpstr>
      <vt:lpstr>第五章 动态规划算法</vt:lpstr>
      <vt:lpstr>矩阵连乘问题</vt:lpstr>
      <vt:lpstr>矩阵连乘问题</vt:lpstr>
      <vt:lpstr>矩阵连乘问题</vt:lpstr>
      <vt:lpstr>矩阵连乘问题</vt:lpstr>
      <vt:lpstr>矩阵连乘问题</vt:lpstr>
      <vt:lpstr>第五章 动态规划算法</vt:lpstr>
      <vt:lpstr>0/1背包问题</vt:lpstr>
      <vt:lpstr>               0/1背包问题</vt:lpstr>
      <vt:lpstr>0/1背包问题</vt:lpstr>
      <vt:lpstr>0/1背包问题</vt:lpstr>
      <vt:lpstr>0/1背包问题</vt:lpstr>
      <vt:lpstr>0/1背包问题</vt:lpstr>
      <vt:lpstr>第五章 动态规划算法</vt:lpstr>
      <vt:lpstr>流水作业调度问题</vt:lpstr>
      <vt:lpstr>流水作业调度问题</vt:lpstr>
      <vt:lpstr>流水作业调度问题</vt:lpstr>
      <vt:lpstr>流水作业调度问题</vt:lpstr>
      <vt:lpstr>流水作业调度问题</vt:lpstr>
      <vt:lpstr>第五章 动态规划算法</vt:lpstr>
      <vt:lpstr>最优二叉搜索树</vt:lpstr>
      <vt:lpstr>最优二叉搜索树</vt:lpstr>
      <vt:lpstr>最优二叉搜索树</vt:lpstr>
      <vt:lpstr>最优二叉搜索树</vt:lpstr>
      <vt:lpstr>最优二叉搜索树</vt:lpstr>
      <vt:lpstr>第五章 动态规划算法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概述</dc:title>
  <dc:creator>微软用户</dc:creator>
  <cp:lastModifiedBy>沧澜玄夜</cp:lastModifiedBy>
  <cp:revision>231</cp:revision>
  <cp:lastPrinted>2113-01-01T00:00:00Z</cp:lastPrinted>
  <dcterms:created xsi:type="dcterms:W3CDTF">2015-09-06T23:38:00Z</dcterms:created>
  <dcterms:modified xsi:type="dcterms:W3CDTF">2021-10-10T01:49:23Z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KSOProductBuildVer">
    <vt:lpwstr>2052-11.1.0.10314</vt:lpwstr>
  </property>
</Properties>
</file>