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5"/>
  </p:sldMasterIdLst>
  <p:notesMasterIdLst>
    <p:notesMasterId r:id="rId14"/>
  </p:notesMasterIdLst>
  <p:handoutMasterIdLst>
    <p:handoutMasterId r:id="rId15"/>
  </p:handoutMasterIdLst>
  <p:sldIdLst>
    <p:sldId id="272" r:id="rId6"/>
    <p:sldId id="387" r:id="rId7"/>
    <p:sldId id="401" r:id="rId8"/>
    <p:sldId id="402" r:id="rId9"/>
    <p:sldId id="403" r:id="rId10"/>
    <p:sldId id="404" r:id="rId11"/>
    <p:sldId id="405" r:id="rId12"/>
    <p:sldId id="270" r:id="rId13"/>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orient="horz" pos="900">
          <p15:clr>
            <a:srgbClr val="A4A3A4"/>
          </p15:clr>
        </p15:guide>
        <p15:guide id="3" orient="horz" pos="2052">
          <p15:clr>
            <a:srgbClr val="A4A3A4"/>
          </p15:clr>
        </p15:guide>
        <p15:guide id="4" orient="horz" pos="3132">
          <p15:clr>
            <a:srgbClr val="A4A3A4"/>
          </p15:clr>
        </p15:guide>
        <p15:guide id="5" orient="horz" pos="1116">
          <p15:clr>
            <a:srgbClr val="A4A3A4"/>
          </p15:clr>
        </p15:guide>
        <p15:guide id="6" orient="horz" pos="684">
          <p15:clr>
            <a:srgbClr val="A4A3A4"/>
          </p15:clr>
        </p15:guide>
        <p15:guide id="7" pos="2880">
          <p15:clr>
            <a:srgbClr val="A4A3A4"/>
          </p15:clr>
        </p15:guide>
        <p15:guide id="8" pos="245">
          <p15:clr>
            <a:srgbClr val="A4A3A4"/>
          </p15:clr>
        </p15:guide>
        <p15:guide id="9" pos="912" userDrawn="1">
          <p15:clr>
            <a:srgbClr val="A4A3A4"/>
          </p15:clr>
        </p15:guide>
        <p15:guide id="10" pos="5514">
          <p15:clr>
            <a:srgbClr val="A4A3A4"/>
          </p15:clr>
        </p15:guide>
        <p15:guide id="11" pos="5280" userDrawn="1">
          <p15:clr>
            <a:srgbClr val="A4A3A4"/>
          </p15:clr>
        </p15:guide>
        <p15:guide id="12" pos="45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Ann Pate" initials="MAP" lastIdx="7" clrIdx="0"/>
  <p:cmAuthor id="1" name="Gary DiPalma" initials="GD" lastIdx="1" clrIdx="1">
    <p:extLst>
      <p:ext uri="{19B8F6BF-5375-455C-9EA6-DF929625EA0E}">
        <p15:presenceInfo xmlns:p15="http://schemas.microsoft.com/office/powerpoint/2012/main" userId="S-1-5-21-124525095-708259637-1543119021-18918" providerId="AD"/>
      </p:ext>
    </p:extLst>
  </p:cmAuthor>
  <p:cmAuthor id="2" name="Mark Kradel" initials="MK" lastIdx="2" clrIdx="2">
    <p:extLst>
      <p:ext uri="{19B8F6BF-5375-455C-9EA6-DF929625EA0E}">
        <p15:presenceInfo xmlns:p15="http://schemas.microsoft.com/office/powerpoint/2012/main" userId="S-1-12-1-2361945186-1079142243-2738424994-3052847217" providerId="AD"/>
      </p:ext>
    </p:extLst>
  </p:cmAuthor>
  <p:cmAuthor id="3" name="Claudia Ferguson" initials="CF" lastIdx="3" clrIdx="3">
    <p:extLst>
      <p:ext uri="{19B8F6BF-5375-455C-9EA6-DF929625EA0E}">
        <p15:presenceInfo xmlns:p15="http://schemas.microsoft.com/office/powerpoint/2012/main" userId="Claudia Fergu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762"/>
    <a:srgbClr val="15AEEF"/>
    <a:srgbClr val="0A5BBA"/>
    <a:srgbClr val="008AC8"/>
    <a:srgbClr val="518AC8"/>
    <a:srgbClr val="002050"/>
    <a:srgbClr val="0C6126"/>
    <a:srgbClr val="0E715F"/>
    <a:srgbClr val="6EB005"/>
    <a:srgbClr val="129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5C14F-74DB-404B-8D02-4ED1A0366865}" v="5" dt="2018-07-19T20:47:51.666"/>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09" autoAdjust="0"/>
  </p:normalViewPr>
  <p:slideViewPr>
    <p:cSldViewPr snapToGrid="0">
      <p:cViewPr varScale="1">
        <p:scale>
          <a:sx n="66" d="100"/>
          <a:sy n="66" d="100"/>
        </p:scale>
        <p:origin x="1930" y="58"/>
      </p:cViewPr>
      <p:guideLst>
        <p:guide orient="horz" pos="132"/>
        <p:guide orient="horz" pos="900"/>
        <p:guide orient="horz" pos="2052"/>
        <p:guide orient="horz" pos="3132"/>
        <p:guide orient="horz" pos="1116"/>
        <p:guide orient="horz" pos="684"/>
        <p:guide pos="2880"/>
        <p:guide pos="245"/>
        <p:guide pos="912"/>
        <p:guide pos="5514"/>
        <p:guide pos="5280"/>
        <p:guide pos="45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Fer" userId="65b4d992e205d9a2" providerId="LiveId" clId="{CDF9DBF6-1C75-46FE-AE30-3612A22D5778}"/>
    <pc:docChg chg="modSld">
      <pc:chgData name="Claudia Fer" userId="65b4d992e205d9a2" providerId="LiveId" clId="{CDF9DBF6-1C75-46FE-AE30-3612A22D5778}" dt="2018-07-19T20:47:51.666" v="4" actId="6549"/>
      <pc:docMkLst>
        <pc:docMk/>
      </pc:docMkLst>
      <pc:sldChg chg="modNotesTx">
        <pc:chgData name="Claudia Fer" userId="65b4d992e205d9a2" providerId="LiveId" clId="{CDF9DBF6-1C75-46FE-AE30-3612A22D5778}" dt="2018-07-19T20:47:36.193" v="0" actId="6549"/>
        <pc:sldMkLst>
          <pc:docMk/>
          <pc:sldMk cId="1761151248" sldId="387"/>
        </pc:sldMkLst>
      </pc:sldChg>
      <pc:sldChg chg="modNotesTx">
        <pc:chgData name="Claudia Fer" userId="65b4d992e205d9a2" providerId="LiveId" clId="{CDF9DBF6-1C75-46FE-AE30-3612A22D5778}" dt="2018-07-19T20:47:39.595" v="1" actId="6549"/>
        <pc:sldMkLst>
          <pc:docMk/>
          <pc:sldMk cId="3932143177" sldId="401"/>
        </pc:sldMkLst>
      </pc:sldChg>
      <pc:sldChg chg="modNotesTx">
        <pc:chgData name="Claudia Fer" userId="65b4d992e205d9a2" providerId="LiveId" clId="{CDF9DBF6-1C75-46FE-AE30-3612A22D5778}" dt="2018-07-19T20:47:43.354" v="2" actId="6549"/>
        <pc:sldMkLst>
          <pc:docMk/>
          <pc:sldMk cId="215957339" sldId="402"/>
        </pc:sldMkLst>
      </pc:sldChg>
      <pc:sldChg chg="modNotesTx">
        <pc:chgData name="Claudia Fer" userId="65b4d992e205d9a2" providerId="LiveId" clId="{CDF9DBF6-1C75-46FE-AE30-3612A22D5778}" dt="2018-07-19T20:47:47.640" v="3" actId="6549"/>
        <pc:sldMkLst>
          <pc:docMk/>
          <pc:sldMk cId="4143048507" sldId="404"/>
        </pc:sldMkLst>
      </pc:sldChg>
      <pc:sldChg chg="modNotesTx">
        <pc:chgData name="Claudia Fer" userId="65b4d992e205d9a2" providerId="LiveId" clId="{CDF9DBF6-1C75-46FE-AE30-3612A22D5778}" dt="2018-07-19T20:47:51.666" v="4" actId="6549"/>
        <pc:sldMkLst>
          <pc:docMk/>
          <pc:sldMk cId="3093610693" sldId="4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Services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7/19/2018</a:t>
            </a:fld>
            <a:endParaRPr lang="en-US">
              <a:latin typeface="Segoe UI" pitchFamily="34" charset="0"/>
            </a:endParaRPr>
          </a:p>
        </p:txBody>
      </p:sp>
      <p:sp>
        <p:nvSpPr>
          <p:cNvPr id="4" name="Footer Placeholder 3"/>
          <p:cNvSpPr>
            <a:spLocks noGrp="1"/>
          </p:cNvSpPr>
          <p:nvPr>
            <p:ph type="ftr" sz="quarter" idx="2"/>
          </p:nvPr>
        </p:nvSpPr>
        <p:spPr>
          <a:xfrm>
            <a:off x="0" y="8685213"/>
            <a:ext cx="6172200" cy="457200"/>
          </a:xfrm>
          <a:prstGeom prst="rect">
            <a:avLst/>
          </a:prstGeom>
        </p:spPr>
        <p:txBody>
          <a:bodyPr vert="horz" lIns="91440" tIns="45720" rIns="91440" bIns="45720" rtlCol="0" anchor="b"/>
          <a:lstStyle>
            <a:lvl1pPr algn="l">
              <a:defRPr sz="1200"/>
            </a:lvl1p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72201" y="8685213"/>
            <a:ext cx="684212"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Services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85ADFE83-7EBC-4624-8CBF-FAFFC494A6A4}"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val="34184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76932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62661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68485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2242573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val="411836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84709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1A2CBC3F-95FD-4C83-96FB-326EA156804D}"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a:p>
        </p:txBody>
      </p:sp>
    </p:spTree>
    <p:extLst>
      <p:ext uri="{BB962C8B-B14F-4D97-AF65-F5344CB8AC3E}">
        <p14:creationId xmlns:p14="http://schemas.microsoft.com/office/powerpoint/2010/main" val="3497402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sz="3200" baseline="0">
                <a:solidFill>
                  <a:schemeClr val="bg1"/>
                </a:solidFill>
                <a:latin typeface="+mj-lt"/>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34603855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7"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6484616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4572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7"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462450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1828800" y="914400"/>
            <a:ext cx="3657600" cy="3656836"/>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576512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1821873" y="914399"/>
            <a:ext cx="3584448" cy="914400"/>
          </a:xfrm>
          <a:solidFill>
            <a:srgbClr val="15AEEF"/>
          </a:solidFill>
        </p:spPr>
        <p:txBody>
          <a:bodyPr lIns="182880" tIns="91440" rIns="91440" bIns="91440" anchor="t">
            <a:normAutofit/>
          </a:bodyPr>
          <a:lstStyle>
            <a:lvl1pPr marL="0" indent="0">
              <a:lnSpc>
                <a:spcPct val="90000"/>
              </a:lnSpc>
              <a:spcBef>
                <a:spcPts val="0"/>
              </a:spcBef>
              <a:buNone/>
              <a:defRPr sz="2500" b="0">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1873" y="1809750"/>
            <a:ext cx="3584448" cy="2743200"/>
          </a:xfrm>
          <a:solidFill>
            <a:srgbClr val="15AEEF"/>
          </a:solidFill>
        </p:spPr>
        <p:txBody>
          <a:bodyPr wrap="square" lIns="182880" tIns="91440" rIns="91440" bIns="91440" anchor="t">
            <a:normAutofit/>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6927" y="914400"/>
            <a:ext cx="1828800" cy="1828800"/>
          </a:xfrm>
          <a:prstGeom prst="rect">
            <a:avLst/>
          </a:prstGeom>
          <a:solidFill>
            <a:srgbClr val="0A5BBA"/>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13" name="Text Placeholder 4"/>
          <p:cNvSpPr>
            <a:spLocks noGrp="1"/>
          </p:cNvSpPr>
          <p:nvPr>
            <p:ph type="body" sz="quarter" idx="12"/>
          </p:nvPr>
        </p:nvSpPr>
        <p:spPr>
          <a:xfrm>
            <a:off x="5403273" y="914399"/>
            <a:ext cx="3584448" cy="914400"/>
          </a:xfrm>
          <a:solidFill>
            <a:srgbClr val="0A5BBA"/>
          </a:solidFill>
        </p:spPr>
        <p:txBody>
          <a:bodyPr lIns="182880" tIns="91440" rIns="91440" bIns="91440" anchor="t">
            <a:normAutofit/>
          </a:bodyPr>
          <a:lstStyle>
            <a:lvl1pPr marL="0" indent="0">
              <a:lnSpc>
                <a:spcPct val="90000"/>
              </a:lnSpc>
              <a:spcBef>
                <a:spcPts val="0"/>
              </a:spcBef>
              <a:buNone/>
              <a:defRPr sz="2500" b="0" baseline="0">
                <a:solidFill>
                  <a:schemeClr val="bg1"/>
                </a:solidFill>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14" name="Content Placeholder 5"/>
          <p:cNvSpPr>
            <a:spLocks noGrp="1"/>
          </p:cNvSpPr>
          <p:nvPr>
            <p:ph sz="quarter" idx="13"/>
          </p:nvPr>
        </p:nvSpPr>
        <p:spPr>
          <a:xfrm>
            <a:off x="5403273" y="1809749"/>
            <a:ext cx="3584448" cy="2743200"/>
          </a:xfrm>
          <a:solidFill>
            <a:srgbClr val="0A5BBA"/>
          </a:solidFill>
        </p:spPr>
        <p:txBody>
          <a:bodyPr wrap="square" lIns="182880" tIns="91440" rIns="91440" bIns="91440" anchor="t">
            <a:normAutofit/>
          </a:bodyPr>
          <a:lstStyle>
            <a:lvl1pPr marL="296321" indent="-296321">
              <a:defRPr sz="2300">
                <a:solidFill>
                  <a:schemeClr val="bg1"/>
                </a:solidFill>
              </a:defRPr>
            </a:lvl1pPr>
            <a:lvl2pPr marL="570155" indent="-273833">
              <a:defRPr sz="2000">
                <a:solidFill>
                  <a:schemeClr val="bg1"/>
                </a:solidFill>
              </a:defRPr>
            </a:lvl2pPr>
            <a:lvl3pPr marL="821499" indent="-244730">
              <a:defRPr sz="1800">
                <a:solidFill>
                  <a:schemeClr val="bg1"/>
                </a:solidFill>
              </a:defRPr>
            </a:lvl3pPr>
            <a:lvl4pPr marL="1050354" indent="-236793">
              <a:defRPr sz="1700">
                <a:solidFill>
                  <a:schemeClr val="bg1"/>
                </a:solidFill>
              </a:defRPr>
            </a:lvl4pPr>
            <a:lvl5pPr marL="1279210" indent="-220919">
              <a:defRPr sz="17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253941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2344087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18118448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tx1"/>
                </a:solidFill>
                <a:latin typeface="+mn-lt"/>
                <a:ea typeface="+mn-ea"/>
                <a:cs typeface="+mn-cs"/>
              </a:rPr>
              <a:t>© 2013 Microsoft Corporation. All rights reserved. Microsoft, Windows,</a:t>
            </a:r>
            <a:r>
              <a:rPr lang="en-US" sz="800" kern="1200" baseline="0">
                <a:solidFill>
                  <a:schemeClr val="tx1"/>
                </a:solidFill>
                <a:latin typeface="+mn-lt"/>
                <a:ea typeface="+mn-ea"/>
                <a:cs typeface="+mn-cs"/>
              </a:rPr>
              <a:t> and </a:t>
            </a:r>
            <a:r>
              <a:rPr lang="en-US" sz="800"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4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2081533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and </a:t>
            </a:r>
            <a:r>
              <a:rPr lang="en-US" sz="800"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0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9" name="Picture Placeholder 5" descr="MSFT_logo_rgb_C-Wht.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4596537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
        <p:nvSpPr>
          <p:cNvPr id="13" name="TextBox 12"/>
          <p:cNvSpPr txBox="1"/>
          <p:nvPr userDrawn="1"/>
        </p:nvSpPr>
        <p:spPr>
          <a:xfrm>
            <a:off x="7336427" y="99991"/>
            <a:ext cx="1502362" cy="230832"/>
          </a:xfrm>
          <a:prstGeom prst="rect">
            <a:avLst/>
          </a:prstGeom>
          <a:noFill/>
        </p:spPr>
        <p:txBody>
          <a:bodyPr wrap="square" rtlCol="0">
            <a:spAutoFit/>
          </a:bodyPr>
          <a:lstStyle/>
          <a:p>
            <a:pPr algn="r"/>
            <a:r>
              <a:rPr lang="en-US" sz="900">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t>
            </a:r>
            <a:r>
              <a:rPr lang="en-US" sz="800"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7" name="Text Placeholder 9"/>
          <p:cNvSpPr>
            <a:spLocks noGrp="1"/>
          </p:cNvSpPr>
          <p:nvPr>
            <p:ph type="body" sz="quarter" idx="12"/>
          </p:nvPr>
        </p:nvSpPr>
        <p:spPr>
          <a:xfrm>
            <a:off x="0" y="914400"/>
            <a:ext cx="3657600" cy="1828800"/>
          </a:xfrm>
          <a:solidFill>
            <a:srgbClr val="FFFFFF">
              <a:alpha val="90000"/>
            </a:srgbClr>
          </a:solidFill>
        </p:spPr>
        <p:txBody>
          <a:bodyPr lIns="182880" tIns="91440" rIns="91440" bIns="91440">
            <a:normAutofit/>
          </a:bodyPr>
          <a:lstStyle>
            <a:lvl1pPr marL="0" indent="0" algn="l">
              <a:lnSpc>
                <a:spcPct val="110000"/>
              </a:lnSpc>
              <a:buNone/>
              <a:defRPr lang="en-US" sz="2000" b="0" kern="1200" cap="none" spc="-100" baseline="0" dirty="0">
                <a:ln w="3175">
                  <a:noFill/>
                </a:ln>
                <a:solidFill>
                  <a:schemeClr val="tx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spTree>
    <p:extLst>
      <p:ext uri="{BB962C8B-B14F-4D97-AF65-F5344CB8AC3E}">
        <p14:creationId xmlns:p14="http://schemas.microsoft.com/office/powerpoint/2010/main" val="4268108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lang="en-US" sz="3200" dirty="0" smtClean="0">
                <a:solidFill>
                  <a:schemeClr val="bg1"/>
                </a:solidFill>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63788373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r>
              <a:rPr lang="en-US"/>
              <a:t>Agenda</a:t>
            </a:r>
          </a:p>
        </p:txBody>
      </p:sp>
    </p:spTree>
    <p:extLst>
      <p:ext uri="{BB962C8B-B14F-4D97-AF65-F5344CB8AC3E}">
        <p14:creationId xmlns:p14="http://schemas.microsoft.com/office/powerpoint/2010/main" val="21289956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5AEEF">
              <a:alpha val="89804"/>
            </a:srgbClr>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20000"/>
              </a:lnSpc>
              <a:buFont typeface="Arial" pitchFamily="34" charset="0"/>
              <a:buChar char="•"/>
              <a:defRPr sz="2000">
                <a:solidFill>
                  <a:schemeClr val="bg1"/>
                </a:solidFill>
              </a:defRPr>
            </a:lvl2pPr>
            <a:lvl3pPr marL="1028700" indent="-228600">
              <a:lnSpc>
                <a:spcPct val="120000"/>
              </a:lnSpc>
              <a:buFont typeface="Arial" pitchFamily="34" charset="0"/>
              <a:buChar char="•"/>
              <a:defRPr sz="2000">
                <a:solidFill>
                  <a:schemeClr val="bg1"/>
                </a:solidFill>
              </a:defRPr>
            </a:lvl3pPr>
            <a:lvl4pPr marL="1371600" indent="-228600">
              <a:lnSpc>
                <a:spcPct val="120000"/>
              </a:lnSpc>
              <a:buFont typeface="Arial" pitchFamily="34" charset="0"/>
              <a:buChar char="•"/>
              <a:defRPr sz="2000">
                <a:solidFill>
                  <a:schemeClr val="bg1"/>
                </a:solidFill>
              </a:defRPr>
            </a:lvl4pPr>
            <a:lvl5pPr marL="1714500" indent="-228600">
              <a:lnSpc>
                <a:spcPct val="12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j-lt"/>
              </a:defRPr>
            </a:lvl1pPr>
          </a:lstStyle>
          <a:p>
            <a:pPr lvl="0"/>
            <a:r>
              <a:rPr lang="en-US"/>
              <a:t>Agenda</a:t>
            </a:r>
          </a:p>
        </p:txBody>
      </p:sp>
    </p:spTree>
    <p:extLst>
      <p:ext uri="{BB962C8B-B14F-4D97-AF65-F5344CB8AC3E}">
        <p14:creationId xmlns:p14="http://schemas.microsoft.com/office/powerpoint/2010/main" val="5495237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6858000" cy="3657600"/>
          </a:xfrm>
          <a:solidFill>
            <a:srgbClr val="EAEAEA"/>
          </a:solidFill>
        </p:spPr>
        <p:txBody>
          <a:bodyPr lIns="182880" tIns="91440" rIns="91440" bIns="91440">
            <a:normAutofit/>
          </a:bodyPr>
          <a:lstStyle>
            <a:lvl1pPr marL="228600" indent="-228600">
              <a:lnSpc>
                <a:spcPct val="100000"/>
              </a:lnSpc>
              <a:buFont typeface="Arial" pitchFamily="34" charset="0"/>
              <a:buChar char="•"/>
              <a:defRPr>
                <a:solidFill>
                  <a:srgbClr val="FF0066"/>
                </a:solidFill>
              </a:defRPr>
            </a:lvl1pPr>
            <a:lvl2pPr marL="457200" indent="-228600">
              <a:lnSpc>
                <a:spcPct val="100000"/>
              </a:lnSpc>
              <a:buFont typeface="Arial" pitchFamily="34" charset="0"/>
              <a:buChar char="•"/>
              <a:defRPr>
                <a:solidFill>
                  <a:srgbClr val="FF0066"/>
                </a:solidFill>
              </a:defRPr>
            </a:lvl2pPr>
            <a:lvl3pPr marL="685800" indent="-228600">
              <a:lnSpc>
                <a:spcPct val="100000"/>
              </a:lnSpc>
              <a:buFont typeface="Arial" pitchFamily="34" charset="0"/>
              <a:buChar char="•"/>
              <a:defRPr>
                <a:solidFill>
                  <a:srgbClr val="FF0066"/>
                </a:solidFill>
              </a:defRPr>
            </a:lvl3pPr>
            <a:lvl4pPr marL="914400" indent="-228600">
              <a:lnSpc>
                <a:spcPct val="100000"/>
              </a:lnSpc>
              <a:buFont typeface="Arial" pitchFamily="34" charset="0"/>
              <a:buChar char="•"/>
              <a:defRPr>
                <a:solidFill>
                  <a:srgbClr val="FF0066"/>
                </a:solidFill>
              </a:defRPr>
            </a:lvl4pPr>
            <a:lvl5pPr marL="1143000" indent="-228600">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9" name="Title 1"/>
          <p:cNvSpPr>
            <a:spLocks noGrp="1"/>
          </p:cNvSpPr>
          <p:nvPr>
            <p:ph type="title"/>
          </p:nvPr>
        </p:nvSpPr>
        <p:spPr>
          <a:xfrm>
            <a:off x="0" y="914400"/>
            <a:ext cx="1828800" cy="1828800"/>
          </a:xfrm>
          <a:prstGeom prst="rect">
            <a:avLst/>
          </a:prstGeom>
          <a:solidFill>
            <a:schemeClr val="bg2">
              <a:lumMod val="90000"/>
              <a:alpha val="89804"/>
            </a:schemeClr>
          </a:solidFill>
        </p:spPr>
        <p:txBody>
          <a:bodyPr lIns="182880" tIns="91440" rIns="91440" bIns="91440">
            <a:normAutofit/>
          </a:bodyPr>
          <a:lstStyle>
            <a:lvl1pPr>
              <a:defRPr sz="2000" baseline="0">
                <a:solidFill>
                  <a:srgbClr val="FF0066"/>
                </a:solidFill>
                <a:latin typeface="+mn-lt"/>
              </a:defRPr>
            </a:lvl1pPr>
          </a:lstStyle>
          <a:p>
            <a:pPr lvl="0"/>
            <a:endParaRPr lang="en-US"/>
          </a:p>
        </p:txBody>
      </p:sp>
    </p:spTree>
    <p:extLst>
      <p:ext uri="{BB962C8B-B14F-4D97-AF65-F5344CB8AC3E}">
        <p14:creationId xmlns:p14="http://schemas.microsoft.com/office/powerpoint/2010/main" val="4221516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7986203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9144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423817407"/>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459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6927"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1873"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205174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6600" y="1085850"/>
            <a:ext cx="5476773" cy="22313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5" name="Slide Number Placeholder 2"/>
          <p:cNvSpPr>
            <a:spLocks noGrp="1"/>
          </p:cNvSpPr>
          <p:nvPr>
            <p:ph type="sldNum" sz="quarter" idx="4"/>
          </p:nvPr>
        </p:nvSpPr>
        <p:spPr>
          <a:xfrm>
            <a:off x="6781800" y="4767263"/>
            <a:ext cx="2133600" cy="273844"/>
          </a:xfrm>
          <a:prstGeom prst="rect">
            <a:avLst/>
          </a:prstGeom>
        </p:spPr>
        <p:txBody>
          <a:bodyPr/>
          <a:lstStyle>
            <a:lvl1pPr algn="r">
              <a:defRPr/>
            </a:lvl1pPr>
          </a:lstStyle>
          <a:p>
            <a:fld id="{74A398B2-5A34-1A4A-811E-F402728256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903" r:id="rId2"/>
    <p:sldLayoutId id="2147483902" r:id="rId3"/>
    <p:sldLayoutId id="2147483844" r:id="rId4"/>
    <p:sldLayoutId id="2147483845" r:id="rId5"/>
    <p:sldLayoutId id="2147483853" r:id="rId6"/>
    <p:sldLayoutId id="2147483899" r:id="rId7"/>
    <p:sldLayoutId id="2147483847" r:id="rId8"/>
    <p:sldLayoutId id="2147483848" r:id="rId9"/>
    <p:sldLayoutId id="2147483779" r:id="rId10"/>
    <p:sldLayoutId id="2147483901" r:id="rId11"/>
    <p:sldLayoutId id="2147483698" r:id="rId12"/>
    <p:sldLayoutId id="2147483898" r:id="rId13"/>
    <p:sldLayoutId id="2147483895" r:id="rId14"/>
    <p:sldLayoutId id="2147483842" r:id="rId15"/>
    <p:sldLayoutId id="2147483897" r:id="rId16"/>
    <p:sldLayoutId id="2147483783" r:id="rId17"/>
    <p:sldLayoutId id="2147483904" r:id="rId18"/>
    <p:sldLayoutId id="2147483835" r:id="rId19"/>
  </p:sldLayoutIdLst>
  <p:transition>
    <p:fade/>
  </p:transition>
  <p:hf hdr="0" ftr="0" dt="0"/>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7013"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mikefrobbins.com/2017/08/24/how-to-install-visual-studio-code-and-configure-it-as-a-replacement-for-the-powershell-ise/" TargetMode="External"/><Relationship Id="rId4" Type="http://schemas.openxmlformats.org/officeDocument/2006/relationships/hyperlink" Target="https://code.visualstudio.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920926"/>
            <a:ext cx="3670481" cy="1828800"/>
          </a:xfrm>
        </p:spPr>
        <p:txBody>
          <a:bodyPr>
            <a:normAutofit/>
          </a:bodyPr>
          <a:lstStyle/>
          <a:p>
            <a:r>
              <a:rPr lang="en-US" dirty="0"/>
              <a:t>Git basics</a:t>
            </a:r>
          </a:p>
        </p:txBody>
      </p:sp>
      <p:sp>
        <p:nvSpPr>
          <p:cNvPr id="3" name="Text Placeholder 2"/>
          <p:cNvSpPr>
            <a:spLocks noGrp="1"/>
          </p:cNvSpPr>
          <p:nvPr>
            <p:ph type="body" sz="quarter" idx="10"/>
          </p:nvPr>
        </p:nvSpPr>
        <p:spPr>
          <a:xfrm>
            <a:off x="158794" y="2825398"/>
            <a:ext cx="2584405" cy="166199"/>
          </a:xfrm>
        </p:spPr>
        <p:txBody>
          <a:bodyPr/>
          <a:lstStyle/>
          <a:p>
            <a:r>
              <a:rPr lang="en-US" sz="1200" dirty="0"/>
              <a:t>Claudia Ferguson</a:t>
            </a:r>
          </a:p>
        </p:txBody>
      </p:sp>
    </p:spTree>
    <p:extLst>
      <p:ext uri="{BB962C8B-B14F-4D97-AF65-F5344CB8AC3E}">
        <p14:creationId xmlns:p14="http://schemas.microsoft.com/office/powerpoint/2010/main" val="2896752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6175"/>
            <a:ext cx="1828800" cy="1828800"/>
          </a:xfrm>
        </p:spPr>
        <p:txBody>
          <a:bodyPr/>
          <a:lstStyle/>
          <a:p>
            <a:br>
              <a:rPr lang="en-US" dirty="0"/>
            </a:br>
            <a:br>
              <a:rPr lang="en-US" dirty="0"/>
            </a:br>
            <a:r>
              <a:rPr lang="en-US" sz="2400" dirty="0"/>
              <a:t>Agenda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a:t>
            </a:fld>
            <a:endParaRPr lang="en-US"/>
          </a:p>
        </p:txBody>
      </p:sp>
      <p:sp>
        <p:nvSpPr>
          <p:cNvPr id="4" name="Content Placeholder 3"/>
          <p:cNvSpPr>
            <a:spLocks noGrp="1"/>
          </p:cNvSpPr>
          <p:nvPr>
            <p:ph idx="1"/>
          </p:nvPr>
        </p:nvSpPr>
        <p:spPr>
          <a:xfrm>
            <a:off x="1828800" y="914400"/>
            <a:ext cx="6858000" cy="3657600"/>
          </a:xfrm>
        </p:spPr>
        <p:txBody>
          <a:bodyPr>
            <a:normAutofit/>
          </a:bodyPr>
          <a:lstStyle/>
          <a:p>
            <a:r>
              <a:rPr lang="en-US" sz="3200" dirty="0"/>
              <a:t>Git basics</a:t>
            </a:r>
          </a:p>
          <a:p>
            <a:r>
              <a:rPr lang="en-US" sz="3200" dirty="0"/>
              <a:t>Git – Installation and Setup</a:t>
            </a:r>
          </a:p>
          <a:p>
            <a:r>
              <a:rPr lang="en-US" sz="3200" dirty="0"/>
              <a:t>Git - Creating and Managing REPO</a:t>
            </a:r>
          </a:p>
          <a:p>
            <a:r>
              <a:rPr lang="en-US" sz="3200" dirty="0"/>
              <a:t>Using Git with VS Code and </a:t>
            </a:r>
            <a:r>
              <a:rPr lang="en-US" sz="3200" dirty="0" err="1"/>
              <a:t>Github</a:t>
            </a:r>
            <a:endParaRPr lang="en-US" sz="3200" dirty="0"/>
          </a:p>
          <a:p>
            <a:pPr marL="0" indent="0">
              <a:buNone/>
            </a:pPr>
            <a:endParaRPr lang="en-US" sz="3200" dirty="0"/>
          </a:p>
          <a:p>
            <a:pPr marL="0" indent="0">
              <a:buNone/>
            </a:pPr>
            <a:endParaRPr lang="en-US" sz="1800" dirty="0"/>
          </a:p>
        </p:txBody>
      </p:sp>
    </p:spTree>
    <p:extLst>
      <p:ext uri="{BB962C8B-B14F-4D97-AF65-F5344CB8AC3E}">
        <p14:creationId xmlns:p14="http://schemas.microsoft.com/office/powerpoint/2010/main" val="17611512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Installation and Setup</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a:t>
            </a:fld>
            <a:endParaRPr lang="en-US"/>
          </a:p>
        </p:txBody>
      </p:sp>
      <p:sp>
        <p:nvSpPr>
          <p:cNvPr id="4" name="Content Placeholder 3"/>
          <p:cNvSpPr>
            <a:spLocks noGrp="1"/>
          </p:cNvSpPr>
          <p:nvPr>
            <p:ph idx="1"/>
          </p:nvPr>
        </p:nvSpPr>
        <p:spPr>
          <a:xfrm>
            <a:off x="1828799" y="914399"/>
            <a:ext cx="7230533" cy="4126707"/>
          </a:xfrm>
        </p:spPr>
        <p:txBody>
          <a:bodyPr>
            <a:normAutofit fontScale="55000" lnSpcReduction="20000"/>
          </a:bodyPr>
          <a:lstStyle/>
          <a:p>
            <a:r>
              <a:rPr lang="en-US" dirty="0"/>
              <a:t>Download and Install Git from </a:t>
            </a:r>
            <a:r>
              <a:rPr lang="en-US" dirty="0">
                <a:hlinkClick r:id="rId3"/>
              </a:rPr>
              <a:t>https://git-scm.com/downloads</a:t>
            </a:r>
            <a:r>
              <a:rPr lang="en-US" dirty="0"/>
              <a:t> </a:t>
            </a:r>
          </a:p>
          <a:p>
            <a:endParaRPr lang="en-US" dirty="0"/>
          </a:p>
          <a:p>
            <a:r>
              <a:rPr lang="en-US" dirty="0"/>
              <a:t>Install the Posh-Git module from the PowerShell Gallery</a:t>
            </a:r>
          </a:p>
          <a:p>
            <a:endParaRPr lang="en-US" dirty="0"/>
          </a:p>
          <a:p>
            <a:r>
              <a:rPr lang="en-US" dirty="0"/>
              <a:t>Go to </a:t>
            </a:r>
            <a:r>
              <a:rPr lang="en-US" dirty="0">
                <a:hlinkClick r:id="rId4"/>
              </a:rPr>
              <a:t>Code.VisualStudio.com</a:t>
            </a:r>
            <a:r>
              <a:rPr lang="en-US" dirty="0"/>
              <a:t> and download and Install Visual Studio Code</a:t>
            </a:r>
          </a:p>
          <a:p>
            <a:endParaRPr lang="en-US" dirty="0"/>
          </a:p>
          <a:p>
            <a:r>
              <a:rPr lang="en-US" dirty="0"/>
              <a:t>Install PowerShell extension</a:t>
            </a:r>
          </a:p>
          <a:p>
            <a:pPr marL="0" indent="0">
              <a:buNone/>
            </a:pPr>
            <a:r>
              <a:rPr lang="en-US" dirty="0"/>
              <a:t> </a:t>
            </a:r>
          </a:p>
          <a:p>
            <a:r>
              <a:rPr lang="en-US" dirty="0"/>
              <a:t>Install Git extension if not already installed </a:t>
            </a:r>
          </a:p>
          <a:p>
            <a:pPr marL="0" indent="0">
              <a:buNone/>
            </a:pPr>
            <a:r>
              <a:rPr lang="en-US" dirty="0"/>
              <a:t> </a:t>
            </a:r>
          </a:p>
          <a:p>
            <a:r>
              <a:rPr lang="en-US" dirty="0"/>
              <a:t>Install VS code as a replacement for PowerShell ISE (Optional but recommended)</a:t>
            </a:r>
          </a:p>
          <a:p>
            <a:r>
              <a:rPr lang="en-US" dirty="0">
                <a:hlinkClick r:id="rId5"/>
              </a:rPr>
              <a:t>http://mikefrobbins.com/2017/08/24/how-to-install-visual-studio-code-and-configure-it-as-a-replacement-for-the-powershell-ise/ </a:t>
            </a:r>
            <a:endParaRPr lang="en-US" dirty="0"/>
          </a:p>
          <a:p>
            <a:pPr marL="0" indent="0">
              <a:buNone/>
            </a:pPr>
            <a:endParaRPr lang="en-US" sz="1800" dirty="0"/>
          </a:p>
        </p:txBody>
      </p:sp>
    </p:spTree>
    <p:extLst>
      <p:ext uri="{BB962C8B-B14F-4D97-AF65-F5344CB8AC3E}">
        <p14:creationId xmlns:p14="http://schemas.microsoft.com/office/powerpoint/2010/main" val="3932143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idx="1"/>
          </p:nvPr>
        </p:nvSpPr>
        <p:spPr>
          <a:xfrm>
            <a:off x="2199861" y="228846"/>
            <a:ext cx="5532784" cy="3034749"/>
          </a:xfrm>
        </p:spPr>
        <p:txBody>
          <a:bodyPr>
            <a:normAutofit fontScale="40000" lnSpcReduction="20000"/>
          </a:bodyPr>
          <a:lstStyle/>
          <a:p>
            <a:pPr marL="0" indent="0">
              <a:buNone/>
            </a:pPr>
            <a:r>
              <a:rPr lang="en-US" b="1" i="1" dirty="0"/>
              <a:t>git Init </a:t>
            </a:r>
          </a:p>
          <a:p>
            <a:pPr marL="0" indent="0">
              <a:buNone/>
            </a:pPr>
            <a:r>
              <a:rPr lang="en-US" dirty="0"/>
              <a:t>Create an empty Git repository or reinitialize an existing one</a:t>
            </a:r>
          </a:p>
          <a:p>
            <a:pPr marL="0" indent="0">
              <a:buNone/>
            </a:pPr>
            <a:r>
              <a:rPr lang="en-US" dirty="0"/>
              <a:t>After running the above command, a new .git folder will be created in the directory.  You will need to run </a:t>
            </a:r>
            <a:r>
              <a:rPr lang="en-US" dirty="0" err="1"/>
              <a:t>dir</a:t>
            </a:r>
            <a:r>
              <a:rPr lang="en-US" dirty="0"/>
              <a:t> -attributes h to see this directory as it's hidden</a:t>
            </a:r>
          </a:p>
          <a:p>
            <a:r>
              <a:rPr lang="en-US" dirty="0"/>
              <a:t>If you have Posh-Git installed, your PowerShell prompt will reflect the current status of your GIT repository.  If you do not have Posh-Git install, type the following command:</a:t>
            </a:r>
          </a:p>
          <a:p>
            <a:pPr marL="0" indent="0">
              <a:buNone/>
            </a:pPr>
            <a:r>
              <a:rPr lang="en-US" b="1" i="1" dirty="0"/>
              <a:t>git clone</a:t>
            </a:r>
          </a:p>
          <a:p>
            <a:pPr marL="0" indent="0">
              <a:buNone/>
            </a:pPr>
            <a:r>
              <a:rPr lang="en-US" dirty="0"/>
              <a:t>Copy remote repository into your local folder</a:t>
            </a:r>
          </a:p>
          <a:p>
            <a:pPr marL="0" indent="0">
              <a:buNone/>
            </a:pPr>
            <a:r>
              <a:rPr lang="en-US" sz="2700" b="1" i="1" dirty="0"/>
              <a:t>git status</a:t>
            </a:r>
          </a:p>
          <a:p>
            <a:r>
              <a:rPr lang="en-US" dirty="0"/>
              <a:t>Both the Posh-Git prompt and Git Status will tell you similar information such as:</a:t>
            </a:r>
          </a:p>
          <a:p>
            <a:pPr fontAlgn="ctr"/>
            <a:r>
              <a:rPr lang="en-US" dirty="0"/>
              <a:t>Current Branch</a:t>
            </a:r>
          </a:p>
          <a:p>
            <a:pPr fontAlgn="ctr"/>
            <a:r>
              <a:rPr lang="en-US" dirty="0"/>
              <a:t>Number of files that have been modified, added, deleted</a:t>
            </a:r>
          </a:p>
          <a:p>
            <a:pPr fontAlgn="ctr"/>
            <a:endParaRPr lang="en-US" dirty="0"/>
          </a:p>
          <a:p>
            <a:pPr marL="0" indent="0">
              <a:buNone/>
            </a:pPr>
            <a:endParaRPr lang="en-US" sz="1800" dirty="0"/>
          </a:p>
        </p:txBody>
      </p:sp>
      <p:pic>
        <p:nvPicPr>
          <p:cNvPr id="5" name="Picture 4">
            <a:extLst>
              <a:ext uri="{FF2B5EF4-FFF2-40B4-BE49-F238E27FC236}">
                <a16:creationId xmlns:a16="http://schemas.microsoft.com/office/drawing/2014/main" id="{5F3214E7-7508-48F5-8AB5-23EB82305479}"/>
              </a:ext>
            </a:extLst>
          </p:cNvPr>
          <p:cNvPicPr>
            <a:picLocks noChangeAspect="1"/>
          </p:cNvPicPr>
          <p:nvPr/>
        </p:nvPicPr>
        <p:blipFill>
          <a:blip r:embed="rId3"/>
          <a:stretch>
            <a:fillRect/>
          </a:stretch>
        </p:blipFill>
        <p:spPr>
          <a:xfrm>
            <a:off x="2431945" y="3114882"/>
            <a:ext cx="5153282" cy="1377214"/>
          </a:xfrm>
          <a:prstGeom prst="rect">
            <a:avLst/>
          </a:prstGeom>
        </p:spPr>
      </p:pic>
    </p:spTree>
    <p:extLst>
      <p:ext uri="{BB962C8B-B14F-4D97-AF65-F5344CB8AC3E}">
        <p14:creationId xmlns:p14="http://schemas.microsoft.com/office/powerpoint/2010/main" val="2159573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idx="1"/>
          </p:nvPr>
        </p:nvSpPr>
        <p:spPr>
          <a:xfrm>
            <a:off x="1913468" y="228846"/>
            <a:ext cx="6913032" cy="1781987"/>
          </a:xfrm>
        </p:spPr>
        <p:txBody>
          <a:bodyPr>
            <a:normAutofit fontScale="40000" lnSpcReduction="20000"/>
          </a:bodyPr>
          <a:lstStyle/>
          <a:p>
            <a:pPr marL="0" indent="0">
              <a:buNone/>
            </a:pPr>
            <a:r>
              <a:rPr lang="en-US" b="1" i="1" dirty="0"/>
              <a:t>Git Add &lt;</a:t>
            </a:r>
            <a:r>
              <a:rPr lang="en-US" b="1" i="1" dirty="0" err="1"/>
              <a:t>fileName</a:t>
            </a:r>
            <a:r>
              <a:rPr lang="en-US" b="1" i="1" dirty="0"/>
              <a:t>&gt; </a:t>
            </a:r>
            <a:endParaRPr lang="en-US" dirty="0"/>
          </a:p>
          <a:p>
            <a:pPr marL="0" indent="0">
              <a:buNone/>
            </a:pPr>
            <a:r>
              <a:rPr lang="en-US" dirty="0"/>
              <a:t>  Or for multiple files</a:t>
            </a:r>
          </a:p>
          <a:p>
            <a:pPr marL="0" indent="0">
              <a:buNone/>
            </a:pPr>
            <a:r>
              <a:rPr lang="en-US" b="1" i="1" dirty="0"/>
              <a:t> Git Add .</a:t>
            </a:r>
            <a:endParaRPr lang="en-US" dirty="0"/>
          </a:p>
          <a:p>
            <a:pPr marL="0" indent="0">
              <a:buNone/>
            </a:pPr>
            <a:r>
              <a:rPr lang="en-US" dirty="0"/>
              <a:t> Add file contents to the index</a:t>
            </a:r>
          </a:p>
          <a:p>
            <a:pPr marL="0" indent="0">
              <a:buNone/>
            </a:pPr>
            <a:r>
              <a:rPr lang="en-US" dirty="0"/>
              <a:t>Notice that our Git prompt now shows a bit more information.  The prompt now displays two distinct pieces of information separated by the pipe symbol ('|').  On the left we see a +1 in green text and on the right a +1 in red.  The left side represents the awesomesauce.ps1 file we just staged, the red right side is that status of the awesomesauce.test.ps1 that still has not been staged.</a:t>
            </a:r>
          </a:p>
          <a:p>
            <a:pPr marL="0" indent="0">
              <a:buNone/>
            </a:pPr>
            <a:endParaRPr lang="en-US" sz="1800" dirty="0"/>
          </a:p>
        </p:txBody>
      </p:sp>
      <p:pic>
        <p:nvPicPr>
          <p:cNvPr id="6" name="Picture 5">
            <a:extLst>
              <a:ext uri="{FF2B5EF4-FFF2-40B4-BE49-F238E27FC236}">
                <a16:creationId xmlns:a16="http://schemas.microsoft.com/office/drawing/2014/main" id="{925AF8E5-4ECB-4239-A07B-CE5DCF12B15D}"/>
              </a:ext>
            </a:extLst>
          </p:cNvPr>
          <p:cNvPicPr>
            <a:picLocks noChangeAspect="1"/>
          </p:cNvPicPr>
          <p:nvPr/>
        </p:nvPicPr>
        <p:blipFill>
          <a:blip r:embed="rId3"/>
          <a:stretch>
            <a:fillRect/>
          </a:stretch>
        </p:blipFill>
        <p:spPr>
          <a:xfrm>
            <a:off x="2142068" y="1937152"/>
            <a:ext cx="4186766" cy="3206348"/>
          </a:xfrm>
          <a:prstGeom prst="rect">
            <a:avLst/>
          </a:prstGeom>
        </p:spPr>
      </p:pic>
      <p:sp>
        <p:nvSpPr>
          <p:cNvPr id="7" name="TextBox 6">
            <a:extLst>
              <a:ext uri="{FF2B5EF4-FFF2-40B4-BE49-F238E27FC236}">
                <a16:creationId xmlns:a16="http://schemas.microsoft.com/office/drawing/2014/main" id="{F54DB4DE-3F53-4922-B254-6756B5CEACD6}"/>
              </a:ext>
            </a:extLst>
          </p:cNvPr>
          <p:cNvSpPr txBox="1"/>
          <p:nvPr/>
        </p:nvSpPr>
        <p:spPr>
          <a:xfrm>
            <a:off x="7001932" y="2772752"/>
            <a:ext cx="1486084" cy="1508105"/>
          </a:xfrm>
          <a:prstGeom prst="rect">
            <a:avLst/>
          </a:prstGeom>
          <a:noFill/>
        </p:spPr>
        <p:txBody>
          <a:bodyPr wrap="square" lIns="0" tIns="0" rIns="0" bIns="0" rtlCol="0">
            <a:spAutoFit/>
          </a:bodyPr>
          <a:lstStyle/>
          <a:p>
            <a:r>
              <a:rPr lang="en-US" sz="1100" dirty="0">
                <a:gradFill>
                  <a:gsLst>
                    <a:gs pos="0">
                      <a:schemeClr val="tx1"/>
                    </a:gs>
                    <a:gs pos="86000">
                      <a:schemeClr val="tx1"/>
                    </a:gs>
                  </a:gsLst>
                  <a:lin ang="5400000" scaled="0"/>
                </a:gradFill>
              </a:rPr>
              <a:t>Note: If you have an Issue with Posh-Git prompt not showing up + and - changes, then run Add-</a:t>
            </a:r>
            <a:r>
              <a:rPr lang="en-US" sz="1100" dirty="0" err="1">
                <a:gradFill>
                  <a:gsLst>
                    <a:gs pos="0">
                      <a:schemeClr val="tx1"/>
                    </a:gs>
                    <a:gs pos="86000">
                      <a:schemeClr val="tx1"/>
                    </a:gs>
                  </a:gsLst>
                  <a:lin ang="5400000" scaled="0"/>
                </a:gradFill>
              </a:rPr>
              <a:t>PoshGitToProfile</a:t>
            </a:r>
            <a:endParaRPr lang="en-US" sz="1100" dirty="0">
              <a:gradFill>
                <a:gsLst>
                  <a:gs pos="0">
                    <a:schemeClr val="tx1"/>
                  </a:gs>
                  <a:gs pos="86000">
                    <a:schemeClr val="tx1"/>
                  </a:gs>
                </a:gsLst>
                <a:lin ang="5400000" scaled="0"/>
              </a:gradFill>
            </a:endParaRPr>
          </a:p>
          <a:p>
            <a:endParaRPr lang="en-US" sz="3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0553983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idx="1"/>
          </p:nvPr>
        </p:nvSpPr>
        <p:spPr>
          <a:xfrm>
            <a:off x="2019210" y="350345"/>
            <a:ext cx="6592957" cy="4040541"/>
          </a:xfrm>
        </p:spPr>
        <p:txBody>
          <a:bodyPr>
            <a:normAutofit/>
          </a:bodyPr>
          <a:lstStyle/>
          <a:p>
            <a:pPr marL="0" indent="0">
              <a:buNone/>
            </a:pPr>
            <a:r>
              <a:rPr lang="en-US" sz="1200" b="1" i="1" dirty="0"/>
              <a:t>Git config –-global</a:t>
            </a:r>
          </a:p>
          <a:p>
            <a:pPr marL="0" indent="0">
              <a:buNone/>
            </a:pPr>
            <a:endParaRPr lang="en-US" sz="1200" b="1" i="1" dirty="0"/>
          </a:p>
          <a:p>
            <a:pPr marL="0" indent="0">
              <a:buNone/>
            </a:pPr>
            <a:r>
              <a:rPr lang="en-US" sz="1200" dirty="0"/>
              <a:t>Before we proceed with the next step, we need to tell Git who we are.  It will use this information in the next step to identify us as the individual who initiated the step.  We do this by editing the Git Config file (supply your own info)</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Lastly, we need to commit our staged work to the local repository.  We will do this with the Git Commit command.  </a:t>
            </a:r>
          </a:p>
          <a:p>
            <a:pPr marL="0" indent="0">
              <a:buNone/>
            </a:pPr>
            <a:r>
              <a:rPr lang="en-US" sz="1200" dirty="0"/>
              <a:t>This command takes a single parameter (in this example) for the commit message.  It's important to provide a short, </a:t>
            </a:r>
          </a:p>
          <a:p>
            <a:pPr marL="0" indent="0">
              <a:buNone/>
            </a:pPr>
            <a:r>
              <a:rPr lang="en-US" sz="1200" dirty="0"/>
              <a:t>clear message summarizing the reason for the commit. </a:t>
            </a:r>
          </a:p>
          <a:p>
            <a:pPr marL="0" indent="0">
              <a:buNone/>
            </a:pPr>
            <a:endParaRPr lang="en-US" sz="1200" dirty="0"/>
          </a:p>
          <a:p>
            <a:pPr marL="0" indent="0">
              <a:buNone/>
            </a:pPr>
            <a:r>
              <a:rPr lang="en-US" sz="1200" b="1" i="1" dirty="0"/>
              <a:t>Git Commit -m 'commit message'</a:t>
            </a:r>
          </a:p>
          <a:p>
            <a:pPr marL="0" indent="0">
              <a:buNone/>
            </a:pPr>
            <a:endParaRPr lang="en-US" sz="900" dirty="0"/>
          </a:p>
          <a:p>
            <a:pPr marL="0" indent="0">
              <a:buNone/>
            </a:pPr>
            <a:endParaRPr lang="en-US" sz="900" dirty="0"/>
          </a:p>
          <a:p>
            <a:pPr marL="0" indent="0">
              <a:buNone/>
            </a:pPr>
            <a:endParaRPr lang="en-US" sz="1800" dirty="0"/>
          </a:p>
        </p:txBody>
      </p:sp>
      <p:pic>
        <p:nvPicPr>
          <p:cNvPr id="8" name="Picture 7">
            <a:extLst>
              <a:ext uri="{FF2B5EF4-FFF2-40B4-BE49-F238E27FC236}">
                <a16:creationId xmlns:a16="http://schemas.microsoft.com/office/drawing/2014/main" id="{193A7FBE-BC3E-4EBC-9A9C-6CB802F66D16}"/>
              </a:ext>
            </a:extLst>
          </p:cNvPr>
          <p:cNvPicPr>
            <a:picLocks noChangeAspect="1"/>
          </p:cNvPicPr>
          <p:nvPr/>
        </p:nvPicPr>
        <p:blipFill>
          <a:blip r:embed="rId4"/>
          <a:stretch>
            <a:fillRect/>
          </a:stretch>
        </p:blipFill>
        <p:spPr>
          <a:xfrm>
            <a:off x="2216820" y="1828800"/>
            <a:ext cx="6927180" cy="350550"/>
          </a:xfrm>
          <a:prstGeom prst="rect">
            <a:avLst/>
          </a:prstGeom>
        </p:spPr>
      </p:pic>
    </p:spTree>
    <p:extLst>
      <p:ext uri="{BB962C8B-B14F-4D97-AF65-F5344CB8AC3E}">
        <p14:creationId xmlns:p14="http://schemas.microsoft.com/office/powerpoint/2010/main" val="4143048507"/>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idx="1"/>
          </p:nvPr>
        </p:nvSpPr>
        <p:spPr>
          <a:xfrm>
            <a:off x="1972644" y="909145"/>
            <a:ext cx="6592957" cy="4040541"/>
          </a:xfrm>
        </p:spPr>
        <p:txBody>
          <a:bodyPr>
            <a:normAutofit/>
          </a:bodyPr>
          <a:lstStyle/>
          <a:p>
            <a:pPr marL="0" indent="0">
              <a:lnSpc>
                <a:spcPct val="80000"/>
              </a:lnSpc>
              <a:buNone/>
            </a:pPr>
            <a:r>
              <a:rPr lang="en-US" sz="1600" b="1" i="1" dirty="0"/>
              <a:t>git push -u origin -–all</a:t>
            </a:r>
          </a:p>
          <a:p>
            <a:pPr marL="0" indent="0">
              <a:lnSpc>
                <a:spcPct val="80000"/>
              </a:lnSpc>
              <a:buNone/>
            </a:pPr>
            <a:r>
              <a:rPr lang="en-US" sz="1600" dirty="0"/>
              <a:t>Last thing we need to run is git push command to push the changes to the repo</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i="1" dirty="0"/>
              <a:t>git pull</a:t>
            </a:r>
          </a:p>
          <a:p>
            <a:pPr marL="0" indent="0">
              <a:buNone/>
            </a:pPr>
            <a:r>
              <a:rPr lang="en-US" sz="1600" dirty="0"/>
              <a:t>Pulls Latest From Remote Repository</a:t>
            </a:r>
          </a:p>
          <a:p>
            <a:pPr marL="0" indent="0">
              <a:buNone/>
            </a:pPr>
            <a:endParaRPr lang="en-US" sz="1600" dirty="0"/>
          </a:p>
          <a:p>
            <a:pPr marL="0" indent="0">
              <a:buNone/>
            </a:pPr>
            <a:r>
              <a:rPr lang="en-US" sz="1600" b="1" i="1" dirty="0"/>
              <a:t>git clone</a:t>
            </a:r>
          </a:p>
          <a:p>
            <a:pPr marL="0" indent="0">
              <a:buNone/>
            </a:pPr>
            <a:r>
              <a:rPr lang="en-US" sz="1600" dirty="0"/>
              <a:t>Will copy the remote repository into your folder</a:t>
            </a:r>
          </a:p>
          <a:p>
            <a:pPr marL="0" indent="0">
              <a:buNone/>
            </a:pPr>
            <a:endParaRPr lang="en-US" sz="900" dirty="0"/>
          </a:p>
        </p:txBody>
      </p:sp>
      <p:pic>
        <p:nvPicPr>
          <p:cNvPr id="5" name="Picture 4">
            <a:extLst>
              <a:ext uri="{FF2B5EF4-FFF2-40B4-BE49-F238E27FC236}">
                <a16:creationId xmlns:a16="http://schemas.microsoft.com/office/drawing/2014/main" id="{1C153503-7909-4C7E-B90B-EF077E133DEE}"/>
              </a:ext>
            </a:extLst>
          </p:cNvPr>
          <p:cNvPicPr>
            <a:picLocks noChangeAspect="1"/>
          </p:cNvPicPr>
          <p:nvPr/>
        </p:nvPicPr>
        <p:blipFill>
          <a:blip r:embed="rId3"/>
          <a:stretch>
            <a:fillRect/>
          </a:stretch>
        </p:blipFill>
        <p:spPr>
          <a:xfrm>
            <a:off x="2143000" y="1828800"/>
            <a:ext cx="3962743" cy="624894"/>
          </a:xfrm>
          <a:prstGeom prst="rect">
            <a:avLst/>
          </a:prstGeom>
        </p:spPr>
      </p:pic>
    </p:spTree>
    <p:extLst>
      <p:ext uri="{BB962C8B-B14F-4D97-AF65-F5344CB8AC3E}">
        <p14:creationId xmlns:p14="http://schemas.microsoft.com/office/powerpoint/2010/main" val="3093610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0" y="895350"/>
            <a:ext cx="3657600" cy="1828800"/>
          </a:xfrm>
        </p:spPr>
        <p:txBody>
          <a:bodyPr/>
          <a:lstStyle/>
          <a:p>
            <a:r>
              <a:rPr lang="en-US"/>
              <a:t>Thank You!</a:t>
            </a:r>
          </a:p>
        </p:txBody>
      </p:sp>
    </p:spTree>
    <p:extLst>
      <p:ext uri="{BB962C8B-B14F-4D97-AF65-F5344CB8AC3E}">
        <p14:creationId xmlns:p14="http://schemas.microsoft.com/office/powerpoint/2010/main" val="2220377322"/>
      </p:ext>
    </p:extLst>
  </p:cSld>
  <p:clrMapOvr>
    <a:masterClrMapping/>
  </p:clrMapOvr>
  <p:transition>
    <p:fade/>
  </p:transition>
</p:sld>
</file>

<file path=ppt/theme/theme1.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2">
          <a:schemeClr val="accent6"/>
        </a:lnRef>
        <a:fillRef idx="1">
          <a:schemeClr val="lt1"/>
        </a:fillRef>
        <a:effectRef idx="0">
          <a:schemeClr val="accent6"/>
        </a:effectRef>
        <a:fontRef idx="minor">
          <a:schemeClr val="dk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xsi="http://www.w3.org/2001/XMLSchema-instance" xmlns:p="http://schemas.microsoft.com/office/2006/metadata/propertie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276</Value>
    </TaxCatchAll>
    <_dlc_DocId xmlns="230e9df3-be65-4c73-a93b-d1236ebd677e">CPS033-1-2094</_dlc_DocId>
    <_dlc_DocIdUrl xmlns="230e9df3-be65-4c73-a93b-d1236ebd677e">
      <Url>https://microsoft.sharepoint.com/teams/CampusProjectSites033/73kzskvkak/_layouts/15/DocIdRedir.aspx?ID=CPS033-1-2094</Url>
      <Description>CPS033-1-2094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EC14D567AD9116468CBF01F9D1ACD11B" ma:contentTypeVersion="32" ma:contentTypeDescription="This content type is produced by an individual or team as part of a team collaboration effort, such as customer engagement. Reuse this type of content at your own risk." ma:contentTypeScope="" ma:versionID="5c3ae0e1ba1426477bad1840422f0fb3">
  <xsd:schema xmlns:xsd="http://www.w3.org/2001/XMLSchema" xmlns:xs="http://www.w3.org/2001/XMLSchema" xmlns:p="http://schemas.microsoft.com/office/2006/metadata/properties" xmlns:ns2="230e9df3-be65-4c73-a93b-d1236ebd677e" targetNamespace="http://schemas.microsoft.com/office/2006/metadata/properties" ma:root="true" ma:fieldsID="a85eba233d2cf906480aaedb1c50b7f6"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aa78a5cd-c333-4645-9218-f97cb32b582d}" ma:internalName="TaxCatchAll" ma:showField="CatchAllData" ma:web="e4397bb7-51ba-44c9-9cf7-112f01635d51">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aa78a5cd-c333-4645-9218-f97cb32b582d}" ma:internalName="TaxCatchAllLabel" ma:readOnly="true" ma:showField="CatchAllDataLabel" ma:web="e4397bb7-51ba-44c9-9cf7-112f01635d51">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1C5D9A-7E2C-4FBC-8ACE-4C381B1B7E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D04C59E3-6E75-4D6E-AA3F-C98B0A9571C2}">
  <ds:schemaRefs>
    <ds:schemaRef ds:uri="http://schemas.microsoft.com/sharepoint/v3/contenttype/forms"/>
  </ds:schemaRefs>
</ds:datastoreItem>
</file>

<file path=customXml/itemProps3.xml><?xml version="1.0" encoding="utf-8"?>
<ds:datastoreItem xmlns:ds="http://schemas.openxmlformats.org/officeDocument/2006/customXml" ds:itemID="{E1B2B122-5046-47A2-9A67-B4931CAC01A0}">
  <ds:schemaRefs>
    <ds:schemaRef ds:uri="http://schemas.microsoft.com/sharepoint/events"/>
  </ds:schemaRefs>
</ds:datastoreItem>
</file>

<file path=customXml/itemProps4.xml><?xml version="1.0" encoding="utf-8"?>
<ds:datastoreItem xmlns:ds="http://schemas.openxmlformats.org/officeDocument/2006/customXml" ds:itemID="{BB5D4023-D3EB-45D4-A941-6F7C60D373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4536</TotalTime>
  <Words>1237</Words>
  <Application>Microsoft Office PowerPoint</Application>
  <PresentationFormat>On-screen Show (16:9)</PresentationFormat>
  <Paragraphs>110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Segoe UI</vt:lpstr>
      <vt:lpstr>Segoe UI Light</vt:lpstr>
      <vt:lpstr>Segoe UI Semibold</vt:lpstr>
      <vt:lpstr>SDM PPT Template</vt:lpstr>
      <vt:lpstr>Git basics</vt:lpstr>
      <vt:lpstr>  Agenda</vt:lpstr>
      <vt:lpstr>  Installation and Setup</vt:lpstr>
      <vt:lpstr>  Crating and Managing REPO</vt:lpstr>
      <vt:lpstr>  Crating and Managing REPO</vt:lpstr>
      <vt:lpstr>  Crating and Managing REPO</vt:lpstr>
      <vt:lpstr>  Crating and Managing REPO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ADMS Migration Methods, Scenarios and Troubleshooting</dc:title>
  <dc:creator>Chris Oglesby</dc:creator>
  <cp:lastModifiedBy>Claudia Fer</cp:lastModifiedBy>
  <cp:revision>142</cp:revision>
  <dcterms:modified xsi:type="dcterms:W3CDTF">2018-07-19T20:47:56Z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0x01010079CA57CA2DAD654DAB031774EE6746580100EC14D567AD9116468CBF01F9D1ACD11B</vt:lpwstr>
  </property>
  <property fmtid="{D5CDD505-2E9C-101B-9397-08002B2CF9AE}" pid="3" name="Order">
    <vt:r8>300</vt:r8>
  </property>
  <property fmtid="{D5CDD505-2E9C-101B-9397-08002B2CF9AE}" pid="4" name="Description0">
    <vt:lpwstr>Project Kickoff Presentation Template</vt:lpwstr>
  </property>
  <property fmtid="{D5CDD505-2E9C-101B-9397-08002B2CF9AE}" pid="5" name="Size">
    <vt:lpwstr>158KB</vt:lpwstr>
  </property>
  <property fmtid="{D5CDD505-2E9C-101B-9397-08002B2CF9AE}" pid="6" name="Downloads">
    <vt:lpwstr>1550</vt:lpwstr>
  </property>
  <property fmtid="{D5CDD505-2E9C-101B-9397-08002B2CF9AE}" pid="7" name="TemplateName">
    <vt:lpwstr>SDM - Template - Project Kickoff </vt:lpwstr>
  </property>
  <property fmtid="{D5CDD505-2E9C-101B-9397-08002B2CF9AE}" pid="8" name="PublishedDate">
    <vt:lpwstr>2012-07-17</vt:lpwstr>
  </property>
  <property fmtid="{D5CDD505-2E9C-101B-9397-08002B2CF9AE}" pid="9" name="AssetType">
    <vt:lpwstr>25;#Kick-Off Deck|2a4d3b56-caab-427f-91fe-b13550db41a5</vt:lpwstr>
  </property>
  <property fmtid="{D5CDD505-2E9C-101B-9397-08002B2CF9AE}" pid="10" name="Geography">
    <vt:lpwstr>17;#United States|c08976ab-bc06-4740-9d7e-d86c3cfd3f9f</vt:lpwstr>
  </property>
  <property fmtid="{D5CDD505-2E9C-101B-9397-08002B2CF9AE}" pid="11" name="Deliverable Type">
    <vt:lpwstr>26;#Kickoff Presentation|0ed0b63c-93b0-4af5-adce-f7e0eecf2527</vt:lpwstr>
  </property>
  <property fmtid="{D5CDD505-2E9C-101B-9397-08002B2CF9AE}" pid="12" name="Engagement Phase">
    <vt:lpwstr>11;#MSF-Delivery Management|ea90f86b-9e67-489b-b17b-c646c6495d87</vt:lpwstr>
  </property>
  <property fmtid="{D5CDD505-2E9C-101B-9397-08002B2CF9AE}" pid="13" name="Industry">
    <vt:lpwstr/>
  </property>
  <property fmtid="{D5CDD505-2E9C-101B-9397-08002B2CF9AE}" pid="14" name="Communities">
    <vt:lpwstr>1;#Azure|6ef275ee-3700-4fd2-91ef-9e95392dba8a;#2;#Identity Management|1996be35-c879-401b-9a45-3ab0112b4c9f</vt:lpwstr>
  </property>
  <property fmtid="{D5CDD505-2E9C-101B-9397-08002B2CF9AE}" pid="15" name="Service Line">
    <vt:lpwstr>7;#2-Core IO|892fbe12-1abc-4dd5-b168-3724337e5e9f</vt:lpwstr>
  </property>
  <property fmtid="{D5CDD505-2E9C-101B-9397-08002B2CF9AE}" pid="16" name="Offering">
    <vt:lpwstr/>
  </property>
  <property fmtid="{D5CDD505-2E9C-101B-9397-08002B2CF9AE}" pid="17" name="Products">
    <vt:lpwstr>3;#Windows Azure|c0330759-0dbf-4d8f-8c15-29e40b072be6;#4;#Forefront Identity Manager|0026499e-2e75-44bc-a3cf-2a3328e26c3e;#5;#Active Directory|6c9c2995-ab96-4fc5-9577-ec70768b271a;#6;#Windows Server 2012|187dc74b-41a8-41b0-a668-bf447e214ee2</vt:lpwstr>
  </property>
  <property fmtid="{D5CDD505-2E9C-101B-9397-08002B2CF9AE}" pid="18" name="Document Status">
    <vt:lpwstr>10;#Final|6f1b0172-126c-48ab-b079-01a85ac08f2e</vt:lpwstr>
  </property>
  <property fmtid="{D5CDD505-2E9C-101B-9397-08002B2CF9AE}" pid="19" name="Asset Type">
    <vt:lpwstr>2;#Document|bd483d13-9815-4c18-9aac-d6617bef9838</vt:lpwstr>
  </property>
  <property fmtid="{D5CDD505-2E9C-101B-9397-08002B2CF9AE}" pid="20" name="IsMyDocuments">
    <vt:bool>true</vt:bool>
  </property>
  <property fmtid="{D5CDD505-2E9C-101B-9397-08002B2CF9AE}" pid="21" name="_dlc_DocIdItemGuid">
    <vt:lpwstr>69b71fc4-4bf2-4a99-9ce7-1d56c8eb33fa</vt:lpwstr>
  </property>
  <property fmtid="{D5CDD505-2E9C-101B-9397-08002B2CF9AE}" pid="22" name="VerticalIndustries">
    <vt:lpwstr/>
  </property>
  <property fmtid="{D5CDD505-2E9C-101B-9397-08002B2CF9AE}" pid="23" name="MSProducts">
    <vt:lpwstr/>
  </property>
  <property fmtid="{D5CDD505-2E9C-101B-9397-08002B2CF9AE}" pid="24" name="ServicesIPTypes">
    <vt:lpwstr/>
  </property>
  <property fmtid="{D5CDD505-2E9C-101B-9397-08002B2CF9AE}" pid="25" name="MSLanguage">
    <vt:lpwstr>276;#English|cb91f272-ce4d-4a7e-9bbf-78b58e3d188d</vt:lpwstr>
  </property>
  <property fmtid="{D5CDD505-2E9C-101B-9397-08002B2CF9AE}" pid="26" name="xd_ProgID">
    <vt:lpwstr/>
  </property>
  <property fmtid="{D5CDD505-2E9C-101B-9397-08002B2CF9AE}" pid="27" name="TemplateUrl">
    <vt:lpwstr/>
  </property>
  <property fmtid="{D5CDD505-2E9C-101B-9397-08002B2CF9AE}" pid="28" name="_CopySource">
    <vt:lpwstr>https://microsoft.sharepoint.com/teams/CampusProjectSites033/73kzskvkak/Azure ADMS/3 - Delivery/Proposed/ADMS Migration Methods Scenarios and Troubleshooting.pptx</vt:lpwstr>
  </property>
  <property fmtid="{D5CDD505-2E9C-101B-9397-08002B2CF9AE}" pid="29" name="MSIP_Label_f42aa342-8706-4288-bd11-ebb85995028c_Enabled">
    <vt:lpwstr>True</vt:lpwstr>
  </property>
  <property fmtid="{D5CDD505-2E9C-101B-9397-08002B2CF9AE}" pid="30" name="MSIP_Label_f42aa342-8706-4288-bd11-ebb85995028c_SiteId">
    <vt:lpwstr>72f988bf-86f1-41af-91ab-2d7cd011db47</vt:lpwstr>
  </property>
  <property fmtid="{D5CDD505-2E9C-101B-9397-08002B2CF9AE}" pid="31" name="MSIP_Label_f42aa342-8706-4288-bd11-ebb85995028c_Ref">
    <vt:lpwstr>https://api.informationprotection.azure.com/api/72f988bf-86f1-41af-91ab-2d7cd011db47</vt:lpwstr>
  </property>
  <property fmtid="{D5CDD505-2E9C-101B-9397-08002B2CF9AE}" pid="32" name="MSIP_Label_f42aa342-8706-4288-bd11-ebb85995028c_Owner">
    <vt:lpwstr>skeston@microsoft.com</vt:lpwstr>
  </property>
  <property fmtid="{D5CDD505-2E9C-101B-9397-08002B2CF9AE}" pid="33" name="MSIP_Label_f42aa342-8706-4288-bd11-ebb85995028c_SetDate">
    <vt:lpwstr>2017-10-23T13:50:51.8317668-04:00</vt:lpwstr>
  </property>
  <property fmtid="{D5CDD505-2E9C-101B-9397-08002B2CF9AE}" pid="34" name="MSIP_Label_f42aa342-8706-4288-bd11-ebb85995028c_Name">
    <vt:lpwstr>General</vt:lpwstr>
  </property>
  <property fmtid="{D5CDD505-2E9C-101B-9397-08002B2CF9AE}" pid="35" name="MSIP_Label_f42aa342-8706-4288-bd11-ebb85995028c_Application">
    <vt:lpwstr>Microsoft Azure Information Protection</vt:lpwstr>
  </property>
  <property fmtid="{D5CDD505-2E9C-101B-9397-08002B2CF9AE}" pid="36" name="MSIP_Label_f42aa342-8706-4288-bd11-ebb85995028c_Extended_MSFT_Method">
    <vt:lpwstr>Automatic</vt:lpwstr>
  </property>
  <property fmtid="{D5CDD505-2E9C-101B-9397-08002B2CF9AE}" pid="37" name="Sensitivity">
    <vt:lpwstr>General</vt:lpwstr>
  </property>
</Properties>
</file>