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1" r:id="rId3"/>
    <p:sldId id="283" r:id="rId4"/>
    <p:sldId id="278" r:id="rId5"/>
    <p:sldId id="258" r:id="rId6"/>
    <p:sldId id="284" r:id="rId7"/>
    <p:sldId id="259" r:id="rId8"/>
    <p:sldId id="260" r:id="rId9"/>
    <p:sldId id="261" r:id="rId10"/>
    <p:sldId id="262" r:id="rId11"/>
    <p:sldId id="263" r:id="rId12"/>
    <p:sldId id="265" r:id="rId13"/>
    <p:sldId id="266" r:id="rId14"/>
    <p:sldId id="267" r:id="rId15"/>
    <p:sldId id="268" r:id="rId16"/>
    <p:sldId id="269" r:id="rId17"/>
    <p:sldId id="270" r:id="rId18"/>
    <p:sldId id="285" r:id="rId19"/>
    <p:sldId id="271" r:id="rId20"/>
    <p:sldId id="286" r:id="rId21"/>
    <p:sldId id="287" r:id="rId22"/>
    <p:sldId id="272" r:id="rId23"/>
    <p:sldId id="288" r:id="rId24"/>
    <p:sldId id="273" r:id="rId25"/>
    <p:sldId id="274" r:id="rId26"/>
    <p:sldId id="277" r:id="rId27"/>
    <p:sldId id="275" r:id="rId28"/>
    <p:sldId id="289" r:id="rId29"/>
    <p:sldId id="276" r:id="rId30"/>
    <p:sldId id="279"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74325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54363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1600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605587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860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34191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659654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3489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419390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2E63E-003B-4CED-A10A-C7AAC74D9A13}"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31952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2E63E-003B-4CED-A10A-C7AAC74D9A13}"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332541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2E63E-003B-4CED-A10A-C7AAC74D9A13}" type="datetimeFigureOut">
              <a:rPr lang="en-IN" smtClean="0"/>
              <a:t>11-07-2021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41074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2E63E-003B-4CED-A10A-C7AAC74D9A13}" type="datetimeFigureOut">
              <a:rPr lang="en-IN" smtClean="0"/>
              <a:t>11-07-2021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22658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2E63E-003B-4CED-A10A-C7AAC74D9A13}" type="datetimeFigureOut">
              <a:rPr lang="en-IN" smtClean="0"/>
              <a:t>11-07-2021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8362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2E63E-003B-4CED-A10A-C7AAC74D9A13}"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231375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42E63E-003B-4CED-A10A-C7AAC74D9A13}"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EA6D0-E93D-4D94-906D-897C9F01E23C}" type="slidenum">
              <a:rPr lang="en-IN" smtClean="0"/>
              <a:t>‹#›</a:t>
            </a:fld>
            <a:endParaRPr lang="en-IN"/>
          </a:p>
        </p:txBody>
      </p:sp>
    </p:spTree>
    <p:extLst>
      <p:ext uri="{BB962C8B-B14F-4D97-AF65-F5344CB8AC3E}">
        <p14:creationId xmlns:p14="http://schemas.microsoft.com/office/powerpoint/2010/main" val="174632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42E63E-003B-4CED-A10A-C7AAC74D9A13}" type="datetimeFigureOut">
              <a:rPr lang="en-IN" smtClean="0"/>
              <a:t>11-07-2021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BEA6D0-E93D-4D94-906D-897C9F01E23C}" type="slidenum">
              <a:rPr lang="en-IN" smtClean="0"/>
              <a:t>‹#›</a:t>
            </a:fld>
            <a:endParaRPr lang="en-IN"/>
          </a:p>
        </p:txBody>
      </p:sp>
    </p:spTree>
    <p:extLst>
      <p:ext uri="{BB962C8B-B14F-4D97-AF65-F5344CB8AC3E}">
        <p14:creationId xmlns:p14="http://schemas.microsoft.com/office/powerpoint/2010/main" val="312835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webdriverio/codemod"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3c.github.io/webdriver/" TargetMode="External"/><Relationship Id="rId2" Type="http://schemas.openxmlformats.org/officeDocument/2006/relationships/hyperlink" Target="https://openjsf.org/" TargetMode="External"/><Relationship Id="rId1" Type="http://schemas.openxmlformats.org/officeDocument/2006/relationships/slideLayout" Target="../slideLayouts/slideLayout6.xml"/><Relationship Id="rId5" Type="http://schemas.openxmlformats.org/officeDocument/2006/relationships/hyperlink" Target="https://pptr.dev/" TargetMode="External"/><Relationship Id="rId4" Type="http://schemas.openxmlformats.org/officeDocument/2006/relationships/hyperlink" Target="https://chromedevtools.github.io/devtools-protoco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FCC9-7276-4EF2-A969-95939331995F}"/>
              </a:ext>
            </a:extLst>
          </p:cNvPr>
          <p:cNvSpPr>
            <a:spLocks noGrp="1"/>
          </p:cNvSpPr>
          <p:nvPr>
            <p:ph type="title"/>
          </p:nvPr>
        </p:nvSpPr>
        <p:spPr>
          <a:xfrm>
            <a:off x="1093894" y="1950720"/>
            <a:ext cx="8596668" cy="1320800"/>
          </a:xfrm>
        </p:spPr>
        <p:txBody>
          <a:bodyPr>
            <a:noAutofit/>
          </a:bodyPr>
          <a:lstStyle/>
          <a:p>
            <a:r>
              <a:rPr lang="en-IN" sz="5400" dirty="0"/>
              <a:t>WebdriverIO Test Automation Framework</a:t>
            </a:r>
          </a:p>
        </p:txBody>
      </p:sp>
      <p:sp>
        <p:nvSpPr>
          <p:cNvPr id="3" name="TextBox 2">
            <a:extLst>
              <a:ext uri="{FF2B5EF4-FFF2-40B4-BE49-F238E27FC236}">
                <a16:creationId xmlns:a16="http://schemas.microsoft.com/office/drawing/2014/main" id="{3676FEA5-59E9-41BD-BB26-B9566C0A3974}"/>
              </a:ext>
            </a:extLst>
          </p:cNvPr>
          <p:cNvSpPr txBox="1"/>
          <p:nvPr/>
        </p:nvSpPr>
        <p:spPr>
          <a:xfrm>
            <a:off x="6114242" y="5140960"/>
            <a:ext cx="3576320" cy="646331"/>
          </a:xfrm>
          <a:prstGeom prst="rect">
            <a:avLst/>
          </a:prstGeom>
          <a:noFill/>
        </p:spPr>
        <p:txBody>
          <a:bodyPr wrap="square" rtlCol="0">
            <a:spAutoFit/>
          </a:bodyPr>
          <a:lstStyle/>
          <a:p>
            <a:r>
              <a:rPr lang="en-IN" dirty="0"/>
              <a:t>Presented By: </a:t>
            </a:r>
          </a:p>
          <a:p>
            <a:r>
              <a:rPr lang="en-IN" dirty="0"/>
              <a:t>		Nikhil Jain</a:t>
            </a:r>
          </a:p>
        </p:txBody>
      </p:sp>
    </p:spTree>
    <p:extLst>
      <p:ext uri="{BB962C8B-B14F-4D97-AF65-F5344CB8AC3E}">
        <p14:creationId xmlns:p14="http://schemas.microsoft.com/office/powerpoint/2010/main" val="395549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Page Object Model </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930400"/>
            <a:ext cx="9469120" cy="3693319"/>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Page Object Model (POM) is a design pattern, popularly used in test automation that creates Object Repository for web UI elements. The advantage of the model is that it reduces code duplication and improves test maintenance.</a:t>
            </a:r>
          </a:p>
          <a:p>
            <a:pPr marL="342900" indent="-342900">
              <a:buFont typeface="Arial" panose="020B0604020202020204" pitchFamily="34" charset="0"/>
              <a:buAutoNum type="arabicPeriod"/>
            </a:pPr>
            <a:r>
              <a:rPr lang="en-US" sz="2000" dirty="0">
                <a:solidFill>
                  <a:srgbClr val="1C1E21"/>
                </a:solidFill>
                <a:latin typeface="IBM Plex Sans"/>
              </a:rPr>
              <a:t>Under this model, for each web page in the application, there should be a corresponding Page Class. This Page class will identify the </a:t>
            </a:r>
            <a:r>
              <a:rPr lang="en-US" sz="2000" dirty="0" err="1">
                <a:solidFill>
                  <a:srgbClr val="1C1E21"/>
                </a:solidFill>
                <a:latin typeface="IBM Plex Sans"/>
              </a:rPr>
              <a:t>WebElements</a:t>
            </a:r>
            <a:r>
              <a:rPr lang="en-US" sz="2000" dirty="0">
                <a:solidFill>
                  <a:srgbClr val="1C1E21"/>
                </a:solidFill>
                <a:latin typeface="IBM Plex Sans"/>
              </a:rPr>
              <a:t> of that web page and also contains Page methods which perform operations on those </a:t>
            </a:r>
            <a:r>
              <a:rPr lang="en-US" sz="2000" dirty="0" err="1">
                <a:solidFill>
                  <a:srgbClr val="1C1E21"/>
                </a:solidFill>
                <a:latin typeface="IBM Plex Sans"/>
              </a:rPr>
              <a:t>WebElements</a:t>
            </a:r>
            <a:r>
              <a:rPr lang="en-US" sz="2000" dirty="0">
                <a:solidFill>
                  <a:srgbClr val="1C1E21"/>
                </a:solidFill>
                <a:latin typeface="IBM Plex Sans"/>
              </a:rPr>
              <a:t>. Name of these methods should be given as per the task they are performing, i.e., if a loader is waiting for the payment gateway to appear, POM method name can be </a:t>
            </a:r>
            <a:r>
              <a:rPr lang="en-US" sz="2000" dirty="0" err="1">
                <a:solidFill>
                  <a:srgbClr val="1C1E21"/>
                </a:solidFill>
                <a:latin typeface="IBM Plex Sans"/>
              </a:rPr>
              <a:t>waitForPaymentScreenDisplay</a:t>
            </a:r>
            <a:r>
              <a:rPr lang="en-US" sz="2000" dirty="0">
                <a:solidFill>
                  <a:srgbClr val="1C1E21"/>
                </a:solidFill>
                <a:latin typeface="IBM Plex Sans"/>
              </a:rPr>
              <a:t>().</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85595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BDD (Behaviour Driven Development)</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930400"/>
            <a:ext cx="8432800" cy="3077766"/>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BDD is a way for software teams to work that closes the gap between business people and technical people by:</a:t>
            </a:r>
          </a:p>
          <a:p>
            <a:pPr marL="342900" indent="-342900">
              <a:buFont typeface="Arial" panose="020B0604020202020204" pitchFamily="34" charset="0"/>
              <a:buAutoNum type="arabicPeriod"/>
            </a:pPr>
            <a:r>
              <a:rPr lang="en-US" sz="2000" dirty="0">
                <a:solidFill>
                  <a:srgbClr val="1C1E21"/>
                </a:solidFill>
                <a:latin typeface="IBM Plex Sans"/>
              </a:rPr>
              <a:t>Encouraging collaboration across roles to build shared understanding of the problem to be solved</a:t>
            </a:r>
          </a:p>
          <a:p>
            <a:pPr marL="342900" indent="-342900">
              <a:buFont typeface="Arial" panose="020B0604020202020204" pitchFamily="34" charset="0"/>
              <a:buAutoNum type="arabicPeriod"/>
            </a:pPr>
            <a:r>
              <a:rPr lang="en-US" sz="2000" dirty="0">
                <a:solidFill>
                  <a:srgbClr val="1C1E21"/>
                </a:solidFill>
                <a:latin typeface="IBM Plex Sans"/>
              </a:rPr>
              <a:t>Working in rapid, small iterations to increase feedback and the flow of value</a:t>
            </a:r>
          </a:p>
          <a:p>
            <a:pPr marL="342900" indent="-342900">
              <a:buFont typeface="Arial" panose="020B0604020202020204" pitchFamily="34" charset="0"/>
              <a:buAutoNum type="arabicPeriod"/>
            </a:pPr>
            <a:r>
              <a:rPr lang="en-US" sz="2000" dirty="0">
                <a:solidFill>
                  <a:srgbClr val="1C1E21"/>
                </a:solidFill>
                <a:latin typeface="IBM Plex Sans"/>
              </a:rPr>
              <a:t>Producing system documentation that is automatically checked against the system’s </a:t>
            </a:r>
            <a:r>
              <a:rPr lang="en-US" sz="2000" dirty="0" err="1">
                <a:solidFill>
                  <a:srgbClr val="1C1E21"/>
                </a:solidFill>
                <a:latin typeface="IBM Plex Sans"/>
              </a:rPr>
              <a:t>behaviour</a:t>
            </a:r>
            <a:endParaRPr lang="en-US" sz="2000" dirty="0">
              <a:solidFill>
                <a:srgbClr val="1C1E21"/>
              </a:solidFill>
              <a:latin typeface="IBM Plex Sans"/>
            </a:endParaRP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08534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67174" y="2301244"/>
            <a:ext cx="3854528" cy="1278466"/>
          </a:xfrm>
        </p:spPr>
        <p:txBody>
          <a:bodyPr>
            <a:noAutofit/>
          </a:bodyPr>
          <a:lstStyle/>
          <a:p>
            <a:r>
              <a:rPr lang="en-IN" sz="4000" dirty="0"/>
              <a:t>WebdriverIO Setup</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33181" y="1793390"/>
            <a:ext cx="4513541" cy="3266290"/>
          </a:xfrm>
        </p:spPr>
        <p:txBody>
          <a:bodyPr>
            <a:normAutofit lnSpcReduction="10000"/>
          </a:bodyPr>
          <a:lstStyle/>
          <a:p>
            <a:r>
              <a:rPr lang="en-IN" sz="2400" b="0" i="0" dirty="0">
                <a:solidFill>
                  <a:srgbClr val="000000"/>
                </a:solidFill>
                <a:effectLst/>
                <a:latin typeface="Calibri" panose="020F0502020204030204" pitchFamily="34" charset="0"/>
              </a:rPr>
              <a:t>Installation </a:t>
            </a:r>
          </a:p>
          <a:p>
            <a:r>
              <a:rPr lang="en-IN" sz="2400" b="0" i="0" dirty="0">
                <a:solidFill>
                  <a:srgbClr val="000000"/>
                </a:solidFill>
                <a:effectLst/>
                <a:latin typeface="Calibri" panose="020F0502020204030204" pitchFamily="34" charset="0"/>
              </a:rPr>
              <a:t>IDE configuration</a:t>
            </a:r>
          </a:p>
          <a:p>
            <a:r>
              <a:rPr lang="en-IN" sz="2400" dirty="0">
                <a:solidFill>
                  <a:srgbClr val="000000"/>
                </a:solidFill>
                <a:latin typeface="Calibri" panose="020F0502020204030204" pitchFamily="34" charset="0"/>
              </a:rPr>
              <a:t>TypeScript</a:t>
            </a:r>
          </a:p>
          <a:p>
            <a:r>
              <a:rPr lang="en-IN" sz="2400" b="0" i="0" dirty="0">
                <a:solidFill>
                  <a:srgbClr val="000000"/>
                </a:solidFill>
                <a:effectLst/>
                <a:latin typeface="Calibri" panose="020F0502020204030204" pitchFamily="34" charset="0"/>
              </a:rPr>
              <a:t>Browser Configuration</a:t>
            </a:r>
          </a:p>
          <a:p>
            <a:r>
              <a:rPr lang="en-IN" sz="2400" dirty="0">
                <a:solidFill>
                  <a:srgbClr val="000000"/>
                </a:solidFill>
                <a:latin typeface="Calibri" panose="020F0502020204030204" pitchFamily="34" charset="0"/>
              </a:rPr>
              <a:t>Cucumber Integration</a:t>
            </a:r>
          </a:p>
          <a:p>
            <a:pPr lvl="1"/>
            <a:r>
              <a:rPr lang="en-IN" sz="2200" dirty="0">
                <a:solidFill>
                  <a:srgbClr val="000000"/>
                </a:solidFill>
                <a:latin typeface="Calibri" panose="020F0502020204030204" pitchFamily="34" charset="0"/>
              </a:rPr>
              <a:t>Features</a:t>
            </a:r>
          </a:p>
          <a:p>
            <a:pPr lvl="1"/>
            <a:r>
              <a:rPr lang="en-IN" sz="2200" dirty="0">
                <a:solidFill>
                  <a:srgbClr val="000000"/>
                </a:solidFill>
                <a:latin typeface="Calibri" panose="020F0502020204030204" pitchFamily="34" charset="0"/>
              </a:rPr>
              <a:t>Step Definitions</a:t>
            </a:r>
          </a:p>
        </p:txBody>
      </p:sp>
    </p:spTree>
    <p:extLst>
      <p:ext uri="{BB962C8B-B14F-4D97-AF65-F5344CB8AC3E}">
        <p14:creationId xmlns:p14="http://schemas.microsoft.com/office/powerpoint/2010/main" val="99402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Installation &amp; Configuration</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828800"/>
            <a:ext cx="9011920" cy="3765133"/>
          </a:xfrm>
          <a:prstGeom prst="rect">
            <a:avLst/>
          </a:prstGeom>
          <a:noFill/>
        </p:spPr>
        <p:txBody>
          <a:bodyPr wrap="square" rtlCol="0">
            <a:spAutoFit/>
          </a:bodyPr>
          <a:lstStyle/>
          <a:p>
            <a:pPr lvl="0">
              <a:lnSpc>
                <a:spcPct val="107000"/>
              </a:lnSpc>
              <a:buSzPts val="1000"/>
              <a:tabLst>
                <a:tab pos="457200" algn="l"/>
              </a:tabLst>
            </a:pPr>
            <a:r>
              <a:rPr lang="en-IN" sz="2000" dirty="0">
                <a:solidFill>
                  <a:srgbClr val="1C1E21"/>
                </a:solidFill>
                <a:latin typeface="IBM Plex Sans"/>
              </a:rPr>
              <a:t>1. Download and install Node.js from </a:t>
            </a:r>
            <a:r>
              <a:rPr lang="en-IN" sz="2000" dirty="0">
                <a:solidFill>
                  <a:srgbClr val="1C1E21"/>
                </a:solidFill>
                <a:latin typeface="IBM Plex Sans"/>
                <a:hlinkClick r:id="rId2">
                  <a:extLst>
                    <a:ext uri="{A12FA001-AC4F-418D-AE19-62706E023703}">
                      <ahyp:hlinkClr xmlns:ahyp="http://schemas.microsoft.com/office/drawing/2018/hyperlinkcolor" val="tx"/>
                    </a:ext>
                  </a:extLst>
                </a:hlinkClick>
              </a:rPr>
              <a:t>https://nodejs.org/en/download/</a:t>
            </a:r>
            <a:endParaRPr lang="en-IN" sz="2000" dirty="0">
              <a:solidFill>
                <a:srgbClr val="1C1E21"/>
              </a:solidFill>
              <a:latin typeface="IBM Plex Sans"/>
            </a:endParaRPr>
          </a:p>
          <a:p>
            <a:pPr lvl="0">
              <a:lnSpc>
                <a:spcPct val="107000"/>
              </a:lnSpc>
              <a:buSzPts val="1000"/>
              <a:tabLst>
                <a:tab pos="457200" algn="l"/>
              </a:tabLst>
            </a:pPr>
            <a:r>
              <a:rPr lang="en-IN" sz="2000" dirty="0">
                <a:solidFill>
                  <a:srgbClr val="1C1E21"/>
                </a:solidFill>
                <a:latin typeface="IBM Plex Sans"/>
              </a:rPr>
              <a:t>2. Download and install </a:t>
            </a:r>
            <a:r>
              <a:rPr lang="en-IN" sz="2000" dirty="0" err="1">
                <a:solidFill>
                  <a:srgbClr val="1C1E21"/>
                </a:solidFill>
                <a:latin typeface="IBM Plex Sans"/>
              </a:rPr>
              <a:t>VSCode</a:t>
            </a:r>
            <a:r>
              <a:rPr lang="en-IN" sz="2000" dirty="0">
                <a:solidFill>
                  <a:srgbClr val="1C1E21"/>
                </a:solidFill>
                <a:latin typeface="IBM Plex Sans"/>
              </a:rPr>
              <a:t> (Visual Studio Code) from </a:t>
            </a:r>
            <a:r>
              <a:rPr lang="en-IN" sz="2000" dirty="0">
                <a:solidFill>
                  <a:srgbClr val="1C1E21"/>
                </a:solidFill>
                <a:latin typeface="IBM Plex Sans"/>
                <a:hlinkClick r:id="rId3">
                  <a:extLst>
                    <a:ext uri="{A12FA001-AC4F-418D-AE19-62706E023703}">
                      <ahyp:hlinkClr xmlns:ahyp="http://schemas.microsoft.com/office/drawing/2018/hyperlinkcolor" val="tx"/>
                    </a:ext>
                  </a:extLst>
                </a:hlinkClick>
              </a:rPr>
              <a:t>https://code.visualstudio.com/</a:t>
            </a:r>
            <a:r>
              <a:rPr lang="en-IN" sz="2000" dirty="0">
                <a:solidFill>
                  <a:srgbClr val="1C1E21"/>
                </a:solidFill>
                <a:latin typeface="IBM Plex Sans"/>
              </a:rPr>
              <a:t>.</a:t>
            </a:r>
          </a:p>
          <a:p>
            <a:pPr lvl="0">
              <a:lnSpc>
                <a:spcPct val="107000"/>
              </a:lnSpc>
              <a:buSzPts val="1000"/>
              <a:tabLst>
                <a:tab pos="457200" algn="l"/>
              </a:tabLst>
            </a:pPr>
            <a:r>
              <a:rPr lang="en-IN" sz="2000" dirty="0">
                <a:solidFill>
                  <a:srgbClr val="1C1E21"/>
                </a:solidFill>
                <a:latin typeface="IBM Plex Sans"/>
              </a:rPr>
              <a:t>3. VS Code Extensions:</a:t>
            </a:r>
          </a:p>
          <a:p>
            <a:pPr marL="800100" lvl="2" indent="-342900">
              <a:lnSpc>
                <a:spcPct val="107000"/>
              </a:lnSpc>
              <a:buFont typeface="Arial" panose="020B0604020202020204" pitchFamily="34" charset="0"/>
              <a:buAutoNum type="arabicPeriod"/>
            </a:pPr>
            <a:r>
              <a:rPr lang="en-IN" sz="2000" dirty="0">
                <a:solidFill>
                  <a:srgbClr val="1C1E21"/>
                </a:solidFill>
                <a:latin typeface="IBM Plex Sans"/>
              </a:rPr>
              <a:t>Launch </a:t>
            </a:r>
            <a:r>
              <a:rPr lang="en-IN" sz="2000" dirty="0" err="1">
                <a:solidFill>
                  <a:srgbClr val="1C1E21"/>
                </a:solidFill>
                <a:latin typeface="IBM Plex Sans"/>
              </a:rPr>
              <a:t>VSCode</a:t>
            </a:r>
            <a:r>
              <a:rPr lang="en-IN" sz="2000" dirty="0">
                <a:solidFill>
                  <a:srgbClr val="1C1E21"/>
                </a:solidFill>
                <a:latin typeface="IBM Plex Sans"/>
              </a:rPr>
              <a:t> IDE.  </a:t>
            </a:r>
          </a:p>
          <a:p>
            <a:pPr marL="800100" lvl="2" indent="-342900">
              <a:lnSpc>
                <a:spcPct val="107000"/>
              </a:lnSpc>
              <a:buFont typeface="Arial" panose="020B0604020202020204" pitchFamily="34" charset="0"/>
              <a:buAutoNum type="arabicPeriod"/>
            </a:pPr>
            <a:r>
              <a:rPr lang="en-IN" sz="2000" dirty="0">
                <a:solidFill>
                  <a:srgbClr val="1C1E21"/>
                </a:solidFill>
                <a:latin typeface="IBM Plex Sans"/>
              </a:rPr>
              <a:t>Go to Extension tab</a:t>
            </a:r>
          </a:p>
          <a:p>
            <a:pPr marL="800100" lvl="2" indent="-342900">
              <a:lnSpc>
                <a:spcPct val="107000"/>
              </a:lnSpc>
              <a:buFont typeface="Arial" panose="020B0604020202020204" pitchFamily="34" charset="0"/>
              <a:buAutoNum type="arabicPeriod"/>
            </a:pPr>
            <a:r>
              <a:rPr lang="en-IN" sz="2000" dirty="0">
                <a:solidFill>
                  <a:srgbClr val="1C1E21"/>
                </a:solidFill>
                <a:latin typeface="IBM Plex Sans"/>
              </a:rPr>
              <a:t>Install Cucumber (Gherkin) Full Support extension (To enable syntax auto-completion in feature file and step definition, formatting, code snippets, syntax highlight, and easy maintenance of cucumber files)</a:t>
            </a:r>
          </a:p>
          <a:p>
            <a:pPr marL="800100" lvl="2" indent="-342900">
              <a:lnSpc>
                <a:spcPct val="107000"/>
              </a:lnSpc>
              <a:spcAft>
                <a:spcPts val="800"/>
              </a:spcAft>
              <a:buFont typeface="Arial" panose="020B0604020202020204" pitchFamily="34" charset="0"/>
              <a:buAutoNum type="arabicPeriod"/>
            </a:pPr>
            <a:r>
              <a:rPr lang="en-IN" sz="2000" dirty="0">
                <a:solidFill>
                  <a:srgbClr val="1C1E21"/>
                </a:solidFill>
                <a:latin typeface="IBM Plex Sans"/>
              </a:rPr>
              <a:t>Install JavaScript and TypeScript Nightly extension (For TypeScript support)</a:t>
            </a:r>
          </a:p>
          <a:p>
            <a:endParaRPr lang="en-IN" dirty="0"/>
          </a:p>
        </p:txBody>
      </p:sp>
    </p:spTree>
    <p:extLst>
      <p:ext uri="{BB962C8B-B14F-4D97-AF65-F5344CB8AC3E}">
        <p14:creationId xmlns:p14="http://schemas.microsoft.com/office/powerpoint/2010/main" val="72537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WebdriverIO Setup</a:t>
            </a:r>
          </a:p>
        </p:txBody>
      </p:sp>
      <p:sp>
        <p:nvSpPr>
          <p:cNvPr id="3" name="TextBox 2">
            <a:extLst>
              <a:ext uri="{FF2B5EF4-FFF2-40B4-BE49-F238E27FC236}">
                <a16:creationId xmlns:a16="http://schemas.microsoft.com/office/drawing/2014/main" id="{11A06A6F-D366-4227-9879-698B7966A8ED}"/>
              </a:ext>
            </a:extLst>
          </p:cNvPr>
          <p:cNvSpPr txBox="1"/>
          <p:nvPr/>
        </p:nvSpPr>
        <p:spPr>
          <a:xfrm>
            <a:off x="1524000" y="1386278"/>
            <a:ext cx="9641840" cy="5287088"/>
          </a:xfrm>
          <a:prstGeom prst="rect">
            <a:avLst/>
          </a:prstGeom>
          <a:noFill/>
        </p:spPr>
        <p:txBody>
          <a:bodyPr wrap="square" rtlCol="0">
            <a:spAutoFit/>
          </a:bodyPr>
          <a:lstStyle/>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Create new project folder with the name: </a:t>
            </a:r>
            <a:r>
              <a:rPr lang="en-IN" sz="2000" dirty="0" err="1">
                <a:solidFill>
                  <a:srgbClr val="1C1E21"/>
                </a:solidFill>
                <a:latin typeface="IBM Plex Sans"/>
              </a:rPr>
              <a:t>WebDriverIO_Cucumber_Project</a:t>
            </a:r>
            <a:r>
              <a:rPr lang="en-IN" sz="2000" dirty="0">
                <a:solidFill>
                  <a:srgbClr val="1C1E21"/>
                </a:solidFill>
                <a:latin typeface="IBM Plex Sans"/>
              </a:rPr>
              <a:t> at any desired location in the machine (Ex. C:\MyProjects).</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Open the project folder in IDE.</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Open a new terminal and execute the command </a:t>
            </a:r>
            <a:r>
              <a:rPr lang="en-IN" sz="2000" b="1" dirty="0">
                <a:solidFill>
                  <a:srgbClr val="1C1E21"/>
                </a:solidFill>
                <a:latin typeface="IBM Plex Sans"/>
              </a:rPr>
              <a:t>“</a:t>
            </a:r>
            <a:r>
              <a:rPr lang="en-IN" sz="2000" b="1" dirty="0" err="1">
                <a:solidFill>
                  <a:srgbClr val="1C1E21"/>
                </a:solidFill>
                <a:latin typeface="IBM Plex Sans"/>
              </a:rPr>
              <a:t>npm</a:t>
            </a:r>
            <a:r>
              <a:rPr lang="en-IN" sz="2000" b="1" dirty="0">
                <a:solidFill>
                  <a:srgbClr val="1C1E21"/>
                </a:solidFill>
                <a:latin typeface="IBM Plex Sans"/>
              </a:rPr>
              <a:t> </a:t>
            </a:r>
            <a:r>
              <a:rPr lang="en-IN" sz="2000" b="1" dirty="0" err="1">
                <a:solidFill>
                  <a:srgbClr val="1C1E21"/>
                </a:solidFill>
                <a:latin typeface="IBM Plex Sans"/>
              </a:rPr>
              <a:t>init</a:t>
            </a:r>
            <a:r>
              <a:rPr lang="en-IN" sz="2000" b="1" dirty="0">
                <a:solidFill>
                  <a:srgbClr val="1C1E21"/>
                </a:solidFill>
                <a:latin typeface="IBM Plex Sans"/>
              </a:rPr>
              <a:t> –y”</a:t>
            </a:r>
            <a:r>
              <a:rPr lang="en-IN" sz="2000" dirty="0">
                <a:solidFill>
                  <a:srgbClr val="1C1E21"/>
                </a:solidFill>
                <a:latin typeface="IBM Plex Sans"/>
              </a:rPr>
              <a:t> to create a basic structure of the </a:t>
            </a:r>
            <a:r>
              <a:rPr lang="en-IN" sz="2000" b="1" dirty="0" err="1">
                <a:solidFill>
                  <a:srgbClr val="1C1E21"/>
                </a:solidFill>
                <a:latin typeface="IBM Plex Sans"/>
              </a:rPr>
              <a:t>package.json</a:t>
            </a:r>
            <a:r>
              <a:rPr lang="en-IN" sz="2000" dirty="0">
                <a:solidFill>
                  <a:srgbClr val="1C1E21"/>
                </a:solidFill>
                <a:latin typeface="IBM Plex Sans"/>
              </a:rPr>
              <a:t> file. (</a:t>
            </a:r>
            <a:r>
              <a:rPr lang="en-IN" sz="2000" i="1" dirty="0">
                <a:solidFill>
                  <a:srgbClr val="1C1E21"/>
                </a:solidFill>
                <a:latin typeface="IBM Plex Sans"/>
              </a:rPr>
              <a:t>Note : -y option is to affirm the options automatically</a:t>
            </a:r>
            <a:r>
              <a:rPr lang="en-IN" sz="2000" dirty="0">
                <a:solidFill>
                  <a:srgbClr val="1C1E21"/>
                </a:solidFill>
                <a:latin typeface="IBM Plex Sans"/>
              </a:rPr>
              <a:t>)</a:t>
            </a:r>
          </a:p>
          <a:p>
            <a:pPr lvl="0">
              <a:lnSpc>
                <a:spcPct val="107000"/>
              </a:lnSpc>
              <a:spcBef>
                <a:spcPts val="375"/>
              </a:spcBef>
              <a:spcAft>
                <a:spcPts val="1125"/>
              </a:spcAft>
            </a:pPr>
            <a:r>
              <a:rPr lang="en-IN" sz="2000" i="1" dirty="0">
                <a:solidFill>
                  <a:srgbClr val="1C1E21"/>
                </a:solidFill>
                <a:latin typeface="IBM Plex Sans"/>
              </a:rPr>
              <a:t>	Observe the </a:t>
            </a:r>
            <a:r>
              <a:rPr lang="en-IN" sz="2000" i="1" dirty="0" err="1">
                <a:solidFill>
                  <a:srgbClr val="1C1E21"/>
                </a:solidFill>
                <a:latin typeface="IBM Plex Sans"/>
              </a:rPr>
              <a:t>package.json</a:t>
            </a:r>
            <a:r>
              <a:rPr lang="en-IN" sz="2000" i="1" dirty="0">
                <a:solidFill>
                  <a:srgbClr val="1C1E21"/>
                </a:solidFill>
                <a:latin typeface="IBM Plex Sans"/>
              </a:rPr>
              <a:t> created inside the project folder</a:t>
            </a:r>
          </a:p>
          <a:p>
            <a:pPr marL="457200" lvl="0" indent="-457200">
              <a:lnSpc>
                <a:spcPct val="107000"/>
              </a:lnSpc>
              <a:spcBef>
                <a:spcPts val="375"/>
              </a:spcBef>
              <a:spcAft>
                <a:spcPts val="1125"/>
              </a:spcAft>
              <a:buAutoNum type="arabicPeriod" startAt="4"/>
            </a:pPr>
            <a:r>
              <a:rPr lang="en-IN" sz="2000" dirty="0">
                <a:solidFill>
                  <a:srgbClr val="1C1E21"/>
                </a:solidFill>
                <a:latin typeface="IBM Plex Sans"/>
              </a:rPr>
              <a:t>Execute the command: </a:t>
            </a:r>
          </a:p>
          <a:p>
            <a:pPr lvl="0">
              <a:lnSpc>
                <a:spcPct val="107000"/>
              </a:lnSpc>
              <a:spcBef>
                <a:spcPts val="375"/>
              </a:spcBef>
              <a:spcAft>
                <a:spcPts val="1125"/>
              </a:spcAft>
            </a:pPr>
            <a:r>
              <a:rPr lang="en-IN" sz="2000" dirty="0">
                <a:solidFill>
                  <a:srgbClr val="1C1E21"/>
                </a:solidFill>
                <a:latin typeface="IBM Plex Sans"/>
              </a:rPr>
              <a:t>	</a:t>
            </a:r>
            <a:r>
              <a:rPr lang="en-IN" sz="2000" b="1" dirty="0" err="1">
                <a:solidFill>
                  <a:srgbClr val="1C1E21"/>
                </a:solidFill>
                <a:latin typeface="IBM Plex Sans"/>
              </a:rPr>
              <a:t>npm</a:t>
            </a:r>
            <a:r>
              <a:rPr lang="en-IN" sz="2000" b="1" dirty="0">
                <a:solidFill>
                  <a:srgbClr val="1C1E21"/>
                </a:solidFill>
                <a:latin typeface="IBM Plex Sans"/>
              </a:rPr>
              <a:t> </a:t>
            </a:r>
            <a:r>
              <a:rPr lang="en-IN" sz="2000" b="1" dirty="0" err="1">
                <a:solidFill>
                  <a:srgbClr val="1C1E21"/>
                </a:solidFill>
                <a:latin typeface="IBM Plex Sans"/>
              </a:rPr>
              <a:t>i</a:t>
            </a:r>
            <a:r>
              <a:rPr lang="en-IN" sz="2000" b="1" dirty="0">
                <a:solidFill>
                  <a:srgbClr val="1C1E21"/>
                </a:solidFill>
                <a:latin typeface="IBM Plex Sans"/>
              </a:rPr>
              <a:t> --save-dev @wdio/cli</a:t>
            </a:r>
            <a:r>
              <a:rPr lang="en-IN" sz="2000" dirty="0">
                <a:solidFill>
                  <a:srgbClr val="1C1E21"/>
                </a:solidFill>
                <a:latin typeface="IBM Plex Sans"/>
              </a:rPr>
              <a:t> to install </a:t>
            </a:r>
            <a:r>
              <a:rPr lang="en-IN" sz="2000" dirty="0" err="1">
                <a:solidFill>
                  <a:srgbClr val="1C1E21"/>
                </a:solidFill>
                <a:latin typeface="IBM Plex Sans"/>
              </a:rPr>
              <a:t>WebDriverIO</a:t>
            </a:r>
            <a:r>
              <a:rPr lang="en-IN" sz="2000" dirty="0">
                <a:solidFill>
                  <a:srgbClr val="1C1E21"/>
                </a:solidFill>
                <a:latin typeface="IBM Plex Sans"/>
              </a:rPr>
              <a:t> command-line client.</a:t>
            </a:r>
          </a:p>
          <a:p>
            <a:pPr lvl="0">
              <a:lnSpc>
                <a:spcPct val="107000"/>
              </a:lnSpc>
              <a:spcBef>
                <a:spcPts val="375"/>
              </a:spcBef>
              <a:spcAft>
                <a:spcPts val="1125"/>
              </a:spcAft>
            </a:pPr>
            <a:r>
              <a:rPr lang="en-IN" sz="2000" dirty="0">
                <a:solidFill>
                  <a:srgbClr val="1C1E21"/>
                </a:solidFill>
                <a:latin typeface="IBM Plex Sans"/>
              </a:rPr>
              <a:t>	</a:t>
            </a:r>
            <a:r>
              <a:rPr lang="en-IN" sz="2000" i="1" dirty="0">
                <a:solidFill>
                  <a:srgbClr val="1C1E21"/>
                </a:solidFill>
                <a:latin typeface="IBM Plex Sans"/>
              </a:rPr>
              <a:t>Observe the </a:t>
            </a:r>
            <a:r>
              <a:rPr lang="en-IN" sz="2000" i="1" dirty="0" err="1">
                <a:solidFill>
                  <a:srgbClr val="1C1E21"/>
                </a:solidFill>
                <a:latin typeface="IBM Plex Sans"/>
              </a:rPr>
              <a:t>node_modules</a:t>
            </a:r>
            <a:r>
              <a:rPr lang="en-IN" sz="2000" i="1" dirty="0">
                <a:solidFill>
                  <a:srgbClr val="1C1E21"/>
                </a:solidFill>
                <a:latin typeface="IBM Plex Sans"/>
              </a:rPr>
              <a:t> folder created inside the project folder. This folder contains all the necessary libraries.</a:t>
            </a:r>
          </a:p>
          <a:p>
            <a:endParaRPr lang="en-IN" dirty="0"/>
          </a:p>
        </p:txBody>
      </p:sp>
    </p:spTree>
    <p:extLst>
      <p:ext uri="{BB962C8B-B14F-4D97-AF65-F5344CB8AC3E}">
        <p14:creationId xmlns:p14="http://schemas.microsoft.com/office/powerpoint/2010/main" val="4016861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WebdriverIO Setup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595120" y="1425021"/>
            <a:ext cx="9641840" cy="5573000"/>
          </a:xfrm>
          <a:prstGeom prst="rect">
            <a:avLst/>
          </a:prstGeom>
          <a:noFill/>
        </p:spPr>
        <p:txBody>
          <a:bodyPr wrap="square" rtlCol="0">
            <a:spAutoFit/>
          </a:bodyPr>
          <a:lstStyle/>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npx</a:t>
            </a:r>
            <a:r>
              <a:rPr lang="en-IN" sz="2000" b="1" dirty="0">
                <a:solidFill>
                  <a:srgbClr val="1C1E21"/>
                </a:solidFill>
                <a:latin typeface="IBM Plex Sans"/>
              </a:rPr>
              <a:t> </a:t>
            </a:r>
            <a:r>
              <a:rPr lang="en-IN" sz="2000" b="1" dirty="0" err="1">
                <a:solidFill>
                  <a:srgbClr val="1C1E21"/>
                </a:solidFill>
                <a:latin typeface="IBM Plex Sans"/>
              </a:rPr>
              <a:t>wdio</a:t>
            </a:r>
            <a:r>
              <a:rPr lang="en-IN" sz="2000" b="1" dirty="0">
                <a:solidFill>
                  <a:srgbClr val="1C1E21"/>
                </a:solidFill>
                <a:latin typeface="IBM Plex Sans"/>
              </a:rPr>
              <a:t> config</a:t>
            </a:r>
            <a:r>
              <a:rPr lang="en-IN" sz="2000" dirty="0">
                <a:solidFill>
                  <a:srgbClr val="1C1E21"/>
                </a:solidFill>
                <a:latin typeface="IBM Plex Sans"/>
              </a:rPr>
              <a:t> to create and customize the wdio.conf.js file in the project and answer the prompted questions as stated below:</a:t>
            </a: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endParaRPr lang="en-IN" sz="2000" dirty="0">
              <a:solidFill>
                <a:srgbClr val="1C1E21"/>
              </a:solidFill>
              <a:latin typeface="IBM Plex Sans"/>
            </a:endParaRP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Observe the </a:t>
            </a:r>
            <a:r>
              <a:rPr lang="en-IN" sz="2000" dirty="0" err="1">
                <a:solidFill>
                  <a:srgbClr val="1C1E21"/>
                </a:solidFill>
                <a:latin typeface="IBM Plex Sans"/>
              </a:rPr>
              <a:t>package.json</a:t>
            </a:r>
            <a:r>
              <a:rPr lang="en-IN" sz="2000" dirty="0">
                <a:solidFill>
                  <a:srgbClr val="1C1E21"/>
                </a:solidFill>
                <a:latin typeface="IBM Plex Sans"/>
              </a:rPr>
              <a:t> inside the project folder:</a:t>
            </a: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Observe the wdio.conf.js created inside the project folder. Cucumber options can be modified by changing the settings in the '</a:t>
            </a:r>
            <a:r>
              <a:rPr lang="en-IN" sz="2000" dirty="0" err="1">
                <a:solidFill>
                  <a:srgbClr val="1C1E21"/>
                </a:solidFill>
                <a:latin typeface="IBM Plex Sans"/>
              </a:rPr>
              <a:t>CucumberOpts</a:t>
            </a:r>
            <a:r>
              <a:rPr lang="en-IN" sz="2000" dirty="0">
                <a:solidFill>
                  <a:srgbClr val="1C1E21"/>
                </a:solidFill>
                <a:latin typeface="IBM Plex Sans"/>
              </a:rPr>
              <a:t>.'</a:t>
            </a:r>
          </a:p>
          <a:p>
            <a:pPr marL="342900" lvl="0" indent="-342900">
              <a:lnSpc>
                <a:spcPct val="107000"/>
              </a:lnSpc>
              <a:spcBef>
                <a:spcPts val="375"/>
              </a:spcBef>
              <a:spcAft>
                <a:spcPts val="1125"/>
              </a:spcAft>
              <a:buFont typeface="+mj-lt"/>
              <a:buAutoNum type="arabicPeriod"/>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Prompted Questions">
            <a:extLst>
              <a:ext uri="{FF2B5EF4-FFF2-40B4-BE49-F238E27FC236}">
                <a16:creationId xmlns:a16="http://schemas.microsoft.com/office/drawing/2014/main" id="{87A3236D-F896-4624-80B3-A14A644407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86710" y="2239327"/>
            <a:ext cx="5219700" cy="2379345"/>
          </a:xfrm>
          <a:prstGeom prst="rect">
            <a:avLst/>
          </a:prstGeom>
          <a:noFill/>
          <a:ln>
            <a:noFill/>
          </a:ln>
        </p:spPr>
      </p:pic>
    </p:spTree>
    <p:extLst>
      <p:ext uri="{BB962C8B-B14F-4D97-AF65-F5344CB8AC3E}">
        <p14:creationId xmlns:p14="http://schemas.microsoft.com/office/powerpoint/2010/main" val="2060109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Cucumber Integration – Feature Files</a:t>
            </a:r>
          </a:p>
        </p:txBody>
      </p:sp>
      <p:sp>
        <p:nvSpPr>
          <p:cNvPr id="3" name="TextBox 2">
            <a:extLst>
              <a:ext uri="{FF2B5EF4-FFF2-40B4-BE49-F238E27FC236}">
                <a16:creationId xmlns:a16="http://schemas.microsoft.com/office/drawing/2014/main" id="{11A06A6F-D366-4227-9879-698B7966A8ED}"/>
              </a:ext>
            </a:extLst>
          </p:cNvPr>
          <p:cNvSpPr txBox="1"/>
          <p:nvPr/>
        </p:nvSpPr>
        <p:spPr>
          <a:xfrm>
            <a:off x="1605280" y="1503680"/>
            <a:ext cx="10312400" cy="5296322"/>
          </a:xfrm>
          <a:prstGeom prst="rect">
            <a:avLst/>
          </a:prstGeom>
          <a:noFill/>
        </p:spPr>
        <p:txBody>
          <a:bodyPr wrap="square" rtlCol="0">
            <a:spAutoFit/>
          </a:bodyPr>
          <a:lstStyle/>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 the project folder, create a new folder with the name: features.</a:t>
            </a: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Inside the features folder, create a new file with the name: </a:t>
            </a:r>
            <a:r>
              <a:rPr lang="en-IN" sz="2000" dirty="0" err="1">
                <a:solidFill>
                  <a:srgbClr val="1C1E21"/>
                </a:solidFill>
                <a:latin typeface="IBM Plex Sans"/>
              </a:rPr>
              <a:t>login.feature</a:t>
            </a:r>
            <a:r>
              <a:rPr lang="en-IN" sz="2000" dirty="0">
                <a:solidFill>
                  <a:srgbClr val="1C1E21"/>
                </a:solidFill>
                <a:latin typeface="IBM Plex Sans"/>
              </a:rPr>
              <a:t>.</a:t>
            </a:r>
          </a:p>
          <a:p>
            <a:pPr marL="34290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Below is the code for the sample feature file:</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Feature: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To test the login functionality in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Internet </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Herokuapp</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Background: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Given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 user is on login page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Scenario:</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The one where user logs in using valid credentials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When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 user enters username as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tomsmith</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and password as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SuperSecretPassword</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And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clicks on login button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Then </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 user must navigate to secure area page displaying a message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"You logged into a secure area!"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2000" dirty="0">
                <a:solidFill>
                  <a:srgbClr val="1C1E21"/>
                </a:solidFill>
                <a:latin typeface="IBM Plex Sans"/>
              </a:rPr>
              <a:t>	</a:t>
            </a:r>
            <a:r>
              <a:rPr lang="en-IN" sz="2000" i="1" dirty="0">
                <a:solidFill>
                  <a:srgbClr val="1C1E21"/>
                </a:solidFill>
                <a:latin typeface="IBM Plex Sans"/>
              </a:rPr>
              <a:t>The above code in the feature file represents the valid login scenarios with validation of success and error messages.</a:t>
            </a:r>
          </a:p>
          <a:p>
            <a:endParaRPr lang="en-IN" dirty="0"/>
          </a:p>
        </p:txBody>
      </p:sp>
    </p:spTree>
    <p:extLst>
      <p:ext uri="{BB962C8B-B14F-4D97-AF65-F5344CB8AC3E}">
        <p14:creationId xmlns:p14="http://schemas.microsoft.com/office/powerpoint/2010/main" val="147358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Cucumber Integration – Step Definitions</a:t>
            </a:r>
          </a:p>
        </p:txBody>
      </p:sp>
      <p:sp>
        <p:nvSpPr>
          <p:cNvPr id="3" name="TextBox 2">
            <a:extLst>
              <a:ext uri="{FF2B5EF4-FFF2-40B4-BE49-F238E27FC236}">
                <a16:creationId xmlns:a16="http://schemas.microsoft.com/office/drawing/2014/main" id="{11A06A6F-D366-4227-9879-698B7966A8ED}"/>
              </a:ext>
            </a:extLst>
          </p:cNvPr>
          <p:cNvSpPr txBox="1"/>
          <p:nvPr/>
        </p:nvSpPr>
        <p:spPr>
          <a:xfrm>
            <a:off x="1473200" y="1381760"/>
            <a:ext cx="9641840" cy="4007123"/>
          </a:xfrm>
          <a:prstGeom prst="rect">
            <a:avLst/>
          </a:prstGeom>
          <a:noFill/>
        </p:spPr>
        <p:txBody>
          <a:bodyPr wrap="square" rtlCol="0">
            <a:spAutoFit/>
          </a:bodyPr>
          <a:lstStyle/>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 Execute the command </a:t>
            </a:r>
            <a:r>
              <a:rPr lang="en-IN" sz="2000" b="1" dirty="0">
                <a:solidFill>
                  <a:srgbClr val="1C1E21"/>
                </a:solidFill>
                <a:latin typeface="IBM Plex Sans"/>
              </a:rPr>
              <a:t>'./</a:t>
            </a:r>
            <a:r>
              <a:rPr lang="en-IN" sz="2000" b="1" dirty="0" err="1">
                <a:solidFill>
                  <a:srgbClr val="1C1E21"/>
                </a:solidFill>
                <a:latin typeface="IBM Plex Sans"/>
              </a:rPr>
              <a:t>node_modules</a:t>
            </a:r>
            <a:r>
              <a:rPr lang="en-IN" sz="2000" b="1" dirty="0">
                <a:solidFill>
                  <a:srgbClr val="1C1E21"/>
                </a:solidFill>
                <a:latin typeface="IBM Plex Sans"/>
              </a:rPr>
              <a:t>/.bin/cucumber-js.cmd'</a:t>
            </a:r>
            <a:r>
              <a:rPr lang="en-IN" sz="2000" dirty="0">
                <a:solidFill>
                  <a:srgbClr val="1C1E21"/>
                </a:solidFill>
                <a:latin typeface="IBM Plex Sans"/>
              </a:rPr>
              <a:t> to run the cucumber feature file scenarios and generate the step definition methods</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Inside the features folder create a new folder with the name: </a:t>
            </a:r>
            <a:r>
              <a:rPr lang="en-IN" sz="2000" b="1" dirty="0">
                <a:solidFill>
                  <a:srgbClr val="1C1E21"/>
                </a:solidFill>
                <a:latin typeface="IBM Plex Sans"/>
              </a:rPr>
              <a:t>step-definitions</a:t>
            </a:r>
            <a:r>
              <a:rPr lang="en-IN" sz="2000" dirty="0">
                <a:solidFill>
                  <a:srgbClr val="1C1E21"/>
                </a:solidFill>
                <a:latin typeface="IBM Plex Sans"/>
              </a:rPr>
              <a:t>.</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Inside the step-definitions folder, create a new file with the name: steps.js.</a:t>
            </a:r>
          </a:p>
          <a:p>
            <a:pPr marL="342900" lvl="0" indent="-342900">
              <a:lnSpc>
                <a:spcPct val="107000"/>
              </a:lnSpc>
              <a:spcBef>
                <a:spcPts val="375"/>
              </a:spcBef>
              <a:spcAft>
                <a:spcPts val="1125"/>
              </a:spcAft>
              <a:buFont typeface="Arial" panose="020B0604020202020204" pitchFamily="34" charset="0"/>
              <a:buAutoNum type="arabicPeriod"/>
            </a:pPr>
            <a:r>
              <a:rPr lang="en-IN" sz="2000" dirty="0">
                <a:solidFill>
                  <a:srgbClr val="1C1E21"/>
                </a:solidFill>
                <a:latin typeface="IBM Plex Sans"/>
              </a:rPr>
              <a:t>Add the below line of code in the steps.js file:</a:t>
            </a:r>
          </a:p>
          <a:p>
            <a:pPr marL="6096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require(</a:t>
            </a:r>
            <a:r>
              <a:rPr lang="en-IN" sz="18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'@cucumber/cucumber’</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75"/>
              </a:spcBef>
              <a:spcAft>
                <a:spcPts val="1125"/>
              </a:spcAft>
              <a:buAutoNum type="arabicPeriod" startAt="5"/>
            </a:pP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Copy the generated step definition methods and paste them into the steps.js file. Make sure not to copy the duplicate step definition methods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457200" lvl="0" indent="-457200">
              <a:lnSpc>
                <a:spcPct val="107000"/>
              </a:lnSpc>
              <a:spcBef>
                <a:spcPts val="375"/>
              </a:spcBef>
              <a:spcAft>
                <a:spcPts val="1125"/>
              </a:spcAft>
              <a:buAutoNum type="arabicPeriod" startAt="5"/>
            </a:pPr>
            <a:r>
              <a:rPr lang="en-IN" sz="2000" dirty="0">
                <a:solidFill>
                  <a:srgbClr val="1C1E21"/>
                </a:solidFill>
                <a:latin typeface="IBM Plex Sans"/>
              </a:rPr>
              <a:t>Rename the variables appropriately to make the code more understandable</a:t>
            </a:r>
          </a:p>
        </p:txBody>
      </p:sp>
    </p:spTree>
    <p:extLst>
      <p:ext uri="{BB962C8B-B14F-4D97-AF65-F5344CB8AC3E}">
        <p14:creationId xmlns:p14="http://schemas.microsoft.com/office/powerpoint/2010/main" val="239719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Step Definitions – Continued.. </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381760"/>
            <a:ext cx="10366586" cy="5562420"/>
          </a:xfrm>
          <a:prstGeom prst="rect">
            <a:avLst/>
          </a:prstGeom>
          <a:noFill/>
        </p:spPr>
        <p:txBody>
          <a:bodyPr wrap="square" rtlCol="0">
            <a:spAutoFit/>
          </a:bodyPr>
          <a:lstStyle/>
          <a:p>
            <a:pPr>
              <a:lnSpc>
                <a:spcPct val="107000"/>
              </a:lnSpc>
              <a:spcBef>
                <a:spcPts val="375"/>
              </a:spcBef>
              <a:spcAft>
                <a:spcPts val="1125"/>
              </a:spcAft>
            </a:pPr>
            <a:r>
              <a:rPr lang="en-IN" sz="2000" dirty="0">
                <a:solidFill>
                  <a:srgbClr val="1C1E21"/>
                </a:solidFill>
                <a:latin typeface="IBM Plex Sans"/>
              </a:rPr>
              <a:t>7. Below is the code for the step definition file:</a:t>
            </a: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'@cucumber/cucumber'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is on login 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enters username as {string} and password as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'clicks on login button'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navigate to secure area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successMessage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remain on login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2000" i="1" dirty="0">
                <a:solidFill>
                  <a:srgbClr val="1C1E21"/>
                </a:solidFill>
                <a:latin typeface="IBM Plex Sans"/>
              </a:rPr>
              <a:t>The above code in the step definition file represents the methods generated for each scenario step in the feature file. Cucumber Expressions are used to handle similar steps smartly.</a:t>
            </a:r>
          </a:p>
        </p:txBody>
      </p:sp>
    </p:spTree>
    <p:extLst>
      <p:ext uri="{BB962C8B-B14F-4D97-AF65-F5344CB8AC3E}">
        <p14:creationId xmlns:p14="http://schemas.microsoft.com/office/powerpoint/2010/main" val="2979671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Cucumber Integration – Page Objects</a:t>
            </a:r>
          </a:p>
        </p:txBody>
      </p:sp>
      <p:sp>
        <p:nvSpPr>
          <p:cNvPr id="3" name="TextBox 2">
            <a:extLst>
              <a:ext uri="{FF2B5EF4-FFF2-40B4-BE49-F238E27FC236}">
                <a16:creationId xmlns:a16="http://schemas.microsoft.com/office/drawing/2014/main" id="{11A06A6F-D366-4227-9879-698B7966A8ED}"/>
              </a:ext>
            </a:extLst>
          </p:cNvPr>
          <p:cNvSpPr txBox="1"/>
          <p:nvPr/>
        </p:nvSpPr>
        <p:spPr>
          <a:xfrm>
            <a:off x="1615440" y="1381760"/>
            <a:ext cx="9641840" cy="4428905"/>
          </a:xfrm>
          <a:prstGeom prst="rect">
            <a:avLst/>
          </a:prstGeom>
          <a:noFill/>
        </p:spPr>
        <p:txBody>
          <a:bodyPr wrap="square" rtlCol="0">
            <a:spAutoFit/>
          </a:bodyPr>
          <a:lstStyle/>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Inside the features folder create a new folder with the name: pages.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 Inside the pages folder, create three new files with names: base.page.js,  login.page.js, secure.page.js.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 Below is the code for the </a:t>
            </a:r>
            <a:r>
              <a:rPr lang="en-IN" sz="2000" dirty="0" err="1">
                <a:solidFill>
                  <a:srgbClr val="1C1E21"/>
                </a:solidFill>
                <a:latin typeface="IBM Plex Sans"/>
              </a:rPr>
              <a:t>BasePage</a:t>
            </a:r>
            <a:r>
              <a:rPr lang="en-IN" sz="2000" dirty="0">
                <a:solidFill>
                  <a:srgbClr val="1C1E21"/>
                </a:solidFill>
                <a:latin typeface="IBM Plex Sans"/>
              </a:rPr>
              <a:t> class:</a:t>
            </a: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Create and export a module with class "</a:t>
            </a:r>
            <a:r>
              <a:rPr lang="en-IN" sz="12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This class contains a function.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class behaves as a Parent class, which contains the common functionalities, that can be inherited by child classes.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module can be imported and called from the child classes.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module.exports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open (</a:t>
            </a:r>
            <a:r>
              <a:rPr lang="en-IN" sz="12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path</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browser.url(</a:t>
            </a:r>
            <a:r>
              <a:rPr lang="en-IN" sz="12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path</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020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64F8B4-2FE0-4D75-9082-9D231BDA469C}"/>
              </a:ext>
            </a:extLst>
          </p:cNvPr>
          <p:cNvSpPr txBox="1"/>
          <p:nvPr/>
        </p:nvSpPr>
        <p:spPr>
          <a:xfrm>
            <a:off x="1432560" y="132080"/>
            <a:ext cx="9326880" cy="7625745"/>
          </a:xfrm>
          <a:prstGeom prst="rect">
            <a:avLst/>
          </a:prstGeom>
          <a:noFill/>
        </p:spPr>
        <p:txBody>
          <a:bodyPr wrap="square" rtlCol="0">
            <a:spAutoFit/>
          </a:bodyPr>
          <a:lstStyle/>
          <a:p>
            <a:pPr>
              <a:spcBef>
                <a:spcPct val="0"/>
              </a:spcBef>
            </a:pPr>
            <a:r>
              <a:rPr lang="en-IN" sz="4000" dirty="0">
                <a:solidFill>
                  <a:schemeClr val="accent1"/>
                </a:solidFill>
                <a:latin typeface="+mj-lt"/>
                <a:ea typeface="+mj-ea"/>
                <a:cs typeface="+mj-cs"/>
              </a:rPr>
              <a:t>Contents</a:t>
            </a:r>
          </a:p>
          <a:p>
            <a:endParaRPr lang="en-IN" sz="1400" dirty="0"/>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Introduction</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WebdriverIO Overview &amp; Key Features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WebdriverIO Frameworks</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Core Concepts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Node.js &amp; Packages</a:t>
            </a:r>
          </a:p>
          <a:p>
            <a:pPr marL="800100" lvl="1" indent="-342900">
              <a:spcBef>
                <a:spcPts val="1000"/>
              </a:spcBef>
              <a:buClr>
                <a:schemeClr val="accent1"/>
              </a:buClr>
              <a:buSzPct val="80000"/>
              <a:buFont typeface="Wingdings 3" charset="2"/>
              <a:buChar char=""/>
            </a:pPr>
            <a:r>
              <a:rPr lang="fr-FR" dirty="0">
                <a:solidFill>
                  <a:srgbClr val="000000"/>
                </a:solidFill>
                <a:latin typeface="Calibri" panose="020F0502020204030204" pitchFamily="34" charset="0"/>
              </a:rPr>
              <a:t>Sync Mode Vs </a:t>
            </a:r>
            <a:r>
              <a:rPr lang="fr-FR" dirty="0" err="1">
                <a:solidFill>
                  <a:srgbClr val="000000"/>
                </a:solidFill>
                <a:latin typeface="Calibri" panose="020F0502020204030204" pitchFamily="34" charset="0"/>
              </a:rPr>
              <a:t>Async</a:t>
            </a:r>
            <a:r>
              <a:rPr lang="fr-FR" dirty="0">
                <a:solidFill>
                  <a:srgbClr val="000000"/>
                </a:solidFill>
                <a:latin typeface="Calibri" panose="020F0502020204030204" pitchFamily="34" charset="0"/>
              </a:rPr>
              <a:t> Mode</a:t>
            </a:r>
            <a:endParaRPr lang="en-IN" dirty="0">
              <a:solidFill>
                <a:srgbClr val="000000"/>
              </a:solidFill>
              <a:latin typeface="Calibri" panose="020F0502020204030204" pitchFamily="34" charset="0"/>
            </a:endParaRP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Page Object Model</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Behavioural Data Driven</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WebdriverIO Framework Setup</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Installation &amp; Configuration</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WebdriverIO Setup</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Cucumber Integration</a:t>
            </a:r>
          </a:p>
          <a:p>
            <a:pPr marL="800100" lvl="1" indent="-342900">
              <a:spcBef>
                <a:spcPts val="1000"/>
              </a:spcBef>
              <a:buClr>
                <a:schemeClr val="accent1"/>
              </a:buClr>
              <a:buSzPct val="80000"/>
              <a:buFont typeface="Wingdings 3" charset="2"/>
              <a:buChar char=""/>
            </a:pPr>
            <a:r>
              <a:rPr lang="en-IN" sz="2000" dirty="0">
                <a:solidFill>
                  <a:srgbClr val="000000"/>
                </a:solidFill>
                <a:latin typeface="Calibri" panose="020F0502020204030204" pitchFamily="34" charset="0"/>
              </a:rPr>
              <a:t>Typescript </a:t>
            </a:r>
          </a:p>
          <a:p>
            <a:endParaRPr lang="en-IN" dirty="0"/>
          </a:p>
          <a:p>
            <a:endParaRPr lang="en-IN" dirty="0"/>
          </a:p>
          <a:p>
            <a:endParaRPr lang="en-IN" dirty="0"/>
          </a:p>
        </p:txBody>
      </p:sp>
    </p:spTree>
    <p:extLst>
      <p:ext uri="{BB962C8B-B14F-4D97-AF65-F5344CB8AC3E}">
        <p14:creationId xmlns:p14="http://schemas.microsoft.com/office/powerpoint/2010/main" val="340004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Page Objects –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615440" y="1381760"/>
            <a:ext cx="9641840" cy="5457904"/>
          </a:xfrm>
          <a:prstGeom prst="rect">
            <a:avLst/>
          </a:prstGeom>
          <a:noFill/>
        </p:spPr>
        <p:txBody>
          <a:bodyPr wrap="square" rtlCol="0">
            <a:spAutoFit/>
          </a:bodyPr>
          <a:lstStyle/>
          <a:p>
            <a:pPr>
              <a:lnSpc>
                <a:spcPct val="107000"/>
              </a:lnSpc>
              <a:spcBef>
                <a:spcPts val="375"/>
              </a:spcBef>
              <a:spcAft>
                <a:spcPts val="1125"/>
              </a:spcAft>
            </a:pPr>
            <a:r>
              <a:rPr lang="en-IN" sz="2000" dirty="0">
                <a:solidFill>
                  <a:srgbClr val="1C1E21"/>
                </a:solidFill>
                <a:latin typeface="IBM Plex Sans"/>
              </a:rPr>
              <a:t>4.  Below is the code for the </a:t>
            </a:r>
            <a:r>
              <a:rPr lang="en-IN" sz="2000" dirty="0" err="1">
                <a:solidFill>
                  <a:srgbClr val="1C1E21"/>
                </a:solidFill>
                <a:latin typeface="IBM Plex Sans"/>
              </a:rPr>
              <a:t>LoginPage</a:t>
            </a:r>
            <a:r>
              <a:rPr lang="en-IN" sz="2000" dirty="0">
                <a:solidFill>
                  <a:srgbClr val="1C1E21"/>
                </a:solidFill>
                <a:latin typeface="IBM Plex Sans"/>
              </a:rPr>
              <a:t> class:</a:t>
            </a: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Create and export a module with class "</a:t>
            </a:r>
            <a:r>
              <a:rPr lang="en-IN" sz="12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class behaves as a Child class, which contains the selectors of Login page UI elements required for the test automation scenarios.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module can be imported and called from Step Definitions to access the UI elements.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extends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userNameTextBox</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passwordTextBox</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loginButton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'button[type="submit"]'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loginPageElement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'div[class="example"] h2'</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messageElement</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'#flash'</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open()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super</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.open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'https://the-internet.herokuapp.com/login'</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module.exports</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2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1109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Page Objects –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615440" y="1381760"/>
            <a:ext cx="9641840" cy="4293291"/>
          </a:xfrm>
          <a:prstGeom prst="rect">
            <a:avLst/>
          </a:prstGeom>
          <a:noFill/>
        </p:spPr>
        <p:txBody>
          <a:bodyPr wrap="square" rtlCol="0">
            <a:spAutoFit/>
          </a:bodyPr>
          <a:lstStyle/>
          <a:p>
            <a:pPr>
              <a:lnSpc>
                <a:spcPct val="107000"/>
              </a:lnSpc>
              <a:spcBef>
                <a:spcPts val="375"/>
              </a:spcBef>
              <a:spcAft>
                <a:spcPts val="1125"/>
              </a:spcAft>
            </a:pPr>
            <a:r>
              <a:rPr lang="en-IN" sz="2000" dirty="0">
                <a:solidFill>
                  <a:srgbClr val="1C1E21"/>
                </a:solidFill>
                <a:effectLst/>
                <a:latin typeface="IBM Plex Sans"/>
                <a:ea typeface="Times New Roman" panose="02020603050405020304" pitchFamily="18" charset="0"/>
                <a:cs typeface="Times New Roman" panose="02020603050405020304" pitchFamily="18" charset="0"/>
              </a:rPr>
              <a:t>5. </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Below is the code for the </a:t>
            </a:r>
            <a:r>
              <a:rPr lang="en-IN" sz="1800" dirty="0" err="1">
                <a:solidFill>
                  <a:srgbClr val="C7254E"/>
                </a:solidFill>
                <a:effectLst/>
                <a:latin typeface="Consolas" panose="020B0609020204030204" pitchFamily="49" charset="0"/>
                <a:ea typeface="Times New Roman" panose="02020603050405020304" pitchFamily="18" charset="0"/>
                <a:cs typeface="Courier New" panose="02070309020205020404" pitchFamily="49" charset="0"/>
              </a:rPr>
              <a:t>SecurePage</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Create and export a module with class "</a:t>
            </a:r>
            <a:r>
              <a:rPr lang="en-IN" sz="14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class behaves as a Child class, which contains the selectors of Secure page UI elements required for the test automation scenarios.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This module can be imported and called from Step Definitions to access the UI elements.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extends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BasePage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secureAreaElement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'div[class="example"] h2'</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'#flash'</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module.exports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new</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75"/>
              </a:spcBef>
              <a:spcAft>
                <a:spcPts val="1125"/>
              </a:spcAft>
              <a:buFont typeface="+mj-lt"/>
              <a:buAutoNum type="arabicPeriod"/>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647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Step Definitions</a:t>
            </a:r>
          </a:p>
        </p:txBody>
      </p:sp>
      <p:sp>
        <p:nvSpPr>
          <p:cNvPr id="3" name="TextBox 2">
            <a:extLst>
              <a:ext uri="{FF2B5EF4-FFF2-40B4-BE49-F238E27FC236}">
                <a16:creationId xmlns:a16="http://schemas.microsoft.com/office/drawing/2014/main" id="{11A06A6F-D366-4227-9879-698B7966A8ED}"/>
              </a:ext>
            </a:extLst>
          </p:cNvPr>
          <p:cNvSpPr txBox="1"/>
          <p:nvPr/>
        </p:nvSpPr>
        <p:spPr>
          <a:xfrm>
            <a:off x="1275080" y="1341120"/>
            <a:ext cx="9768840" cy="4905317"/>
          </a:xfrm>
          <a:prstGeom prst="rect">
            <a:avLst/>
          </a:prstGeom>
          <a:noFill/>
        </p:spPr>
        <p:txBody>
          <a:bodyPr wrap="square" rtlCol="0">
            <a:spAutoFit/>
          </a:bodyPr>
          <a:lstStyle/>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Import classes from newly created page object files.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Import the required keywords from Cucumber.</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Use Page Object classes and methods to interact with the UI elements.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Use </a:t>
            </a:r>
            <a:r>
              <a:rPr lang="en-IN" sz="1400" dirty="0" err="1">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WebDriverIO</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 commands to perform action the UI elements.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dirty="0">
                <a:solidFill>
                  <a:srgbClr val="AA5500"/>
                </a:solidFill>
                <a:effectLst/>
                <a:latin typeface="Courier New" panose="02070309020205020404" pitchFamily="49" charset="0"/>
                <a:ea typeface="Times New Roman" panose="02020603050405020304" pitchFamily="18" charset="0"/>
                <a:cs typeface="Times New Roman" panose="02020603050405020304" pitchFamily="18" charset="0"/>
              </a:rPr>
              <a:t>Use expect() to perform the necessary validations.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'@cucumber/cucumber'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'../pages/</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login.page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'../pages/</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secure.page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Given(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is on login 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LoginPage.open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expect(browser).</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toHaveTitle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Internet'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enters username as {string} and password as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LoginPage.userNameTextBox.setValue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username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LoginPage.passwordTextBox.setValue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password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8629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Step Definitions.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1275080" y="1341120"/>
            <a:ext cx="9768840" cy="5443606"/>
          </a:xfrm>
          <a:prstGeom prst="rect">
            <a:avLst/>
          </a:prstGeom>
          <a:noFill/>
        </p:spPr>
        <p:txBody>
          <a:bodyPr wrap="square" rtlCol="0">
            <a:spAutoFit/>
          </a:bodyPr>
          <a:lstStyle/>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'clicks on login button'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LoginPage.loginButton.click</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navigate to secure area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successMessage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SecurePage.secureAreaElement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SecurePage.secureAreaElement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'Secure Area'</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SecurePage.messageElement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successMessage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Then(</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'the user must remain on login page displaying a message {string}'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LoginPage.loginPageElement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LoginPage.loginPageElement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'Login Page'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toExist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expect(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LoginPage.messageElement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toHaveTextContaining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04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701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Browser Configuration</a:t>
            </a:r>
          </a:p>
        </p:txBody>
      </p:sp>
      <p:sp>
        <p:nvSpPr>
          <p:cNvPr id="3" name="TextBox 2">
            <a:extLst>
              <a:ext uri="{FF2B5EF4-FFF2-40B4-BE49-F238E27FC236}">
                <a16:creationId xmlns:a16="http://schemas.microsoft.com/office/drawing/2014/main" id="{11A06A6F-D366-4227-9879-698B7966A8ED}"/>
              </a:ext>
            </a:extLst>
          </p:cNvPr>
          <p:cNvSpPr txBox="1"/>
          <p:nvPr/>
        </p:nvSpPr>
        <p:spPr>
          <a:xfrm>
            <a:off x="751840" y="1391920"/>
            <a:ext cx="10942320" cy="5559086"/>
          </a:xfrm>
          <a:prstGeom prst="rect">
            <a:avLst/>
          </a:prstGeom>
          <a:noFill/>
        </p:spPr>
        <p:txBody>
          <a:bodyPr wrap="square" rtlCol="0">
            <a:spAutoFit/>
          </a:bodyPr>
          <a:lstStyle/>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Open the wdio.conf.js file and search for 'capabilities.'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By default, notice the Chrome browser is configured in the capabilities, allowing the test to run only on the Chrome browser.</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Update the capabilities in the wdio.conf.js file as below:</a:t>
            </a:r>
          </a:p>
          <a:p>
            <a:pPr algn="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capabilities: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maxInstances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116644"/>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browserName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'chrome'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acceptInsecureCerts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221199"/>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maxInstances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116644"/>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browserName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firefox</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acceptInsecureCerts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221199"/>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037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Failure Screenshot</a:t>
            </a:r>
          </a:p>
        </p:txBody>
      </p:sp>
      <p:sp>
        <p:nvSpPr>
          <p:cNvPr id="3" name="TextBox 2">
            <a:extLst>
              <a:ext uri="{FF2B5EF4-FFF2-40B4-BE49-F238E27FC236}">
                <a16:creationId xmlns:a16="http://schemas.microsoft.com/office/drawing/2014/main" id="{11A06A6F-D366-4227-9879-698B7966A8ED}"/>
              </a:ext>
            </a:extLst>
          </p:cNvPr>
          <p:cNvSpPr txBox="1"/>
          <p:nvPr/>
        </p:nvSpPr>
        <p:spPr>
          <a:xfrm>
            <a:off x="1127760" y="1361440"/>
            <a:ext cx="9641840" cy="5373972"/>
          </a:xfrm>
          <a:prstGeom prst="rect">
            <a:avLst/>
          </a:prstGeom>
          <a:noFill/>
        </p:spPr>
        <p:txBody>
          <a:bodyPr wrap="square" rtlCol="0">
            <a:spAutoFit/>
          </a:bodyPr>
          <a:lstStyle/>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In the project folder, create a new folder with the name: reports.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Inside the reports folder create a new folder with the name: screenshots.</a:t>
            </a:r>
          </a:p>
          <a:p>
            <a:pPr lvl="0" indent="-342900">
              <a:lnSpc>
                <a:spcPct val="107000"/>
              </a:lnSpc>
              <a:spcBef>
                <a:spcPts val="375"/>
              </a:spcBef>
              <a:spcAft>
                <a:spcPts val="1125"/>
              </a:spcAft>
              <a:buFont typeface="+mj-lt"/>
              <a:buAutoNum type="arabicPeriod"/>
            </a:pPr>
            <a:r>
              <a:rPr lang="en-IN" sz="2000" dirty="0">
                <a:solidFill>
                  <a:srgbClr val="1C1E21"/>
                </a:solidFill>
                <a:latin typeface="IBM Plex Sans"/>
              </a:rPr>
              <a:t>Open the wdio.conf.js file and search for '</a:t>
            </a:r>
            <a:r>
              <a:rPr lang="en-IN" sz="2000" dirty="0" err="1">
                <a:solidFill>
                  <a:srgbClr val="1C1E21"/>
                </a:solidFill>
                <a:latin typeface="IBM Plex Sans"/>
              </a:rPr>
              <a:t>afterStep</a:t>
            </a:r>
            <a:r>
              <a:rPr lang="en-IN" sz="2000" dirty="0">
                <a:solidFill>
                  <a:srgbClr val="1C1E21"/>
                </a:solidFill>
                <a:latin typeface="IBM Plex Sans"/>
              </a:rPr>
              <a:t>: function' under the Hooks section.</a:t>
            </a: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afterStep</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function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step</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context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error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result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duration</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passed</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retries</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0055AA"/>
                </a:solidFill>
                <a:effectLst/>
                <a:latin typeface="Courier New" panose="02070309020205020404" pitchFamily="49" charset="0"/>
                <a:ea typeface="Times New Roman" panose="02020603050405020304" pitchFamily="18" charset="0"/>
                <a:cs typeface="Times New Roman" panose="02020603050405020304" pitchFamily="18" charset="0"/>
              </a:rPr>
              <a:t>error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browser.saveScreenshot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'./reports/screenshots/Fail.png'</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2000" i="1" dirty="0">
                <a:solidFill>
                  <a:srgbClr val="1C1E21"/>
                </a:solidFill>
                <a:latin typeface="IBM Plex Sans"/>
              </a:rPr>
              <a:t>The above code in the </a:t>
            </a:r>
            <a:r>
              <a:rPr lang="en-IN" sz="2000" i="1" dirty="0" err="1">
                <a:solidFill>
                  <a:srgbClr val="1C1E21"/>
                </a:solidFill>
                <a:latin typeface="IBM Plex Sans"/>
              </a:rPr>
              <a:t>afterStep</a:t>
            </a:r>
            <a:r>
              <a:rPr lang="en-IN" sz="2000" i="1" dirty="0">
                <a:solidFill>
                  <a:srgbClr val="1C1E21"/>
                </a:solidFill>
                <a:latin typeface="IBM Plex Sans"/>
              </a:rPr>
              <a:t> function will take a screenshot after every cucumber step, in event of step failure.</a:t>
            </a:r>
          </a:p>
          <a:p>
            <a:pPr>
              <a:lnSpc>
                <a:spcPct val="107000"/>
              </a:lnSpc>
              <a:spcBef>
                <a:spcPts val="375"/>
              </a:spcBef>
              <a:spcAft>
                <a:spcPts val="1125"/>
              </a:spcAft>
            </a:pPr>
            <a:r>
              <a:rPr lang="en-IN" sz="2000" dirty="0">
                <a:solidFill>
                  <a:srgbClr val="1C1E21"/>
                </a:solidFill>
                <a:latin typeface="IBM Plex Sans"/>
              </a:rPr>
              <a:t>4.  Add the below line of code in the wdio.conf.js file as a first-line to import the 'moment' library:</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770088"/>
                </a:solidFill>
                <a:effectLst/>
                <a:latin typeface="Courier New" panose="02070309020205020404" pitchFamily="49" charset="0"/>
                <a:ea typeface="Times New Roman" panose="02020603050405020304" pitchFamily="18" charset="0"/>
                <a:cs typeface="Times New Roman" panose="02020603050405020304" pitchFamily="18" charset="0"/>
              </a:rPr>
              <a:t>const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moment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require(</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'moment'</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75"/>
              </a:spcBef>
              <a:spcAft>
                <a:spcPts val="1125"/>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002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06214" y="2150534"/>
            <a:ext cx="3854528" cy="1278466"/>
          </a:xfrm>
        </p:spPr>
        <p:txBody>
          <a:bodyPr>
            <a:normAutofit/>
          </a:bodyPr>
          <a:lstStyle/>
          <a:p>
            <a:r>
              <a:rPr lang="en-IN" sz="4000" dirty="0"/>
              <a:t>Integrations</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63661" y="2506285"/>
            <a:ext cx="4513541" cy="1384996"/>
          </a:xfrm>
        </p:spPr>
        <p:txBody>
          <a:bodyPr/>
          <a:lstStyle/>
          <a:p>
            <a:r>
              <a:rPr lang="en-IN" sz="2400" dirty="0">
                <a:solidFill>
                  <a:srgbClr val="000000"/>
                </a:solidFill>
                <a:latin typeface="Calibri" panose="020F0502020204030204" pitchFamily="34" charset="0"/>
              </a:rPr>
              <a:t>Reports</a:t>
            </a:r>
          </a:p>
          <a:p>
            <a:r>
              <a:rPr lang="en-IN" sz="2400" b="0" i="0" dirty="0">
                <a:solidFill>
                  <a:srgbClr val="000000"/>
                </a:solidFill>
                <a:effectLst/>
                <a:latin typeface="Calibri" panose="020F0502020204030204" pitchFamily="34" charset="0"/>
              </a:rPr>
              <a:t>Jenkins</a:t>
            </a:r>
          </a:p>
          <a:p>
            <a:pPr marL="0" indent="0">
              <a:buNone/>
            </a:pPr>
            <a:endParaRPr lang="en-IN"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236428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Reporting</a:t>
            </a:r>
          </a:p>
        </p:txBody>
      </p:sp>
      <p:pic>
        <p:nvPicPr>
          <p:cNvPr id="5" name="Picture 4">
            <a:extLst>
              <a:ext uri="{FF2B5EF4-FFF2-40B4-BE49-F238E27FC236}">
                <a16:creationId xmlns:a16="http://schemas.microsoft.com/office/drawing/2014/main" id="{FDACBB7F-EEE7-4CFF-81D2-E593854DBB90}"/>
              </a:ext>
            </a:extLst>
          </p:cNvPr>
          <p:cNvPicPr>
            <a:picLocks noChangeAspect="1"/>
          </p:cNvPicPr>
          <p:nvPr/>
        </p:nvPicPr>
        <p:blipFill>
          <a:blip r:embed="rId2"/>
          <a:stretch>
            <a:fillRect/>
          </a:stretch>
        </p:blipFill>
        <p:spPr>
          <a:xfrm>
            <a:off x="1686877" y="1373188"/>
            <a:ext cx="4226243" cy="4905692"/>
          </a:xfrm>
          <a:prstGeom prst="rect">
            <a:avLst/>
          </a:prstGeom>
        </p:spPr>
      </p:pic>
    </p:spTree>
    <p:extLst>
      <p:ext uri="{BB962C8B-B14F-4D97-AF65-F5344CB8AC3E}">
        <p14:creationId xmlns:p14="http://schemas.microsoft.com/office/powerpoint/2010/main" val="4112014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Reporting Continued..</a:t>
            </a:r>
          </a:p>
        </p:txBody>
      </p:sp>
      <p:sp>
        <p:nvSpPr>
          <p:cNvPr id="3" name="TextBox 2">
            <a:extLst>
              <a:ext uri="{FF2B5EF4-FFF2-40B4-BE49-F238E27FC236}">
                <a16:creationId xmlns:a16="http://schemas.microsoft.com/office/drawing/2014/main" id="{11A06A6F-D366-4227-9879-698B7966A8ED}"/>
              </a:ext>
            </a:extLst>
          </p:cNvPr>
          <p:cNvSpPr txBox="1"/>
          <p:nvPr/>
        </p:nvSpPr>
        <p:spPr>
          <a:xfrm>
            <a:off x="924560" y="1432560"/>
            <a:ext cx="10281920" cy="4414798"/>
          </a:xfrm>
          <a:prstGeom prst="rect">
            <a:avLst/>
          </a:prstGeom>
          <a:noFill/>
        </p:spPr>
        <p:txBody>
          <a:bodyPr wrap="square" rtlCol="0">
            <a:spAutoFit/>
          </a:bodyPr>
          <a:lstStyle/>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npm</a:t>
            </a:r>
            <a:r>
              <a:rPr lang="en-IN" sz="2000" b="1" dirty="0">
                <a:solidFill>
                  <a:srgbClr val="1C1E21"/>
                </a:solidFill>
                <a:latin typeface="IBM Plex Sans"/>
              </a:rPr>
              <a:t> install @wdio/allure-reporter --save-dev </a:t>
            </a:r>
            <a:r>
              <a:rPr lang="en-IN" sz="2000" dirty="0">
                <a:solidFill>
                  <a:srgbClr val="1C1E21"/>
                </a:solidFill>
                <a:latin typeface="IBM Plex Sans"/>
              </a:rPr>
              <a:t>to install the allure-reporter.</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npm</a:t>
            </a:r>
            <a:r>
              <a:rPr lang="en-IN" sz="2000" b="1" dirty="0">
                <a:solidFill>
                  <a:srgbClr val="1C1E21"/>
                </a:solidFill>
                <a:latin typeface="IBM Plex Sans"/>
              </a:rPr>
              <a:t> install -g allure-</a:t>
            </a:r>
            <a:r>
              <a:rPr lang="en-IN" sz="2000" b="1" dirty="0" err="1">
                <a:solidFill>
                  <a:srgbClr val="1C1E21"/>
                </a:solidFill>
                <a:latin typeface="IBM Plex Sans"/>
              </a:rPr>
              <a:t>commandline</a:t>
            </a:r>
            <a:r>
              <a:rPr lang="en-IN" sz="2000" b="1" dirty="0">
                <a:solidFill>
                  <a:srgbClr val="1C1E21"/>
                </a:solidFill>
                <a:latin typeface="IBM Plex Sans"/>
              </a:rPr>
              <a:t> --save-dev</a:t>
            </a:r>
            <a:r>
              <a:rPr lang="en-IN" sz="2000" dirty="0">
                <a:solidFill>
                  <a:srgbClr val="1C1E21"/>
                </a:solidFill>
                <a:latin typeface="IBM Plex Sans"/>
              </a:rPr>
              <a:t> to install Allure </a:t>
            </a:r>
            <a:r>
              <a:rPr lang="en-IN" sz="2000" dirty="0" err="1">
                <a:solidFill>
                  <a:srgbClr val="1C1E21"/>
                </a:solidFill>
                <a:latin typeface="IBM Plex Sans"/>
              </a:rPr>
              <a:t>Commandline</a:t>
            </a:r>
            <a:r>
              <a:rPr lang="en-IN" sz="2000" dirty="0">
                <a:solidFill>
                  <a:srgbClr val="1C1E21"/>
                </a:solidFill>
                <a:latin typeface="IBM Plex Sans"/>
              </a:rPr>
              <a:t>, which is used to generate allure reports from the test results.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Open the wdio.conf.js file and search for 'reporters.’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Update the reporters to 'allure' and specify the output directory for storing the allure results.</a:t>
            </a:r>
          </a:p>
          <a:p>
            <a:pPr marL="58166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reporters: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'allure'</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8166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outputDir</a:t>
            </a: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400" dirty="0">
                <a:solidFill>
                  <a:srgbClr val="AA1111"/>
                </a:solidFill>
                <a:effectLst/>
                <a:latin typeface="Courier New" panose="02070309020205020404" pitchFamily="49" charset="0"/>
                <a:ea typeface="Times New Roman" panose="02020603050405020304" pitchFamily="18" charset="0"/>
                <a:cs typeface="Times New Roman" panose="02020603050405020304" pitchFamily="18" charset="0"/>
              </a:rPr>
              <a:t>'./reports/allure-results'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8166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1800" i="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 above code will use an allure reporter to generate and save the allure results in the specified path.</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371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Execute Your First Program</a:t>
            </a:r>
          </a:p>
        </p:txBody>
      </p:sp>
      <p:sp>
        <p:nvSpPr>
          <p:cNvPr id="3" name="TextBox 2">
            <a:extLst>
              <a:ext uri="{FF2B5EF4-FFF2-40B4-BE49-F238E27FC236}">
                <a16:creationId xmlns:a16="http://schemas.microsoft.com/office/drawing/2014/main" id="{11A06A6F-D366-4227-9879-698B7966A8ED}"/>
              </a:ext>
            </a:extLst>
          </p:cNvPr>
          <p:cNvSpPr txBox="1"/>
          <p:nvPr/>
        </p:nvSpPr>
        <p:spPr>
          <a:xfrm>
            <a:off x="1275080" y="1361440"/>
            <a:ext cx="9641840" cy="5183727"/>
          </a:xfrm>
          <a:prstGeom prst="rect">
            <a:avLst/>
          </a:prstGeom>
          <a:noFill/>
        </p:spPr>
        <p:txBody>
          <a:bodyPr wrap="square" rtlCol="0">
            <a:spAutoFit/>
          </a:bodyPr>
          <a:lstStyle/>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err="1">
                <a:solidFill>
                  <a:srgbClr val="1C1E21"/>
                </a:solidFill>
                <a:latin typeface="IBM Plex Sans"/>
              </a:rPr>
              <a:t>npx</a:t>
            </a:r>
            <a:r>
              <a:rPr lang="en-IN" sz="2000" b="1" dirty="0">
                <a:solidFill>
                  <a:srgbClr val="1C1E21"/>
                </a:solidFill>
                <a:latin typeface="IBM Plex Sans"/>
              </a:rPr>
              <a:t> </a:t>
            </a:r>
            <a:r>
              <a:rPr lang="en-IN" sz="2000" b="1" dirty="0" err="1">
                <a:solidFill>
                  <a:srgbClr val="1C1E21"/>
                </a:solidFill>
                <a:latin typeface="IBM Plex Sans"/>
              </a:rPr>
              <a:t>wdio</a:t>
            </a:r>
            <a:r>
              <a:rPr lang="en-IN" sz="2000" b="1" dirty="0">
                <a:solidFill>
                  <a:srgbClr val="1C1E21"/>
                </a:solidFill>
                <a:latin typeface="IBM Plex Sans"/>
              </a:rPr>
              <a:t> run ./wdio.conf.js</a:t>
            </a:r>
            <a:r>
              <a:rPr lang="en-IN" sz="2000" dirty="0">
                <a:solidFill>
                  <a:srgbClr val="1C1E21"/>
                </a:solidFill>
                <a:latin typeface="IBM Plex Sans"/>
              </a:rPr>
              <a:t> to run the project.</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test automation in real-time across Chrome and Firefox browsers and view the test results in the terminal window.</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'allure-results' folder created inside reports. This folder contains all the files associated with the test results.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'screenshots' folder with the page screenshots for the failure scenario steps.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To generate the allure report, execute the command: </a:t>
            </a:r>
            <a:r>
              <a:rPr lang="en-IN" sz="2000" b="1" dirty="0">
                <a:solidFill>
                  <a:srgbClr val="1C1E21"/>
                </a:solidFill>
                <a:latin typeface="IBM Plex Sans"/>
              </a:rPr>
              <a:t>allure generate reports/allure-results/</a:t>
            </a:r>
            <a:r>
              <a:rPr lang="en-IN" sz="2000" dirty="0">
                <a:solidFill>
                  <a:srgbClr val="1C1E21"/>
                </a:solidFill>
                <a:latin typeface="IBM Plex Sans"/>
              </a:rPr>
              <a:t>.</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Observe the 'allure-report' folder created inside the project. This folder contains the allure report and associated files.</a:t>
            </a:r>
          </a:p>
          <a:p>
            <a:pPr indent="-342900">
              <a:lnSpc>
                <a:spcPct val="107000"/>
              </a:lnSpc>
              <a:spcBef>
                <a:spcPts val="375"/>
              </a:spcBef>
              <a:spcAft>
                <a:spcPts val="1125"/>
              </a:spcAft>
              <a:buFont typeface="+mj-lt"/>
              <a:buAutoNum type="arabicPeriod"/>
            </a:pPr>
            <a:r>
              <a:rPr lang="en-IN" sz="2000" dirty="0">
                <a:solidFill>
                  <a:srgbClr val="1C1E21"/>
                </a:solidFill>
                <a:latin typeface="IBM Plex Sans"/>
              </a:rPr>
              <a:t>Execute the command: </a:t>
            </a:r>
            <a:r>
              <a:rPr lang="en-IN" sz="2000" b="1" dirty="0">
                <a:solidFill>
                  <a:srgbClr val="1C1E21"/>
                </a:solidFill>
                <a:latin typeface="IBM Plex Sans"/>
              </a:rPr>
              <a:t>allure open</a:t>
            </a:r>
            <a:r>
              <a:rPr lang="en-IN" sz="2000" dirty="0">
                <a:solidFill>
                  <a:srgbClr val="1C1E21"/>
                </a:solidFill>
                <a:latin typeface="IBM Plex Sans"/>
              </a:rPr>
              <a:t> to view the allure report in a browser.</a:t>
            </a:r>
          </a:p>
        </p:txBody>
      </p:sp>
    </p:spTree>
    <p:extLst>
      <p:ext uri="{BB962C8B-B14F-4D97-AF65-F5344CB8AC3E}">
        <p14:creationId xmlns:p14="http://schemas.microsoft.com/office/powerpoint/2010/main" val="244843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64F8B4-2FE0-4D75-9082-9D231BDA469C}"/>
              </a:ext>
            </a:extLst>
          </p:cNvPr>
          <p:cNvSpPr txBox="1"/>
          <p:nvPr/>
        </p:nvSpPr>
        <p:spPr>
          <a:xfrm>
            <a:off x="1432560" y="294640"/>
            <a:ext cx="8666480" cy="5273238"/>
          </a:xfrm>
          <a:prstGeom prst="rect">
            <a:avLst/>
          </a:prstGeom>
          <a:noFill/>
        </p:spPr>
        <p:txBody>
          <a:bodyPr wrap="square" rtlCol="0">
            <a:spAutoFit/>
          </a:bodyPr>
          <a:lstStyle/>
          <a:p>
            <a:pPr>
              <a:spcBef>
                <a:spcPct val="0"/>
              </a:spcBef>
            </a:pPr>
            <a:r>
              <a:rPr lang="en-IN" sz="4000" dirty="0">
                <a:solidFill>
                  <a:schemeClr val="accent1"/>
                </a:solidFill>
                <a:latin typeface="+mj-lt"/>
                <a:ea typeface="+mj-ea"/>
                <a:cs typeface="+mj-cs"/>
              </a:rPr>
              <a:t>Contents Continued..</a:t>
            </a:r>
          </a:p>
          <a:p>
            <a:endParaRPr lang="en-IN" sz="1400" dirty="0"/>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Develop Automated Scripts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Create Test Scripts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Hands On</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Integration</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Reports</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Jenkins</a:t>
            </a:r>
          </a:p>
          <a:p>
            <a:pPr marL="342900" indent="-342900">
              <a:spcBef>
                <a:spcPts val="1000"/>
              </a:spcBef>
              <a:buClr>
                <a:schemeClr val="accent1"/>
              </a:buClr>
              <a:buSzPct val="80000"/>
              <a:buFont typeface="Wingdings 3" charset="2"/>
              <a:buChar char=""/>
            </a:pPr>
            <a:r>
              <a:rPr lang="en-IN" sz="2400" dirty="0">
                <a:solidFill>
                  <a:srgbClr val="000000"/>
                </a:solidFill>
                <a:latin typeface="Calibri" panose="020F0502020204030204" pitchFamily="34" charset="0"/>
              </a:rPr>
              <a:t>Migration</a:t>
            </a:r>
          </a:p>
          <a:p>
            <a:pPr marL="800100" lvl="1" indent="-342900">
              <a:spcBef>
                <a:spcPts val="1000"/>
              </a:spcBef>
              <a:buClr>
                <a:schemeClr val="accent1"/>
              </a:buClr>
              <a:buSzPct val="80000"/>
              <a:buFont typeface="Wingdings 3" charset="2"/>
              <a:buChar char=""/>
            </a:pPr>
            <a:r>
              <a:rPr lang="en-IN" dirty="0">
                <a:solidFill>
                  <a:srgbClr val="000000"/>
                </a:solidFill>
                <a:latin typeface="Calibri" panose="020F0502020204030204" pitchFamily="34" charset="0"/>
              </a:rPr>
              <a:t>Protractor To WebdriverIO</a:t>
            </a:r>
          </a:p>
          <a:p>
            <a:endParaRPr lang="en-IN" dirty="0"/>
          </a:p>
          <a:p>
            <a:endParaRPr lang="en-IN" dirty="0"/>
          </a:p>
          <a:p>
            <a:endParaRPr lang="en-IN" dirty="0"/>
          </a:p>
        </p:txBody>
      </p:sp>
    </p:spTree>
    <p:extLst>
      <p:ext uri="{BB962C8B-B14F-4D97-AF65-F5344CB8AC3E}">
        <p14:creationId xmlns:p14="http://schemas.microsoft.com/office/powerpoint/2010/main" val="1801999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870374" y="2336029"/>
            <a:ext cx="3854528" cy="1278466"/>
          </a:xfrm>
        </p:spPr>
        <p:txBody>
          <a:bodyPr>
            <a:normAutofit/>
          </a:bodyPr>
          <a:lstStyle/>
          <a:p>
            <a:r>
              <a:rPr lang="en-IN" sz="4000" dirty="0"/>
              <a:t>Migration</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5075421" y="2521524"/>
            <a:ext cx="4513541" cy="907476"/>
          </a:xfrm>
        </p:spPr>
        <p:txBody>
          <a:bodyPr>
            <a:noAutofit/>
          </a:bodyPr>
          <a:lstStyle/>
          <a:p>
            <a:pPr marL="0" indent="0">
              <a:buNone/>
            </a:pPr>
            <a:endParaRPr lang="en-IN" sz="2400" b="0" i="0" dirty="0">
              <a:solidFill>
                <a:srgbClr val="000000"/>
              </a:solidFill>
              <a:effectLst/>
              <a:latin typeface="Calibri" panose="020F0502020204030204" pitchFamily="34" charset="0"/>
            </a:endParaRPr>
          </a:p>
          <a:p>
            <a:r>
              <a:rPr lang="en-IN" sz="2400" dirty="0">
                <a:solidFill>
                  <a:srgbClr val="000000"/>
                </a:solidFill>
                <a:latin typeface="Calibri" panose="020F0502020204030204" pitchFamily="34" charset="0"/>
              </a:rPr>
              <a:t>Protractor to WebdriverIO</a:t>
            </a:r>
            <a:endParaRPr lang="en-IN"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180292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a:xfrm>
            <a:off x="677334" y="579120"/>
            <a:ext cx="8596668" cy="1320800"/>
          </a:xfrm>
        </p:spPr>
        <p:txBody>
          <a:bodyPr/>
          <a:lstStyle/>
          <a:p>
            <a:r>
              <a:rPr lang="en-IN" dirty="0"/>
              <a:t>Protractor To WebdriverIO</a:t>
            </a:r>
          </a:p>
        </p:txBody>
      </p:sp>
      <p:sp>
        <p:nvSpPr>
          <p:cNvPr id="3" name="TextBox 2">
            <a:extLst>
              <a:ext uri="{FF2B5EF4-FFF2-40B4-BE49-F238E27FC236}">
                <a16:creationId xmlns:a16="http://schemas.microsoft.com/office/drawing/2014/main" id="{11A06A6F-D366-4227-9879-698B7966A8ED}"/>
              </a:ext>
            </a:extLst>
          </p:cNvPr>
          <p:cNvSpPr txBox="1"/>
          <p:nvPr/>
        </p:nvSpPr>
        <p:spPr>
          <a:xfrm>
            <a:off x="1148080" y="1483360"/>
            <a:ext cx="9641840" cy="2088842"/>
          </a:xfrm>
          <a:prstGeom prst="rect">
            <a:avLst/>
          </a:prstGeom>
          <a:noFill/>
        </p:spPr>
        <p:txBody>
          <a:bodyPr wrap="square" rtlCol="0">
            <a:spAutoFit/>
          </a:bodyPr>
          <a:lstStyle/>
          <a:p>
            <a:pPr marL="342900" indent="-342900">
              <a:buAutoNum type="arabicPeriod"/>
            </a:pPr>
            <a:r>
              <a:rPr lang="en-US" dirty="0">
                <a:solidFill>
                  <a:srgbClr val="1C1E21"/>
                </a:solidFill>
                <a:latin typeface="IBM Plex Sans"/>
              </a:rPr>
              <a:t>The Protractor and WebdriverIO API is actually very similar, to a point where the majority of commands can be rewritten in an </a:t>
            </a:r>
            <a:r>
              <a:rPr lang="en-US" dirty="0" err="1">
                <a:solidFill>
                  <a:srgbClr val="1C1E21"/>
                </a:solidFill>
                <a:latin typeface="IBM Plex Sans"/>
              </a:rPr>
              <a:t>automted</a:t>
            </a:r>
            <a:r>
              <a:rPr lang="en-US" dirty="0">
                <a:solidFill>
                  <a:srgbClr val="1C1E21"/>
                </a:solidFill>
                <a:latin typeface="IBM Plex Sans"/>
              </a:rPr>
              <a:t> way through a </a:t>
            </a:r>
            <a:r>
              <a:rPr lang="en-US" dirty="0" err="1">
                <a:solidFill>
                  <a:srgbClr val="1C1E21"/>
                </a:solidFill>
                <a:latin typeface="IBM Plex Sans"/>
                <a:hlinkClick r:id="rId2">
                  <a:extLst>
                    <a:ext uri="{A12FA001-AC4F-418D-AE19-62706E023703}">
                      <ahyp:hlinkClr xmlns:ahyp="http://schemas.microsoft.com/office/drawing/2018/hyperlinkcolor" val="tx"/>
                    </a:ext>
                  </a:extLst>
                </a:hlinkClick>
              </a:rPr>
              <a:t>codemod</a:t>
            </a:r>
            <a:r>
              <a:rPr lang="en-US" dirty="0">
                <a:solidFill>
                  <a:srgbClr val="1C1E21"/>
                </a:solidFill>
                <a:latin typeface="IBM Plex Sans"/>
              </a:rPr>
              <a:t>. </a:t>
            </a:r>
          </a:p>
          <a:p>
            <a:pPr marL="342900" indent="-342900">
              <a:buAutoNum type="arabicPeriod"/>
            </a:pPr>
            <a:endParaRPr lang="en-US" dirty="0">
              <a:solidFill>
                <a:srgbClr val="1C1E21"/>
              </a:solidFill>
              <a:latin typeface="IBM Plex Sans"/>
            </a:endParaRPr>
          </a:p>
          <a:p>
            <a:pPr marL="342900" indent="-342900">
              <a:buAutoNum type="arabicPeriod"/>
            </a:pPr>
            <a:r>
              <a:rPr lang="en-US" dirty="0">
                <a:solidFill>
                  <a:srgbClr val="1C1E21"/>
                </a:solidFill>
                <a:latin typeface="IBM Plex Sans"/>
              </a:rPr>
              <a:t>To install the </a:t>
            </a:r>
            <a:r>
              <a:rPr lang="en-US" dirty="0" err="1">
                <a:solidFill>
                  <a:srgbClr val="1C1E21"/>
                </a:solidFill>
                <a:latin typeface="IBM Plex Sans"/>
              </a:rPr>
              <a:t>codemod</a:t>
            </a:r>
            <a:r>
              <a:rPr lang="en-US" dirty="0">
                <a:solidFill>
                  <a:srgbClr val="1C1E21"/>
                </a:solidFill>
                <a:latin typeface="IBM Plex Sans"/>
              </a:rPr>
              <a:t>, run:</a:t>
            </a:r>
          </a:p>
          <a:p>
            <a:r>
              <a:rPr lang="en-US" dirty="0">
                <a:solidFill>
                  <a:srgbClr val="1C1E21"/>
                </a:solidFill>
                <a:latin typeface="IBM Plex Sans"/>
              </a:rPr>
              <a:t>	</a:t>
            </a:r>
            <a:r>
              <a:rPr lang="en-US" b="1" dirty="0" err="1">
                <a:solidFill>
                  <a:srgbClr val="1C1E21"/>
                </a:solidFill>
                <a:latin typeface="IBM Plex Sans"/>
              </a:rPr>
              <a:t>npm</a:t>
            </a:r>
            <a:r>
              <a:rPr lang="en-US" b="1" dirty="0">
                <a:solidFill>
                  <a:srgbClr val="1C1E21"/>
                </a:solidFill>
                <a:latin typeface="IBM Plex Sans"/>
              </a:rPr>
              <a:t> install </a:t>
            </a:r>
            <a:r>
              <a:rPr lang="en-US" b="1" dirty="0" err="1">
                <a:solidFill>
                  <a:srgbClr val="1C1E21"/>
                </a:solidFill>
                <a:latin typeface="IBM Plex Sans"/>
              </a:rPr>
              <a:t>jscodeshift</a:t>
            </a:r>
            <a:r>
              <a:rPr lang="en-US" b="1" dirty="0">
                <a:solidFill>
                  <a:srgbClr val="1C1E21"/>
                </a:solidFill>
                <a:latin typeface="IBM Plex Sans"/>
              </a:rPr>
              <a:t> @wdio/codemod</a:t>
            </a:r>
          </a:p>
          <a:p>
            <a:endParaRPr lang="en-US" b="1" dirty="0">
              <a:solidFill>
                <a:srgbClr val="1C1E21"/>
              </a:solidFill>
              <a:latin typeface="IBM Plex Sans"/>
            </a:endParaRPr>
          </a:p>
          <a:p>
            <a:pPr>
              <a:lnSpc>
                <a:spcPct val="107000"/>
              </a:lnSpc>
              <a:spcBef>
                <a:spcPts val="375"/>
              </a:spcBef>
              <a:spcAft>
                <a:spcPts val="1125"/>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010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87494" y="2150534"/>
            <a:ext cx="3854528" cy="1278466"/>
          </a:xfrm>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12861" y="2150534"/>
            <a:ext cx="4513541" cy="1923476"/>
          </a:xfrm>
        </p:spPr>
        <p:txBody>
          <a:bodyPr/>
          <a:lstStyle/>
          <a:p>
            <a:r>
              <a:rPr lang="en-IN" sz="2400" b="0" i="0" dirty="0">
                <a:solidFill>
                  <a:srgbClr val="000000"/>
                </a:solidFill>
                <a:effectLst/>
                <a:latin typeface="Calibri" panose="020F0502020204030204" pitchFamily="34" charset="0"/>
              </a:rPr>
              <a:t>WebdriverIO Overview</a:t>
            </a:r>
          </a:p>
          <a:p>
            <a:r>
              <a:rPr lang="en-IN" sz="2400" b="0" i="0" dirty="0">
                <a:solidFill>
                  <a:srgbClr val="000000"/>
                </a:solidFill>
                <a:effectLst/>
                <a:latin typeface="Calibri" panose="020F0502020204030204" pitchFamily="34" charset="0"/>
              </a:rPr>
              <a:t>Key Features </a:t>
            </a:r>
            <a:r>
              <a:rPr lang="en-IN" sz="2400" dirty="0">
                <a:solidFill>
                  <a:srgbClr val="000000"/>
                </a:solidFill>
                <a:latin typeface="Calibri" panose="020F0502020204030204" pitchFamily="34" charset="0"/>
              </a:rPr>
              <a:t>O</a:t>
            </a:r>
            <a:r>
              <a:rPr lang="en-IN" sz="2400" b="0" i="0" dirty="0">
                <a:solidFill>
                  <a:srgbClr val="000000"/>
                </a:solidFill>
                <a:effectLst/>
                <a:latin typeface="Calibri" panose="020F0502020204030204" pitchFamily="34" charset="0"/>
              </a:rPr>
              <a:t>f WebdriverIO</a:t>
            </a:r>
          </a:p>
          <a:p>
            <a:r>
              <a:rPr lang="en-IN" sz="2400" dirty="0">
                <a:solidFill>
                  <a:srgbClr val="000000"/>
                </a:solidFill>
                <a:latin typeface="Calibri" panose="020F0502020204030204" pitchFamily="34" charset="0"/>
              </a:rPr>
              <a:t>Frameworks Supported By WebdriverIO</a:t>
            </a:r>
          </a:p>
        </p:txBody>
      </p:sp>
    </p:spTree>
    <p:extLst>
      <p:ext uri="{BB962C8B-B14F-4D97-AF65-F5344CB8AC3E}">
        <p14:creationId xmlns:p14="http://schemas.microsoft.com/office/powerpoint/2010/main" val="149064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WebdriverIO Overview</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564640"/>
            <a:ext cx="8026400" cy="4524315"/>
          </a:xfrm>
          <a:prstGeom prst="rect">
            <a:avLst/>
          </a:prstGeom>
          <a:noFill/>
        </p:spPr>
        <p:txBody>
          <a:bodyPr wrap="square" rtlCol="0">
            <a:spAutoFit/>
          </a:bodyPr>
          <a:lstStyle/>
          <a:p>
            <a:pPr marL="342900" indent="-342900">
              <a:buAutoNum type="arabicPeriod"/>
            </a:pPr>
            <a:r>
              <a:rPr lang="en-US" b="0" i="0" dirty="0">
                <a:solidFill>
                  <a:srgbClr val="1C1E21"/>
                </a:solidFill>
                <a:effectLst/>
                <a:latin typeface="IBM Plex Sans"/>
              </a:rPr>
              <a:t>WebdriverIO is a progressive automation framework built to automate modern web and mobile applications</a:t>
            </a:r>
          </a:p>
          <a:p>
            <a:pPr marL="342900" indent="-342900">
              <a:buAutoNum type="arabicPeriod"/>
            </a:pPr>
            <a:r>
              <a:rPr lang="en-US" b="0" i="0" dirty="0">
                <a:solidFill>
                  <a:srgbClr val="1C1E21"/>
                </a:solidFill>
                <a:effectLst/>
                <a:latin typeface="IBM Plex Sans"/>
              </a:rPr>
              <a:t>WebdriverIO is one of the last truly open source projects that is run by an open governance and owned by a non-profit entity called </a:t>
            </a:r>
            <a:r>
              <a:rPr lang="en-US" b="0" i="0" u="none" strike="noStrike" dirty="0" err="1">
                <a:effectLst/>
                <a:latin typeface="IBM Plex Sans"/>
                <a:hlinkClick r:id="rId2"/>
              </a:rPr>
              <a:t>OpenJS</a:t>
            </a:r>
            <a:r>
              <a:rPr lang="en-US" b="0" i="0" u="none" strike="noStrike" dirty="0">
                <a:effectLst/>
                <a:latin typeface="IBM Plex Sans"/>
                <a:hlinkClick r:id="rId2"/>
              </a:rPr>
              <a:t> Foundation</a:t>
            </a:r>
            <a:endParaRPr lang="en-US" b="0" i="0" u="none" strike="noStrike" dirty="0">
              <a:effectLst/>
              <a:latin typeface="IBM Plex Sans"/>
            </a:endParaRPr>
          </a:p>
          <a:p>
            <a:pPr marL="342900" indent="-342900">
              <a:buAutoNum type="arabicPeriod"/>
            </a:pPr>
            <a:r>
              <a:rPr lang="en-US" b="0" i="0" dirty="0">
                <a:solidFill>
                  <a:srgbClr val="1C1E21"/>
                </a:solidFill>
                <a:effectLst/>
                <a:latin typeface="IBM Plex Sans"/>
              </a:rPr>
              <a:t>WebdriverIO can be run on the </a:t>
            </a:r>
            <a:r>
              <a:rPr lang="en-US" b="0" i="0" dirty="0">
                <a:effectLst/>
                <a:latin typeface="IBM Plex Sans"/>
                <a:hlinkClick r:id="rId3"/>
              </a:rPr>
              <a:t>WebDriver Protocol</a:t>
            </a:r>
            <a:r>
              <a:rPr lang="en-US" b="0" i="0" dirty="0">
                <a:solidFill>
                  <a:srgbClr val="1C1E21"/>
                </a:solidFill>
                <a:effectLst/>
                <a:latin typeface="IBM Plex Sans"/>
              </a:rPr>
              <a:t> for </a:t>
            </a:r>
            <a:r>
              <a:rPr lang="en-US" b="1" i="0" dirty="0">
                <a:solidFill>
                  <a:srgbClr val="1C1E21"/>
                </a:solidFill>
                <a:effectLst/>
                <a:latin typeface="IBM Plex Sans"/>
              </a:rPr>
              <a:t>true cross-browser testing</a:t>
            </a:r>
            <a:r>
              <a:rPr lang="en-US" b="0" i="0" dirty="0">
                <a:solidFill>
                  <a:srgbClr val="1C1E21"/>
                </a:solidFill>
                <a:effectLst/>
                <a:latin typeface="IBM Plex Sans"/>
              </a:rPr>
              <a:t> as well as </a:t>
            </a:r>
            <a:r>
              <a:rPr lang="en-US" b="0" i="0" dirty="0">
                <a:effectLst/>
                <a:latin typeface="IBM Plex Sans"/>
                <a:hlinkClick r:id="rId4"/>
              </a:rPr>
              <a:t>Chrome </a:t>
            </a:r>
            <a:r>
              <a:rPr lang="en-US" b="0" i="0" dirty="0" err="1">
                <a:effectLst/>
                <a:latin typeface="IBM Plex Sans"/>
                <a:hlinkClick r:id="rId4"/>
              </a:rPr>
              <a:t>DevTools</a:t>
            </a:r>
            <a:r>
              <a:rPr lang="en-US" b="0" i="0" dirty="0">
                <a:effectLst/>
                <a:latin typeface="IBM Plex Sans"/>
                <a:hlinkClick r:id="rId4"/>
              </a:rPr>
              <a:t> Protocol</a:t>
            </a:r>
            <a:r>
              <a:rPr lang="en-US" b="0" i="0" dirty="0">
                <a:solidFill>
                  <a:srgbClr val="1C1E21"/>
                </a:solidFill>
                <a:effectLst/>
                <a:latin typeface="IBM Plex Sans"/>
              </a:rPr>
              <a:t> for Chromium based automation using </a:t>
            </a:r>
            <a:r>
              <a:rPr lang="en-US" b="0" i="0" dirty="0">
                <a:effectLst/>
                <a:latin typeface="IBM Plex Sans"/>
                <a:hlinkClick r:id="rId5"/>
              </a:rPr>
              <a:t>Puppeteer</a:t>
            </a:r>
            <a:endParaRPr lang="en-US" dirty="0">
              <a:latin typeface="IBM Plex Sans"/>
            </a:endParaRPr>
          </a:p>
          <a:p>
            <a:pPr algn="l"/>
            <a:r>
              <a:rPr lang="en-IN" dirty="0">
                <a:solidFill>
                  <a:srgbClr val="1C1E21"/>
                </a:solidFill>
                <a:latin typeface="IBM Plex Sans"/>
              </a:rPr>
              <a:t>4.   </a:t>
            </a:r>
            <a:r>
              <a:rPr lang="en-IN" b="0" i="0" dirty="0">
                <a:solidFill>
                  <a:srgbClr val="1C1E21"/>
                </a:solidFill>
                <a:effectLst/>
                <a:latin typeface="IBM Plex Sans"/>
              </a:rPr>
              <a:t>WebdriverIO can be used to automate:</a:t>
            </a:r>
          </a:p>
          <a:p>
            <a:pPr lvl="1">
              <a:buFont typeface="Arial" panose="020B0604020202020204" pitchFamily="34" charset="0"/>
              <a:buChar char="•"/>
            </a:pPr>
            <a:r>
              <a:rPr lang="en-IN" b="0" i="0" dirty="0">
                <a:solidFill>
                  <a:srgbClr val="1C1E21"/>
                </a:solidFill>
                <a:effectLst/>
                <a:latin typeface="IBM Plex Sans"/>
              </a:rPr>
              <a:t>🌐   </a:t>
            </a:r>
            <a:r>
              <a:rPr lang="en-IN" b="1" i="0" dirty="0">
                <a:solidFill>
                  <a:srgbClr val="1C1E21"/>
                </a:solidFill>
                <a:effectLst/>
                <a:latin typeface="IBM Plex Sans"/>
              </a:rPr>
              <a:t>modern web applications</a:t>
            </a:r>
            <a:r>
              <a:rPr lang="en-IN" b="0" i="0" dirty="0">
                <a:solidFill>
                  <a:srgbClr val="1C1E21"/>
                </a:solidFill>
                <a:effectLst/>
                <a:latin typeface="IBM Plex Sans"/>
              </a:rPr>
              <a:t> written in React, Vue, Angular, Svelte or other frontend frameworks</a:t>
            </a:r>
          </a:p>
          <a:p>
            <a:pPr lvl="1">
              <a:buFont typeface="Arial" panose="020B0604020202020204" pitchFamily="34" charset="0"/>
              <a:buChar char="•"/>
            </a:pPr>
            <a:r>
              <a:rPr lang="en-IN" b="0" i="0" dirty="0">
                <a:solidFill>
                  <a:srgbClr val="1C1E21"/>
                </a:solidFill>
                <a:effectLst/>
                <a:latin typeface="IBM Plex Sans"/>
              </a:rPr>
              <a:t>📱   </a:t>
            </a:r>
            <a:r>
              <a:rPr lang="en-IN" b="1" i="0" dirty="0">
                <a:solidFill>
                  <a:srgbClr val="1C1E21"/>
                </a:solidFill>
                <a:effectLst/>
                <a:latin typeface="IBM Plex Sans"/>
              </a:rPr>
              <a:t>hybrid</a:t>
            </a:r>
            <a:r>
              <a:rPr lang="en-IN" b="0" i="0" dirty="0">
                <a:solidFill>
                  <a:srgbClr val="1C1E21"/>
                </a:solidFill>
                <a:effectLst/>
                <a:latin typeface="IBM Plex Sans"/>
              </a:rPr>
              <a:t> or </a:t>
            </a:r>
            <a:r>
              <a:rPr lang="en-IN" b="1" i="0" dirty="0">
                <a:solidFill>
                  <a:srgbClr val="1C1E21"/>
                </a:solidFill>
                <a:effectLst/>
                <a:latin typeface="IBM Plex Sans"/>
              </a:rPr>
              <a:t>native mobile applications</a:t>
            </a:r>
            <a:r>
              <a:rPr lang="en-IN" b="0" i="0" dirty="0">
                <a:solidFill>
                  <a:srgbClr val="1C1E21"/>
                </a:solidFill>
                <a:effectLst/>
                <a:latin typeface="IBM Plex Sans"/>
              </a:rPr>
              <a:t> running in an emulator/simulator or on a real device</a:t>
            </a:r>
          </a:p>
          <a:p>
            <a:pPr lvl="1">
              <a:buFont typeface="Arial" panose="020B0604020202020204" pitchFamily="34" charset="0"/>
              <a:buChar char="•"/>
            </a:pPr>
            <a:r>
              <a:rPr lang="en-IN" b="0" i="0" dirty="0">
                <a:solidFill>
                  <a:srgbClr val="1C1E21"/>
                </a:solidFill>
                <a:effectLst/>
                <a:latin typeface="IBM Plex Sans"/>
              </a:rPr>
              <a:t>💻   </a:t>
            </a:r>
            <a:r>
              <a:rPr lang="en-IN" b="1" i="0" dirty="0">
                <a:solidFill>
                  <a:srgbClr val="1C1E21"/>
                </a:solidFill>
                <a:effectLst/>
                <a:latin typeface="IBM Plex Sans"/>
              </a:rPr>
              <a:t>native desktop applications</a:t>
            </a:r>
            <a:r>
              <a:rPr lang="en-IN" b="0" i="0" dirty="0">
                <a:solidFill>
                  <a:srgbClr val="1C1E21"/>
                </a:solidFill>
                <a:effectLst/>
                <a:latin typeface="IBM Plex Sans"/>
              </a:rPr>
              <a:t> (e.g. written with Electron.js)</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228311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Key Features WebdriverIO</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564640"/>
            <a:ext cx="8026400" cy="2308324"/>
          </a:xfrm>
          <a:prstGeom prst="rect">
            <a:avLst/>
          </a:prstGeom>
          <a:noFill/>
        </p:spPr>
        <p:txBody>
          <a:bodyPr wrap="square" rtlCol="0">
            <a:spAutoFit/>
          </a:bodyPr>
          <a:lstStyle/>
          <a:p>
            <a:pPr marL="342900" indent="-342900">
              <a:buFont typeface="Arial" panose="020B0604020202020204" pitchFamily="34" charset="0"/>
              <a:buAutoNum type="arabicPeriod"/>
            </a:pPr>
            <a:r>
              <a:rPr lang="en-US" dirty="0">
                <a:solidFill>
                  <a:srgbClr val="1C1E21"/>
                </a:solidFill>
                <a:latin typeface="IBM Plex Sans"/>
              </a:rPr>
              <a:t>Run automation tests both for web applications as well as native mobile apps</a:t>
            </a:r>
          </a:p>
          <a:p>
            <a:pPr marL="342900" indent="-342900">
              <a:buFont typeface="Arial" panose="020B0604020202020204" pitchFamily="34" charset="0"/>
              <a:buAutoNum type="arabicPeriod"/>
            </a:pPr>
            <a:r>
              <a:rPr lang="en-US" dirty="0">
                <a:solidFill>
                  <a:srgbClr val="1C1E21"/>
                </a:solidFill>
                <a:latin typeface="IBM Plex Sans"/>
              </a:rPr>
              <a:t>Simple and Easy Syntax</a:t>
            </a:r>
          </a:p>
          <a:p>
            <a:pPr marL="342900" indent="-342900">
              <a:buFont typeface="Arial" panose="020B0604020202020204" pitchFamily="34" charset="0"/>
              <a:buAutoNum type="arabicPeriod"/>
            </a:pPr>
            <a:r>
              <a:rPr lang="en-US" dirty="0">
                <a:solidFill>
                  <a:srgbClr val="1C1E21"/>
                </a:solidFill>
                <a:latin typeface="IBM Plex Sans"/>
              </a:rPr>
              <a:t>Integrating tests to third-party tools such as Appium.</a:t>
            </a:r>
          </a:p>
          <a:p>
            <a:pPr marL="342900" indent="-342900">
              <a:buFont typeface="Arial" panose="020B0604020202020204" pitchFamily="34" charset="0"/>
              <a:buAutoNum type="arabicPeriod"/>
            </a:pPr>
            <a:r>
              <a:rPr lang="en-US" dirty="0">
                <a:solidFill>
                  <a:srgbClr val="1C1E21"/>
                </a:solidFill>
                <a:latin typeface="IBM Plex Sans"/>
              </a:rPr>
              <a:t>‘</a:t>
            </a:r>
            <a:r>
              <a:rPr lang="en-US" dirty="0" err="1">
                <a:solidFill>
                  <a:srgbClr val="1C1E21"/>
                </a:solidFill>
                <a:latin typeface="IBM Plex Sans"/>
              </a:rPr>
              <a:t>Wdio</a:t>
            </a:r>
            <a:r>
              <a:rPr lang="en-US" dirty="0">
                <a:solidFill>
                  <a:srgbClr val="1C1E21"/>
                </a:solidFill>
                <a:latin typeface="IBM Plex Sans"/>
              </a:rPr>
              <a:t> setup wizard’ to make the setup simple and easy.</a:t>
            </a:r>
          </a:p>
          <a:p>
            <a:pPr marL="342900" indent="-342900">
              <a:buFont typeface="Arial" panose="020B0604020202020204" pitchFamily="34" charset="0"/>
              <a:buAutoNum type="arabicPeriod"/>
            </a:pPr>
            <a:r>
              <a:rPr lang="en-US" dirty="0">
                <a:solidFill>
                  <a:srgbClr val="1C1E21"/>
                </a:solidFill>
                <a:latin typeface="IBM Plex Sans"/>
              </a:rPr>
              <a:t>Integrated test runner</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
        <p:nvSpPr>
          <p:cNvPr id="4" name="Title 1">
            <a:extLst>
              <a:ext uri="{FF2B5EF4-FFF2-40B4-BE49-F238E27FC236}">
                <a16:creationId xmlns:a16="http://schemas.microsoft.com/office/drawing/2014/main" id="{C970E8D8-61FE-4C76-80D1-8A87BB3F4390}"/>
              </a:ext>
            </a:extLst>
          </p:cNvPr>
          <p:cNvSpPr txBox="1">
            <a:spLocks/>
          </p:cNvSpPr>
          <p:nvPr/>
        </p:nvSpPr>
        <p:spPr>
          <a:xfrm>
            <a:off x="748454" y="321256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Frameworks Supported By WebdriverIO</a:t>
            </a:r>
            <a:endParaRPr lang="en-IN" dirty="0"/>
          </a:p>
        </p:txBody>
      </p:sp>
      <p:sp>
        <p:nvSpPr>
          <p:cNvPr id="6" name="TextBox 5">
            <a:extLst>
              <a:ext uri="{FF2B5EF4-FFF2-40B4-BE49-F238E27FC236}">
                <a16:creationId xmlns:a16="http://schemas.microsoft.com/office/drawing/2014/main" id="{8F6482AE-1599-431F-83DB-2F8EAF14848B}"/>
              </a:ext>
            </a:extLst>
          </p:cNvPr>
          <p:cNvSpPr txBox="1"/>
          <p:nvPr/>
        </p:nvSpPr>
        <p:spPr>
          <a:xfrm>
            <a:off x="1595120" y="4231798"/>
            <a:ext cx="8026400" cy="1846659"/>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Mocha</a:t>
            </a:r>
          </a:p>
          <a:p>
            <a:pPr marL="342900" indent="-342900">
              <a:buFont typeface="Arial" panose="020B0604020202020204" pitchFamily="34" charset="0"/>
              <a:buAutoNum type="arabicPeriod"/>
            </a:pPr>
            <a:r>
              <a:rPr lang="en-US" sz="2000" dirty="0">
                <a:solidFill>
                  <a:srgbClr val="1C1E21"/>
                </a:solidFill>
                <a:latin typeface="IBM Plex Sans"/>
              </a:rPr>
              <a:t>Jasmine </a:t>
            </a:r>
          </a:p>
          <a:p>
            <a:pPr marL="342900" indent="-342900">
              <a:buFont typeface="Arial" panose="020B0604020202020204" pitchFamily="34" charset="0"/>
              <a:buAutoNum type="arabicPeriod"/>
            </a:pPr>
            <a:r>
              <a:rPr lang="en-US" sz="2000" dirty="0">
                <a:solidFill>
                  <a:srgbClr val="1C1E21"/>
                </a:solidFill>
                <a:latin typeface="IBM Plex Sans"/>
              </a:rPr>
              <a:t>Cucumber</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69789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DEE-2523-4BAF-85E7-B665CB79B714}"/>
              </a:ext>
            </a:extLst>
          </p:cNvPr>
          <p:cNvSpPr>
            <a:spLocks noGrp="1"/>
          </p:cNvSpPr>
          <p:nvPr>
            <p:ph type="title"/>
          </p:nvPr>
        </p:nvSpPr>
        <p:spPr>
          <a:xfrm>
            <a:off x="667174" y="2270764"/>
            <a:ext cx="3854528" cy="1278466"/>
          </a:xfrm>
        </p:spPr>
        <p:txBody>
          <a:bodyPr>
            <a:normAutofit/>
          </a:bodyPr>
          <a:lstStyle/>
          <a:p>
            <a:r>
              <a:rPr lang="en-IN" sz="4000" dirty="0"/>
              <a:t>Core Concepts</a:t>
            </a:r>
          </a:p>
        </p:txBody>
      </p:sp>
      <p:sp>
        <p:nvSpPr>
          <p:cNvPr id="3" name="Content Placeholder 2">
            <a:extLst>
              <a:ext uri="{FF2B5EF4-FFF2-40B4-BE49-F238E27FC236}">
                <a16:creationId xmlns:a16="http://schemas.microsoft.com/office/drawing/2014/main" id="{71FB2F04-E88F-4D48-B432-19480B85CAE6}"/>
              </a:ext>
            </a:extLst>
          </p:cNvPr>
          <p:cNvSpPr>
            <a:spLocks noGrp="1"/>
          </p:cNvSpPr>
          <p:nvPr>
            <p:ph idx="1"/>
          </p:nvPr>
        </p:nvSpPr>
        <p:spPr>
          <a:xfrm>
            <a:off x="4933181" y="1856045"/>
            <a:ext cx="4513541" cy="2817556"/>
          </a:xfrm>
        </p:spPr>
        <p:txBody>
          <a:bodyPr/>
          <a:lstStyle/>
          <a:p>
            <a:r>
              <a:rPr lang="en-IN" sz="2400" b="0" i="0" dirty="0">
                <a:solidFill>
                  <a:srgbClr val="000000"/>
                </a:solidFill>
                <a:effectLst/>
                <a:latin typeface="Calibri" panose="020F0502020204030204" pitchFamily="34" charset="0"/>
              </a:rPr>
              <a:t>Node.js</a:t>
            </a:r>
          </a:p>
          <a:p>
            <a:r>
              <a:rPr lang="en-IN" sz="2400" b="0" i="0" dirty="0">
                <a:solidFill>
                  <a:srgbClr val="000000"/>
                </a:solidFill>
                <a:effectLst/>
                <a:latin typeface="Calibri" panose="020F0502020204030204" pitchFamily="34" charset="0"/>
              </a:rPr>
              <a:t>Node.js Packages</a:t>
            </a:r>
          </a:p>
          <a:p>
            <a:r>
              <a:rPr lang="fr-FR" sz="2400" b="0" i="0" dirty="0">
                <a:solidFill>
                  <a:srgbClr val="000000"/>
                </a:solidFill>
                <a:effectLst/>
                <a:latin typeface="Calibri" panose="020F0502020204030204" pitchFamily="34" charset="0"/>
              </a:rPr>
              <a:t>Sync Mode Vs </a:t>
            </a:r>
            <a:r>
              <a:rPr lang="fr-FR" sz="2400" b="0" i="0" dirty="0" err="1">
                <a:solidFill>
                  <a:srgbClr val="000000"/>
                </a:solidFill>
                <a:effectLst/>
                <a:latin typeface="Calibri" panose="020F0502020204030204" pitchFamily="34" charset="0"/>
              </a:rPr>
              <a:t>Async</a:t>
            </a:r>
            <a:r>
              <a:rPr lang="fr-FR" sz="2400" b="0" i="0" dirty="0">
                <a:solidFill>
                  <a:srgbClr val="000000"/>
                </a:solidFill>
                <a:effectLst/>
                <a:latin typeface="Calibri" panose="020F0502020204030204" pitchFamily="34" charset="0"/>
              </a:rPr>
              <a:t> Mode</a:t>
            </a:r>
            <a:endParaRPr lang="en-IN" sz="2400" dirty="0">
              <a:solidFill>
                <a:srgbClr val="000000"/>
              </a:solidFill>
              <a:latin typeface="Calibri" panose="020F0502020204030204" pitchFamily="34" charset="0"/>
            </a:endParaRPr>
          </a:p>
          <a:p>
            <a:r>
              <a:rPr lang="en-IN" sz="2400" b="0" i="0" dirty="0">
                <a:solidFill>
                  <a:srgbClr val="000000"/>
                </a:solidFill>
                <a:effectLst/>
                <a:latin typeface="Calibri" panose="020F0502020204030204" pitchFamily="34" charset="0"/>
              </a:rPr>
              <a:t>Page Object Model</a:t>
            </a:r>
          </a:p>
          <a:p>
            <a:r>
              <a:rPr lang="en-IN" sz="2400" b="0" i="0" dirty="0">
                <a:solidFill>
                  <a:srgbClr val="000000"/>
                </a:solidFill>
                <a:effectLst/>
                <a:latin typeface="Calibri" panose="020F0502020204030204" pitchFamily="34" charset="0"/>
              </a:rPr>
              <a:t>Behavioural Data Driven</a:t>
            </a:r>
            <a:endParaRPr lang="en-IN" sz="2400" dirty="0">
              <a:solidFill>
                <a:srgbClr val="000000"/>
              </a:solidFill>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6968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Node.js &amp; Packages</a:t>
            </a:r>
          </a:p>
        </p:txBody>
      </p:sp>
      <p:sp>
        <p:nvSpPr>
          <p:cNvPr id="3" name="TextBox 2">
            <a:extLst>
              <a:ext uri="{FF2B5EF4-FFF2-40B4-BE49-F238E27FC236}">
                <a16:creationId xmlns:a16="http://schemas.microsoft.com/office/drawing/2014/main" id="{11A06A6F-D366-4227-9879-698B7966A8ED}"/>
              </a:ext>
            </a:extLst>
          </p:cNvPr>
          <p:cNvSpPr txBox="1"/>
          <p:nvPr/>
        </p:nvSpPr>
        <p:spPr>
          <a:xfrm>
            <a:off x="1686560" y="1930400"/>
            <a:ext cx="8737600" cy="4616648"/>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Node.js is an open source, cross-platform runtime environment for developing server-side and networking applications. </a:t>
            </a:r>
          </a:p>
          <a:p>
            <a:pPr marL="342900" indent="-342900">
              <a:buFont typeface="Arial" panose="020B0604020202020204" pitchFamily="34" charset="0"/>
              <a:buAutoNum type="arabicPeriod"/>
            </a:pPr>
            <a:r>
              <a:rPr lang="en-US" sz="2000" dirty="0">
                <a:solidFill>
                  <a:srgbClr val="1C1E21"/>
                </a:solidFill>
                <a:latin typeface="IBM Plex Sans"/>
              </a:rPr>
              <a:t>Node.js applications are written in JavaScript, and can be run within the Node.js runtime on OS X, Microsoft Windows, and Linux.</a:t>
            </a:r>
          </a:p>
          <a:p>
            <a:pPr marL="342900" indent="-342900">
              <a:buFont typeface="Arial" panose="020B0604020202020204" pitchFamily="34" charset="0"/>
              <a:buAutoNum type="arabicPeriod"/>
            </a:pPr>
            <a:r>
              <a:rPr lang="en-US" sz="2000" dirty="0">
                <a:solidFill>
                  <a:srgbClr val="1C1E21"/>
                </a:solidFill>
                <a:latin typeface="IBM Plex Sans"/>
              </a:rPr>
              <a:t>Node.js also provides a rich library of various JavaScript modules which simplifies the development of web applications using Node.js to a great extent.</a:t>
            </a:r>
          </a:p>
          <a:p>
            <a:pPr marL="342900" indent="-342900">
              <a:buFont typeface="Arial" panose="020B0604020202020204" pitchFamily="34" charset="0"/>
              <a:buAutoNum type="arabicPeriod"/>
            </a:pPr>
            <a:r>
              <a:rPr lang="en-US" sz="2000" dirty="0" err="1">
                <a:solidFill>
                  <a:srgbClr val="1C1E21"/>
                </a:solidFill>
                <a:latin typeface="IBM Plex Sans"/>
              </a:rPr>
              <a:t>npm</a:t>
            </a:r>
            <a:r>
              <a:rPr lang="en-US" sz="2000" dirty="0">
                <a:solidFill>
                  <a:srgbClr val="1C1E21"/>
                </a:solidFill>
                <a:latin typeface="IBM Plex Sans"/>
              </a:rPr>
              <a:t> is a package manager for the JavaScript programming language maintained by </a:t>
            </a:r>
            <a:r>
              <a:rPr lang="en-US" sz="2000" dirty="0" err="1">
                <a:solidFill>
                  <a:srgbClr val="1C1E21"/>
                </a:solidFill>
                <a:latin typeface="IBM Plex Sans"/>
              </a:rPr>
              <a:t>npm</a:t>
            </a:r>
            <a:r>
              <a:rPr lang="en-US" sz="2000" dirty="0">
                <a:solidFill>
                  <a:srgbClr val="1C1E21"/>
                </a:solidFill>
                <a:latin typeface="IBM Plex Sans"/>
              </a:rPr>
              <a:t>, Inc. </a:t>
            </a:r>
            <a:r>
              <a:rPr lang="en-US" sz="2000" dirty="0" err="1">
                <a:solidFill>
                  <a:srgbClr val="1C1E21"/>
                </a:solidFill>
                <a:latin typeface="IBM Plex Sans"/>
              </a:rPr>
              <a:t>npm</a:t>
            </a:r>
            <a:r>
              <a:rPr lang="en-US" sz="2000" dirty="0">
                <a:solidFill>
                  <a:srgbClr val="1C1E21"/>
                </a:solidFill>
                <a:latin typeface="IBM Plex Sans"/>
              </a:rPr>
              <a:t> is the default package manager for the JavaScript runtime environment Node.js. </a:t>
            </a:r>
          </a:p>
          <a:p>
            <a:pPr marL="342900" indent="-342900">
              <a:buFont typeface="Arial" panose="020B0604020202020204" pitchFamily="34" charset="0"/>
              <a:buAutoNum type="arabicPeriod"/>
            </a:pPr>
            <a:r>
              <a:rPr lang="en-US" sz="2000" dirty="0">
                <a:solidFill>
                  <a:srgbClr val="1C1E21"/>
                </a:solidFill>
                <a:latin typeface="IBM Plex Sans"/>
              </a:rPr>
              <a:t>It consists of a command line client, also called </a:t>
            </a:r>
            <a:r>
              <a:rPr lang="en-US" sz="2000" dirty="0" err="1">
                <a:solidFill>
                  <a:srgbClr val="1C1E21"/>
                </a:solidFill>
                <a:latin typeface="IBM Plex Sans"/>
              </a:rPr>
              <a:t>npm</a:t>
            </a:r>
            <a:r>
              <a:rPr lang="en-US" sz="2000" dirty="0">
                <a:solidFill>
                  <a:srgbClr val="1C1E21"/>
                </a:solidFill>
                <a:latin typeface="IBM Plex Sans"/>
              </a:rPr>
              <a:t>, and an online database of public and paid-for private packages, called the </a:t>
            </a:r>
            <a:r>
              <a:rPr lang="en-US" sz="2000" dirty="0" err="1">
                <a:solidFill>
                  <a:srgbClr val="1C1E21"/>
                </a:solidFill>
                <a:latin typeface="IBM Plex Sans"/>
              </a:rPr>
              <a:t>npm</a:t>
            </a:r>
            <a:r>
              <a:rPr lang="en-US" sz="2000" dirty="0">
                <a:solidFill>
                  <a:srgbClr val="1C1E21"/>
                </a:solidFill>
                <a:latin typeface="IBM Plex Sans"/>
              </a:rPr>
              <a:t> registry</a:t>
            </a:r>
          </a:p>
          <a:p>
            <a:pPr marL="342900" indent="-342900">
              <a:buFont typeface="Arial" panose="020B0604020202020204" pitchFamily="34" charset="0"/>
              <a:buAutoNum type="arabicPeriod"/>
            </a:pPr>
            <a:endParaRPr lang="en-US" sz="2000" dirty="0">
              <a:solidFill>
                <a:srgbClr val="1C1E21"/>
              </a:solidFill>
              <a:latin typeface="IBM Plex Sans"/>
            </a:endParaRP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316355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1AE-0C23-4E64-8EA4-D1EB7AC74184}"/>
              </a:ext>
            </a:extLst>
          </p:cNvPr>
          <p:cNvSpPr>
            <a:spLocks noGrp="1"/>
          </p:cNvSpPr>
          <p:nvPr>
            <p:ph type="title"/>
          </p:nvPr>
        </p:nvSpPr>
        <p:spPr/>
        <p:txBody>
          <a:bodyPr/>
          <a:lstStyle/>
          <a:p>
            <a:r>
              <a:rPr lang="en-IN" dirty="0"/>
              <a:t>Sync Mode Vs Async Mode</a:t>
            </a:r>
          </a:p>
        </p:txBody>
      </p:sp>
      <p:sp>
        <p:nvSpPr>
          <p:cNvPr id="3" name="TextBox 2">
            <a:extLst>
              <a:ext uri="{FF2B5EF4-FFF2-40B4-BE49-F238E27FC236}">
                <a16:creationId xmlns:a16="http://schemas.microsoft.com/office/drawing/2014/main" id="{11A06A6F-D366-4227-9879-698B7966A8ED}"/>
              </a:ext>
            </a:extLst>
          </p:cNvPr>
          <p:cNvSpPr txBox="1"/>
          <p:nvPr/>
        </p:nvSpPr>
        <p:spPr>
          <a:xfrm>
            <a:off x="1300480" y="1544320"/>
            <a:ext cx="9245600" cy="4001095"/>
          </a:xfrm>
          <a:prstGeom prst="rect">
            <a:avLst/>
          </a:prstGeom>
          <a:noFill/>
        </p:spPr>
        <p:txBody>
          <a:bodyPr wrap="square" rtlCol="0">
            <a:spAutoFit/>
          </a:bodyPr>
          <a:lstStyle/>
          <a:p>
            <a:pPr marL="342900" indent="-342900">
              <a:buFont typeface="Arial" panose="020B0604020202020204" pitchFamily="34" charset="0"/>
              <a:buAutoNum type="arabicPeriod"/>
            </a:pPr>
            <a:r>
              <a:rPr lang="en-US" sz="2000" dirty="0">
                <a:solidFill>
                  <a:srgbClr val="1C1E21"/>
                </a:solidFill>
                <a:latin typeface="IBM Plex Sans"/>
              </a:rPr>
              <a:t>WebdriverIO runs a set of asynchronous commands to interact with the browser or mobile device. In JavaScript asynchronous operations are handled via async/await. This however can be a confusing concept for people unfamiliar with the language. In addition to that it can make tests very verbose as almost every operation is asynchronous. To simplify its usage WebdriverIO provides the ability to run commands synchronous through node-fibers.</a:t>
            </a:r>
          </a:p>
          <a:p>
            <a:pPr marL="342900" indent="-342900">
              <a:buFont typeface="Arial" panose="020B0604020202020204" pitchFamily="34" charset="0"/>
              <a:buAutoNum type="arabicPeriod"/>
            </a:pPr>
            <a:r>
              <a:rPr lang="en-US" sz="2000" dirty="0">
                <a:solidFill>
                  <a:srgbClr val="1C1E21"/>
                </a:solidFill>
                <a:latin typeface="IBM Plex Sans"/>
              </a:rPr>
              <a:t>How to enable/disable sync mode#</a:t>
            </a:r>
          </a:p>
          <a:p>
            <a:pPr marL="342900" indent="-342900">
              <a:buFont typeface="Arial" panose="020B0604020202020204" pitchFamily="34" charset="0"/>
              <a:buAutoNum type="arabicPeriod"/>
            </a:pPr>
            <a:r>
              <a:rPr lang="en-US" sz="2000" dirty="0">
                <a:solidFill>
                  <a:srgbClr val="1C1E21"/>
                </a:solidFill>
                <a:latin typeface="IBM Plex Sans"/>
              </a:rPr>
              <a:t>To enable sync mode you only need to add the @wdio/sync package to your dev dependencies:</a:t>
            </a:r>
          </a:p>
          <a:p>
            <a:pPr marL="342900" indent="-342900">
              <a:buFont typeface="Arial" panose="020B0604020202020204" pitchFamily="34" charset="0"/>
              <a:buAutoNum type="arabicPeriod"/>
            </a:pPr>
            <a:r>
              <a:rPr lang="en-US" sz="2000" dirty="0">
                <a:solidFill>
                  <a:srgbClr val="1C1E21"/>
                </a:solidFill>
                <a:latin typeface="IBM Plex Sans"/>
              </a:rPr>
              <a:t>git clean removed all the untracked files from your working directory</a:t>
            </a:r>
          </a:p>
          <a:p>
            <a:pPr marL="342900" indent="-342900">
              <a:buAutoNum type="arabicPeriod"/>
            </a:pPr>
            <a:endParaRPr lang="en-US" b="0" i="0" u="none" strike="noStrike" dirty="0">
              <a:effectLst/>
              <a:latin typeface="IBM Plex Sans"/>
            </a:endParaRPr>
          </a:p>
          <a:p>
            <a:endParaRPr lang="en-US" dirty="0">
              <a:latin typeface="IBM Plex Sans"/>
            </a:endParaRPr>
          </a:p>
          <a:p>
            <a:endParaRPr lang="en-IN" dirty="0"/>
          </a:p>
        </p:txBody>
      </p:sp>
    </p:spTree>
    <p:extLst>
      <p:ext uri="{BB962C8B-B14F-4D97-AF65-F5344CB8AC3E}">
        <p14:creationId xmlns:p14="http://schemas.microsoft.com/office/powerpoint/2010/main" val="1120450495"/>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151</TotalTime>
  <Words>2732</Words>
  <Application>Microsoft Office PowerPoint</Application>
  <PresentationFormat>Widescreen</PresentationFormat>
  <Paragraphs>277</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Courier New</vt:lpstr>
      <vt:lpstr>Helvetica</vt:lpstr>
      <vt:lpstr>IBM Plex Sans</vt:lpstr>
      <vt:lpstr>Trebuchet MS</vt:lpstr>
      <vt:lpstr>Wingdings 3</vt:lpstr>
      <vt:lpstr>Facet</vt:lpstr>
      <vt:lpstr>WebdriverIO Test Automation Framework</vt:lpstr>
      <vt:lpstr>PowerPoint Presentation</vt:lpstr>
      <vt:lpstr>PowerPoint Presentation</vt:lpstr>
      <vt:lpstr>Introduction</vt:lpstr>
      <vt:lpstr>WebdriverIO Overview</vt:lpstr>
      <vt:lpstr>Key Features WebdriverIO</vt:lpstr>
      <vt:lpstr>Core Concepts</vt:lpstr>
      <vt:lpstr>Node.js &amp; Packages</vt:lpstr>
      <vt:lpstr>Sync Mode Vs Async Mode</vt:lpstr>
      <vt:lpstr>Page Object Model </vt:lpstr>
      <vt:lpstr>BDD (Behaviour Driven Development)</vt:lpstr>
      <vt:lpstr>WebdriverIO Setup</vt:lpstr>
      <vt:lpstr>Installation &amp; Configuration</vt:lpstr>
      <vt:lpstr>WebdriverIO Setup</vt:lpstr>
      <vt:lpstr>WebdriverIO Setup Continued</vt:lpstr>
      <vt:lpstr>Cucumber Integration – Feature Files</vt:lpstr>
      <vt:lpstr>Cucumber Integration – Step Definitions</vt:lpstr>
      <vt:lpstr>Step Definitions – Continued.. </vt:lpstr>
      <vt:lpstr>Cucumber Integration – Page Objects</vt:lpstr>
      <vt:lpstr>Page Objects – Continued..</vt:lpstr>
      <vt:lpstr>Page Objects – Continued..</vt:lpstr>
      <vt:lpstr>Step Definitions</vt:lpstr>
      <vt:lpstr>Step Definitions. Continued..</vt:lpstr>
      <vt:lpstr>Browser Configuration</vt:lpstr>
      <vt:lpstr>Failure Screenshot</vt:lpstr>
      <vt:lpstr>Integrations</vt:lpstr>
      <vt:lpstr>Reporting</vt:lpstr>
      <vt:lpstr>Reporting Continued..</vt:lpstr>
      <vt:lpstr>Execute Your First Program</vt:lpstr>
      <vt:lpstr>Migration</vt:lpstr>
      <vt:lpstr>Protractor To WebdriverIO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Nirvan Jain</dc:creator>
  <cp:lastModifiedBy>NIRVAN JAIN</cp:lastModifiedBy>
  <cp:revision>212</cp:revision>
  <dcterms:created xsi:type="dcterms:W3CDTF">2021-06-16T17:54:47Z</dcterms:created>
  <dcterms:modified xsi:type="dcterms:W3CDTF">2021-07-11T08:01:49Z</dcterms:modified>
</cp:coreProperties>
</file>