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Software Design Document (SDD)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Development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2024-06-26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3. Design Overview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3.1 Design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SDD-007: Design Principles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follow object-oriented design principles - The software </a:t>
            </a:r>
            <a:r>
              <a:rPr b="1"/>
              <a:t>shall</a:t>
            </a:r>
            <a:r>
              <a:rPr/>
              <a:t> implement separation of concerns - The software </a:t>
            </a:r>
            <a:r>
              <a:rPr b="1"/>
              <a:t>shall</a:t>
            </a:r>
            <a:r>
              <a:rPr/>
              <a:t> use design patterns where appropriate - The software </a:t>
            </a:r>
            <a:r>
              <a:rPr b="1"/>
              <a:t>shall</a:t>
            </a:r>
            <a:r>
              <a:rPr/>
              <a:t> support modularity and reusability</a:t>
            </a:r>
          </a:p>
          <a:p>
            <a:pPr lvl="0" indent="0" marL="0">
              <a:buNone/>
            </a:pPr>
            <a:r>
              <a:rPr b="1"/>
              <a:t>SDD-008: Architecture Approach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use microservices architecture - The software </a:t>
            </a:r>
            <a:r>
              <a:rPr b="1"/>
              <a:t>shall</a:t>
            </a:r>
            <a:r>
              <a:rPr/>
              <a:t> implement RESTful API design - The software </a:t>
            </a:r>
            <a:r>
              <a:rPr b="1"/>
              <a:t>shall</a:t>
            </a:r>
            <a:r>
              <a:rPr/>
              <a:t> support containerization - The software </a:t>
            </a:r>
            <a:r>
              <a:rPr b="1"/>
              <a:t>shall</a:t>
            </a:r>
            <a:r>
              <a:rPr/>
              <a:t> enable horizontal scaling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3.2 Design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SDD-009: Technology Constraints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be developed using [specified programming language] - The software </a:t>
            </a:r>
            <a:r>
              <a:rPr b="1"/>
              <a:t>shall</a:t>
            </a:r>
            <a:r>
              <a:rPr/>
              <a:t> use [specified framework] - The software </a:t>
            </a:r>
            <a:r>
              <a:rPr b="1"/>
              <a:t>shall</a:t>
            </a:r>
            <a:r>
              <a:rPr/>
              <a:t> run on [specified operating system] - The software </a:t>
            </a:r>
            <a:r>
              <a:rPr b="1"/>
              <a:t>shall</a:t>
            </a:r>
            <a:r>
              <a:rPr/>
              <a:t> use [specified database system]</a:t>
            </a:r>
          </a:p>
          <a:p>
            <a:pPr lvl="0" indent="0" marL="0">
              <a:buNone/>
            </a:pPr>
            <a:r>
              <a:rPr b="1"/>
              <a:t>SDD-010: Performance Constraints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respond to requests within 3 seconds - The software </a:t>
            </a:r>
            <a:r>
              <a:rPr b="1"/>
              <a:t>shall</a:t>
            </a:r>
            <a:r>
              <a:rPr/>
              <a:t> support 1000 concurrent users - The software </a:t>
            </a:r>
            <a:r>
              <a:rPr b="1"/>
              <a:t>shall</a:t>
            </a:r>
            <a:r>
              <a:rPr/>
              <a:t> use no more than 80% of available resources - The software </a:t>
            </a:r>
            <a:r>
              <a:rPr b="1"/>
              <a:t>shall</a:t>
            </a:r>
            <a:r>
              <a:rPr/>
              <a:t> maintain performance under load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3.3 Design Methods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SDD-011: Design Methods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use UML for design modeling - The software </a:t>
            </a:r>
            <a:r>
              <a:rPr b="1"/>
              <a:t>shall</a:t>
            </a:r>
            <a:r>
              <a:rPr/>
              <a:t> implement test-driven development - The software </a:t>
            </a:r>
            <a:r>
              <a:rPr b="1"/>
              <a:t>shall</a:t>
            </a:r>
            <a:r>
              <a:rPr/>
              <a:t> use continuous integration practices - The software </a:t>
            </a:r>
            <a:r>
              <a:rPr b="1"/>
              <a:t>shall</a:t>
            </a:r>
            <a:r>
              <a:rPr/>
              <a:t> follow agile development methodology</a:t>
            </a:r>
          </a:p>
          <a:p>
            <a:pPr lvl="0" indent="0" marL="0">
              <a:buNone/>
            </a:pPr>
            <a:r>
              <a:rPr b="1"/>
              <a:t>SDD-012: Design Tools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use [specified IDE] for development - The software </a:t>
            </a:r>
            <a:r>
              <a:rPr b="1"/>
              <a:t>shall</a:t>
            </a:r>
            <a:r>
              <a:rPr/>
              <a:t> use [specified version control system] - The software </a:t>
            </a:r>
            <a:r>
              <a:rPr b="1"/>
              <a:t>shall</a:t>
            </a:r>
            <a:r>
              <a:rPr/>
              <a:t> use [specified build tools] - The software </a:t>
            </a:r>
            <a:r>
              <a:rPr b="1"/>
              <a:t>shall</a:t>
            </a:r>
            <a:r>
              <a:rPr/>
              <a:t> use [specified testing frameworks]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4. System Architecture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4.1 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SDD-013: System Architecture</a:t>
            </a:r>
            <a:r>
              <a:rPr/>
              <a:t> - The system </a:t>
            </a:r>
            <a:r>
              <a:rPr b="1"/>
              <a:t>shall</a:t>
            </a:r>
            <a:r>
              <a:rPr/>
              <a:t> consist of the following major components: - </a:t>
            </a:r>
            <a:r>
              <a:rPr b="1"/>
              <a:t>Web Layer</a:t>
            </a:r>
            <a:r>
              <a:rPr/>
              <a:t>: User interface and presentation logic - </a:t>
            </a:r>
            <a:r>
              <a:rPr b="1"/>
              <a:t>Application Layer</a:t>
            </a:r>
            <a:r>
              <a:rPr/>
              <a:t>: Business logic and application services - </a:t>
            </a:r>
            <a:r>
              <a:rPr b="1"/>
              <a:t>Data Layer</a:t>
            </a:r>
            <a:r>
              <a:rPr/>
              <a:t>: Data access and persistence - </a:t>
            </a:r>
            <a:r>
              <a:rPr b="1"/>
              <a:t>Integration Layer</a:t>
            </a:r>
            <a:r>
              <a:rPr/>
              <a:t>: External system integration</a:t>
            </a:r>
          </a:p>
          <a:p>
            <a:pPr lvl="0" indent="0" marL="0">
              <a:buNone/>
            </a:pPr>
            <a:r>
              <a:rPr b="1"/>
              <a:t>SDD-014: Component Relationships</a:t>
            </a:r>
            <a:r>
              <a:rPr/>
              <a:t> - The components </a:t>
            </a:r>
            <a:r>
              <a:rPr b="1"/>
              <a:t>shall</a:t>
            </a:r>
            <a:r>
              <a:rPr/>
              <a:t> communicate through well-defined interfaces - The components </a:t>
            </a:r>
            <a:r>
              <a:rPr b="1"/>
              <a:t>shall</a:t>
            </a:r>
            <a:r>
              <a:rPr/>
              <a:t> be loosely coupled - The components </a:t>
            </a:r>
            <a:r>
              <a:rPr b="1"/>
              <a:t>shall</a:t>
            </a:r>
            <a:r>
              <a:rPr/>
              <a:t> support independent deployment - The components </a:t>
            </a:r>
            <a:r>
              <a:rPr b="1"/>
              <a:t>shall</a:t>
            </a:r>
            <a:r>
              <a:rPr/>
              <a:t> enable horizontal scaling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4.2 System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SDD-015: External Dependencies</a:t>
            </a:r>
            <a:r>
              <a:rPr/>
              <a:t> - The system </a:t>
            </a:r>
            <a:r>
              <a:rPr b="1"/>
              <a:t>shall</a:t>
            </a:r>
            <a:r>
              <a:rPr/>
              <a:t> depend on [external systems] - The system </a:t>
            </a:r>
            <a:r>
              <a:rPr b="1"/>
              <a:t>shall</a:t>
            </a:r>
            <a:r>
              <a:rPr/>
              <a:t> integrate with [third-party services] - The system </a:t>
            </a:r>
            <a:r>
              <a:rPr b="1"/>
              <a:t>shall</a:t>
            </a:r>
            <a:r>
              <a:rPr/>
              <a:t> use [external databases] - The system </a:t>
            </a:r>
            <a:r>
              <a:rPr b="1"/>
              <a:t>shall</a:t>
            </a:r>
            <a:r>
              <a:rPr/>
              <a:t> communicate via [network protocols]</a:t>
            </a:r>
          </a:p>
          <a:p>
            <a:pPr lvl="0" indent="0" marL="0">
              <a:buNone/>
            </a:pPr>
            <a:r>
              <a:rPr b="1"/>
              <a:t>SDD-016: System Boundaries</a:t>
            </a:r>
            <a:r>
              <a:rPr/>
              <a:t> - The system </a:t>
            </a:r>
            <a:r>
              <a:rPr b="1"/>
              <a:t>shall</a:t>
            </a:r>
            <a:r>
              <a:rPr/>
              <a:t> have clear boundaries with external systems - The system </a:t>
            </a:r>
            <a:r>
              <a:rPr b="1"/>
              <a:t>shall</a:t>
            </a:r>
            <a:r>
              <a:rPr/>
              <a:t> implement security controls at boundaries - The system </a:t>
            </a:r>
            <a:r>
              <a:rPr b="1"/>
              <a:t>shall</a:t>
            </a:r>
            <a:r>
              <a:rPr/>
              <a:t> provide monitoring and logging at boundaries - The system </a:t>
            </a:r>
            <a:r>
              <a:rPr b="1"/>
              <a:t>shall</a:t>
            </a:r>
            <a:r>
              <a:rPr/>
              <a:t> support boundary testing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5. Detailed Design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5.1 Module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5.1.1 User Management Module</a:t>
            </a:r>
          </a:p>
          <a:p>
            <a:pPr lvl="0" indent="0" marL="0">
              <a:buNone/>
            </a:pPr>
            <a:r>
              <a:rPr b="1"/>
              <a:t>SDD-017: User Authentication Module</a:t>
            </a:r>
            <a:r>
              <a:rPr/>
              <a:t> - </a:t>
            </a:r>
            <a:r>
              <a:rPr b="1"/>
              <a:t>Module ID</a:t>
            </a:r>
            <a:r>
              <a:rPr/>
              <a:t>: AUTH-001 - </a:t>
            </a:r>
            <a:r>
              <a:rPr b="1"/>
              <a:t>Purpose</a:t>
            </a:r>
            <a:r>
              <a:rPr/>
              <a:t>: Handle user authentication and authorization - </a:t>
            </a:r>
            <a:r>
              <a:rPr b="1"/>
              <a:t>Responsibilities</a:t>
            </a:r>
            <a:r>
              <a:rPr/>
              <a:t>: - User login and logout - Password management - Session management - Access control enforcement</a:t>
            </a:r>
          </a:p>
          <a:p>
            <a:pPr lvl="0" indent="0" marL="0">
              <a:buNone/>
            </a:pPr>
            <a:r>
              <a:rPr b="1"/>
              <a:t>SDD-018: User Profile Module</a:t>
            </a:r>
            <a:r>
              <a:rPr/>
              <a:t> - </a:t>
            </a:r>
            <a:r>
              <a:rPr b="1"/>
              <a:t>Module ID</a:t>
            </a:r>
            <a:r>
              <a:rPr/>
              <a:t>: PROFILE-001 - </a:t>
            </a:r>
            <a:r>
              <a:rPr b="1"/>
              <a:t>Purpose</a:t>
            </a:r>
            <a:r>
              <a:rPr/>
              <a:t>: Manage user profile information - </a:t>
            </a:r>
            <a:r>
              <a:rPr b="1"/>
              <a:t>Responsibilities</a:t>
            </a:r>
            <a:r>
              <a:rPr/>
              <a:t>: - Profile creation and updates - Preference management - Account settings - User preferences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5.1.2 Data Management Module</a:t>
            </a:r>
          </a:p>
          <a:p>
            <a:pPr lvl="0" indent="0" marL="0">
              <a:buNone/>
            </a:pPr>
            <a:r>
              <a:rPr b="1"/>
              <a:t>SDD-019: Data Access Module</a:t>
            </a:r>
            <a:r>
              <a:rPr/>
              <a:t> - </a:t>
            </a:r>
            <a:r>
              <a:rPr b="1"/>
              <a:t>Module ID</a:t>
            </a:r>
            <a:r>
              <a:rPr/>
              <a:t>: DATA-001 - </a:t>
            </a:r>
            <a:r>
              <a:rPr b="1"/>
              <a:t>Purpose</a:t>
            </a:r>
            <a:r>
              <a:rPr/>
              <a:t>: Handle data access and persistence - </a:t>
            </a:r>
            <a:r>
              <a:rPr b="1"/>
              <a:t>Responsibilities</a:t>
            </a:r>
            <a:r>
              <a:rPr/>
              <a:t>: - Database operations - Data validation - Transaction management - Data caching</a:t>
            </a:r>
          </a:p>
          <a:p>
            <a:pPr lvl="0" indent="0" marL="0">
              <a:buNone/>
            </a:pPr>
            <a:r>
              <a:rPr b="1"/>
              <a:t>SDD-020: Data Processing Module</a:t>
            </a:r>
            <a:r>
              <a:rPr/>
              <a:t> - </a:t>
            </a:r>
            <a:r>
              <a:rPr b="1"/>
              <a:t>Module ID</a:t>
            </a:r>
            <a:r>
              <a:rPr/>
              <a:t>: PROCESS-001 - </a:t>
            </a:r>
            <a:r>
              <a:rPr b="1"/>
              <a:t>Purpose</a:t>
            </a:r>
            <a:r>
              <a:rPr/>
              <a:t>: Process and transform data - </a:t>
            </a:r>
            <a:r>
              <a:rPr b="1"/>
              <a:t>Responsibilities</a:t>
            </a:r>
            <a:r>
              <a:rPr/>
              <a:t>: - Business logic implementation - Data calculations - Data transformation - Business rule enforcement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5.1.3 Communication Module</a:t>
            </a:r>
          </a:p>
          <a:p>
            <a:pPr lvl="0" indent="0" marL="0">
              <a:buNone/>
            </a:pPr>
            <a:r>
              <a:rPr b="1"/>
              <a:t>SDD-021: API Module</a:t>
            </a:r>
            <a:r>
              <a:rPr/>
              <a:t> - </a:t>
            </a:r>
            <a:r>
              <a:rPr b="1"/>
              <a:t>Module ID</a:t>
            </a:r>
            <a:r>
              <a:rPr/>
              <a:t>: API-001 - </a:t>
            </a:r>
            <a:r>
              <a:rPr b="1"/>
              <a:t>Purpose</a:t>
            </a:r>
            <a:r>
              <a:rPr/>
              <a:t>: Provide RESTful API services - </a:t>
            </a:r>
            <a:r>
              <a:rPr b="1"/>
              <a:t>Responsibilities</a:t>
            </a:r>
            <a:r>
              <a:rPr/>
              <a:t>: - API endpoint management - Request/response handling - API documentation - API versioning</a:t>
            </a:r>
          </a:p>
          <a:p>
            <a:pPr lvl="0" indent="0" marL="0">
              <a:buNone/>
            </a:pPr>
            <a:r>
              <a:rPr b="1"/>
              <a:t>SDD-022: Integration Module</a:t>
            </a:r>
            <a:r>
              <a:rPr/>
              <a:t> - </a:t>
            </a:r>
            <a:r>
              <a:rPr b="1"/>
              <a:t>Module ID</a:t>
            </a:r>
            <a:r>
              <a:rPr/>
              <a:t>: INTEGRATION-001 - </a:t>
            </a:r>
            <a:r>
              <a:rPr b="1"/>
              <a:t>Purpose</a:t>
            </a:r>
            <a:r>
              <a:rPr/>
              <a:t>: Handle external system integration - </a:t>
            </a:r>
            <a:r>
              <a:rPr b="1"/>
              <a:t>Responsibilities</a:t>
            </a:r>
            <a:r>
              <a:rPr/>
              <a:t>: - External API communication - Data synchronization - Error handling - Retry mechanisms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5.2 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5.2.1 User Interface Design</a:t>
            </a:r>
          </a:p>
          <a:p>
            <a:pPr lvl="0" indent="0" marL="0">
              <a:buNone/>
            </a:pPr>
            <a:r>
              <a:rPr b="1"/>
              <a:t>SDD-023: Web Interface Design</a:t>
            </a:r>
            <a:r>
              <a:rPr/>
              <a:t> - </a:t>
            </a:r>
            <a:r>
              <a:rPr b="1"/>
              <a:t>Interface ID</a:t>
            </a:r>
            <a:r>
              <a:rPr/>
              <a:t>: WEB-UI-001 - </a:t>
            </a:r>
            <a:r>
              <a:rPr b="1"/>
              <a:t>Design Approach</a:t>
            </a:r>
            <a:r>
              <a:rPr/>
              <a:t>: Responsive web design - </a:t>
            </a:r>
            <a:r>
              <a:rPr b="1"/>
              <a:t>Technology Stack</a:t>
            </a:r>
            <a:r>
              <a:rPr/>
              <a:t>: HTML5, CSS3, JavaScript, React - </a:t>
            </a:r>
            <a:r>
              <a:rPr b="1"/>
              <a:t>Design Principles</a:t>
            </a:r>
            <a:r>
              <a:rPr/>
              <a:t>: - Mobile-first design - Accessibility compliance - User experience optimization - Performance optimization</a:t>
            </a:r>
          </a:p>
          <a:p>
            <a:pPr lvl="0" indent="0" marL="0">
              <a:buNone/>
            </a:pPr>
            <a:r>
              <a:rPr b="1"/>
              <a:t>SDD-024: Mobile Interface Design</a:t>
            </a:r>
            <a:r>
              <a:rPr/>
              <a:t> - </a:t>
            </a:r>
            <a:r>
              <a:rPr b="1"/>
              <a:t>Interface ID</a:t>
            </a:r>
            <a:r>
              <a:rPr/>
              <a:t>: MOBILE-UI-001 - </a:t>
            </a:r>
            <a:r>
              <a:rPr b="1"/>
              <a:t>Design Approach</a:t>
            </a:r>
            <a:r>
              <a:rPr/>
              <a:t>: Progressive Web App (PWA) - </a:t>
            </a:r>
            <a:r>
              <a:rPr b="1"/>
              <a:t>Technology Stack</a:t>
            </a:r>
            <a:r>
              <a:rPr/>
              <a:t>: HTML5, CSS3, JavaScript, Service Workers - </a:t>
            </a:r>
            <a:r>
              <a:rPr b="1"/>
              <a:t>Design Principles</a:t>
            </a:r>
            <a:r>
              <a:rPr/>
              <a:t>: - Touch-friendly interface - Offline capability - Fast loading times - Native app-like experience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5.2.2 API Interface Design</a:t>
            </a:r>
          </a:p>
          <a:p>
            <a:pPr lvl="0" indent="0" marL="0">
              <a:buNone/>
            </a:pPr>
            <a:r>
              <a:rPr b="1"/>
              <a:t>SDD-025: REST API Design</a:t>
            </a:r>
            <a:r>
              <a:rPr/>
              <a:t> - </a:t>
            </a:r>
            <a:r>
              <a:rPr b="1"/>
              <a:t>Interface ID</a:t>
            </a:r>
            <a:r>
              <a:rPr/>
              <a:t>: REST-API-001 - </a:t>
            </a:r>
            <a:r>
              <a:rPr b="1"/>
              <a:t>Design Approach</a:t>
            </a:r>
            <a:r>
              <a:rPr/>
              <a:t>: RESTful API design - </a:t>
            </a:r>
            <a:r>
              <a:rPr b="1"/>
              <a:t>Technology Stack</a:t>
            </a:r>
            <a:r>
              <a:rPr/>
              <a:t>: JSON, HTTP/HTTPS, JWT - </a:t>
            </a:r>
            <a:r>
              <a:rPr b="1"/>
              <a:t>Design Principles</a:t>
            </a:r>
            <a:r>
              <a:rPr/>
              <a:t>: - Resource-based URLs - HTTP method semantics - Stateless operations - Standard HTTP status codes</a:t>
            </a:r>
          </a:p>
          <a:p>
            <a:pPr lvl="0" indent="0" marL="0">
              <a:buNone/>
            </a:pPr>
            <a:r>
              <a:rPr b="1"/>
              <a:t>SDD-026: Database Interface Design</a:t>
            </a:r>
            <a:r>
              <a:rPr/>
              <a:t> - </a:t>
            </a:r>
            <a:r>
              <a:rPr b="1"/>
              <a:t>Interface ID</a:t>
            </a:r>
            <a:r>
              <a:rPr/>
              <a:t>: DB-API-001 - </a:t>
            </a:r>
            <a:r>
              <a:rPr b="1"/>
              <a:t>Design Approach</a:t>
            </a:r>
            <a:r>
              <a:rPr/>
              <a:t>: Data access layer abstraction - </a:t>
            </a:r>
            <a:r>
              <a:rPr b="1"/>
              <a:t>Technology Stack</a:t>
            </a:r>
            <a:r>
              <a:rPr/>
              <a:t>: SQL, ORM, Connection Pooling - </a:t>
            </a:r>
            <a:r>
              <a:rPr b="1"/>
              <a:t>Design Principles</a:t>
            </a:r>
            <a:r>
              <a:rPr/>
              <a:t>: - Connection pooling - Transaction management - Query optimization - Data validation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Software Design Document (SDD)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5.3 Data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5.3.1 Database Design</a:t>
            </a:r>
          </a:p>
          <a:p>
            <a:pPr lvl="0" indent="0" marL="0">
              <a:buNone/>
            </a:pPr>
            <a:r>
              <a:rPr b="1"/>
              <a:t>SDD-027: Database Schema</a:t>
            </a:r>
            <a:r>
              <a:rPr/>
              <a:t> - </a:t>
            </a:r>
            <a:r>
              <a:rPr b="1"/>
              <a:t>Database Type</a:t>
            </a:r>
            <a:r>
              <a:rPr/>
              <a:t>: [Relational/NoSQL] database - </a:t>
            </a:r>
            <a:r>
              <a:rPr b="1"/>
              <a:t>Schema Design</a:t>
            </a:r>
            <a:r>
              <a:rPr/>
              <a:t>: Normalized database schema - </a:t>
            </a:r>
            <a:r>
              <a:rPr b="1"/>
              <a:t>Key Features</a:t>
            </a:r>
            <a:r>
              <a:rPr/>
              <a:t>: - Primary and foreign key relationships - Indexing strategy - Data constraints - Referential integrity</a:t>
            </a:r>
          </a:p>
          <a:p>
            <a:pPr lvl="0" indent="0" marL="0">
              <a:buNone/>
            </a:pPr>
            <a:r>
              <a:rPr b="1"/>
              <a:t>SDD-028: Data Models</a:t>
            </a:r>
            <a:r>
              <a:rPr/>
              <a:t> - </a:t>
            </a:r>
            <a:r>
              <a:rPr b="1"/>
              <a:t>User Model</a:t>
            </a:r>
            <a:r>
              <a:rPr/>
              <a:t>: User account and profile information - </a:t>
            </a:r>
            <a:r>
              <a:rPr b="1"/>
              <a:t>Data Model</a:t>
            </a:r>
            <a:r>
              <a:rPr/>
              <a:t>: Core business data entities - </a:t>
            </a:r>
            <a:r>
              <a:rPr b="1"/>
              <a:t>Audit Model</a:t>
            </a:r>
            <a:r>
              <a:rPr/>
              <a:t>: System audit and logging data - </a:t>
            </a:r>
            <a:r>
              <a:rPr b="1"/>
              <a:t>Configuration Model</a:t>
            </a:r>
            <a:r>
              <a:rPr/>
              <a:t>: System configuration data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5.3.2 Data Flow Design</a:t>
            </a:r>
          </a:p>
          <a:p>
            <a:pPr lvl="0" indent="0" marL="0">
              <a:buNone/>
            </a:pPr>
            <a:r>
              <a:rPr b="1"/>
              <a:t>SDD-029: Data Flow Architecture</a:t>
            </a:r>
            <a:r>
              <a:rPr/>
              <a:t> - </a:t>
            </a:r>
            <a:r>
              <a:rPr b="1"/>
              <a:t>Input Data Flow</a:t>
            </a:r>
            <a:r>
              <a:rPr/>
              <a:t>: User input and external data sources - </a:t>
            </a:r>
            <a:r>
              <a:rPr b="1"/>
              <a:t>Processing Data Flow</a:t>
            </a:r>
            <a:r>
              <a:rPr/>
              <a:t>: Business logic and data transformation - </a:t>
            </a:r>
            <a:r>
              <a:rPr b="1"/>
              <a:t>Output Data Flow</a:t>
            </a:r>
            <a:r>
              <a:rPr/>
              <a:t>: Reports, notifications, and external systems - </a:t>
            </a:r>
            <a:r>
              <a:rPr b="1"/>
              <a:t>Storage Data Flow</a:t>
            </a:r>
            <a:r>
              <a:rPr/>
              <a:t>: Database operations and caching</a:t>
            </a:r>
          </a:p>
          <a:p>
            <a:pPr lvl="0" indent="0" marL="0">
              <a:buNone/>
            </a:pPr>
            <a:r>
              <a:rPr b="1"/>
              <a:t>SDD-030: Data Security Design</a:t>
            </a:r>
            <a:r>
              <a:rPr/>
              <a:t> - </a:t>
            </a:r>
            <a:r>
              <a:rPr b="1"/>
              <a:t>Encryption</a:t>
            </a:r>
            <a:r>
              <a:rPr/>
              <a:t>: Data encryption at rest and in transit - </a:t>
            </a:r>
            <a:r>
              <a:rPr b="1"/>
              <a:t>Access Control</a:t>
            </a:r>
            <a:r>
              <a:rPr/>
              <a:t>: Role-based data access control - </a:t>
            </a:r>
            <a:r>
              <a:rPr b="1"/>
              <a:t>Audit Trail</a:t>
            </a:r>
            <a:r>
              <a:rPr/>
              <a:t>: Comprehensive data access logging - </a:t>
            </a:r>
            <a:r>
              <a:rPr b="1"/>
              <a:t>Data Backup</a:t>
            </a:r>
            <a:r>
              <a:rPr/>
              <a:t>: Automated backup and recovery procedures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6. Human-Machine Interface Design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6.1 User 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SDD-031: Interface Layout</a:t>
            </a:r>
            <a:r>
              <a:rPr/>
              <a:t> - The interface </a:t>
            </a:r>
            <a:r>
              <a:rPr b="1"/>
              <a:t>shall</a:t>
            </a:r>
            <a:r>
              <a:rPr/>
              <a:t> use a consistent layout design - The interface </a:t>
            </a:r>
            <a:r>
              <a:rPr b="1"/>
              <a:t>shall</a:t>
            </a:r>
            <a:r>
              <a:rPr/>
              <a:t> provide intuitive navigation - The interface </a:t>
            </a:r>
            <a:r>
              <a:rPr b="1"/>
              <a:t>shall</a:t>
            </a:r>
            <a:r>
              <a:rPr/>
              <a:t> support responsive design - The interface </a:t>
            </a:r>
            <a:r>
              <a:rPr b="1"/>
              <a:t>shall</a:t>
            </a:r>
            <a:r>
              <a:rPr/>
              <a:t> comply with accessibility standards</a:t>
            </a:r>
          </a:p>
          <a:p>
            <a:pPr lvl="0" indent="0" marL="0">
              <a:buNone/>
            </a:pPr>
            <a:r>
              <a:rPr b="1"/>
              <a:t>SDD-032: User Experience Design</a:t>
            </a:r>
            <a:r>
              <a:rPr/>
              <a:t> - The interface </a:t>
            </a:r>
            <a:r>
              <a:rPr b="1"/>
              <a:t>shall</a:t>
            </a:r>
            <a:r>
              <a:rPr/>
              <a:t> provide clear visual hierarchy - The interface </a:t>
            </a:r>
            <a:r>
              <a:rPr b="1"/>
              <a:t>shall</a:t>
            </a:r>
            <a:r>
              <a:rPr/>
              <a:t> use consistent color schemes - The interface </a:t>
            </a:r>
            <a:r>
              <a:rPr b="1"/>
              <a:t>shall</a:t>
            </a:r>
            <a:r>
              <a:rPr/>
              <a:t> provide helpful error messages - The interface </a:t>
            </a:r>
            <a:r>
              <a:rPr b="1"/>
              <a:t>shall</a:t>
            </a:r>
            <a:r>
              <a:rPr/>
              <a:t> support user customization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6.2 User Interaction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SDD-033: Interaction Patterns</a:t>
            </a:r>
            <a:r>
              <a:rPr/>
              <a:t> - The interface </a:t>
            </a:r>
            <a:r>
              <a:rPr b="1"/>
              <a:t>shall</a:t>
            </a:r>
            <a:r>
              <a:rPr/>
              <a:t> use standard interaction patterns - The interface </a:t>
            </a:r>
            <a:r>
              <a:rPr b="1"/>
              <a:t>shall</a:t>
            </a:r>
            <a:r>
              <a:rPr/>
              <a:t> provide immediate feedback - The interface </a:t>
            </a:r>
            <a:r>
              <a:rPr b="1"/>
              <a:t>shall</a:t>
            </a:r>
            <a:r>
              <a:rPr/>
              <a:t> support keyboard navigation - The interface </a:t>
            </a:r>
            <a:r>
              <a:rPr b="1"/>
              <a:t>shall</a:t>
            </a:r>
            <a:r>
              <a:rPr/>
              <a:t> implement progressive disclosure</a:t>
            </a:r>
          </a:p>
          <a:p>
            <a:pPr lvl="0" indent="0" marL="0">
              <a:buNone/>
            </a:pPr>
            <a:r>
              <a:rPr b="1"/>
              <a:t>SDD-034: Accessibility Design</a:t>
            </a:r>
            <a:r>
              <a:rPr/>
              <a:t> - The interface </a:t>
            </a:r>
            <a:r>
              <a:rPr b="1"/>
              <a:t>shall</a:t>
            </a:r>
            <a:r>
              <a:rPr/>
              <a:t> comply with WCAG 2.1 AA standards - The interface </a:t>
            </a:r>
            <a:r>
              <a:rPr b="1"/>
              <a:t>shall</a:t>
            </a:r>
            <a:r>
              <a:rPr/>
              <a:t> support screen readers - The interface </a:t>
            </a:r>
            <a:r>
              <a:rPr b="1"/>
              <a:t>shall</a:t>
            </a:r>
            <a:r>
              <a:rPr/>
              <a:t> provide keyboard alternatives - The interface </a:t>
            </a:r>
            <a:r>
              <a:rPr b="1"/>
              <a:t>shall</a:t>
            </a:r>
            <a:r>
              <a:rPr/>
              <a:t> use sufficient color contrast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7. Requirements Traceability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7.1 Design to Requirements Traceability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SDD-035: Functional Requirements Traceability</a:t>
            </a:r>
            <a:r>
              <a:rPr/>
              <a:t> - Each functional requirement </a:t>
            </a:r>
            <a:r>
              <a:rPr b="1"/>
              <a:t>shall</a:t>
            </a:r>
            <a:r>
              <a:rPr/>
              <a:t> be traced to design components - Design components </a:t>
            </a:r>
            <a:r>
              <a:rPr b="1"/>
              <a:t>shall</a:t>
            </a:r>
            <a:r>
              <a:rPr/>
              <a:t> implement specific requirements - Requirements </a:t>
            </a:r>
            <a:r>
              <a:rPr b="1"/>
              <a:t>shall</a:t>
            </a:r>
            <a:r>
              <a:rPr/>
              <a:t> be validated through design review - Design changes </a:t>
            </a:r>
            <a:r>
              <a:rPr b="1"/>
              <a:t>shall</a:t>
            </a:r>
            <a:r>
              <a:rPr/>
              <a:t> be tracked against requirements</a:t>
            </a:r>
          </a:p>
          <a:p>
            <a:pPr lvl="0" indent="0" marL="0">
              <a:buNone/>
            </a:pPr>
            <a:r>
              <a:rPr b="1"/>
              <a:t>SDD-036: Non-Functional Requirements Traceability</a:t>
            </a:r>
            <a:r>
              <a:rPr/>
              <a:t> - Performance requirements </a:t>
            </a:r>
            <a:r>
              <a:rPr b="1"/>
              <a:t>shall</a:t>
            </a:r>
            <a:r>
              <a:rPr/>
              <a:t> be addressed in design - Security requirements </a:t>
            </a:r>
            <a:r>
              <a:rPr b="1"/>
              <a:t>shall</a:t>
            </a:r>
            <a:r>
              <a:rPr/>
              <a:t> be implemented in design - Reliability requirements </a:t>
            </a:r>
            <a:r>
              <a:rPr b="1"/>
              <a:t>shall</a:t>
            </a:r>
            <a:r>
              <a:rPr/>
              <a:t> be considered in design - Maintainability requirements </a:t>
            </a:r>
            <a:r>
              <a:rPr b="1"/>
              <a:t>shall</a:t>
            </a:r>
            <a:r>
              <a:rPr/>
              <a:t> be supported by design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7.2 Design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SDD-037: Design Review Process</a:t>
            </a:r>
            <a:r>
              <a:rPr/>
              <a:t> - Design </a:t>
            </a:r>
            <a:r>
              <a:rPr b="1"/>
              <a:t>shall</a:t>
            </a:r>
            <a:r>
              <a:rPr/>
              <a:t> be reviewed by technical stakeholders - Design </a:t>
            </a:r>
            <a:r>
              <a:rPr b="1"/>
              <a:t>shall</a:t>
            </a:r>
            <a:r>
              <a:rPr/>
              <a:t> be validated against requirements - Design </a:t>
            </a:r>
            <a:r>
              <a:rPr b="1"/>
              <a:t>shall</a:t>
            </a:r>
            <a:r>
              <a:rPr/>
              <a:t> be assessed for feasibility - Design </a:t>
            </a:r>
            <a:r>
              <a:rPr b="1"/>
              <a:t>shall</a:t>
            </a:r>
            <a:r>
              <a:rPr/>
              <a:t> be approved before implementation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8. Notes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8.1 Acronyms and Abbreviations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SDD</a:t>
            </a:r>
            <a:r>
              <a:rPr/>
              <a:t>: Software Design Document</a:t>
            </a:r>
          </a:p>
          <a:p>
            <a:pPr lvl="0"/>
            <a:r>
              <a:rPr b="1"/>
              <a:t>API</a:t>
            </a:r>
            <a:r>
              <a:rPr/>
              <a:t>: Application Programming Interface</a:t>
            </a:r>
          </a:p>
          <a:p>
            <a:pPr lvl="0"/>
            <a:r>
              <a:rPr b="1"/>
              <a:t>CSS</a:t>
            </a:r>
            <a:r>
              <a:rPr/>
              <a:t>: Cascading Style Sheets</a:t>
            </a:r>
          </a:p>
          <a:p>
            <a:pPr lvl="0"/>
            <a:r>
              <a:rPr b="1"/>
              <a:t>HTML</a:t>
            </a:r>
            <a:r>
              <a:rPr/>
              <a:t>: HyperText Markup Language</a:t>
            </a:r>
          </a:p>
          <a:p>
            <a:pPr lvl="0"/>
            <a:r>
              <a:rPr b="1"/>
              <a:t>JSON</a:t>
            </a:r>
            <a:r>
              <a:rPr/>
              <a:t>: JavaScript Object Notation</a:t>
            </a:r>
          </a:p>
          <a:p>
            <a:pPr lvl="0"/>
            <a:r>
              <a:rPr b="1"/>
              <a:t>JWT</a:t>
            </a:r>
            <a:r>
              <a:rPr/>
              <a:t>: JSON Web Token</a:t>
            </a:r>
          </a:p>
          <a:p>
            <a:pPr lvl="0"/>
            <a:r>
              <a:rPr b="1"/>
              <a:t>ORM</a:t>
            </a:r>
            <a:r>
              <a:rPr/>
              <a:t>: Object-Relational Mapping</a:t>
            </a:r>
          </a:p>
          <a:p>
            <a:pPr lvl="0"/>
            <a:r>
              <a:rPr b="1"/>
              <a:t>PWA</a:t>
            </a:r>
            <a:r>
              <a:rPr/>
              <a:t>: Progressive Web App</a:t>
            </a:r>
          </a:p>
          <a:p>
            <a:pPr lvl="0"/>
            <a:r>
              <a:rPr b="1"/>
              <a:t>REST</a:t>
            </a:r>
            <a:r>
              <a:rPr/>
              <a:t>: Representational State Transfer</a:t>
            </a:r>
          </a:p>
          <a:p>
            <a:pPr lvl="0"/>
            <a:r>
              <a:rPr b="1"/>
              <a:t>SQL</a:t>
            </a:r>
            <a:r>
              <a:rPr/>
              <a:t>: Structured Query Language</a:t>
            </a:r>
          </a:p>
          <a:p>
            <a:pPr lvl="0"/>
            <a:r>
              <a:rPr b="1"/>
              <a:t>UML</a:t>
            </a:r>
            <a:r>
              <a:rPr/>
              <a:t>: Unified Modeling Language</a:t>
            </a:r>
          </a:p>
          <a:p>
            <a:pPr lvl="0"/>
            <a:r>
              <a:rPr b="1"/>
              <a:t>WCAG</a:t>
            </a:r>
            <a:r>
              <a:rPr/>
              <a:t>: Web Content Accessibility Guidelines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8.2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Module</a:t>
            </a:r>
            <a:r>
              <a:rPr/>
              <a:t>: A self-contained component of the software</a:t>
            </a:r>
          </a:p>
          <a:p>
            <a:pPr lvl="0"/>
            <a:r>
              <a:rPr b="1"/>
              <a:t>Interface</a:t>
            </a:r>
            <a:r>
              <a:rPr/>
              <a:t>: A boundary between software components</a:t>
            </a:r>
          </a:p>
          <a:p>
            <a:pPr lvl="0"/>
            <a:r>
              <a:rPr b="1"/>
              <a:t>Architecture</a:t>
            </a:r>
            <a:r>
              <a:rPr/>
              <a:t>: The overall structure of the software system</a:t>
            </a:r>
          </a:p>
          <a:p>
            <a:pPr lvl="0"/>
            <a:r>
              <a:rPr b="1"/>
              <a:t>Design Pattern</a:t>
            </a:r>
            <a:r>
              <a:rPr/>
              <a:t>: A reusable solution to common design problems</a:t>
            </a:r>
          </a:p>
          <a:p>
            <a:pPr lvl="0"/>
            <a:r>
              <a:rPr b="1"/>
              <a:t>Component</a:t>
            </a:r>
            <a:r>
              <a:rPr/>
              <a:t>: A modular part of the software system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1. Scope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8.3 Background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Software Design Document follows MIL-STD-498 guidelines and provides a comprehensive framework for software design. The design is structured to support implementation, testing, and maintenance throughout the software lifecycle.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SDD-001: Software Identification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be identified by the following information: - </a:t>
            </a:r>
            <a:r>
              <a:rPr b="1"/>
              <a:t>Software Name</a:t>
            </a:r>
            <a:r>
              <a:rPr/>
              <a:t>: [Software Name] - </a:t>
            </a:r>
            <a:r>
              <a:rPr b="1"/>
              <a:t>Software Identifier</a:t>
            </a:r>
            <a:r>
              <a:rPr/>
              <a:t>: [SW-001] - </a:t>
            </a:r>
            <a:r>
              <a:rPr b="1"/>
              <a:t>Version</a:t>
            </a:r>
            <a:r>
              <a:rPr/>
              <a:t>: 1.0 - </a:t>
            </a:r>
            <a:r>
              <a:rPr b="1"/>
              <a:t>Release</a:t>
            </a:r>
            <a:r>
              <a:rPr/>
              <a:t>: Initial Release - </a:t>
            </a:r>
            <a:r>
              <a:rPr b="1"/>
              <a:t>Classification</a:t>
            </a:r>
            <a:r>
              <a:rPr/>
              <a:t>: [Unclassified/Classified Level]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1.2 Software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SDD-002: Software Purpose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provide [primary software functionality] - The software </a:t>
            </a:r>
            <a:r>
              <a:rPr b="1"/>
              <a:t>shall</a:t>
            </a:r>
            <a:r>
              <a:rPr/>
              <a:t> support [key operational capabilities] - The software </a:t>
            </a:r>
            <a:r>
              <a:rPr b="1"/>
              <a:t>shall</a:t>
            </a:r>
            <a:r>
              <a:rPr/>
              <a:t> integrate with [existing systems or infrastructure]</a:t>
            </a:r>
          </a:p>
          <a:p>
            <a:pPr lvl="0" indent="0" marL="0">
              <a:buNone/>
            </a:pPr>
            <a:r>
              <a:rPr b="1"/>
              <a:t>SDD-003: Software Context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be part of the [system name] system - The software </a:t>
            </a:r>
            <a:r>
              <a:rPr b="1"/>
              <a:t>shall</a:t>
            </a:r>
            <a:r>
              <a:rPr/>
              <a:t> interface with [other software components] - The software </a:t>
            </a:r>
            <a:r>
              <a:rPr b="1"/>
              <a:t>shall</a:t>
            </a:r>
            <a:r>
              <a:rPr/>
              <a:t> run on [specified hardware platform]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 Document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SDD-004: Document Purpose</a:t>
            </a:r>
            <a:r>
              <a:rPr/>
              <a:t> - This document </a:t>
            </a:r>
            <a:r>
              <a:rPr b="1"/>
              <a:t>shall</a:t>
            </a:r>
            <a:r>
              <a:rPr/>
              <a:t> describe the software design for [software name] - This document </a:t>
            </a:r>
            <a:r>
              <a:rPr b="1"/>
              <a:t>shall</a:t>
            </a:r>
            <a:r>
              <a:rPr/>
              <a:t> serve as the basis for software implementation - This document </a:t>
            </a:r>
            <a:r>
              <a:rPr b="1"/>
              <a:t>shall</a:t>
            </a:r>
            <a:r>
              <a:rPr/>
              <a:t> support software testing and maintenance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2. Referenced Documents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 Government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SDD-005: Military Standards</a:t>
            </a:r>
            <a:r>
              <a:rPr/>
              <a:t> - MIL-STD-498: Software Development and Documentation - MIL-STD-961E: Defense and Program-Unique Specifications Format and Content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2.2 Project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SDD-006: Requirements Documents</a:t>
            </a:r>
            <a:r>
              <a:rPr/>
              <a:t> - Software Requirements Specification (SRS) - System/Subsystem Specification (SSS) - Interface Requirements Specification (IRS)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Document (SDD)</dc:title>
  <dc:creator>Development Team</dc:creator>
  <cp:keywords/>
  <dcterms:created xsi:type="dcterms:W3CDTF">2025-06-27T03:46:19Z</dcterms:created>
  <dcterms:modified xsi:type="dcterms:W3CDTF">2025-06-27T03:46:19Z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2024-06-26</vt:lpwstr>
  </property>
  <property fmtid="{D5CDD505-2E9C-101B-9397-08002B2CF9AE}" pid="3" name="document_type">
    <vt:lpwstr>Software Design Document</vt:lpwstr>
  </property>
  <property fmtid="{D5CDD505-2E9C-101B-9397-08002B2CF9AE}" pid="4" name="standard">
    <vt:lpwstr>MIL-STD-498</vt:lpwstr>
  </property>
  <property fmtid="{D5CDD505-2E9C-101B-9397-08002B2CF9AE}" pid="5" name="status">
    <vt:lpwstr>Draft</vt:lpwstr>
  </property>
  <property fmtid="{D5CDD505-2E9C-101B-9397-08002B2CF9AE}" pid="6" name="version">
    <vt:lpwstr>1.0</vt:lpwstr>
  </property>
</Properties>
</file>