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System/Subsystem Specification (SSS)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 Requirements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3.1 Required States and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SSS-008: System States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operate in the following states: - </a:t>
            </a:r>
            <a:r>
              <a:rPr b="1"/>
              <a:t>Idle State</a:t>
            </a:r>
            <a:r>
              <a:rPr/>
              <a:t>: System is powered on but not actively processing - </a:t>
            </a:r>
            <a:r>
              <a:rPr b="1"/>
              <a:t>Ready State</a:t>
            </a:r>
            <a:r>
              <a:rPr/>
              <a:t>: System is prepared to accept and process requests - </a:t>
            </a:r>
            <a:r>
              <a:rPr b="1"/>
              <a:t>Active State</a:t>
            </a:r>
            <a:r>
              <a:rPr/>
              <a:t>: System is actively processing user requests - </a:t>
            </a:r>
            <a:r>
              <a:rPr b="1"/>
              <a:t>Maintenance State</a:t>
            </a:r>
            <a:r>
              <a:rPr/>
              <a:t>: System is under maintenance or configuration - </a:t>
            </a:r>
            <a:r>
              <a:rPr b="1"/>
              <a:t>Emergency State</a:t>
            </a:r>
            <a:r>
              <a:rPr/>
              <a:t>: System is operating under emergency conditions</a:t>
            </a:r>
          </a:p>
          <a:p>
            <a:pPr lvl="0" indent="0" marL="0">
              <a:buNone/>
            </a:pPr>
            <a:r>
              <a:rPr b="1"/>
              <a:t>SSS-009: System Modes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support the following operational modes: - </a:t>
            </a:r>
            <a:r>
              <a:rPr b="1"/>
              <a:t>Normal Mode</a:t>
            </a:r>
            <a:r>
              <a:rPr/>
              <a:t>: Standard operational conditions - </a:t>
            </a:r>
            <a:r>
              <a:rPr b="1"/>
              <a:t>Degraded Mode</a:t>
            </a:r>
            <a:r>
              <a:rPr/>
              <a:t>: Reduced functionality due to component failure - </a:t>
            </a:r>
            <a:r>
              <a:rPr b="1"/>
              <a:t>Training Mode</a:t>
            </a:r>
            <a:r>
              <a:rPr/>
              <a:t>: System operation for training purposes - </a:t>
            </a:r>
            <a:r>
              <a:rPr b="1"/>
              <a:t>Backup Mode</a:t>
            </a:r>
            <a:r>
              <a:rPr/>
              <a:t>: Operation using backup systems or procedures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3.2 System Capability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3.2.1 User Management Capability</a:t>
            </a:r>
          </a:p>
          <a:p>
            <a:pPr lvl="0" indent="0" marL="0">
              <a:buNone/>
            </a:pPr>
            <a:r>
              <a:rPr b="1"/>
              <a:t>SSS-010: User Registration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allow new users to register with valid credentials - The system </a:t>
            </a:r>
            <a:r>
              <a:rPr b="1"/>
              <a:t>shall</a:t>
            </a:r>
            <a:r>
              <a:rPr/>
              <a:t> validate user information before account creation - The system </a:t>
            </a:r>
            <a:r>
              <a:rPr b="1"/>
              <a:t>shall</a:t>
            </a:r>
            <a:r>
              <a:rPr/>
              <a:t> send confirmation emails upon successful registration</a:t>
            </a:r>
          </a:p>
          <a:p>
            <a:pPr lvl="0" indent="0" marL="0">
              <a:buNone/>
            </a:pPr>
            <a:r>
              <a:rPr b="1"/>
              <a:t>SSS-011: User Authentication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authenticate users using secure login procedures - The system </a:t>
            </a:r>
            <a:r>
              <a:rPr b="1"/>
              <a:t>shall</a:t>
            </a:r>
            <a:r>
              <a:rPr/>
              <a:t> implement multi-factor authentication - The system </a:t>
            </a:r>
            <a:r>
              <a:rPr b="1"/>
              <a:t>shall</a:t>
            </a:r>
            <a:r>
              <a:rPr/>
              <a:t> lock accounts after multiple failed login attempts</a:t>
            </a:r>
          </a:p>
          <a:p>
            <a:pPr lvl="0" indent="0" marL="0">
              <a:buNone/>
            </a:pPr>
            <a:r>
              <a:rPr b="1"/>
              <a:t>SSS-012: User Authorization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enforce role-based access control - The system </a:t>
            </a:r>
            <a:r>
              <a:rPr b="1"/>
              <a:t>shall</a:t>
            </a:r>
            <a:r>
              <a:rPr/>
              <a:t> restrict access based on user permissions - The system </a:t>
            </a:r>
            <a:r>
              <a:rPr b="1"/>
              <a:t>shall</a:t>
            </a:r>
            <a:r>
              <a:rPr/>
              <a:t> log all access attempts and actions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3.2.2 Data Management Capability</a:t>
            </a:r>
          </a:p>
          <a:p>
            <a:pPr lvl="0" indent="0" marL="0">
              <a:buNone/>
            </a:pPr>
            <a:r>
              <a:rPr b="1"/>
              <a:t>SSS-013: Data Storage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store data in secure, encrypted databases - The system </a:t>
            </a:r>
            <a:r>
              <a:rPr b="1"/>
              <a:t>shall</a:t>
            </a:r>
            <a:r>
              <a:rPr/>
              <a:t> implement data backup and recovery procedures - The system </a:t>
            </a:r>
            <a:r>
              <a:rPr b="1"/>
              <a:t>shall</a:t>
            </a:r>
            <a:r>
              <a:rPr/>
              <a:t> maintain data integrity and consistency</a:t>
            </a:r>
          </a:p>
          <a:p>
            <a:pPr lvl="0" indent="0" marL="0">
              <a:buNone/>
            </a:pPr>
            <a:r>
              <a:rPr b="1"/>
              <a:t>SSS-014: Data Processing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process data according to business rules - The system </a:t>
            </a:r>
            <a:r>
              <a:rPr b="1"/>
              <a:t>shall</a:t>
            </a:r>
            <a:r>
              <a:rPr/>
              <a:t> validate data inputs and outputs - The system </a:t>
            </a:r>
            <a:r>
              <a:rPr b="1"/>
              <a:t>shall</a:t>
            </a:r>
            <a:r>
              <a:rPr/>
              <a:t> handle data errors gracefully</a:t>
            </a:r>
          </a:p>
          <a:p>
            <a:pPr lvl="0" indent="0" marL="0">
              <a:buNone/>
            </a:pPr>
            <a:r>
              <a:rPr b="1"/>
              <a:t>SSS-015: Data Reporting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generate standard and custom reports - The system </a:t>
            </a:r>
            <a:r>
              <a:rPr b="1"/>
              <a:t>shall</a:t>
            </a:r>
            <a:r>
              <a:rPr/>
              <a:t> support data export in multiple formats - The system </a:t>
            </a:r>
            <a:r>
              <a:rPr b="1"/>
              <a:t>shall</a:t>
            </a:r>
            <a:r>
              <a:rPr/>
              <a:t> provide real-time data analytics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3.3 System External Interface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3.3.1 Interface Identification</a:t>
            </a:r>
          </a:p>
          <a:p>
            <a:pPr lvl="0" indent="0" marL="0">
              <a:buNone/>
            </a:pPr>
            <a:r>
              <a:rPr b="1"/>
              <a:t>SSS-016: User Interface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UI-001 - </a:t>
            </a:r>
            <a:r>
              <a:rPr b="1"/>
              <a:t>Interface Type</a:t>
            </a:r>
            <a:r>
              <a:rPr/>
              <a:t>: Web-based user interface - </a:t>
            </a:r>
            <a:r>
              <a:rPr b="1"/>
              <a:t>Interfacing Entity</a:t>
            </a:r>
            <a:r>
              <a:rPr/>
              <a:t>: End users - </a:t>
            </a:r>
            <a:r>
              <a:rPr b="1"/>
              <a:t>Interface Characteristics</a:t>
            </a:r>
            <a:r>
              <a:rPr/>
              <a:t>: Responsive design, accessibility compliant</a:t>
            </a:r>
          </a:p>
          <a:p>
            <a:pPr lvl="0" indent="0" marL="0">
              <a:buNone/>
            </a:pPr>
            <a:r>
              <a:rPr b="1"/>
              <a:t>SSS-017: Database Interface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DB-001 - </a:t>
            </a:r>
            <a:r>
              <a:rPr b="1"/>
              <a:t>Interface Type</a:t>
            </a:r>
            <a:r>
              <a:rPr/>
              <a:t>: Database connection - </a:t>
            </a:r>
            <a:r>
              <a:rPr b="1"/>
              <a:t>Interfacing Entity</a:t>
            </a:r>
            <a:r>
              <a:rPr/>
              <a:t>: Database management system - </a:t>
            </a:r>
            <a:r>
              <a:rPr b="1"/>
              <a:t>Interface Characteristics</a:t>
            </a:r>
            <a:r>
              <a:rPr/>
              <a:t>: Secure, high-performance connection</a:t>
            </a:r>
          </a:p>
          <a:p>
            <a:pPr lvl="0" indent="0" marL="0">
              <a:buNone/>
            </a:pPr>
            <a:r>
              <a:rPr b="1"/>
              <a:t>SSS-018: API Interface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API-001 - </a:t>
            </a:r>
            <a:r>
              <a:rPr b="1"/>
              <a:t>Interface Type</a:t>
            </a:r>
            <a:r>
              <a:rPr/>
              <a:t>: RESTful API - </a:t>
            </a:r>
            <a:r>
              <a:rPr b="1"/>
              <a:t>Interfacing Entity</a:t>
            </a:r>
            <a:r>
              <a:rPr/>
              <a:t>: External systems - </a:t>
            </a:r>
            <a:r>
              <a:rPr b="1"/>
              <a:t>Interface Characteristics</a:t>
            </a:r>
            <a:r>
              <a:rPr/>
              <a:t>: JSON format, authentication required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3.4 Security and Privacy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SSS-019: Access Control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implement role-based access control - The system </a:t>
            </a:r>
            <a:r>
              <a:rPr b="1"/>
              <a:t>shall</a:t>
            </a:r>
            <a:r>
              <a:rPr/>
              <a:t> enforce least privilege principles - The system </a:t>
            </a:r>
            <a:r>
              <a:rPr b="1"/>
              <a:t>shall</a:t>
            </a:r>
            <a:r>
              <a:rPr/>
              <a:t> require strong authentication</a:t>
            </a:r>
          </a:p>
          <a:p>
            <a:pPr lvl="0" indent="0" marL="0">
              <a:buNone/>
            </a:pPr>
            <a:r>
              <a:rPr b="1"/>
              <a:t>SSS-020: Data Protection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encrypt sensitive data at rest and in transit - The system </a:t>
            </a:r>
            <a:r>
              <a:rPr b="1"/>
              <a:t>shall</a:t>
            </a:r>
            <a:r>
              <a:rPr/>
              <a:t> implement data anonymization where required - The system </a:t>
            </a:r>
            <a:r>
              <a:rPr b="1"/>
              <a:t>shall</a:t>
            </a:r>
            <a:r>
              <a:rPr/>
              <a:t> comply with privacy regulations</a:t>
            </a:r>
          </a:p>
          <a:p>
            <a:pPr lvl="0" indent="0" marL="0">
              <a:buNone/>
            </a:pPr>
            <a:r>
              <a:rPr b="1"/>
              <a:t>SSS-021: Audit and Monitoring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log all security-relevant events - The system </a:t>
            </a:r>
            <a:r>
              <a:rPr b="1"/>
              <a:t>shall</a:t>
            </a:r>
            <a:r>
              <a:rPr/>
              <a:t> provide real-time security monitoring - The system </a:t>
            </a:r>
            <a:r>
              <a:rPr b="1"/>
              <a:t>shall</a:t>
            </a:r>
            <a:r>
              <a:rPr/>
              <a:t> support security incident response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3.5 System Quality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SSS-022: Reliability Requirements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achieve 99.9% uptime - The system </a:t>
            </a:r>
            <a:r>
              <a:rPr b="1"/>
              <a:t>shall</a:t>
            </a:r>
            <a:r>
              <a:rPr/>
              <a:t> have mean time between failures of [X] hours - The system </a:t>
            </a:r>
            <a:r>
              <a:rPr b="1"/>
              <a:t>shall</a:t>
            </a:r>
            <a:r>
              <a:rPr/>
              <a:t> implement automatic error recovery</a:t>
            </a:r>
          </a:p>
          <a:p>
            <a:pPr lvl="0" indent="0" marL="0">
              <a:buNone/>
            </a:pPr>
            <a:r>
              <a:rPr b="1"/>
              <a:t>SSS-023: Performance Requirements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respond to user requests within [X] seconds - The system </a:t>
            </a:r>
            <a:r>
              <a:rPr b="1"/>
              <a:t>shall</a:t>
            </a:r>
            <a:r>
              <a:rPr/>
              <a:t> support [Y] concurrent users - The system </a:t>
            </a:r>
            <a:r>
              <a:rPr b="1"/>
              <a:t>shall</a:t>
            </a:r>
            <a:r>
              <a:rPr/>
              <a:t> process [Z] transactions per second</a:t>
            </a:r>
          </a:p>
          <a:p>
            <a:pPr lvl="0" indent="0" marL="0">
              <a:buNone/>
            </a:pPr>
            <a:r>
              <a:rPr b="1"/>
              <a:t>SSS-024: Maintainability Requirements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support modular design principles - The system </a:t>
            </a:r>
            <a:r>
              <a:rPr b="1"/>
              <a:t>shall</a:t>
            </a:r>
            <a:r>
              <a:rPr/>
              <a:t> provide comprehensive logging and monitoring - The system </a:t>
            </a:r>
            <a:r>
              <a:rPr b="1"/>
              <a:t>shall</a:t>
            </a:r>
            <a:r>
              <a:rPr/>
              <a:t> enable easy configuration changes</a:t>
            </a:r>
          </a:p>
          <a:p>
            <a:pPr lvl="0" indent="0" marL="0">
              <a:buNone/>
            </a:pPr>
            <a:r>
              <a:rPr b="1"/>
              <a:t>SSS-025: Usability Requirements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be learnable within [X] hours of training - The system </a:t>
            </a:r>
            <a:r>
              <a:rPr b="1"/>
              <a:t>shall</a:t>
            </a:r>
            <a:r>
              <a:rPr/>
              <a:t> support user productivity goals - The system </a:t>
            </a:r>
            <a:r>
              <a:rPr b="1"/>
              <a:t>shall</a:t>
            </a:r>
            <a:r>
              <a:rPr/>
              <a:t> provide helpful error messages and guidance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3.6 Design and Construction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SSS-026: Architecture Constraints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follow [specified architecture pattern] - The system </a:t>
            </a:r>
            <a:r>
              <a:rPr b="1"/>
              <a:t>shall</a:t>
            </a:r>
            <a:r>
              <a:rPr/>
              <a:t> use [specified design principles] - The system </a:t>
            </a:r>
            <a:r>
              <a:rPr b="1"/>
              <a:t>shall</a:t>
            </a:r>
            <a:r>
              <a:rPr/>
              <a:t> implement [specified coding standards]</a:t>
            </a:r>
          </a:p>
          <a:p>
            <a:pPr lvl="0" indent="0" marL="0">
              <a:buNone/>
            </a:pPr>
            <a:r>
              <a:rPr b="1"/>
              <a:t>SSS-027: Technology Constraints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use [specified programming languages] - The system </a:t>
            </a:r>
            <a:r>
              <a:rPr b="1"/>
              <a:t>shall</a:t>
            </a:r>
            <a:r>
              <a:rPr/>
              <a:t> implement [specified frameworks] - The system </a:t>
            </a:r>
            <a:r>
              <a:rPr b="1"/>
              <a:t>shall</a:t>
            </a:r>
            <a:r>
              <a:rPr/>
              <a:t> comply with [specified standards]</a:t>
            </a:r>
          </a:p>
          <a:p>
            <a:pPr lvl="0" indent="0" marL="0">
              <a:buNone/>
            </a:pPr>
            <a:r>
              <a:rPr b="1"/>
              <a:t>SSS-028: Physical Constraints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fit within [specified physical dimensions] - The system </a:t>
            </a:r>
            <a:r>
              <a:rPr b="1"/>
              <a:t>shall</a:t>
            </a:r>
            <a:r>
              <a:rPr/>
              <a:t> weigh no more than [X] pounds - The system </a:t>
            </a:r>
            <a:r>
              <a:rPr b="1"/>
              <a:t>shall</a:t>
            </a:r>
            <a:r>
              <a:rPr/>
              <a:t> operate within [specified power requirements]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 Qualification Provisions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 Qualification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SSS-029: Testing Methods</a:t>
            </a:r>
            <a:r>
              <a:rPr/>
              <a:t> - </a:t>
            </a:r>
            <a:r>
              <a:rPr b="1"/>
              <a:t>Demonstration</a:t>
            </a:r>
            <a:r>
              <a:rPr/>
              <a:t>: User interface functionality, system integration - </a:t>
            </a:r>
            <a:r>
              <a:rPr b="1"/>
              <a:t>Test</a:t>
            </a:r>
            <a:r>
              <a:rPr/>
              <a:t>: Performance testing, security testing, load testing - </a:t>
            </a:r>
            <a:r>
              <a:rPr b="1"/>
              <a:t>Analysis</a:t>
            </a:r>
            <a:r>
              <a:rPr/>
              <a:t>: Code review, architecture analysis, risk assessment - </a:t>
            </a:r>
            <a:r>
              <a:rPr b="1"/>
              <a:t>Inspection</a:t>
            </a:r>
            <a:r>
              <a:rPr/>
              <a:t>: Documentation review, configuration verification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 Qualification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SSS-030: Test Coverage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achieve [X]% code coverage - The system </a:t>
            </a:r>
            <a:r>
              <a:rPr b="1"/>
              <a:t>shall</a:t>
            </a:r>
            <a:r>
              <a:rPr/>
              <a:t> pass all unit and integration tests - The system </a:t>
            </a:r>
            <a:r>
              <a:rPr b="1"/>
              <a:t>shall</a:t>
            </a:r>
            <a:r>
              <a:rPr/>
              <a:t> complete system acceptance testing</a:t>
            </a:r>
          </a:p>
          <a:p>
            <a:pPr lvl="0" indent="0" marL="0">
              <a:buNone/>
            </a:pPr>
            <a:r>
              <a:rPr b="1"/>
              <a:t>SSS-031: Performance Qualification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meet all performance benchmarks - The system </a:t>
            </a:r>
            <a:r>
              <a:rPr b="1"/>
              <a:t>shall</a:t>
            </a:r>
            <a:r>
              <a:rPr/>
              <a:t> pass stress and load testing - The system </a:t>
            </a:r>
            <a:r>
              <a:rPr b="1"/>
              <a:t>shall</a:t>
            </a:r>
            <a:r>
              <a:rPr/>
              <a:t> demonstrate scalability requirements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System/Subsystem Specification (SSS)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5. Requirements Traceability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 Traceability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Parent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Child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SSS-001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SSS-002, SSS-003, SSS-004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SSS-010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SSS-002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SSS-011, SSS-012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 Progress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SSS-013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SSS-002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SSS-014, SSS-015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SSS-019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SSS-002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SSS-020, SSS-021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SSS-032: Change Control</a:t>
            </a:r>
            <a:r>
              <a:rPr/>
              <a:t> - All requirement changes </a:t>
            </a:r>
            <a:r>
              <a:rPr b="1"/>
              <a:t>shall</a:t>
            </a:r>
            <a:r>
              <a:rPr/>
              <a:t> be documented in change requests - Changes </a:t>
            </a:r>
            <a:r>
              <a:rPr b="1"/>
              <a:t>shall</a:t>
            </a:r>
            <a:r>
              <a:rPr/>
              <a:t> be reviewed by technical and business stakeholders - Changes </a:t>
            </a:r>
            <a:r>
              <a:rPr b="1"/>
              <a:t>shall</a:t>
            </a:r>
            <a:r>
              <a:rPr/>
              <a:t> be tested before implementation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6. Notes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 Acronyms and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SSS</a:t>
            </a:r>
            <a:r>
              <a:rPr/>
              <a:t>: System/Subsystem Specification</a:t>
            </a:r>
          </a:p>
          <a:p>
            <a:pPr lvl="0"/>
            <a:r>
              <a:rPr b="1"/>
              <a:t>API</a:t>
            </a:r>
            <a:r>
              <a:rPr/>
              <a:t>: Application Programming Interface</a:t>
            </a:r>
          </a:p>
          <a:p>
            <a:pPr lvl="0"/>
            <a:r>
              <a:rPr b="1"/>
              <a:t>CPU</a:t>
            </a:r>
            <a:r>
              <a:rPr/>
              <a:t>: Central Processing Unit</a:t>
            </a:r>
          </a:p>
          <a:p>
            <a:pPr lvl="0"/>
            <a:r>
              <a:rPr b="1"/>
              <a:t>GB</a:t>
            </a:r>
            <a:r>
              <a:rPr/>
              <a:t>: Gigabyte</a:t>
            </a:r>
          </a:p>
          <a:p>
            <a:pPr lvl="0"/>
            <a:r>
              <a:rPr b="1"/>
              <a:t>JSON</a:t>
            </a:r>
            <a:r>
              <a:rPr/>
              <a:t>: JavaScript Object Notation</a:t>
            </a:r>
          </a:p>
          <a:p>
            <a:pPr lvl="0"/>
            <a:r>
              <a:rPr b="1"/>
              <a:t>RAM</a:t>
            </a:r>
            <a:r>
              <a:rPr/>
              <a:t>: Random Access Memory</a:t>
            </a:r>
          </a:p>
          <a:p>
            <a:pPr lvl="0"/>
            <a:r>
              <a:rPr b="1"/>
              <a:t>REST</a:t>
            </a:r>
            <a:r>
              <a:rPr/>
              <a:t>: Representational State Transfer</a:t>
            </a:r>
          </a:p>
          <a:p>
            <a:pPr lvl="0"/>
            <a:r>
              <a:rPr b="1"/>
              <a:t>WCAG</a:t>
            </a:r>
            <a:r>
              <a:rPr/>
              <a:t>: Web Content Accessibility Guidelines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System</a:t>
            </a:r>
            <a:r>
              <a:rPr/>
              <a:t>: The complete software and hardware solution</a:t>
            </a:r>
          </a:p>
          <a:p>
            <a:pPr lvl="0"/>
            <a:r>
              <a:rPr b="1"/>
              <a:t>Component</a:t>
            </a:r>
            <a:r>
              <a:rPr/>
              <a:t>: A modular part of the system</a:t>
            </a:r>
          </a:p>
          <a:p>
            <a:pPr lvl="0"/>
            <a:r>
              <a:rPr b="1"/>
              <a:t>Interface</a:t>
            </a:r>
            <a:r>
              <a:rPr/>
              <a:t>: A boundary between system components</a:t>
            </a:r>
          </a:p>
          <a:p>
            <a:pPr lvl="0"/>
            <a:r>
              <a:rPr b="1"/>
              <a:t>Requirement</a:t>
            </a:r>
            <a:r>
              <a:rPr/>
              <a:t>: A condition or capability that must be met</a:t>
            </a:r>
          </a:p>
          <a:p>
            <a:pPr lvl="0"/>
            <a:r>
              <a:rPr b="1"/>
              <a:t>Stakeholder</a:t>
            </a:r>
            <a:r>
              <a:rPr/>
              <a:t>: Any person or organization affected by the system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 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System/Subsystem Specification follows MIL-STD-498 guidelines and provides a comprehensive framework for system development. The requirements are structured to support traceability, testing, and validation throughout the development lifecycle.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SSS-001: System Identification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System Name</a:t>
            </a:r>
            <a:r>
              <a:rPr/>
              <a:t>: [Project Name] System - </a:t>
            </a:r>
            <a:r>
              <a:rPr b="1"/>
              <a:t>System Identifier</a:t>
            </a:r>
            <a:r>
              <a:rPr/>
              <a:t>: [PROJ-001]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Release</a:t>
            </a:r>
            <a:r>
              <a:rPr/>
              <a:t>: Initial Release - </a:t>
            </a:r>
            <a:r>
              <a:rPr b="1"/>
              <a:t>Classification</a:t>
            </a:r>
            <a:r>
              <a:rPr/>
              <a:t>: [Unclassified/Classified Level]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SSS-002: System Purpose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provide [primary system purpose and functionality] - The system </a:t>
            </a:r>
            <a:r>
              <a:rPr b="1"/>
              <a:t>shall</a:t>
            </a:r>
            <a:r>
              <a:rPr/>
              <a:t> support [key operational capabilities] - The system </a:t>
            </a:r>
            <a:r>
              <a:rPr b="1"/>
              <a:t>shall</a:t>
            </a:r>
            <a:r>
              <a:rPr/>
              <a:t> integrate with [existing systems or infrastructure]</a:t>
            </a:r>
          </a:p>
          <a:p>
            <a:pPr lvl="0" indent="0" marL="0">
              <a:buNone/>
            </a:pPr>
            <a:r>
              <a:rPr b="1"/>
              <a:t>SSS-003: System History</a:t>
            </a:r>
            <a:r>
              <a:rPr/>
              <a:t> - The system </a:t>
            </a:r>
            <a:r>
              <a:rPr b="1"/>
              <a:t>shall</a:t>
            </a:r>
            <a:r>
              <a:rPr/>
              <a:t> be developed as a [new system/upgrade to existing system] - The system </a:t>
            </a:r>
            <a:r>
              <a:rPr b="1"/>
              <a:t>shall</a:t>
            </a:r>
            <a:r>
              <a:rPr/>
              <a:t> replace [legacy system if applicable] - The system </a:t>
            </a:r>
            <a:r>
              <a:rPr b="1"/>
              <a:t>shall</a:t>
            </a:r>
            <a:r>
              <a:rPr/>
              <a:t> maintain compatibility with [existing interfaces]</a:t>
            </a:r>
          </a:p>
          <a:p>
            <a:pPr lvl="0" indent="0" marL="0">
              <a:buNone/>
            </a:pPr>
            <a:r>
              <a:rPr b="1"/>
              <a:t>SSS-004: Stakeholder Identification</a:t>
            </a:r>
            <a:r>
              <a:rPr/>
              <a:t> - </a:t>
            </a:r>
            <a:r>
              <a:rPr b="1"/>
              <a:t>Project Sponsor</a:t>
            </a:r>
            <a:r>
              <a:rPr/>
              <a:t>: [Organization Name] - </a:t>
            </a:r>
            <a:r>
              <a:rPr b="1"/>
              <a:t>Acquirer</a:t>
            </a:r>
            <a:r>
              <a:rPr/>
              <a:t>: [Contracting Organization] - </a:t>
            </a:r>
            <a:r>
              <a:rPr b="1"/>
              <a:t>User</a:t>
            </a:r>
            <a:r>
              <a:rPr/>
              <a:t>: [End User Organization] - </a:t>
            </a:r>
            <a:r>
              <a:rPr b="1"/>
              <a:t>Developer</a:t>
            </a:r>
            <a:r>
              <a:rPr/>
              <a:t>: [Development Organization] - </a:t>
            </a:r>
            <a:r>
              <a:rPr b="1"/>
              <a:t>Support Agencies</a:t>
            </a:r>
            <a:r>
              <a:rPr/>
              <a:t>: [Support Organizations]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Document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SSS-005: Document Purpose</a:t>
            </a:r>
            <a:r>
              <a:rPr/>
              <a:t> - This document </a:t>
            </a:r>
            <a:r>
              <a:rPr b="1"/>
              <a:t>shall</a:t>
            </a:r>
            <a:r>
              <a:rPr/>
              <a:t> specify the system requirements for [system name] - This document </a:t>
            </a:r>
            <a:r>
              <a:rPr b="1"/>
              <a:t>shall</a:t>
            </a:r>
            <a:r>
              <a:rPr/>
              <a:t> serve as the basis for system design and development - This document </a:t>
            </a:r>
            <a:r>
              <a:rPr b="1"/>
              <a:t>shall</a:t>
            </a:r>
            <a:r>
              <a:rPr/>
              <a:t> support system testing and acceptance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Government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SSS-006: Military Standards</a:t>
            </a:r>
            <a:r>
              <a:rPr/>
              <a:t> - MIL-STD-498: Software Development and Documentation - MIL-STD-961E: Defense and Program-Unique Specifications Format and Content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Commercial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SSS-007: Industry Standards</a:t>
            </a:r>
            <a:r>
              <a:rPr/>
              <a:t> - IEEE 830: Software Requirements Specification - ISO/IEC 25010: Systems and software Quality Requirements and Evaluation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System/Subsystem Specification (SSS)</dc:title>
  <dc:creator>Development Team</dc:creator>
  <cp:keywords/>
  <dcterms:created xsi:type="dcterms:W3CDTF">2025-06-27T03:46:21Z</dcterms:created>
  <dcterms:modified xsi:type="dcterms:W3CDTF">2025-06-27T03:46:21Z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System/Subsystem Specification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