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92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03" r:id="rId11"/>
    <p:sldId id="313" r:id="rId12"/>
    <p:sldId id="30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110" d="100"/>
          <a:sy n="110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628ED-5985-4F2E-A34B-4C13C07EA4A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2530-D645-4DBF-8C08-A1833A393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9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9C76C-6BEE-4EA0-8555-DAAE8C984B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5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1DAD-6669-458B-A2E8-77779D9E6662}" type="datetimeFigureOut">
              <a:rPr lang="ko-KR" altLang="en-US" smtClean="0"/>
              <a:pPr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C028-967C-430B-A111-31293265E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3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98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5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26" Type="http://schemas.openxmlformats.org/officeDocument/2006/relationships/image" Target="../media/image194.png"/><Relationship Id="rId3" Type="http://schemas.openxmlformats.org/officeDocument/2006/relationships/image" Target="../media/image171.png"/><Relationship Id="rId21" Type="http://schemas.openxmlformats.org/officeDocument/2006/relationships/image" Target="../media/image189.png"/><Relationship Id="rId34" Type="http://schemas.openxmlformats.org/officeDocument/2006/relationships/image" Target="../media/image202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5" Type="http://schemas.openxmlformats.org/officeDocument/2006/relationships/image" Target="../media/image193.png"/><Relationship Id="rId33" Type="http://schemas.openxmlformats.org/officeDocument/2006/relationships/image" Target="../media/image201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29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24" Type="http://schemas.openxmlformats.org/officeDocument/2006/relationships/image" Target="../media/image192.png"/><Relationship Id="rId32" Type="http://schemas.openxmlformats.org/officeDocument/2006/relationships/image" Target="../media/image200.png"/><Relationship Id="rId5" Type="http://schemas.openxmlformats.org/officeDocument/2006/relationships/image" Target="../media/image101.png"/><Relationship Id="rId15" Type="http://schemas.openxmlformats.org/officeDocument/2006/relationships/image" Target="../media/image183.png"/><Relationship Id="rId23" Type="http://schemas.openxmlformats.org/officeDocument/2006/relationships/image" Target="../media/image191.png"/><Relationship Id="rId28" Type="http://schemas.openxmlformats.org/officeDocument/2006/relationships/image" Target="../media/image196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31" Type="http://schemas.openxmlformats.org/officeDocument/2006/relationships/image" Target="../media/image199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Relationship Id="rId22" Type="http://schemas.openxmlformats.org/officeDocument/2006/relationships/image" Target="../media/image190.png"/><Relationship Id="rId27" Type="http://schemas.openxmlformats.org/officeDocument/2006/relationships/image" Target="../media/image195.png"/><Relationship Id="rId30" Type="http://schemas.openxmlformats.org/officeDocument/2006/relationships/image" Target="../media/image198.png"/><Relationship Id="rId35" Type="http://schemas.openxmlformats.org/officeDocument/2006/relationships/image" Target="../media/image203.png"/><Relationship Id="rId8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546" y="1867471"/>
            <a:ext cx="535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3600" b="1" dirty="0" smtClean="0"/>
              <a:t>Why Laplace Transform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4275093"/>
            <a:ext cx="4379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/>
            <a:r>
              <a:rPr lang="en-US" altLang="ko-KR" sz="2800" b="1" dirty="0" err="1" smtClean="0">
                <a:solidFill>
                  <a:srgbClr val="0070C0"/>
                </a:solidFill>
              </a:rPr>
              <a:t>Innova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Lee(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이상훈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)</a:t>
            </a:r>
          </a:p>
          <a:p>
            <a:pPr marL="342900" indent="-342900" algn="r"/>
            <a:r>
              <a:rPr lang="en-US" altLang="ko-KR" sz="2800" b="1" dirty="0" smtClean="0">
                <a:solidFill>
                  <a:srgbClr val="0070C0"/>
                </a:solidFill>
              </a:rPr>
              <a:t>gcccompil3r@gmail.com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7B5B-E6E9-46EA-AB4C-AFA1C6C4D30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5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7869" y="332656"/>
            <a:ext cx="1751428" cy="1045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System</a:t>
            </a:r>
            <a:endParaRPr lang="ko-KR" alt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2243131" y="603155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>
            <a:off x="5443820" y="603155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603155"/>
                <a:ext cx="1287212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03155"/>
                <a:ext cx="1287212" cy="4677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44208" y="603154"/>
                <a:ext cx="158267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603154"/>
                <a:ext cx="1582677" cy="4677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5616" y="1916832"/>
                <a:ext cx="5602496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𝒔𝑿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f>
                            <m:fPr>
                              <m:ctrlPr>
                                <a:rPr lang="en-US" altLang="ko-KR" sz="12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𝒔𝒀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16832"/>
                <a:ext cx="5602496" cy="410946"/>
              </a:xfrm>
              <a:prstGeom prst="rect">
                <a:avLst/>
              </a:prstGeom>
              <a:blipFill rotWithShape="0">
                <a:blip r:embed="rId4"/>
                <a:stretch>
                  <a:fillRect t="-1471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79833" y="2492896"/>
            <a:ext cx="6260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마찬가지로 초기 상태가 전부 </a:t>
            </a:r>
            <a:r>
              <a:rPr lang="en-US" altLang="ko-KR" sz="1200" b="1" dirty="0" smtClean="0"/>
              <a:t>0 </a:t>
            </a:r>
            <a:r>
              <a:rPr lang="ko-KR" altLang="en-US" sz="1200" b="1" dirty="0" smtClean="0"/>
              <a:t>이라고 가정하여 </a:t>
            </a:r>
            <a:r>
              <a:rPr lang="en-US" altLang="ko-KR" sz="1200" b="1" dirty="0" smtClean="0"/>
              <a:t>x(0) = y(0) = 0 </a:t>
            </a:r>
            <a:r>
              <a:rPr lang="ko-KR" altLang="en-US" sz="1200" b="1" dirty="0" smtClean="0"/>
              <a:t>으로 계산하도록 한다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5615" y="3756558"/>
                <a:ext cx="35018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𝒐𝒖𝒕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𝒐𝒖𝒕</m:t>
                          </m:r>
                        </m:e>
                      </m:d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2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𝑶𝑼𝑻</m:t>
                      </m:r>
                      <m:d>
                        <m:dPr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3756558"/>
                <a:ext cx="3501856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174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15615" y="2866898"/>
                <a:ext cx="5589607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𝑰𝑵</m:t>
                      </m:r>
                      <m:d>
                        <m:dPr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𝒔𝑿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𝑶𝑼𝑻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𝒔𝒀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2866898"/>
                <a:ext cx="5589607" cy="410946"/>
              </a:xfrm>
              <a:prstGeom prst="rect">
                <a:avLst/>
              </a:prstGeom>
              <a:blipFill rotWithShape="0"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79833" y="3374847"/>
            <a:ext cx="4815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여기서 어떤 내부 시스템의 물리적 모델이 아래와 같다고 가정</a:t>
            </a:r>
            <a:r>
              <a:rPr lang="ko-KR" altLang="en-US" sz="1200" b="1" dirty="0"/>
              <a:t>한</a:t>
            </a:r>
            <a:r>
              <a:rPr lang="ko-KR" altLang="en-US" sz="1200" b="1" dirty="0" smtClean="0"/>
              <a:t>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5615" y="4014009"/>
                <a:ext cx="355456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𝒔𝒀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4014009"/>
                <a:ext cx="355456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343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2228" y="4264183"/>
                <a:ext cx="2805383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28" y="4264183"/>
                <a:ext cx="2805383" cy="388953"/>
              </a:xfrm>
              <a:prstGeom prst="rect">
                <a:avLst/>
              </a:prstGeom>
              <a:blipFill rotWithShape="0">
                <a:blip r:embed="rId8"/>
                <a:stretch>
                  <a:fillRect l="-435" r="-652"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03865" y="5339151"/>
                <a:ext cx="2332626" cy="55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입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비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율</m:t>
                          </m:r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65" y="5339151"/>
                <a:ext cx="2332626" cy="5579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79833" y="4766758"/>
            <a:ext cx="685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즉 기존에 구할 수 없었던 </a:t>
            </a:r>
            <a:r>
              <a:rPr lang="en-US" altLang="ko-KR" sz="1200" b="1" dirty="0" smtClean="0"/>
              <a:t>x </a:t>
            </a:r>
            <a:r>
              <a:rPr lang="ko-KR" altLang="en-US" sz="1200" b="1" dirty="0" smtClean="0"/>
              <a:t>와 </a:t>
            </a:r>
            <a:r>
              <a:rPr lang="en-US" altLang="ko-KR" sz="1200" b="1" dirty="0" smtClean="0"/>
              <a:t>y </a:t>
            </a:r>
            <a:r>
              <a:rPr lang="ko-KR" altLang="en-US" sz="1200" b="1" dirty="0" smtClean="0"/>
              <a:t>의 비율에 관한 관계식을 라플라스 변환을 통해서 구할 수 있다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결론은 아래를 구한것인데 그 다음이 문제라고도 할 수 있다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1099" y="5999357"/>
            <a:ext cx="760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바로 라플라스 역변환이 필요한 이유다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비율이 위와 같음을 알았다면 어떤 값을 넣었을때 실제 시간 영역에서 어떻게 표기될지를 알 필요성이 있다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 rot="19409899">
            <a:off x="3329227" y="594623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이상훈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gcccompil3r@gmail.com</a:t>
            </a:r>
          </a:p>
        </p:txBody>
      </p:sp>
    </p:spTree>
    <p:extLst>
      <p:ext uri="{BB962C8B-B14F-4D97-AF65-F5344CB8AC3E}">
        <p14:creationId xmlns:p14="http://schemas.microsoft.com/office/powerpoint/2010/main" val="13948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7869" y="332656"/>
            <a:ext cx="1751428" cy="1045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System</a:t>
            </a:r>
            <a:endParaRPr lang="ko-KR" alt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2243131" y="603155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>
            <a:off x="5443820" y="603155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603155"/>
                <a:ext cx="1287212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03155"/>
                <a:ext cx="1287212" cy="4677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44208" y="603154"/>
                <a:ext cx="158267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603154"/>
                <a:ext cx="1582677" cy="4677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9833" y="1628800"/>
            <a:ext cx="78181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생각해보면 단순한 것이다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위와 같은 시스템이 있는데 여기서 </a:t>
            </a:r>
            <a:r>
              <a:rPr lang="en-US" altLang="ko-KR" sz="1200" b="1" dirty="0" smtClean="0"/>
              <a:t>x </a:t>
            </a:r>
            <a:r>
              <a:rPr lang="ko-KR" altLang="en-US" sz="1200" b="1" dirty="0" smtClean="0"/>
              <a:t>값</a:t>
            </a:r>
            <a:r>
              <a:rPr lang="en-US" altLang="ko-KR" sz="1200" b="1" dirty="0" smtClean="0"/>
              <a:t>(sin </a:t>
            </a:r>
            <a:r>
              <a:rPr lang="ko-KR" altLang="en-US" sz="1200" b="1" dirty="0" smtClean="0"/>
              <a:t>함수던 뭐던간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이 어떻게 결정되서 입력되었다고 할 때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실제 </a:t>
            </a:r>
            <a:r>
              <a:rPr lang="en-US" altLang="ko-KR" sz="1200" b="1" dirty="0" smtClean="0"/>
              <a:t>System </a:t>
            </a:r>
            <a:r>
              <a:rPr lang="ko-KR" altLang="en-US" sz="1200" b="1" dirty="0" smtClean="0"/>
              <a:t>내부에서 벌어지는 복잡한 몇 가지 </a:t>
            </a:r>
            <a:r>
              <a:rPr lang="en-US" altLang="ko-KR" sz="1200" b="1" dirty="0" smtClean="0"/>
              <a:t>~ </a:t>
            </a:r>
            <a:r>
              <a:rPr lang="ko-KR" altLang="en-US" sz="1200" b="1" dirty="0" smtClean="0"/>
              <a:t>수십 가지 필터 처리 이후 결과가 어떻게 되냐는 것이다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System </a:t>
            </a:r>
            <a:r>
              <a:rPr lang="ko-KR" altLang="en-US" sz="1200" b="1" dirty="0" smtClean="0"/>
              <a:t>내부에서 벌어지는 모든 것을 일일히 미분 방정식이나 적분 방정식을 세워서 풀면 머리가 터질 것이다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걔다가 변수도 여러가지 있어서 몇중 연립 미분 방정식이 되어버릴 것임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하지만 라플라스 변환을 통해서 비율을 구할 수 있으므로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x </a:t>
            </a:r>
            <a:r>
              <a:rPr lang="ko-KR" altLang="en-US" sz="1200" b="1" dirty="0" smtClean="0"/>
              <a:t>값이 결정되는 순간 </a:t>
            </a:r>
            <a:r>
              <a:rPr lang="en-US" altLang="ko-KR" sz="1200" b="1" dirty="0" smtClean="0"/>
              <a:t>y </a:t>
            </a:r>
            <a:r>
              <a:rPr lang="ko-KR" altLang="en-US" sz="1200" b="1" dirty="0" smtClean="0"/>
              <a:t>값은 이와 같이 나올 것이다라는 것을 즉각적으로 알 수 있다는 것이다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다만 이것은 시간 영역의 함수가 아니므로 라플라스 역 변환을 통해서 결과를 시간 영역으로 가져와야 한다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이것이 라플라스 변환과 라플라스 역 변환을 배우는 이유다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부가적으로 라플라스 역 변환은 복소 적분 방식으로 구할 수 있는데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라플라스 변환 테이블을 기반으로 구하는 방법도 존재하는데 수학 공부를 좀 더 해서 복소 적분하는게 편하다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복소 적분은 일반 적분과는 또 다른 희얀한 구조가 존재하므로 익혀두면 여러모로 유용하긴 하다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테이블 기반 기법은 </a:t>
            </a:r>
            <a:r>
              <a:rPr lang="en-US" altLang="ko-KR" sz="1200" b="1" dirty="0" smtClean="0"/>
              <a:t>Convolution </a:t>
            </a:r>
            <a:r>
              <a:rPr lang="ko-KR" altLang="en-US" sz="1200" b="1" dirty="0" smtClean="0"/>
              <a:t>이라는 방법을 사용해야 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이 </a:t>
            </a:r>
            <a:r>
              <a:rPr lang="en-US" altLang="ko-KR" sz="1200" b="1" dirty="0" smtClean="0"/>
              <a:t>Convolution </a:t>
            </a:r>
            <a:r>
              <a:rPr lang="ko-KR" altLang="en-US" sz="1200" b="1" dirty="0" smtClean="0"/>
              <a:t>은 라플라스 변환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푸리에 변환 모두에서 활용할 수 있는데 우선 요정도까지만으로 축약한다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 rot="19409899">
            <a:off x="3291965" y="54458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이상훈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gcccompil3r@gmail.com</a:t>
            </a:r>
          </a:p>
        </p:txBody>
      </p:sp>
    </p:spTree>
    <p:extLst>
      <p:ext uri="{BB962C8B-B14F-4D97-AF65-F5344CB8AC3E}">
        <p14:creationId xmlns:p14="http://schemas.microsoft.com/office/powerpoint/2010/main" val="33850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640583" y="332656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3200" b="1" dirty="0" smtClean="0"/>
              <a:t>Example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2439480"/>
                <a:ext cx="1265155" cy="465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39480"/>
                <a:ext cx="1265155" cy="4653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2877901"/>
                <a:ext cx="2532168" cy="465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877901"/>
                <a:ext cx="2532168" cy="465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2150829"/>
                <a:ext cx="1985287" cy="281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50829"/>
                <a:ext cx="1985287" cy="281167"/>
              </a:xfrm>
              <a:prstGeom prst="rect">
                <a:avLst/>
              </a:prstGeom>
              <a:blipFill rotWithShape="0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328" y="3316322"/>
                <a:ext cx="1497718" cy="444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8" y="3316322"/>
                <a:ext cx="1497718" cy="4441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328" y="3737110"/>
                <a:ext cx="2155462" cy="465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8" y="3737110"/>
                <a:ext cx="2155462" cy="4653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328" y="4175531"/>
                <a:ext cx="2886368" cy="465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8" y="4175531"/>
                <a:ext cx="2886368" cy="4653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12015" y="5228054"/>
                <a:ext cx="1747530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15" y="5228054"/>
                <a:ext cx="1747530" cy="4392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1520" y="1138460"/>
            <a:ext cx="8428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라플라스 역변환은 이와 같이 라플라스 변환 표를 기반으로 계산해야 하기에 복소 적분을 익혀서 계산하는 것이 편하다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현실에 존재하는 것은 대부분 테이블에 없는 함수로 나오므로 복소 적분을 습득하는게 좋다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어쨋든 아래 </a:t>
            </a:r>
            <a:r>
              <a:rPr lang="en-US" altLang="ko-KR" sz="1200" b="1" dirty="0" smtClean="0"/>
              <a:t>‘*’ </a:t>
            </a:r>
            <a:r>
              <a:rPr lang="ko-KR" altLang="en-US" sz="1200" b="1" dirty="0" smtClean="0"/>
              <a:t>표시는 컴퓨터 곱셈 연산이 아니라 </a:t>
            </a:r>
            <a:r>
              <a:rPr lang="en-US" altLang="ko-KR" sz="1200" b="1" dirty="0" smtClean="0"/>
              <a:t>Convolution(</a:t>
            </a:r>
            <a:r>
              <a:rPr lang="ko-KR" altLang="en-US" sz="1200" b="1" dirty="0" smtClean="0"/>
              <a:t>합성곱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연산이라고 하는 녀석이다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이를 기반으로 아래와 같이 라플라스 역 변환을 수행할 수 있다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5"/>
              <p:cNvSpPr txBox="1"/>
              <p:nvPr/>
            </p:nvSpPr>
            <p:spPr>
              <a:xfrm>
                <a:off x="6300194" y="2716065"/>
                <a:ext cx="1012393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4" y="2716065"/>
                <a:ext cx="1012393" cy="43922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/>
              <p:cNvSpPr txBox="1"/>
              <p:nvPr/>
            </p:nvSpPr>
            <p:spPr>
              <a:xfrm>
                <a:off x="6300194" y="3201468"/>
                <a:ext cx="1299331" cy="43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4" y="3201468"/>
                <a:ext cx="1299331" cy="4380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00193" y="3640691"/>
                <a:ext cx="141737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3640691"/>
                <a:ext cx="1417376" cy="43922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00193" y="4079914"/>
                <a:ext cx="1915397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4079914"/>
                <a:ext cx="1915397" cy="4641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00192" y="4544080"/>
                <a:ext cx="2450736" cy="469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544080"/>
                <a:ext cx="2450736" cy="46916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00191" y="5026718"/>
                <a:ext cx="1878528" cy="41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1" y="5026718"/>
                <a:ext cx="1878528" cy="414281"/>
              </a:xfrm>
              <a:prstGeom prst="rect">
                <a:avLst/>
              </a:prstGeom>
              <a:blipFill rotWithShape="0">
                <a:blip r:embed="rId1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00191" y="5462991"/>
                <a:ext cx="1886542" cy="41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1" y="5462991"/>
                <a:ext cx="1886542" cy="414281"/>
              </a:xfrm>
              <a:prstGeom prst="rect">
                <a:avLst/>
              </a:prstGeom>
              <a:blipFill rotWithShape="0">
                <a:blip r:embed="rId1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033577" y="23992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테이블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5780" y="2885102"/>
                <a:ext cx="2884059" cy="576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ko-KR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2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80" y="2885102"/>
                <a:ext cx="2884059" cy="576761"/>
              </a:xfrm>
              <a:prstGeom prst="rect">
                <a:avLst/>
              </a:prstGeom>
              <a:blipFill rotWithShape="0">
                <a:blip r:embed="rId16"/>
                <a:stretch>
                  <a:fillRect l="-18393" t="-124211" r="-4440" b="-17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76052" y="3694998"/>
                <a:ext cx="3703514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052" y="3694998"/>
                <a:ext cx="3703514" cy="438005"/>
              </a:xfrm>
              <a:prstGeom prst="rect">
                <a:avLst/>
              </a:prstGeom>
              <a:blipFill rotWithShape="0">
                <a:blip r:embed="rId1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1059" y="4682268"/>
                <a:ext cx="2330382" cy="50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ko-KR" alt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ko-KR" altLang="en-US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2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59" y="4682268"/>
                <a:ext cx="2330382" cy="504369"/>
              </a:xfrm>
              <a:prstGeom prst="rect">
                <a:avLst/>
              </a:prstGeom>
              <a:blipFill rotWithShape="0">
                <a:blip r:embed="rId18"/>
                <a:stretch>
                  <a:fillRect l="-15927" t="-143373" r="-18538" b="-2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3801442" y="4202430"/>
            <a:ext cx="770558" cy="4798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7869" y="332656"/>
            <a:ext cx="1751428" cy="1045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System</a:t>
            </a:r>
            <a:endParaRPr lang="ko-KR" alt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2243131" y="603155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>
            <a:off x="5443820" y="603155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603155"/>
                <a:ext cx="1287212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03155"/>
                <a:ext cx="1287212" cy="4677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44208" y="603154"/>
                <a:ext cx="158267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603154"/>
                <a:ext cx="1582677" cy="4677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5576" y="1556792"/>
                <a:ext cx="2805383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2805383" cy="388953"/>
              </a:xfrm>
              <a:prstGeom prst="rect">
                <a:avLst/>
              </a:prstGeom>
              <a:blipFill rotWithShape="0">
                <a:blip r:embed="rId4"/>
                <a:stretch>
                  <a:fillRect l="-435" r="-652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81099" y="2048041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최종 마무리를 위해서 이 결과에 대한 라플라스 역 변환을 수행해보도록 하자 </a:t>
            </a:r>
            <a:r>
              <a:rPr lang="en-US" altLang="ko-KR" sz="1200" b="1" dirty="0" smtClean="0"/>
              <a:t>~</a:t>
            </a:r>
          </a:p>
          <a:p>
            <a:r>
              <a:rPr lang="ko-KR" altLang="en-US" sz="1200" b="1" dirty="0" smtClean="0"/>
              <a:t>편의를 위해 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</a:t>
            </a:r>
            <a:r>
              <a:rPr lang="ko-KR" altLang="en-US" sz="1200" b="1" dirty="0" smtClean="0"/>
              <a:t>라고 하자</a:t>
            </a:r>
            <a:endParaRPr lang="en-US" altLang="ko-KR" sz="1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/>
              <p:cNvSpPr txBox="1"/>
              <p:nvPr/>
            </p:nvSpPr>
            <p:spPr>
              <a:xfrm>
                <a:off x="6513754" y="2716065"/>
                <a:ext cx="1012393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54" y="2716065"/>
                <a:ext cx="1012393" cy="4392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5"/>
              <p:cNvSpPr txBox="1"/>
              <p:nvPr/>
            </p:nvSpPr>
            <p:spPr>
              <a:xfrm>
                <a:off x="6513754" y="3201468"/>
                <a:ext cx="1299331" cy="43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54" y="3201468"/>
                <a:ext cx="1299331" cy="4380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13753" y="3640691"/>
                <a:ext cx="141737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53" y="3640691"/>
                <a:ext cx="1417376" cy="4392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13753" y="4079914"/>
                <a:ext cx="1915397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53" y="4079914"/>
                <a:ext cx="1915397" cy="4641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13752" y="4544080"/>
                <a:ext cx="2450736" cy="469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52" y="4544080"/>
                <a:ext cx="2450736" cy="4691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3751" y="5026718"/>
                <a:ext cx="1878528" cy="41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51" y="5026718"/>
                <a:ext cx="1878528" cy="414281"/>
              </a:xfrm>
              <a:prstGeom prst="rect">
                <a:avLst/>
              </a:prstGeom>
              <a:blipFill rotWithShape="0">
                <a:blip r:embed="rId1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13751" y="5462991"/>
                <a:ext cx="1886542" cy="41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51" y="5462991"/>
                <a:ext cx="1886542" cy="414281"/>
              </a:xfrm>
              <a:prstGeom prst="rect">
                <a:avLst/>
              </a:prstGeom>
              <a:blipFill rotWithShape="0">
                <a:blip r:embed="rId11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523605" y="23992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테이블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53354" y="2288211"/>
                <a:ext cx="491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54" y="2288211"/>
                <a:ext cx="491096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4938" r="-4938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5576" y="2612002"/>
                <a:ext cx="1832746" cy="506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12002"/>
                <a:ext cx="1832746" cy="506101"/>
              </a:xfrm>
              <a:prstGeom prst="rect">
                <a:avLst/>
              </a:prstGeom>
              <a:blipFill rotWithShape="0">
                <a:blip r:embed="rId13"/>
                <a:stretch>
                  <a:fillRect l="-997" r="-997" b="-10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81099" y="3220399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 </a:t>
            </a:r>
            <a:r>
              <a:rPr lang="ko-KR" altLang="en-US" sz="1200" b="1" dirty="0" smtClean="0"/>
              <a:t>번째 테이블 형태로 만들기 위한 꼼수다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위 아래를 반땅 하는데 테이블 형태를 유지하기 위해 계수 </a:t>
            </a:r>
            <a:r>
              <a:rPr lang="en-US" altLang="ko-KR" sz="1200" b="1" dirty="0" smtClean="0"/>
              <a:t>0.5 </a:t>
            </a:r>
            <a:r>
              <a:rPr lang="ko-KR" altLang="en-US" sz="1200" b="1" dirty="0" smtClean="0"/>
              <a:t>를 앞으로 빼놓았다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이 케이스의 경우 즉각적인 변환이 되므로 </a:t>
            </a:r>
            <a:r>
              <a:rPr lang="en-US" altLang="ko-KR" sz="1200" b="1" dirty="0" smtClean="0"/>
              <a:t>Convolution </a:t>
            </a:r>
            <a:r>
              <a:rPr lang="ko-KR" altLang="en-US" sz="1200" b="1" dirty="0" smtClean="0"/>
              <a:t>도 필요 없다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5576" y="3969026"/>
                <a:ext cx="1208279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69026"/>
                <a:ext cx="1208279" cy="46102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81099" y="4577423"/>
            <a:ext cx="4100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다시 적자면 아래와 같은 결론을 도출 할 수 있는 것이다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4218" y="4969530"/>
                <a:ext cx="1012713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18" y="4969530"/>
                <a:ext cx="1012713" cy="46102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81099" y="5545662"/>
            <a:ext cx="5625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즉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x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값이 정해지면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y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값도 정해진다는 것이다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이와 같은 이유로 필터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각종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모터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엔진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유공압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제어기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PLL </a:t>
            </a:r>
            <a:r>
              <a:rPr lang="ko-KR" altLang="en-US" sz="1200" b="1" dirty="0" smtClean="0"/>
              <a:t>시스템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각종 신호 처리 시스템 등에서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Transfer Function </a:t>
            </a:r>
            <a:r>
              <a:rPr lang="ko-KR" altLang="en-US" sz="1200" b="1" dirty="0" smtClean="0"/>
              <a:t>이라면서 </a:t>
            </a:r>
            <a:r>
              <a:rPr lang="en-US" altLang="ko-KR" sz="1200" b="1" dirty="0" smtClean="0"/>
              <a:t>Laplace Transform </a:t>
            </a:r>
            <a:r>
              <a:rPr lang="ko-KR" altLang="en-US" sz="1200" b="1" dirty="0" smtClean="0"/>
              <a:t>이 밥먹듯이 사용되는 것이다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 rot="19409899">
            <a:off x="3291965" y="54458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이상훈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gcccompil3r@gmail.com</a:t>
            </a:r>
          </a:p>
        </p:txBody>
      </p:sp>
    </p:spTree>
    <p:extLst>
      <p:ext uri="{BB962C8B-B14F-4D97-AF65-F5344CB8AC3E}">
        <p14:creationId xmlns:p14="http://schemas.microsoft.com/office/powerpoint/2010/main" val="42789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069" y="427311"/>
            <a:ext cx="405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2400" b="1" dirty="0" smtClean="0"/>
              <a:t>Let’s Solve the Problem !!!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5059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라플라스 변환을 활용해서 이것저것 문제를 풀어보자</a:t>
            </a:r>
            <a:endParaRPr lang="en-US" altLang="ko-KR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79322"/>
            <a:ext cx="6726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가르쳐준것도 없는데 농담이다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이 글을 적는 목적은 왜 라플라스 변환을 학습하는가에 초점을 두고 있기 때문이다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단순히 아무런 의미 없이 배운대로 공식을 써서 문제를 풀어보면 아래와같이 풀어볼 수는 있다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그냥 심심해서 문제를 풀어본 것이므로 내가 수학에 좀 자신 있다 하면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풀이를 따라가봐도 무방하고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그렇지 않다면 이런식으로 활용할 수도 있구나라고 보면 되겠다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실제로 우리의 목적은 라플라스 변환 자체의 이해이므로 이 부분을 볼 필요는 없다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2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3538792" y="260648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3600" b="1" dirty="0" smtClean="0"/>
              <a:t>Example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7909" y="980728"/>
                <a:ext cx="16161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" y="980728"/>
                <a:ext cx="1616148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4359" y="1221261"/>
                <a:ext cx="1239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9" y="1221261"/>
                <a:ext cx="1239698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1562" y="1467482"/>
                <a:ext cx="16224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2" y="1467482"/>
                <a:ext cx="1622495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65544" y="1024743"/>
                <a:ext cx="1757789" cy="3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𝒔𝑿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𝒔𝒀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44" y="1024743"/>
                <a:ext cx="1757789" cy="3809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57146" y="1400920"/>
                <a:ext cx="13140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𝒔𝒀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𝒔𝑿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46" y="1400920"/>
                <a:ext cx="1314014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4953" y="1708015"/>
                <a:ext cx="2207592" cy="438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𝒔𝑿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3" y="1708015"/>
                <a:ext cx="2207592" cy="4381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2326120" y="1213105"/>
            <a:ext cx="601100" cy="3311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8894" y="2137964"/>
                <a:ext cx="2866810" cy="438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4" y="2137964"/>
                <a:ext cx="2866810" cy="4381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8894" y="2570409"/>
                <a:ext cx="2574551" cy="3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4" y="2570409"/>
                <a:ext cx="2574551" cy="3809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894" y="2951347"/>
                <a:ext cx="2822183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4" y="2951347"/>
                <a:ext cx="2822183" cy="2496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8893" y="3201755"/>
                <a:ext cx="1446230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3" y="3201755"/>
                <a:ext cx="1446230" cy="266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8893" y="3467790"/>
                <a:ext cx="1384803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3" y="3467790"/>
                <a:ext cx="1384803" cy="2660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493" y="3718198"/>
                <a:ext cx="14210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" y="3718198"/>
                <a:ext cx="1421095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8893" y="3964419"/>
                <a:ext cx="2860527" cy="41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3" y="3964419"/>
                <a:ext cx="2860527" cy="41274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01380" y="1696433"/>
                <a:ext cx="2582054" cy="40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80" y="1696433"/>
                <a:ext cx="2582054" cy="40331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139952" y="1696433"/>
            <a:ext cx="16801" cy="516156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01380" y="2106500"/>
                <a:ext cx="4300728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80" y="2106500"/>
                <a:ext cx="4300728" cy="24968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01380" y="2363266"/>
                <a:ext cx="4199035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80" y="2363266"/>
                <a:ext cx="4199035" cy="26603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01379" y="2636383"/>
                <a:ext cx="3994235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9" y="2636383"/>
                <a:ext cx="3994235" cy="24968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01379" y="2856476"/>
                <a:ext cx="1392176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9" y="2856476"/>
                <a:ext cx="1392176" cy="37946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01379" y="3224885"/>
                <a:ext cx="2661626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−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9" y="3224885"/>
                <a:ext cx="2661626" cy="37946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95096" y="3624906"/>
                <a:ext cx="3407920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96" y="3624906"/>
                <a:ext cx="3407920" cy="38145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95096" y="4007908"/>
                <a:ext cx="3161699" cy="40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96" y="4007908"/>
                <a:ext cx="3161699" cy="40331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10224" y="4587782"/>
                <a:ext cx="2241960" cy="416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24" y="4587782"/>
                <a:ext cx="2241960" cy="41658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92596" y="4959417"/>
                <a:ext cx="2769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96" y="4959417"/>
                <a:ext cx="2769027" cy="24622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92596" y="5194808"/>
                <a:ext cx="2719142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96" y="5194808"/>
                <a:ext cx="2719142" cy="26603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192596" y="5442857"/>
                <a:ext cx="3197798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96" y="5442857"/>
                <a:ext cx="3197798" cy="24968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92083" y="5691893"/>
                <a:ext cx="18261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83" y="5691893"/>
                <a:ext cx="1826141" cy="246221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92083" y="5917001"/>
                <a:ext cx="1195007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83" y="5917001"/>
                <a:ext cx="1195007" cy="381451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92083" y="6266044"/>
                <a:ext cx="2548070" cy="40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83" y="6266044"/>
                <a:ext cx="2548070" cy="403316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4156753" y="4491909"/>
            <a:ext cx="4650860" cy="1721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8893" y="4423598"/>
                <a:ext cx="2042610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3" y="4423598"/>
                <a:ext cx="2042610" cy="381451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8893" y="4856112"/>
                <a:ext cx="166295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3" y="4856112"/>
                <a:ext cx="1662956" cy="381451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538792" y="260648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3600" b="1" dirty="0" smtClean="0"/>
              <a:t>Example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3737" y="962283"/>
                <a:ext cx="290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−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7" y="962283"/>
                <a:ext cx="2900281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958" y="1988840"/>
                <a:ext cx="2369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8" y="1988840"/>
                <a:ext cx="2369559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17" y="1322323"/>
            <a:ext cx="2385214" cy="617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8370" y="1335529"/>
                <a:ext cx="369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0" y="1335529"/>
                <a:ext cx="36952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22466" y="1337777"/>
                <a:ext cx="3695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466" y="1337777"/>
                <a:ext cx="369525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245" y="1335091"/>
                <a:ext cx="3695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45" y="1335091"/>
                <a:ext cx="369525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8958" y="2240155"/>
                <a:ext cx="22733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8" y="2240155"/>
                <a:ext cx="2273379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5"/>
          <p:cNvSpPr txBox="1"/>
          <p:nvPr/>
        </p:nvSpPr>
        <p:spPr>
          <a:xfrm>
            <a:off x="3288827" y="1185071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이 시스템에서 공기 저항등은 무시하도록 하고</a:t>
            </a:r>
            <a:endParaRPr lang="en-US" altLang="ko-K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75055" y="1164513"/>
                <a:ext cx="8655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055" y="1164513"/>
                <a:ext cx="865557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5"/>
          <p:cNvSpPr txBox="1"/>
          <p:nvPr/>
        </p:nvSpPr>
        <p:spPr>
          <a:xfrm>
            <a:off x="6658617" y="11702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은</a:t>
            </a:r>
            <a:endParaRPr lang="en-US" altLang="ko-K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34815" y="1169335"/>
                <a:ext cx="6366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15" y="1169335"/>
                <a:ext cx="636649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5"/>
          <p:cNvSpPr txBox="1"/>
          <p:nvPr/>
        </p:nvSpPr>
        <p:spPr>
          <a:xfrm>
            <a:off x="7286204" y="1166555"/>
            <a:ext cx="1462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에 가해지는 외력이다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46979" y="1772816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32317" y="1772816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6979" y="1710044"/>
                <a:ext cx="3647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79" y="1710044"/>
                <a:ext cx="364715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29979" y="1710044"/>
                <a:ext cx="3647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979" y="1710044"/>
                <a:ext cx="364715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4706" y="2486376"/>
                <a:ext cx="2642069" cy="383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6" y="2486376"/>
                <a:ext cx="2642069" cy="38356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4706" y="2850570"/>
                <a:ext cx="24013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6" y="2850570"/>
                <a:ext cx="2401363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5094" y="3101774"/>
                <a:ext cx="2346283" cy="383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4" y="3101774"/>
                <a:ext cx="2346283" cy="3835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5094" y="3465968"/>
                <a:ext cx="1240404" cy="383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4" y="3465968"/>
                <a:ext cx="1240404" cy="38356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5"/>
          <p:cNvSpPr txBox="1"/>
          <p:nvPr/>
        </p:nvSpPr>
        <p:spPr>
          <a:xfrm>
            <a:off x="234706" y="38557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초기 조건은</a:t>
            </a:r>
            <a:endParaRPr lang="en-US" altLang="ko-K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59891" y="3855780"/>
                <a:ext cx="22506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91" y="3855780"/>
                <a:ext cx="2250616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5"/>
          <p:cNvSpPr txBox="1"/>
          <p:nvPr/>
        </p:nvSpPr>
        <p:spPr>
          <a:xfrm>
            <a:off x="3051231" y="3849535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9934" y="4108246"/>
                <a:ext cx="2336602" cy="409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4" y="4108246"/>
                <a:ext cx="2336602" cy="409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9238" y="4518166"/>
                <a:ext cx="1398010" cy="383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38" y="4518166"/>
                <a:ext cx="1398010" cy="38356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1130" y="4901733"/>
                <a:ext cx="3780779" cy="445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e>
                      </m:d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0" y="4901733"/>
                <a:ext cx="3780779" cy="44518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5094" y="5338710"/>
                <a:ext cx="1342226" cy="409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4" y="5338710"/>
                <a:ext cx="1342226" cy="409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48434" y="2680029"/>
                <a:ext cx="2862579" cy="449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e>
                          </m:d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34" y="2680029"/>
                <a:ext cx="2862579" cy="44999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/>
          <p:nvPr/>
        </p:nvCxnSpPr>
        <p:spPr>
          <a:xfrm rot="5400000" flipH="1" flipV="1">
            <a:off x="2217042" y="1878069"/>
            <a:ext cx="3244894" cy="4618564"/>
          </a:xfrm>
          <a:prstGeom prst="curvedConnector5">
            <a:avLst>
              <a:gd name="adj1" fmla="val -7045"/>
              <a:gd name="adj2" fmla="val 61000"/>
              <a:gd name="adj3" fmla="val 1070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8433" y="3118012"/>
                <a:ext cx="2709011" cy="449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𝟓𝟐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𝟏𝟔𝟗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𝟐𝟓</m:t>
                              </m:r>
                            </m:num>
                            <m:den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33" y="3118012"/>
                <a:ext cx="2709011" cy="44999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48432" y="3548018"/>
                <a:ext cx="3988592" cy="431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𝟑𝟔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32" y="3548018"/>
                <a:ext cx="3988592" cy="43172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36147" y="3961866"/>
                <a:ext cx="3607847" cy="507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𝟏𝟑</m:t>
                                  </m:r>
                                </m:num>
                                <m:den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47" y="3961866"/>
                <a:ext cx="3607847" cy="50763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5"/>
          <p:cNvSpPr txBox="1"/>
          <p:nvPr/>
        </p:nvSpPr>
        <p:spPr>
          <a:xfrm>
            <a:off x="3407685" y="1728206"/>
            <a:ext cx="5134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600" b="1" dirty="0" smtClean="0">
                <a:solidFill>
                  <a:srgbClr val="FF0000"/>
                </a:solidFill>
              </a:rPr>
              <a:t>고등부 물리 올림피아드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KPhO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문제중 하나이기도 함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1797" y="350856"/>
                <a:ext cx="3988592" cy="431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𝟑𝟔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7" y="350856"/>
                <a:ext cx="3988592" cy="4317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512" y="764704"/>
                <a:ext cx="3607847" cy="507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𝟏𝟑</m:t>
                                  </m:r>
                                </m:num>
                                <m:den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3607847" cy="5076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272343"/>
                <a:ext cx="3327706" cy="431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72343"/>
                <a:ext cx="3327706" cy="431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1704064"/>
                <a:ext cx="5312993" cy="406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4064"/>
                <a:ext cx="5312993" cy="4063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1" y="2110457"/>
                <a:ext cx="8702767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2110457"/>
                <a:ext cx="8702767" cy="2660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510" y="2383832"/>
                <a:ext cx="8665064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" y="2383832"/>
                <a:ext cx="8665064" cy="2660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3857" y="2660227"/>
                <a:ext cx="4776500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𝑪𝒔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𝒔𝑬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57" y="2660227"/>
                <a:ext cx="4776500" cy="2660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1600" y="2926262"/>
                <a:ext cx="5365956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𝑯𝒔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𝑱𝒔</m:t>
                          </m:r>
                        </m:e>
                      </m:d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26262"/>
                <a:ext cx="5365956" cy="2660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68" y="3186062"/>
                <a:ext cx="7403437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86062"/>
                <a:ext cx="7403437" cy="2660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9592" y="3445862"/>
                <a:ext cx="3224344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45862"/>
                <a:ext cx="3224344" cy="266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1797" y="3710392"/>
                <a:ext cx="2475421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7" y="3710392"/>
                <a:ext cx="2475421" cy="2496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510" y="3958571"/>
                <a:ext cx="1743874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" y="3958571"/>
                <a:ext cx="1743874" cy="249684"/>
              </a:xfrm>
              <a:prstGeom prst="rect">
                <a:avLst/>
              </a:prstGeom>
              <a:blipFill rotWithShape="0"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0722" y="4206750"/>
                <a:ext cx="3090974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4206750"/>
                <a:ext cx="3090974" cy="24968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9510" y="4456434"/>
                <a:ext cx="2051652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" y="4456434"/>
                <a:ext cx="2051652" cy="249684"/>
              </a:xfrm>
              <a:prstGeom prst="rect">
                <a:avLst/>
              </a:prstGeom>
              <a:blipFill rotWithShape="0"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1532" y="4703108"/>
                <a:ext cx="1347357" cy="2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32" y="4703108"/>
                <a:ext cx="1347357" cy="24968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1532" y="4956805"/>
                <a:ext cx="1451872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32" y="4956805"/>
                <a:ext cx="1451872" cy="38452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0894" y="3501008"/>
                <a:ext cx="2057486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4" y="3501008"/>
                <a:ext cx="2057486" cy="38452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H="1">
            <a:off x="4397766" y="3573016"/>
            <a:ext cx="2500" cy="19410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30894" y="3881048"/>
                <a:ext cx="7906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4" y="3881048"/>
                <a:ext cx="79060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12042" y="4122780"/>
                <a:ext cx="2519151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042" y="4122780"/>
                <a:ext cx="2519151" cy="38452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23497" y="4507309"/>
                <a:ext cx="944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97" y="4507309"/>
                <a:ext cx="944489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30894" y="4752684"/>
                <a:ext cx="128663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4" y="4752684"/>
                <a:ext cx="1286634" cy="38145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30894" y="5133570"/>
                <a:ext cx="684483" cy="38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4" y="5133570"/>
                <a:ext cx="684483" cy="38048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0722" y="5644808"/>
                <a:ext cx="5698676" cy="431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5644808"/>
                <a:ext cx="5698676" cy="43172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52320" y="4017946"/>
                <a:ext cx="1164614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017946"/>
                <a:ext cx="1164614" cy="38452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52320" y="4405241"/>
                <a:ext cx="1164614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405241"/>
                <a:ext cx="1164614" cy="38452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52320" y="4789770"/>
                <a:ext cx="724044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789770"/>
                <a:ext cx="724044" cy="384529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4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260648"/>
                <a:ext cx="6001708" cy="5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𝟏𝟑</m:t>
                                  </m:r>
                                </m:num>
                                <m:den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r>
                        <m:rPr>
                          <m:lit/>
                        </m:rP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6001708" cy="525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512" y="786561"/>
                <a:ext cx="4584845" cy="438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86561"/>
                <a:ext cx="4584845" cy="4381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512" y="1224694"/>
                <a:ext cx="7810728" cy="438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24694"/>
                <a:ext cx="7810728" cy="4381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1662827"/>
                <a:ext cx="5705472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62827"/>
                <a:ext cx="5705472" cy="2660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512" y="1928862"/>
                <a:ext cx="6718058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𝟑𝟔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𝑪𝒔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𝒔𝑬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28862"/>
                <a:ext cx="6718058" cy="2660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12" y="2194897"/>
                <a:ext cx="6365204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94897"/>
                <a:ext cx="6365204" cy="2660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512" y="2460932"/>
                <a:ext cx="6813212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60932"/>
                <a:ext cx="6813212" cy="2660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9512" y="2726967"/>
                <a:ext cx="203985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26967"/>
                <a:ext cx="2039854" cy="3814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7508" y="3108912"/>
                <a:ext cx="7729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8" y="3108912"/>
                <a:ext cx="772969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2600" y="3365974"/>
                <a:ext cx="312989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𝟏𝟔𝟗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𝟗𝟕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00" y="3365974"/>
                <a:ext cx="3129896" cy="3814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7510" y="3742323"/>
                <a:ext cx="926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0" y="3742323"/>
                <a:ext cx="926857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509" y="3990570"/>
                <a:ext cx="7721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9" y="3990570"/>
                <a:ext cx="77213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23049" y="3855340"/>
                <a:ext cx="61824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49" y="3855340"/>
                <a:ext cx="618246" cy="38145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34239" y="3068960"/>
                <a:ext cx="1146981" cy="39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39" y="3068960"/>
                <a:ext cx="1146981" cy="3947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4238" y="3463683"/>
                <a:ext cx="1146981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𝟗𝟕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38" y="3463683"/>
                <a:ext cx="1146981" cy="38145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34237" y="3858154"/>
                <a:ext cx="1476302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37" y="3858154"/>
                <a:ext cx="1476302" cy="38452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97570" y="3841474"/>
                <a:ext cx="6700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70" y="3841474"/>
                <a:ext cx="670055" cy="38145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411" y="4291199"/>
                <a:ext cx="6928563" cy="438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1" y="4291199"/>
                <a:ext cx="6928563" cy="43813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2236" y="4748243"/>
                <a:ext cx="5698676" cy="431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6" y="4748243"/>
                <a:ext cx="5698676" cy="4317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9319" y="5214563"/>
                <a:ext cx="5198474" cy="385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𝟑𝟔</m:t>
                              </m:r>
                            </m:den>
                          </m:f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9" y="5214563"/>
                <a:ext cx="5198474" cy="38568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2236" y="5642330"/>
                <a:ext cx="5218031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𝟑𝟔</m:t>
                              </m:r>
                            </m:den>
                          </m:f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6" y="5642330"/>
                <a:ext cx="5218031" cy="43479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538792" y="260648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3600" b="1" dirty="0" smtClean="0"/>
              <a:t>Example</a:t>
            </a:r>
            <a:endParaRPr lang="ko-KR" altLang="en-US" sz="3600" b="1" dirty="0"/>
          </a:p>
        </p:txBody>
      </p:sp>
      <p:sp>
        <p:nvSpPr>
          <p:cNvPr id="3" name="TextBox 5"/>
          <p:cNvSpPr txBox="1"/>
          <p:nvPr/>
        </p:nvSpPr>
        <p:spPr>
          <a:xfrm>
            <a:off x="3537859" y="1057599"/>
            <a:ext cx="5052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스위치는 시간이 </a:t>
            </a:r>
            <a:r>
              <a:rPr lang="en-US" altLang="ko-KR" sz="1000" b="1" dirty="0" smtClean="0"/>
              <a:t>0</a:t>
            </a:r>
            <a:r>
              <a:rPr lang="ko-KR" altLang="en-US" sz="1000" b="1" dirty="0" smtClean="0"/>
              <a:t>일때 켜지고 이때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개의 </a:t>
            </a:r>
            <a:r>
              <a:rPr lang="en-US" altLang="ko-KR" sz="1000" b="1" dirty="0" smtClean="0"/>
              <a:t>Loop</a:t>
            </a:r>
            <a:r>
              <a:rPr lang="ko-KR" altLang="en-US" sz="1000" b="1" dirty="0" smtClean="0"/>
              <a:t>의 전류와 축전기 전하는 모두 </a:t>
            </a:r>
            <a:r>
              <a:rPr lang="en-US" altLang="ko-KR" sz="1000" b="1" dirty="0" smtClean="0"/>
              <a:t>0</a:t>
            </a:r>
            <a:r>
              <a:rPr lang="ko-KR" altLang="en-US" sz="1000" b="1" dirty="0" smtClean="0"/>
              <a:t>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011" y="2274359"/>
                <a:ext cx="1798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𝟏𝟐𝟎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1" y="2274359"/>
                <a:ext cx="1798185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011" y="2519599"/>
                <a:ext cx="20135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𝟔𝟎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𝟏𝟐𝟎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𝟏𝟐𝟎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1" y="2519599"/>
                <a:ext cx="201350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2768" y="4651685"/>
                <a:ext cx="3039870" cy="416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8" y="4651685"/>
                <a:ext cx="3039870" cy="4165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85" y="299734"/>
            <a:ext cx="253365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3482" y="926730"/>
                <a:ext cx="563488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𝟏𝟐𝟎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ko-KR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482" y="926730"/>
                <a:ext cx="563488" cy="3814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1978" y="898920"/>
                <a:ext cx="563488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𝟏𝟐𝟎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ko-KR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78" y="898920"/>
                <a:ext cx="563488" cy="381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511" y="436041"/>
                <a:ext cx="4780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𝟔𝟎</m:t>
                      </m:r>
                      <m:r>
                        <a:rPr lang="ko-KR" alt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ko-KR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511" y="436041"/>
                <a:ext cx="478016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0883" y="436040"/>
                <a:ext cx="4780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  <m:r>
                        <a:rPr lang="ko-KR" alt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ko-KR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3" y="436040"/>
                <a:ext cx="478016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199" y="1410734"/>
                <a:ext cx="5028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altLang="ko-KR" sz="1000" b="1" i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ko-KR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99" y="1410734"/>
                <a:ext cx="50283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4868" y="812410"/>
                <a:ext cx="75212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b="1" i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</a:t>
                </a:r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ko-KR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8" y="812410"/>
                <a:ext cx="75212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133374" y="497726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33374" y="434954"/>
                <a:ext cx="3390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74" y="434954"/>
                <a:ext cx="339067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5"/>
          <p:cNvSpPr txBox="1"/>
          <p:nvPr/>
        </p:nvSpPr>
        <p:spPr>
          <a:xfrm>
            <a:off x="3537859" y="1336985"/>
            <a:ext cx="3732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여기에 이제 키르히호프의 전류 법칙</a:t>
            </a:r>
            <a:r>
              <a:rPr lang="en-US" altLang="ko-KR" sz="1000" b="1" dirty="0" smtClean="0"/>
              <a:t>(KVL)</a:t>
            </a:r>
            <a:r>
              <a:rPr lang="ko-KR" altLang="en-US" sz="1000" b="1" dirty="0" smtClean="0"/>
              <a:t>을 적용하도록 한다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96230" y="484032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96230" y="421260"/>
                <a:ext cx="3390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0" y="421260"/>
                <a:ext cx="339067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9379" y="2770142"/>
                <a:ext cx="16634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79" y="2770142"/>
                <a:ext cx="1663469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5"/>
          <p:cNvSpPr txBox="1"/>
          <p:nvPr/>
        </p:nvSpPr>
        <p:spPr>
          <a:xfrm>
            <a:off x="1683751" y="27859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1000" b="1" dirty="0" smtClean="0"/>
              <a:t>이므로</a:t>
            </a:r>
            <a:endParaRPr lang="en-US" altLang="ko-K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22081" y="2646606"/>
                <a:ext cx="2235099" cy="43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81" y="2646606"/>
                <a:ext cx="2235099" cy="435697"/>
              </a:xfrm>
              <a:prstGeom prst="rect">
                <a:avLst/>
              </a:prstGeom>
              <a:blipFill rotWithShape="0">
                <a:blip r:embed="rId15"/>
                <a:stretch>
                  <a:fillRect l="-1635" t="-140278" r="-12262" b="-20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2768" y="3020685"/>
                <a:ext cx="2368149" cy="43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𝟏𝟐𝟎</m:t>
                      </m:r>
                      <m:nary>
                        <m:nary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8" y="3020685"/>
                <a:ext cx="2368149" cy="435697"/>
              </a:xfrm>
              <a:prstGeom prst="rect">
                <a:avLst/>
              </a:prstGeom>
              <a:blipFill rotWithShape="0">
                <a:blip r:embed="rId16"/>
                <a:stretch>
                  <a:fillRect t="-142254" b="-21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6107" y="3427579"/>
                <a:ext cx="2984600" cy="43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𝟔𝟎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𝟏𝟐𝟎</m:t>
                      </m:r>
                      <m:nary>
                        <m:nary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𝟏𝟐𝟎</m:t>
                      </m:r>
                      <m:nary>
                        <m:nary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" y="3427579"/>
                <a:ext cx="2984600" cy="435697"/>
              </a:xfrm>
              <a:prstGeom prst="rect">
                <a:avLst/>
              </a:prstGeom>
              <a:blipFill rotWithShape="0">
                <a:blip r:embed="rId17"/>
                <a:stretch>
                  <a:fillRect t="-140278" b="-20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6107" y="3863276"/>
                <a:ext cx="34206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" y="3863276"/>
                <a:ext cx="3420680" cy="3815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2768" y="4244791"/>
                <a:ext cx="354456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𝟔𝟎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8" y="4244791"/>
                <a:ext cx="3544560" cy="3815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4427984" y="1916832"/>
            <a:ext cx="0" cy="475252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117" y="5034971"/>
                <a:ext cx="3661835" cy="40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7" y="5034971"/>
                <a:ext cx="3661835" cy="40331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8011" y="5438484"/>
                <a:ext cx="2316275" cy="438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d>
                                <m:d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𝟐𝟒</m:t>
                              </m:r>
                            </m:num>
                            <m:den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1" y="5438484"/>
                <a:ext cx="2316275" cy="43813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840" y="5864134"/>
                <a:ext cx="2169184" cy="393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" y="5864134"/>
                <a:ext cx="2169184" cy="39356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26439" y="1988840"/>
                <a:ext cx="4194033" cy="40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9" y="1988840"/>
                <a:ext cx="4194033" cy="40331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26438" y="2386368"/>
                <a:ext cx="3545393" cy="4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8" y="2386368"/>
                <a:ext cx="3545393" cy="41280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26439" y="2793385"/>
                <a:ext cx="3986541" cy="402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9" y="2793385"/>
                <a:ext cx="3986541" cy="40273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26439" y="3194614"/>
                <a:ext cx="37526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9" y="3194614"/>
                <a:ext cx="3752629" cy="24622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6439" y="3440835"/>
                <a:ext cx="2047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9" y="3440835"/>
                <a:ext cx="2047355" cy="246221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60681" y="3685546"/>
                <a:ext cx="135370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1" y="3685546"/>
                <a:ext cx="1353704" cy="381451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26438" y="4066997"/>
                <a:ext cx="2652201" cy="40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8" y="4066997"/>
                <a:ext cx="2652201" cy="403316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626438" y="4470123"/>
                <a:ext cx="3769301" cy="40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8" y="4470123"/>
                <a:ext cx="3769301" cy="403316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26438" y="4890480"/>
                <a:ext cx="37804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8" y="4890480"/>
                <a:ext cx="3780458" cy="246221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43018" y="5135191"/>
                <a:ext cx="2047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18" y="5135191"/>
                <a:ext cx="2047355" cy="246221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65134" y="5379902"/>
                <a:ext cx="1471237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4" y="5379902"/>
                <a:ext cx="1471237" cy="381451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43018" y="5761353"/>
                <a:ext cx="2652201" cy="416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f>
                        <m:fPr>
                          <m:ctrlP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18" y="5761353"/>
                <a:ext cx="2652201" cy="41658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35898" y="6180054"/>
                <a:ext cx="334296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sz="1000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898" y="6180054"/>
                <a:ext cx="3342966" cy="381451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3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970" y="427311"/>
            <a:ext cx="28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2400" b="1" dirty="0" smtClean="0"/>
              <a:t>Laplace Transform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라플라스 변환이 어디에 사용될까 </a:t>
            </a:r>
            <a:r>
              <a:rPr lang="en-US" altLang="ko-KR" sz="1600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679322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간단하게 생각해보면 연립 미분 방정식을 해결하고자 할때 사용할 수 있다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이것은 전기 회로가 되었든 물리의 역학적 해석이 되었든 연립 미분 방정식이면 사용한다 라고 생각할 수도 있다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그러나 실제로는 연립 미분 방정식을 해결하는데는 선형대수의 고유값을 사용할 수도 있다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물론 이 고유값이라는 것은 요즘 </a:t>
            </a:r>
            <a:r>
              <a:rPr lang="en-US" altLang="ko-KR" sz="1200" b="1" dirty="0" smtClean="0"/>
              <a:t>Deep Learning </a:t>
            </a:r>
            <a:r>
              <a:rPr lang="ko-KR" altLang="en-US" sz="1200" b="1" dirty="0" smtClean="0"/>
              <a:t>이라고 하는 차원 해석을 수행하는 영역에도 확장할 수 있다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그렇다면 라플라스 변환의 이점은 사실상 존재하지 않는 것이고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누가누가 변태같은 수식 잘 풀어서 쓰나 대회를 하는데 쓰는 것일까 </a:t>
            </a:r>
            <a:r>
              <a:rPr lang="en-US" altLang="ko-KR" sz="1200" b="1" dirty="0" smtClean="0"/>
              <a:t>?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만약 그렇다면 실용주의를 추구하는 서양 문화의 공업 수학 교과에서 당장에라도 빠졌을 내용이다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아무런 의미도 모르고 아래와 같은 숫자 장난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물론 장난이 이상적분이지만 </a:t>
            </a:r>
            <a:r>
              <a:rPr lang="en-US" altLang="ko-KR" sz="1200" b="1" dirty="0" smtClean="0"/>
              <a:t>^^)</a:t>
            </a:r>
            <a:r>
              <a:rPr lang="ko-KR" altLang="en-US" sz="1200" b="1" dirty="0" smtClean="0"/>
              <a:t>밖에 못한다면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솔직히 공업 수학이라는 분야를 공부할 가치도 의미도 없다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/>
              <p:cNvSpPr txBox="1"/>
              <p:nvPr/>
            </p:nvSpPr>
            <p:spPr>
              <a:xfrm>
                <a:off x="3468592" y="4080363"/>
                <a:ext cx="2253181" cy="491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</m:e>
                      </m:nary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92" y="4080363"/>
                <a:ext cx="2253181" cy="491673"/>
              </a:xfrm>
              <a:prstGeom prst="rect">
                <a:avLst/>
              </a:prstGeom>
              <a:blipFill rotWithShape="0">
                <a:blip r:embed="rId2"/>
                <a:stretch>
                  <a:fillRect t="-149383" b="-2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1560" y="4664753"/>
            <a:ext cx="6861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필자의 경우엔 사실 라플라스가 너무 익숙해서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고유값으로 연립 미분 방정식을 풀지는 않으며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요즘은 이런것을 자동으로 할 수 있도록 도와주는 </a:t>
            </a:r>
            <a:r>
              <a:rPr lang="en-US" altLang="ko-KR" sz="1200" b="1" dirty="0" err="1" smtClean="0"/>
              <a:t>Matlab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이나 </a:t>
            </a:r>
            <a:r>
              <a:rPr lang="en-US" altLang="ko-KR" sz="1200" b="1" dirty="0" err="1" smtClean="0"/>
              <a:t>Labview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같은 툴이 잘 되어 있다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간혹 착각하는 사람들이 있는데 저런 툴이 있어도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사용자가 내용을 이해하지 못하면 저런 툴도 그저 아주 좋은 그림의 떡일 뿐이다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마치 게임 프로그래밍을 하는데 </a:t>
            </a:r>
            <a:r>
              <a:rPr lang="en-US" altLang="ko-KR" sz="1200" b="1" dirty="0" smtClean="0"/>
              <a:t>Unity </a:t>
            </a:r>
            <a:r>
              <a:rPr lang="ko-KR" altLang="en-US" sz="1200" b="1" dirty="0" smtClean="0"/>
              <a:t>라는 툴이 있다고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물리학에 대한 것을 개 밥주고 물리 시뮬레이션을 하는것과 같은 것이라 볼 수 있다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이런 사람이 만든 게임의 그래픽의 결과물은 두 말할 필요도 없이 걸작과는 거리가 멀다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077072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이상훈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gcccompil3r@gmail.com</a:t>
            </a:r>
          </a:p>
        </p:txBody>
      </p:sp>
    </p:spTree>
    <p:extLst>
      <p:ext uri="{BB962C8B-B14F-4D97-AF65-F5344CB8AC3E}">
        <p14:creationId xmlns:p14="http://schemas.microsoft.com/office/powerpoint/2010/main" val="482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17" y="0"/>
            <a:ext cx="5435765" cy="68580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979712" y="2780928"/>
            <a:ext cx="35283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788024" y="2060848"/>
            <a:ext cx="504056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23347" y="1515221"/>
            <a:ext cx="439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불명확한 추측성 </a:t>
            </a:r>
            <a:r>
              <a:rPr lang="ko-KR" altLang="en-US" sz="1200" b="1" dirty="0" smtClean="0"/>
              <a:t>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근대 모터 제어나 디지털 통신 및 레이더는 생각 안하나요 </a:t>
            </a:r>
            <a:r>
              <a:rPr lang="en-US" altLang="ko-KR" sz="1200" b="1" dirty="0" smtClean="0"/>
              <a:t>?)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79712" y="3700426"/>
            <a:ext cx="5310170" cy="73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037854" y="2968392"/>
            <a:ext cx="504056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16092" y="26913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명언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79712" y="4521074"/>
            <a:ext cx="3384376" cy="348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489683" y="4695117"/>
            <a:ext cx="450469" cy="217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40152" y="455661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짧고 굵은 정답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79712" y="4953122"/>
            <a:ext cx="5310170" cy="1356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607621" y="42796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정답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337992" y="4568111"/>
            <a:ext cx="504056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유니티 물리 엔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924944" cy="26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038" y="2930460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물리 공부를 약간 가미한 툴 기반 결과물</a:t>
            </a:r>
            <a:endParaRPr lang="en-US" altLang="ko-KR" sz="1200" b="1" dirty="0" smtClean="0"/>
          </a:p>
        </p:txBody>
      </p:sp>
      <p:pic>
        <p:nvPicPr>
          <p:cNvPr id="1028" name="Picture 4" descr="카오스링스3 전투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44849" y="6210614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물리 엔진을 </a:t>
            </a:r>
            <a:r>
              <a:rPr lang="en-US" altLang="ko-KR" sz="1200" b="1" dirty="0" smtClean="0"/>
              <a:t>C </a:t>
            </a:r>
            <a:r>
              <a:rPr lang="ko-KR" altLang="en-US" sz="1200" b="1" dirty="0" smtClean="0"/>
              <a:t>기반에서 </a:t>
            </a:r>
            <a:r>
              <a:rPr lang="en-US" altLang="ko-KR" sz="1200" b="1" dirty="0" smtClean="0"/>
              <a:t>GPU </a:t>
            </a:r>
            <a:r>
              <a:rPr lang="ko-KR" altLang="en-US" sz="1200" b="1" dirty="0" smtClean="0"/>
              <a:t>자원과 </a:t>
            </a:r>
            <a:r>
              <a:rPr lang="en-US" altLang="ko-KR" sz="1200" b="1" dirty="0" smtClean="0"/>
              <a:t>CPU </a:t>
            </a:r>
            <a:r>
              <a:rPr lang="ko-KR" altLang="en-US" sz="1200" b="1" dirty="0" smtClean="0"/>
              <a:t>자원을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풀로 활용하여 개발한 휴대폰 게임</a:t>
            </a:r>
            <a:endParaRPr lang="en-US" altLang="ko-KR" sz="1200" b="1" dirty="0" smtClean="0"/>
          </a:p>
        </p:txBody>
      </p:sp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88" y="120507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02" y="3720449"/>
            <a:ext cx="2880562" cy="239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42921" y="476672"/>
            <a:ext cx="479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원리를 아느냐 모르냐에 따라 결과물은 천지 차이가 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3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9249" y="427311"/>
            <a:ext cx="216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2400" b="1" dirty="0" smtClean="0"/>
              <a:t>Let’s Think !!!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433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한 번 아래와 같은 문제를 생각해보자 </a:t>
            </a:r>
            <a:r>
              <a:rPr lang="en-US" altLang="ko-KR" sz="1600" b="1" dirty="0" smtClean="0"/>
              <a:t>~~!!~!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527175"/>
            <a:ext cx="564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사실 초등학교때 굉장히 많이 했던 숫자 놀이의 연장선이기도 하다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당연히 지금 여기 오는 사람중 아래와 같은 문제도 못 푸는 사람은 없을 것이다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1" name="직사각형 6"/>
          <p:cNvSpPr/>
          <p:nvPr/>
        </p:nvSpPr>
        <p:spPr>
          <a:xfrm>
            <a:off x="539552" y="3803430"/>
            <a:ext cx="3384376" cy="1173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순서도: 수동 연산 7"/>
          <p:cNvSpPr/>
          <p:nvPr/>
        </p:nvSpPr>
        <p:spPr>
          <a:xfrm>
            <a:off x="971600" y="3165002"/>
            <a:ext cx="1152128" cy="638428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수동 연산 8"/>
          <p:cNvSpPr/>
          <p:nvPr/>
        </p:nvSpPr>
        <p:spPr>
          <a:xfrm rot="10800000">
            <a:off x="2411760" y="4977381"/>
            <a:ext cx="1152128" cy="638428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쪽 화살표 11"/>
          <p:cNvSpPr/>
          <p:nvPr/>
        </p:nvSpPr>
        <p:spPr>
          <a:xfrm>
            <a:off x="1259632" y="2451246"/>
            <a:ext cx="576064" cy="612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2"/>
          <p:cNvSpPr/>
          <p:nvPr/>
        </p:nvSpPr>
        <p:spPr>
          <a:xfrm>
            <a:off x="2699792" y="5717891"/>
            <a:ext cx="576064" cy="612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24812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dirty="0" smtClean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5328" y="57689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dirty="0" smtClean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54546" y="4237693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dirty="0" smtClean="0"/>
              <a:t>f(x) = 2x</a:t>
            </a:r>
          </a:p>
        </p:txBody>
      </p:sp>
      <p:sp>
        <p:nvSpPr>
          <p:cNvPr id="20" name="직사각형 6"/>
          <p:cNvSpPr/>
          <p:nvPr/>
        </p:nvSpPr>
        <p:spPr>
          <a:xfrm>
            <a:off x="5004048" y="3765660"/>
            <a:ext cx="3384376" cy="12486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순서도: 수동 연산 7"/>
          <p:cNvSpPr/>
          <p:nvPr/>
        </p:nvSpPr>
        <p:spPr>
          <a:xfrm>
            <a:off x="5436096" y="3086627"/>
            <a:ext cx="1152128" cy="679033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순서도: 수동 연산 8"/>
          <p:cNvSpPr/>
          <p:nvPr/>
        </p:nvSpPr>
        <p:spPr>
          <a:xfrm rot="10800000">
            <a:off x="6876256" y="5014276"/>
            <a:ext cx="1152128" cy="679033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아래쪽 화살표 11"/>
          <p:cNvSpPr/>
          <p:nvPr/>
        </p:nvSpPr>
        <p:spPr>
          <a:xfrm>
            <a:off x="5724128" y="2327474"/>
            <a:ext cx="576064" cy="65145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아래쪽 화살표 12"/>
          <p:cNvSpPr/>
          <p:nvPr/>
        </p:nvSpPr>
        <p:spPr>
          <a:xfrm>
            <a:off x="7164288" y="5801884"/>
            <a:ext cx="576064" cy="65145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72200" y="2359433"/>
            <a:ext cx="700833" cy="348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dirty="0" smtClean="0"/>
              <a:t>3, 6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9824" y="5856172"/>
            <a:ext cx="524503" cy="348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dirty="0" smtClean="0"/>
              <a:t>18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18645" y="4227542"/>
            <a:ext cx="2021707" cy="348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dirty="0" smtClean="0"/>
              <a:t>f(x, y) = x * y</a:t>
            </a:r>
          </a:p>
        </p:txBody>
      </p:sp>
      <p:sp>
        <p:nvSpPr>
          <p:cNvPr id="29" name="TextBox 28"/>
          <p:cNvSpPr txBox="1"/>
          <p:nvPr/>
        </p:nvSpPr>
        <p:spPr>
          <a:xfrm rot="19409899">
            <a:off x="1951885" y="4147406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이상훈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gcccompil3r@gmail.com</a:t>
            </a:r>
          </a:p>
        </p:txBody>
      </p:sp>
    </p:spTree>
    <p:extLst>
      <p:ext uri="{BB962C8B-B14F-4D97-AF65-F5344CB8AC3E}">
        <p14:creationId xmlns:p14="http://schemas.microsoft.com/office/powerpoint/2010/main" val="9350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474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그럼 이제 아래와 같은 문제를 생각해보자 </a:t>
            </a:r>
            <a:r>
              <a:rPr lang="en-US" altLang="ko-KR" sz="1600" b="1" dirty="0" smtClean="0"/>
              <a:t>~~!!~!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775737"/>
            <a:ext cx="477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사실 초등학교때 굉장히 많이 했던 숫자 놀이의 연장선이기도 하다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724023" y="1303824"/>
            <a:ext cx="1751428" cy="1045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System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54424" y="159551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559285" y="1574323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>
            <a:off x="5759974" y="1574323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04248" y="1574323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59" y="2636912"/>
            <a:ext cx="7941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네모 박스는 뭘 할까 </a:t>
            </a:r>
            <a:r>
              <a:rPr lang="en-US" altLang="ko-KR" sz="1200" b="1" dirty="0" smtClean="0"/>
              <a:t>?</a:t>
            </a:r>
          </a:p>
          <a:p>
            <a:r>
              <a:rPr lang="ko-KR" altLang="en-US" sz="1200" b="1" dirty="0" smtClean="0"/>
              <a:t>뭐 너무 나도 당연하게 생각해볼만한 것은 </a:t>
            </a:r>
            <a:r>
              <a:rPr lang="en-US" altLang="ko-KR" sz="1200" b="1" dirty="0" smtClean="0"/>
              <a:t>+ 12, x 5, </a:t>
            </a:r>
            <a:r>
              <a:rPr lang="ko-KR" altLang="en-US" sz="1200" b="1" dirty="0" smtClean="0"/>
              <a:t>입력의 제곱 </a:t>
            </a:r>
            <a:r>
              <a:rPr lang="en-US" altLang="ko-KR" sz="1200" b="1" dirty="0" smtClean="0"/>
              <a:t>+ 6, </a:t>
            </a:r>
            <a:r>
              <a:rPr lang="ko-KR" altLang="en-US" sz="1200" b="1" dirty="0" smtClean="0"/>
              <a:t>입력의 </a:t>
            </a:r>
            <a:r>
              <a:rPr lang="en-US" altLang="ko-KR" sz="1200" b="1" dirty="0" smtClean="0"/>
              <a:t>3 </a:t>
            </a:r>
            <a:r>
              <a:rPr lang="ko-KR" altLang="en-US" sz="1200" b="1" dirty="0" smtClean="0"/>
              <a:t>제곱 </a:t>
            </a:r>
            <a:r>
              <a:rPr lang="en-US" altLang="ko-KR" sz="1200" b="1" dirty="0" smtClean="0"/>
              <a:t>– 12 </a:t>
            </a:r>
            <a:r>
              <a:rPr lang="ko-KR" altLang="en-US" sz="1200" b="1" dirty="0" smtClean="0"/>
              <a:t>등등이 나올 수 있다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중요한 것은 </a:t>
            </a:r>
            <a:r>
              <a:rPr lang="en-US" altLang="ko-KR" sz="1200" b="1" dirty="0" smtClean="0"/>
              <a:t>3 </a:t>
            </a:r>
            <a:r>
              <a:rPr lang="ko-KR" altLang="en-US" sz="1200" b="1" dirty="0" smtClean="0"/>
              <a:t>이 들어갔을 때 </a:t>
            </a:r>
            <a:r>
              <a:rPr lang="en-US" altLang="ko-KR" sz="1200" b="1" dirty="0" smtClean="0"/>
              <a:t>15 </a:t>
            </a:r>
            <a:r>
              <a:rPr lang="ko-KR" altLang="en-US" sz="1200" b="1" dirty="0" smtClean="0"/>
              <a:t>가 나왔는데 이 시스템을 단순하게 규칙화할 수 있다는 것이다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3715291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이번에는 상황을 좀 바꿔보자</a:t>
            </a:r>
            <a:r>
              <a:rPr lang="en-US" altLang="ko-KR" sz="1600" b="1" dirty="0" smtClean="0"/>
              <a:t>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9655" y="5048240"/>
            <a:ext cx="1751428" cy="1045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System</a:t>
            </a:r>
            <a:endParaRPr lang="ko-KR" alt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974917" y="5318739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>
            <a:off x="5175606" y="5318739"/>
            <a:ext cx="880215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47664" y="5318739"/>
                <a:ext cx="31181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318739"/>
                <a:ext cx="311816" cy="525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19880" y="5294296"/>
                <a:ext cx="162025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80" y="5294296"/>
                <a:ext cx="1620252" cy="5557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1559" y="4116089"/>
            <a:ext cx="780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아래와 같은 상황에서 </a:t>
            </a:r>
            <a:r>
              <a:rPr lang="en-US" altLang="ko-KR" sz="1200" b="1" dirty="0" smtClean="0"/>
              <a:t>System </a:t>
            </a:r>
            <a:r>
              <a:rPr lang="ko-KR" altLang="en-US" sz="1200" b="1" dirty="0" smtClean="0"/>
              <a:t>이라는 녀석은 도대체 뭘 하는걸까 </a:t>
            </a:r>
            <a:r>
              <a:rPr lang="en-US" altLang="ko-KR" sz="1200" b="1" dirty="0" smtClean="0"/>
              <a:t>?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사실 이 시스템은 전류의 변화량이 각속도</a:t>
            </a:r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회전 속도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를 변화시켰음을 의미함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/>
              <a:t>실제는 더 복잡하지만 축약함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b="1" dirty="0" smtClean="0"/>
              <a:t>실제로 각속도의 변화량에 의해 각가속도가 발생하게 되고 이것은 토크를 발생시킴</a:t>
            </a:r>
            <a:endParaRPr lang="en-US" altLang="ko-KR" sz="1200" b="1" dirty="0" smtClean="0"/>
          </a:p>
        </p:txBody>
      </p:sp>
      <p:sp>
        <p:nvSpPr>
          <p:cNvPr id="22" name="TextBox 21"/>
          <p:cNvSpPr txBox="1"/>
          <p:nvPr/>
        </p:nvSpPr>
        <p:spPr>
          <a:xfrm rot="19409899">
            <a:off x="3635705" y="1573234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이상훈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gcccompil3r@gmail.com</a:t>
            </a:r>
          </a:p>
        </p:txBody>
      </p:sp>
    </p:spTree>
    <p:extLst>
      <p:ext uri="{BB962C8B-B14F-4D97-AF65-F5344CB8AC3E}">
        <p14:creationId xmlns:p14="http://schemas.microsoft.com/office/powerpoint/2010/main" val="20000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54142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위 문제를 해결하기 위해 형태에 대해 정리를 해보자</a:t>
            </a:r>
            <a:endParaRPr lang="en-US" altLang="ko-KR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우선 문제의 형태를 살펴보자</a:t>
            </a:r>
            <a:endParaRPr lang="en-US" altLang="ko-KR" sz="1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3968" y="1052736"/>
                <a:ext cx="101059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𝒅𝒊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052736"/>
                <a:ext cx="1010597" cy="4677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4858" y="16288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y </a:t>
            </a:r>
            <a:r>
              <a:rPr lang="ko-KR" altLang="en-US" sz="1200" b="1" dirty="0" smtClean="0"/>
              <a:t>가 뭘 했는지는 모르지만 뭔가 </a:t>
            </a:r>
            <a:r>
              <a:rPr lang="en-US" altLang="ko-KR" sz="1200" b="1" dirty="0" smtClean="0"/>
              <a:t>y </a:t>
            </a:r>
            <a:r>
              <a:rPr lang="ko-KR" altLang="en-US" sz="1200" b="1" dirty="0" smtClean="0"/>
              <a:t>의 연산을 수행하니 각가속도가 도출되었다라고 적을 수 있다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여기서 우리가 알고자하는 핵심은 아래와 같다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58851" y="2228749"/>
                <a:ext cx="2763834" cy="55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속</m:t>
                          </m:r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도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류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입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비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율</m:t>
                          </m:r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851" y="2228749"/>
                <a:ext cx="2763834" cy="5579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11560" y="2924944"/>
            <a:ext cx="7691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식을 정리해놓고 보니 입력과 출력의 비율이 되었는데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입력도 미분식이고 출력도 미분식이다보니 이를 계산할 방법이 없다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물론 미분 결과가 상수라면 가능하겠지만 아쉽게도 이 세상에 그런 경우는 존재할 수 없다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입력이나 출력만 미분식이거나 적분식이더라도 마찬가지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이때 우리의 구원 투수 </a:t>
            </a:r>
            <a:r>
              <a:rPr lang="en-US" altLang="ko-KR" sz="1200" b="1" dirty="0" smtClean="0"/>
              <a:t>Laplace Transform </a:t>
            </a:r>
            <a:r>
              <a:rPr lang="ko-KR" altLang="en-US" sz="1200" b="1" dirty="0" smtClean="0"/>
              <a:t>이 등장한다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먼저 라플라스 변환의 계산법을 살펴보는데 어려울거 없다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치환을 해놓고 적분한 다음에 </a:t>
            </a:r>
            <a:r>
              <a:rPr lang="en-US" altLang="ko-KR" sz="1200" b="1" dirty="0" err="1" smtClean="0"/>
              <a:t>lim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를 취하면 된다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b="1" dirty="0" smtClean="0"/>
              <a:t>이와 같은 방식으로 무한대 적분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이상 적분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의 연산을 수행할 수 있다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오일러 상수 </a:t>
            </a:r>
            <a:r>
              <a:rPr lang="en-US" altLang="ko-KR" sz="1200" b="1" dirty="0" smtClean="0"/>
              <a:t>e </a:t>
            </a:r>
            <a:r>
              <a:rPr lang="ko-KR" altLang="en-US" sz="1200" b="1" dirty="0" smtClean="0"/>
              <a:t>는 몇 번을 적분하거나 미분해도 항상 </a:t>
            </a:r>
            <a:r>
              <a:rPr lang="en-US" altLang="ko-KR" sz="1200" b="1" dirty="0" smtClean="0"/>
              <a:t>e </a:t>
            </a:r>
            <a:r>
              <a:rPr lang="ko-KR" altLang="en-US" sz="1200" b="1" dirty="0" smtClean="0"/>
              <a:t>인데 라플라스 변환을 하니까 상수 형태가 되었다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39752" y="4725511"/>
                <a:ext cx="4814203" cy="491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d>
                        <m:d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</m:e>
                      </m:nary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725511"/>
                <a:ext cx="4814203" cy="491673"/>
              </a:xfrm>
              <a:prstGeom prst="rect">
                <a:avLst/>
              </a:prstGeom>
              <a:blipFill rotWithShape="0">
                <a:blip r:embed="rId4"/>
                <a:stretch>
                  <a:fillRect t="-149383" b="-2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67419" y="5240356"/>
                <a:ext cx="3201774" cy="525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altLang="ko-KR" sz="1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Sup>
                        <m:sSub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19" y="5240356"/>
                <a:ext cx="3201774" cy="525528"/>
              </a:xfrm>
              <a:prstGeom prst="rect">
                <a:avLst/>
              </a:prstGeom>
              <a:blipFill rotWithShape="0">
                <a:blip r:embed="rId5"/>
                <a:stretch>
                  <a:fillRect l="-2286" t="-133721" b="-20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67419" y="5789056"/>
                <a:ext cx="2490554" cy="513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Sup>
                        <m:sSub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19" y="5789056"/>
                <a:ext cx="2490554" cy="5130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67419" y="6302145"/>
                <a:ext cx="754245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19" y="6302145"/>
                <a:ext cx="754245" cy="4392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5047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아직 저것만 가지고서는 위 문제를 해결할 수 없다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그러므로 미분 식에 대한 라플라스 변환을 살펴볼 필요가 있다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먼저 미분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도함수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에 대한 라플라스 변환을 수행하기 위해서는 고등학교때 배우는 부분적분법을 상기할 필요가 있다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실제로 이걸 계산할때가 제일 열받는 시간이긴 한데 특히 거듭제곱형태의 다항식이 오면 심히 불편해진다</a:t>
            </a:r>
            <a:r>
              <a:rPr lang="en-US" altLang="ko-KR" sz="1200" b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04406" y="1282987"/>
                <a:ext cx="3227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06" y="1282987"/>
                <a:ext cx="3227357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95535" y="164323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이공대생이라면 누구나 알 수 있는 합성 함수의 미분식이다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이를 기반으로 다음과 같은 식을 세울 수 있다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785595" y="2060848"/>
                <a:ext cx="3664978" cy="576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95" y="2060848"/>
                <a:ext cx="3664978" cy="576761"/>
              </a:xfrm>
              <a:prstGeom prst="rect">
                <a:avLst/>
              </a:prstGeom>
              <a:blipFill rotWithShape="0">
                <a:blip r:embed="rId3"/>
                <a:stretch>
                  <a:fillRect t="-124211" r="-3494" b="-17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2508" y="2593557"/>
            <a:ext cx="347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그래서 최종적으로는 아래와 같이 적을 수 있다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65579" y="2950198"/>
                <a:ext cx="5894434" cy="576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200" b="1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79" y="2950198"/>
                <a:ext cx="5894434" cy="576761"/>
              </a:xfrm>
              <a:prstGeom prst="rect">
                <a:avLst/>
              </a:prstGeom>
              <a:blipFill rotWithShape="0">
                <a:blip r:embed="rId4"/>
                <a:stretch>
                  <a:fillRect t="-124211" r="-1965" b="-17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712796" y="2950198"/>
            <a:ext cx="2883540" cy="478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69122" y="34552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이 부분이 중요함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507" y="3800073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위와 같이 부분적분법을 할 때는 주의해야할 것이 </a:t>
            </a:r>
            <a:r>
              <a:rPr lang="en-US" altLang="ko-KR" sz="1200" b="1" dirty="0" smtClean="0"/>
              <a:t>g’(x) </a:t>
            </a:r>
            <a:r>
              <a:rPr lang="ko-KR" altLang="en-US" sz="1200" b="1" dirty="0" smtClean="0"/>
              <a:t>에 반드시 미분해서 없어질 함수를 넣어야 한다는 것이다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저기다가 </a:t>
            </a:r>
            <a:r>
              <a:rPr lang="en-US" altLang="ko-KR" sz="1200" b="1" dirty="0" smtClean="0"/>
              <a:t>sin(x) </a:t>
            </a:r>
            <a:r>
              <a:rPr lang="ko-KR" altLang="en-US" sz="1200" b="1" dirty="0" smtClean="0"/>
              <a:t>같은것을 넣게되면 </a:t>
            </a:r>
            <a:r>
              <a:rPr lang="en-US" altLang="ko-KR" sz="1200" b="1" dirty="0" err="1" smtClean="0"/>
              <a:t>cos</a:t>
            </a:r>
            <a:r>
              <a:rPr lang="en-US" altLang="ko-KR" sz="1200" b="1" dirty="0" smtClean="0"/>
              <a:t>, sin, </a:t>
            </a:r>
            <a:r>
              <a:rPr lang="en-US" altLang="ko-KR" sz="1200" b="1" dirty="0" err="1" smtClean="0"/>
              <a:t>cos</a:t>
            </a:r>
            <a:r>
              <a:rPr lang="en-US" altLang="ko-KR" sz="1200" b="1" dirty="0" smtClean="0"/>
              <a:t>, sin, </a:t>
            </a:r>
            <a:r>
              <a:rPr lang="en-US" altLang="ko-KR" sz="1200" b="1" dirty="0" err="1" smtClean="0"/>
              <a:t>cos</a:t>
            </a:r>
            <a:r>
              <a:rPr lang="en-US" altLang="ko-KR" sz="1200" b="1" dirty="0" smtClean="0"/>
              <a:t>, sin </a:t>
            </a:r>
            <a:r>
              <a:rPr lang="ko-KR" altLang="en-US" sz="1200" b="1" dirty="0" smtClean="0"/>
              <a:t>하면서 영원히 고통받게 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물론 저것도 해결할 수 있는 다양한 방법들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꼼수들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/>
              <a:t>두 번하고 합치기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감마 함수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라플라스 적분 등등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이 존재하긴 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그러나 우리의 목적은 라플라스 변환을 이해하는 것에 목표를 두고 있으므로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구지 더 변태적인 저 영역까지 들어가진 않도록 하겠다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물론 실무에서는 실제로 필요한 경우가 많다</a:t>
            </a:r>
            <a:r>
              <a:rPr lang="en-US" altLang="ko-KR" sz="12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5047"/>
            <a:ext cx="5650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이제 부분적분법도 파악했으니 도함수의 라플라스 변환에 대해 살펴보자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b="1" dirty="0" smtClean="0"/>
              <a:t>단순하게 결과만 적어보자면 아래와 같은데 가볍게 증명을 해보도록 하겠다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실전에서는 </a:t>
            </a:r>
            <a:r>
              <a:rPr lang="en-US" altLang="ko-KR" sz="1200" b="1" dirty="0" smtClean="0"/>
              <a:t>2 </a:t>
            </a:r>
            <a:r>
              <a:rPr lang="ko-KR" altLang="en-US" sz="1200" b="1" dirty="0" smtClean="0"/>
              <a:t>계 미분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전기 회로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모터 분야</a:t>
            </a:r>
            <a:r>
              <a:rPr lang="en-US" altLang="ko-KR" sz="1200" b="1" dirty="0" smtClean="0"/>
              <a:t>), 3 </a:t>
            </a:r>
            <a:r>
              <a:rPr lang="ko-KR" altLang="en-US" sz="1200" b="1" dirty="0" smtClean="0"/>
              <a:t>계 미분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전자기파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레이더 분야</a:t>
            </a:r>
            <a:r>
              <a:rPr lang="en-US" altLang="ko-KR" sz="1200" b="1" dirty="0" smtClean="0"/>
              <a:t>),</a:t>
            </a:r>
          </a:p>
          <a:p>
            <a:r>
              <a:rPr lang="ko-KR" altLang="en-US" sz="1200" b="1" dirty="0" smtClean="0"/>
              <a:t>심지어 </a:t>
            </a:r>
            <a:r>
              <a:rPr lang="en-US" altLang="ko-KR" sz="1200" b="1" dirty="0" smtClean="0"/>
              <a:t>4 </a:t>
            </a:r>
            <a:r>
              <a:rPr lang="ko-KR" altLang="en-US" sz="1200" b="1" dirty="0" smtClean="0"/>
              <a:t>계 미분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유체 분야 및 수치 해석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쯤은 가볍게 나오니 말이다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0276" y="4365104"/>
                <a:ext cx="2036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𝒔𝒕</m:t>
                          </m:r>
                        </m:sup>
                      </m:s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𝒅𝒗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6" y="4365104"/>
                <a:ext cx="20367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1279793"/>
                <a:ext cx="18393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ko-KR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79793"/>
                <a:ext cx="183935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4274" y="4611325"/>
                <a:ext cx="4284122" cy="491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ko-KR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𝒔𝒕</m:t>
                                  </m:r>
                                </m:sup>
                              </m:s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74" y="4611325"/>
                <a:ext cx="4284122" cy="491673"/>
              </a:xfrm>
              <a:prstGeom prst="rect">
                <a:avLst/>
              </a:prstGeom>
              <a:blipFill rotWithShape="0">
                <a:blip r:embed="rId4"/>
                <a:stretch>
                  <a:fillRect t="-149383" b="-2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6752" y="5070104"/>
                <a:ext cx="3019481" cy="491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𝒔𝒌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func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nary>
                        <m:nary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2" y="5070104"/>
                <a:ext cx="3019481" cy="491673"/>
              </a:xfrm>
              <a:prstGeom prst="rect">
                <a:avLst/>
              </a:prstGeom>
              <a:blipFill rotWithShape="0">
                <a:blip r:embed="rId5"/>
                <a:stretch>
                  <a:fillRect t="-151250" r="-202" b="-2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6752" y="5493844"/>
                <a:ext cx="13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𝒔𝑭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2" y="5493844"/>
                <a:ext cx="138159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95536" y="1624678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우선 라플라스 변환의 공식부터 가져오도록 한다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우리가 수학의 시스템을 파헤쳐 봅시다 하는 것은 아니므로 복소 평면 해석과 라플라스 변환의 관계는 패스한다</a:t>
            </a:r>
            <a:r>
              <a:rPr lang="en-US" altLang="ko-KR" sz="1200" b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/>
              <p:cNvSpPr txBox="1"/>
              <p:nvPr/>
            </p:nvSpPr>
            <p:spPr>
              <a:xfrm>
                <a:off x="3484659" y="2172546"/>
                <a:ext cx="2253181" cy="491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</m:e>
                      </m:nary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59" y="2172546"/>
                <a:ext cx="2253181" cy="491673"/>
              </a:xfrm>
              <a:prstGeom prst="rect">
                <a:avLst/>
              </a:prstGeom>
              <a:blipFill rotWithShape="0">
                <a:blip r:embed="rId7"/>
                <a:stretch>
                  <a:fillRect t="-149383" b="-2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95536" y="2719953"/>
            <a:ext cx="7510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저 공식을 잘 들여다보니 앞서 살펴봤던 합성함수의 형태가 보이고 그렇다면 부분적분을 상기해볼 수 있다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20989" y="3061273"/>
                <a:ext cx="2884059" cy="576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200" b="1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89" y="3061273"/>
                <a:ext cx="2884059" cy="576761"/>
              </a:xfrm>
              <a:prstGeom prst="rect">
                <a:avLst/>
              </a:prstGeom>
              <a:blipFill rotWithShape="0">
                <a:blip r:embed="rId8"/>
                <a:stretch>
                  <a:fillRect l="-18182" t="-124211" r="-4651" b="-17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95535" y="3630562"/>
            <a:ext cx="796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위 형태와 매칭을 해보면        는 </a:t>
            </a:r>
            <a:r>
              <a:rPr lang="en-US" altLang="ko-KR" sz="1200" b="1" dirty="0" smtClean="0"/>
              <a:t>g(x) 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f’(t)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f’(x) </a:t>
            </a:r>
            <a:r>
              <a:rPr lang="ko-KR" altLang="en-US" sz="1200" b="1" dirty="0" smtClean="0"/>
              <a:t>에 대응시킬 수 있다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그럼 </a:t>
            </a:r>
            <a:r>
              <a:rPr lang="en-US" altLang="ko-KR" sz="1200" b="1" dirty="0" smtClean="0"/>
              <a:t>g’(x) </a:t>
            </a:r>
            <a:r>
              <a:rPr lang="ko-KR" altLang="en-US" sz="1200" b="1" dirty="0" smtClean="0"/>
              <a:t>는 자동으로 미분한 결과인          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가 되고 </a:t>
            </a:r>
            <a:r>
              <a:rPr lang="en-US" altLang="ko-KR" sz="1200" b="1" dirty="0" smtClean="0"/>
              <a:t>f(x) </a:t>
            </a:r>
            <a:r>
              <a:rPr lang="ko-KR" altLang="en-US" sz="1200" b="1" dirty="0" smtClean="0"/>
              <a:t>는 원래 형태인 </a:t>
            </a:r>
            <a:r>
              <a:rPr lang="en-US" altLang="ko-KR" sz="1200" b="1" dirty="0" smtClean="0"/>
              <a:t>f(t) </a:t>
            </a:r>
            <a:r>
              <a:rPr lang="ko-KR" altLang="en-US" sz="1200" b="1" dirty="0" smtClean="0"/>
              <a:t>가 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이를 기반으로 도함수에 대한 라플라스 변환을 수행하면 아래와 같은 결과를 얻을 수 있고 위에 결론과 동일하다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40906" y="3637040"/>
                <a:ext cx="514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𝒔𝒕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06" y="3637040"/>
                <a:ext cx="514885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7824" y="3808664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sSup>
                        <m:sSup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𝒔𝒕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808664"/>
                <a:ext cx="707245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95535" y="5879013"/>
            <a:ext cx="7223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 </a:t>
            </a:r>
            <a:r>
              <a:rPr lang="ko-KR" altLang="en-US" sz="1200" b="1" dirty="0" smtClean="0"/>
              <a:t>계 미분에 대해 적용하고 싶을 경우 동일한 절차를 거치면 된다만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부분 적분은 </a:t>
            </a:r>
            <a:r>
              <a:rPr lang="en-US" altLang="ko-KR" sz="1200" b="1" dirty="0" smtClean="0"/>
              <a:t>2 </a:t>
            </a:r>
            <a:r>
              <a:rPr lang="ko-KR" altLang="en-US" sz="1200" b="1" dirty="0" smtClean="0"/>
              <a:t>번을 수행해야 한다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5047"/>
            <a:ext cx="528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이제 도함수에 대한 라플라스 변환이 끝났으니 결론을 도출해보도록 하자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b="1" dirty="0" smtClean="0"/>
              <a:t>먼저 입력에 대한 라플라스 변환을 수행해본다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5534" y="5528265"/>
            <a:ext cx="5540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약간 혼란스러울 수 있으므로 형태를 조금 바꿔서 하나 더 살펴보도록 하죠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948264" y="2420888"/>
            <a:ext cx="792088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0647" y="950734"/>
                <a:ext cx="1960537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𝒅𝒊</m:t>
                              </m:r>
                            </m:num>
                            <m:den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𝒔𝑰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47" y="950734"/>
                <a:ext cx="1960537" cy="5479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42480" y="908172"/>
                <a:ext cx="1495986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𝒅𝒊</m:t>
                              </m:r>
                            </m:num>
                            <m:den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ko-KR" altLang="en-US" sz="16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80" y="908172"/>
                <a:ext cx="1495986" cy="5479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6784" y="4968427"/>
                <a:ext cx="1377941" cy="47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  <m:d>
                            <m:dPr>
                              <m:ctrlP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84" y="4968427"/>
                <a:ext cx="1377941" cy="4767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95535" y="1612727"/>
            <a:ext cx="781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다음으로 출력에 대한 라플라스 변환을 수행한다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혼란을 방지하기 위해 </a:t>
            </a:r>
            <a:r>
              <a:rPr lang="en-US" altLang="ko-KR" sz="1200" b="1" dirty="0" smtClean="0"/>
              <a:t>w </a:t>
            </a:r>
            <a:r>
              <a:rPr lang="ko-KR" altLang="en-US" sz="1200" b="1" dirty="0" smtClean="0"/>
              <a:t>로 보이는 것은 그리스 로마 문자 </a:t>
            </a:r>
            <a:r>
              <a:rPr lang="en-US" altLang="ko-KR" sz="1200" b="1" dirty="0" smtClean="0"/>
              <a:t>‘</a:t>
            </a:r>
            <a:r>
              <a:rPr lang="ko-KR" altLang="en-US" sz="1200" b="1" dirty="0" smtClean="0"/>
              <a:t>오메가</a:t>
            </a:r>
            <a:r>
              <a:rPr lang="en-US" altLang="ko-KR" sz="1200" b="1" dirty="0" smtClean="0"/>
              <a:t>’ </a:t>
            </a:r>
            <a:r>
              <a:rPr lang="ko-KR" altLang="en-US" sz="1200" b="1" dirty="0" smtClean="0"/>
              <a:t>로 저항의 옴 표시는 </a:t>
            </a:r>
            <a:r>
              <a:rPr lang="en-US" altLang="ko-KR" sz="1200" b="1" dirty="0" smtClean="0"/>
              <a:t>‘</a:t>
            </a:r>
            <a:r>
              <a:rPr lang="ko-KR" altLang="en-US" sz="1200" b="1" dirty="0" smtClean="0"/>
              <a:t>오메가</a:t>
            </a:r>
            <a:r>
              <a:rPr lang="en-US" altLang="ko-KR" sz="1200" b="1" dirty="0" smtClean="0"/>
              <a:t>‘ </a:t>
            </a:r>
            <a:r>
              <a:rPr lang="ko-KR" altLang="en-US" sz="1200" b="1" dirty="0" smtClean="0"/>
              <a:t>의 대문자다</a:t>
            </a:r>
            <a:r>
              <a:rPr lang="en-US" altLang="ko-KR" sz="1200" b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0647" y="2169891"/>
                <a:ext cx="2184957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ko-KR" altLang="en-US" sz="16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l-GR" altLang="ko-K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d>
                        <m:d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47" y="2169891"/>
                <a:ext cx="2184957" cy="5479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95534" y="2875037"/>
            <a:ext cx="7133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계산의 편의를 위해 초기에 전류를 인가하지 않았으며 그러므로 모터도 구동되지 않았다고 가정한다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그렇다면                      이 되어 계산이 매우 편리해진다</a:t>
            </a:r>
            <a:r>
              <a:rPr lang="en-US" altLang="ko-KR" sz="1200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32433" y="3105869"/>
                <a:ext cx="11353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33" y="3105869"/>
                <a:ext cx="1135311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2151" r="-2151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061582" y="3429034"/>
            <a:ext cx="6478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앞서 이야기 했지만 원리 설명을 위해 수식을 간략화한것일 뿐이며 실제로는 훨씬 복잡하다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34" y="3805239"/>
            <a:ext cx="818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여기서 내부에 어떤 알려진 값으로 아래와 같은 식이 성립한다고 가정한다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실제로는 물리 모델링으로 구해지는 식임</a:t>
            </a:r>
            <a:r>
              <a:rPr lang="en-US" altLang="ko-KR" sz="1200" b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25570" y="4181444"/>
                <a:ext cx="11203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l-GR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ctrlP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570" y="4181444"/>
                <a:ext cx="1120371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03133" y="4557649"/>
            <a:ext cx="416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그렇다면 이를 기반으로 둘의 비율을 계산할 수 있게 된다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3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42084</TotalTime>
  <Words>2055</Words>
  <Application>Microsoft Office PowerPoint</Application>
  <PresentationFormat>On-screen Show (4:3)</PresentationFormat>
  <Paragraphs>387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1414</cp:revision>
  <dcterms:created xsi:type="dcterms:W3CDTF">2014-03-17T07:02:25Z</dcterms:created>
  <dcterms:modified xsi:type="dcterms:W3CDTF">2017-12-20T05:34:38Z</dcterms:modified>
</cp:coreProperties>
</file>