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8"/>
  </p:notesMasterIdLst>
  <p:sldIdLst>
    <p:sldId id="257" r:id="rId2"/>
    <p:sldId id="261" r:id="rId3"/>
    <p:sldId id="268" r:id="rId4"/>
    <p:sldId id="291" r:id="rId5"/>
    <p:sldId id="260" r:id="rId6"/>
    <p:sldId id="290" r:id="rId7"/>
    <p:sldId id="262" r:id="rId8"/>
    <p:sldId id="263" r:id="rId9"/>
    <p:sldId id="266" r:id="rId10"/>
    <p:sldId id="289" r:id="rId11"/>
    <p:sldId id="264" r:id="rId12"/>
    <p:sldId id="270" r:id="rId13"/>
    <p:sldId id="297" r:id="rId14"/>
    <p:sldId id="296" r:id="rId15"/>
    <p:sldId id="269" r:id="rId16"/>
    <p:sldId id="295" r:id="rId17"/>
    <p:sldId id="283" r:id="rId18"/>
    <p:sldId id="298" r:id="rId19"/>
    <p:sldId id="299" r:id="rId20"/>
    <p:sldId id="300" r:id="rId21"/>
    <p:sldId id="301" r:id="rId22"/>
    <p:sldId id="302" r:id="rId23"/>
    <p:sldId id="292" r:id="rId24"/>
    <p:sldId id="273" r:id="rId25"/>
    <p:sldId id="274" r:id="rId26"/>
    <p:sldId id="267" r:id="rId2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0E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94671" autoAdjust="0"/>
  </p:normalViewPr>
  <p:slideViewPr>
    <p:cSldViewPr>
      <p:cViewPr>
        <p:scale>
          <a:sx n="75" d="100"/>
          <a:sy n="75" d="100"/>
        </p:scale>
        <p:origin x="-216" y="-62"/>
      </p:cViewPr>
      <p:guideLst>
        <p:guide orient="horz" pos="1620"/>
        <p:guide pos="2880"/>
      </p:guideLst>
    </p:cSldViewPr>
  </p:slideViewPr>
  <p:outlineViewPr>
    <p:cViewPr>
      <p:scale>
        <a:sx n="33" d="100"/>
        <a:sy n="33" d="100"/>
      </p:scale>
      <p:origin x="0" y="406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2261" y="-67"/>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C42CE7-CDBD-4A0A-9BCF-30E73B8F1A4D}" type="datetimeFigureOut">
              <a:rPr lang="en-US" smtClean="0"/>
              <a:pPr/>
              <a:t>8/9/2021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E91A385-9640-448A-9079-8D8FAC1ED7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9</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16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91A385-9640-448A-9079-8D8FAC1ED7CC}" type="slidenum">
              <a:rPr lang="en-US" smtClean="0"/>
              <a:pPr/>
              <a:t>17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91A385-9640-448A-9079-8D8FAC1ED7CC}"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685800" y="742950"/>
            <a:ext cx="7772400" cy="1028700"/>
          </a:xfrm>
        </p:spPr>
        <p:txBody>
          <a:bodyPr/>
          <a:lstStyle>
            <a:lvl1pPr>
              <a:defRPr sz="4000"/>
            </a:lvl1pPr>
          </a:lstStyle>
          <a:p>
            <a:r>
              <a:rPr lang="en-US" smtClean="0"/>
              <a:t>Click to edit Master title style</a:t>
            </a:r>
            <a:endParaRPr lang="en-US"/>
          </a:p>
        </p:txBody>
      </p:sp>
      <p:sp>
        <p:nvSpPr>
          <p:cNvPr id="12083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120836" name="Rectangle 4"/>
          <p:cNvSpPr>
            <a:spLocks noGrp="1" noChangeArrowheads="1"/>
          </p:cNvSpPr>
          <p:nvPr>
            <p:ph type="dt" sz="half" idx="2"/>
          </p:nvPr>
        </p:nvSpPr>
        <p:spPr>
          <a:xfrm>
            <a:off x="685800" y="4686300"/>
            <a:ext cx="1905000" cy="342900"/>
          </a:xfrm>
        </p:spPr>
        <p:txBody>
          <a:bodyPr/>
          <a:lstStyle>
            <a:lvl1pPr>
              <a:defRPr/>
            </a:lvl1pPr>
          </a:lstStyle>
          <a:p>
            <a:fld id="{AA1552E8-680B-48EB-9827-C96B2F884BBD}" type="datetimeFigureOut">
              <a:rPr lang="en-US" smtClean="0"/>
              <a:pPr/>
              <a:t>8/9/2021</a:t>
            </a:fld>
            <a:endParaRPr lang="en-US"/>
          </a:p>
        </p:txBody>
      </p:sp>
      <p:sp>
        <p:nvSpPr>
          <p:cNvPr id="120837" name="Rectangle 5"/>
          <p:cNvSpPr>
            <a:spLocks noGrp="1" noChangeArrowheads="1"/>
          </p:cNvSpPr>
          <p:nvPr>
            <p:ph type="ftr" sz="quarter" idx="3"/>
          </p:nvPr>
        </p:nvSpPr>
        <p:spPr>
          <a:xfrm>
            <a:off x="3124200" y="4686300"/>
            <a:ext cx="2895600" cy="342900"/>
          </a:xfrm>
        </p:spPr>
        <p:txBody>
          <a:bodyPr/>
          <a:lstStyle>
            <a:lvl1pPr>
              <a:defRPr/>
            </a:lvl1pPr>
          </a:lstStyle>
          <a:p>
            <a:endParaRPr lang="en-US"/>
          </a:p>
        </p:txBody>
      </p:sp>
      <p:sp>
        <p:nvSpPr>
          <p:cNvPr id="120838" name="Rectangle 6"/>
          <p:cNvSpPr>
            <a:spLocks noGrp="1" noChangeArrowheads="1"/>
          </p:cNvSpPr>
          <p:nvPr>
            <p:ph type="sldNum" sz="quarter" idx="4"/>
          </p:nvPr>
        </p:nvSpPr>
        <p:spPr>
          <a:xfrm>
            <a:off x="6553200" y="4686300"/>
            <a:ext cx="1905000" cy="342900"/>
          </a:xfrm>
        </p:spPr>
        <p:txBody>
          <a:bodyPr/>
          <a:lstStyle>
            <a:lvl1pPr>
              <a:defRPr/>
            </a:lvl1pPr>
          </a:lstStyle>
          <a:p>
            <a:fld id="{B185FFAF-DE71-4CD5-804E-A806892E54A5}" type="slidenum">
              <a:rPr lang="en-US" smtClean="0"/>
              <a:pPr/>
              <a:t>‹#›</a:t>
            </a:fld>
            <a:endParaRPr lang="en-US"/>
          </a:p>
        </p:txBody>
      </p:sp>
      <p:sp>
        <p:nvSpPr>
          <p:cNvPr id="120839" name="AutoShape 7"/>
          <p:cNvSpPr>
            <a:spLocks noChangeArrowheads="1"/>
          </p:cNvSpPr>
          <p:nvPr/>
        </p:nvSpPr>
        <p:spPr bwMode="auto">
          <a:xfrm>
            <a:off x="685800" y="1795462"/>
            <a:ext cx="7772400" cy="82154"/>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9" y="228600"/>
            <a:ext cx="2001837" cy="4286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228600"/>
            <a:ext cx="5854700" cy="4286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314450"/>
            <a:ext cx="39243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314450"/>
            <a:ext cx="39243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4683919"/>
            <a:ext cx="1981200" cy="357188"/>
          </a:xfrm>
        </p:spPr>
        <p:txBody>
          <a:bodyPr/>
          <a:lstStyle>
            <a:lvl1pPr>
              <a:defRPr/>
            </a:lvl1pPr>
          </a:lstStyle>
          <a:p>
            <a:fld id="{AA1552E8-680B-48EB-9827-C96B2F884BBD}" type="datetimeFigureOut">
              <a:rPr lang="en-US" smtClean="0"/>
              <a:pPr/>
              <a:t>8/9/2021</a:t>
            </a:fld>
            <a:endParaRPr lang="en-US"/>
          </a:p>
        </p:txBody>
      </p:sp>
      <p:sp>
        <p:nvSpPr>
          <p:cNvPr id="6" name="Footer Placeholder 5"/>
          <p:cNvSpPr>
            <a:spLocks noGrp="1"/>
          </p:cNvSpPr>
          <p:nvPr>
            <p:ph type="ftr" sz="quarter" idx="11"/>
          </p:nvPr>
        </p:nvSpPr>
        <p:spPr>
          <a:xfrm>
            <a:off x="3124200" y="4683919"/>
            <a:ext cx="2895600" cy="357188"/>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4683919"/>
            <a:ext cx="1981200" cy="357188"/>
          </a:xfrm>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314450"/>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314450"/>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1552E8-680B-48EB-9827-C96B2F884BBD}" type="datetimeFigureOut">
              <a:rPr lang="en-US" smtClean="0"/>
              <a:pPr/>
              <a:t>8/9/2021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85FFAF-DE71-4CD5-804E-A806892E54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574675" y="228600"/>
            <a:ext cx="8001000" cy="9120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9811" name="Rectangle 3"/>
          <p:cNvSpPr>
            <a:spLocks noGrp="1" noChangeArrowheads="1"/>
          </p:cNvSpPr>
          <p:nvPr>
            <p:ph type="body" idx="1"/>
          </p:nvPr>
        </p:nvSpPr>
        <p:spPr bwMode="auto">
          <a:xfrm>
            <a:off x="566738" y="1314450"/>
            <a:ext cx="80010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2" name="AutoShape 4"/>
          <p:cNvSpPr>
            <a:spLocks noChangeArrowheads="1"/>
          </p:cNvSpPr>
          <p:nvPr/>
        </p:nvSpPr>
        <p:spPr bwMode="auto">
          <a:xfrm>
            <a:off x="609600" y="1175148"/>
            <a:ext cx="7958138" cy="82153"/>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119813"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p:spPr>
        <p:txBody>
          <a:bodyPr/>
          <a:lstStyle/>
          <a:p>
            <a:endParaRPr lang="en-US"/>
          </a:p>
        </p:txBody>
      </p:sp>
      <p:sp>
        <p:nvSpPr>
          <p:cNvPr id="119814" name="Rectangle 6"/>
          <p:cNvSpPr>
            <a:spLocks noGrp="1" noChangeArrowheads="1"/>
          </p:cNvSpPr>
          <p:nvPr>
            <p:ph type="dt" sz="half" idx="2"/>
          </p:nvPr>
        </p:nvSpPr>
        <p:spPr bwMode="auto">
          <a:xfrm>
            <a:off x="6096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fld id="{AA1552E8-680B-48EB-9827-C96B2F884BBD}" type="datetimeFigureOut">
              <a:rPr lang="en-US" smtClean="0"/>
              <a:pPr/>
              <a:t>8/9/2021</a:t>
            </a:fld>
            <a:endParaRPr lang="en-US"/>
          </a:p>
        </p:txBody>
      </p:sp>
      <p:sp>
        <p:nvSpPr>
          <p:cNvPr id="119815" name="Rectangle 7"/>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119816" name="Rectangle 8"/>
          <p:cNvSpPr>
            <a:spLocks noGrp="1" noChangeArrowheads="1"/>
          </p:cNvSpPr>
          <p:nvPr>
            <p:ph type="sldNum" sz="quarter" idx="4"/>
          </p:nvPr>
        </p:nvSpPr>
        <p:spPr bwMode="auto">
          <a:xfrm>
            <a:off x="65532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B185FFAF-DE71-4CD5-804E-A806892E5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defRPr>
      </a:lvl2pPr>
      <a:lvl3pPr algn="l" rtl="0" eaLnBrk="1" fontAlgn="base" hangingPunct="1">
        <a:spcBef>
          <a:spcPct val="0"/>
        </a:spcBef>
        <a:spcAft>
          <a:spcPct val="0"/>
        </a:spcAft>
        <a:defRPr sz="3800">
          <a:solidFill>
            <a:schemeClr val="tx2"/>
          </a:solidFill>
          <a:latin typeface="Verdana" pitchFamily="34" charset="0"/>
        </a:defRPr>
      </a:lvl3pPr>
      <a:lvl4pPr algn="l" rtl="0" eaLnBrk="1" fontAlgn="base" hangingPunct="1">
        <a:spcBef>
          <a:spcPct val="0"/>
        </a:spcBef>
        <a:spcAft>
          <a:spcPct val="0"/>
        </a:spcAft>
        <a:defRPr sz="3800">
          <a:solidFill>
            <a:schemeClr val="tx2"/>
          </a:solidFill>
          <a:latin typeface="Verdana" pitchFamily="34" charset="0"/>
        </a:defRPr>
      </a:lvl4pPr>
      <a:lvl5pPr algn="l" rtl="0" eaLnBrk="1" fontAlgn="base" hangingPunct="1">
        <a:spcBef>
          <a:spcPct val="0"/>
        </a:spcBef>
        <a:spcAft>
          <a:spcPct val="0"/>
        </a:spcAft>
        <a:defRPr sz="3800">
          <a:solidFill>
            <a:schemeClr val="tx2"/>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internshala.com/" TargetMode="External"/><Relationship Id="rId7" Type="http://schemas.openxmlformats.org/officeDocument/2006/relationships/hyperlink" Target="https://stackoverflow.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medium.com/" TargetMode="External"/><Relationship Id="rId5" Type="http://schemas.openxmlformats.org/officeDocument/2006/relationships/hyperlink" Target="https://docs.dask.org/en/latest/" TargetMode="External"/><Relationship Id="rId4" Type="http://schemas.openxmlformats.org/officeDocument/2006/relationships/hyperlink" Target="https://github.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85750"/>
            <a:ext cx="5410200" cy="685800"/>
          </a:xfrm>
        </p:spPr>
        <p:txBody>
          <a:bodyPr>
            <a:normAutofit/>
          </a:bodyPr>
          <a:lstStyle/>
          <a:p>
            <a:pPr algn="ctr"/>
            <a:r>
              <a:rPr lang="en-US" dirty="0" smtClean="0">
                <a:solidFill>
                  <a:schemeClr val="tx1"/>
                </a:solidFill>
                <a:latin typeface="Times New Roman" pitchFamily="18" charset="0"/>
                <a:cs typeface="Times New Roman" pitchFamily="18" charset="0"/>
              </a:rPr>
              <a:t>Traffic Sign Recognition</a:t>
            </a:r>
            <a:endParaRPr 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idx="1"/>
          </p:nvPr>
        </p:nvSpPr>
        <p:spPr>
          <a:xfrm>
            <a:off x="1371600" y="1276350"/>
            <a:ext cx="5562600" cy="3505200"/>
          </a:xfrm>
        </p:spPr>
        <p:txBody>
          <a:bodyPr>
            <a:noAutofit/>
          </a:bodyPr>
          <a:lstStyle/>
          <a:p>
            <a:pPr>
              <a:buNone/>
            </a:pPr>
            <a:r>
              <a:rPr lang="en-IN" sz="1400" b="1" dirty="0" smtClean="0">
                <a:latin typeface="Times New Roman" pitchFamily="18" charset="0"/>
                <a:cs typeface="Times New Roman" pitchFamily="18" charset="0"/>
              </a:rPr>
              <a:t>Supervisor:</a:t>
            </a:r>
            <a:r>
              <a:rPr lang="en-IN" sz="1600" b="1" dirty="0" smtClean="0">
                <a:latin typeface="Times New Roman" pitchFamily="18" charset="0"/>
                <a:cs typeface="Times New Roman" pitchFamily="18" charset="0"/>
              </a:rPr>
              <a:t> </a:t>
            </a:r>
            <a:r>
              <a:rPr lang="en-US" sz="1600" b="1" dirty="0" smtClean="0">
                <a:solidFill>
                  <a:srgbClr val="000000"/>
                </a:solidFill>
                <a:latin typeface="Times New Roman" pitchFamily="18" charset="0"/>
                <a:cs typeface="Times New Roman" pitchFamily="18" charset="0"/>
              </a:rPr>
              <a:t> </a:t>
            </a:r>
            <a:r>
              <a:rPr lang="en-US" sz="1400" dirty="0" smtClean="0">
                <a:solidFill>
                  <a:srgbClr val="000000"/>
                </a:solidFill>
                <a:latin typeface="Times New Roman" pitchFamily="18" charset="0"/>
                <a:cs typeface="Times New Roman" pitchFamily="18" charset="0"/>
              </a:rPr>
              <a:t>Mr. Vishal Kanaujia</a:t>
            </a:r>
            <a:endParaRPr lang="en-US" sz="300" dirty="0" smtClean="0">
              <a:solidFill>
                <a:srgbClr val="000000"/>
              </a:solidFill>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Presented </a:t>
            </a:r>
            <a:r>
              <a:rPr lang="en-IN" sz="1400" b="1" dirty="0" smtClean="0">
                <a:latin typeface="Times New Roman" pitchFamily="18" charset="0"/>
                <a:cs typeface="Times New Roman" pitchFamily="18" charset="0"/>
              </a:rPr>
              <a:t>By (</a:t>
            </a:r>
            <a:r>
              <a:rPr lang="en-IN" sz="1400" b="1" dirty="0" smtClean="0">
                <a:solidFill>
                  <a:schemeClr val="tx2">
                    <a:lumMod val="75000"/>
                    <a:lumOff val="25000"/>
                  </a:schemeClr>
                </a:solidFill>
                <a:latin typeface="Times New Roman" pitchFamily="18" charset="0"/>
                <a:cs typeface="Times New Roman" pitchFamily="18" charset="0"/>
              </a:rPr>
              <a:t>Group</a:t>
            </a:r>
            <a:r>
              <a:rPr lang="en-IN" sz="1400" b="1" dirty="0" smtClean="0">
                <a:latin typeface="Times New Roman" pitchFamily="18" charset="0"/>
                <a:cs typeface="Times New Roman" pitchFamily="18" charset="0"/>
              </a:rPr>
              <a:t>):</a:t>
            </a:r>
            <a:r>
              <a:rPr lang="en-IN" sz="1400" b="1" dirty="0" smtClean="0">
                <a:solidFill>
                  <a:schemeClr val="tx1">
                    <a:lumMod val="50000"/>
                    <a:lumOff val="50000"/>
                  </a:schemeClr>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Harikesh Patel  (1773613025)</a:t>
            </a:r>
          </a:p>
          <a:p>
            <a:pPr>
              <a:buNone/>
            </a:pPr>
            <a:r>
              <a:rPr lang="en-US" sz="1400" dirty="0" smtClean="0">
                <a:latin typeface="Times New Roman" pitchFamily="18" charset="0"/>
                <a:cs typeface="Times New Roman" pitchFamily="18" charset="0"/>
              </a:rPr>
              <a:t>                          		Ankit Rajpoot   (1773613009) </a:t>
            </a:r>
          </a:p>
          <a:p>
            <a:pPr>
              <a:buNone/>
            </a:pPr>
            <a:r>
              <a:rPr lang="en-US" sz="1400" dirty="0" smtClean="0">
                <a:latin typeface="Times New Roman" pitchFamily="18" charset="0"/>
                <a:cs typeface="Times New Roman" pitchFamily="18" charset="0"/>
              </a:rPr>
              <a:t>                                       		Balram Chand   (1773613016) </a:t>
            </a:r>
          </a:p>
          <a:p>
            <a:pPr>
              <a:buNone/>
            </a:pPr>
            <a:r>
              <a:rPr lang="en-US" sz="1400" dirty="0" smtClean="0">
                <a:latin typeface="Times New Roman" pitchFamily="18" charset="0"/>
                <a:cs typeface="Times New Roman" pitchFamily="18" charset="0"/>
              </a:rPr>
              <a:t>                                        		Ranjay Gupta    (1773613038)</a:t>
            </a:r>
            <a:endParaRPr lang="en-US" sz="1600" dirty="0" smtClean="0">
              <a:latin typeface="Times New Roman" pitchFamily="18" charset="0"/>
              <a:cs typeface="Times New Roman" pitchFamily="18" charset="0"/>
            </a:endParaRPr>
          </a:p>
          <a:p>
            <a:pPr>
              <a:buNone/>
            </a:pPr>
            <a:endParaRPr lang="en-US" sz="1600" b="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RAJKIYA ENGINEERING COLLEGE, AZAMGRAH</a:t>
            </a:r>
            <a:endParaRPr lang="en-US" sz="18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DEPARTMENT OF INFORMATION TECHNOLOGY</a:t>
            </a:r>
            <a:endParaRPr lang="en-US" sz="1600" b="1" dirty="0" smtClean="0">
              <a:latin typeface="Times New Roman" pitchFamily="18" charset="0"/>
              <a:cs typeface="Times New Roman" pitchFamily="18" charset="0"/>
            </a:endParaRPr>
          </a:p>
          <a:p>
            <a:pPr>
              <a:buNone/>
            </a:pPr>
            <a:r>
              <a:rPr lang="en-US" sz="1200" b="1"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(21/06/2021)</a:t>
            </a:r>
            <a:endParaRPr lang="en-US" sz="1400" dirty="0">
              <a:latin typeface="Times New Roman" pitchFamily="18" charset="0"/>
              <a:cs typeface="Times New Roman" pitchFamily="18" charset="0"/>
            </a:endParaRPr>
          </a:p>
        </p:txBody>
      </p:sp>
      <p:pic>
        <p:nvPicPr>
          <p:cNvPr id="5" name="Picture 3" descr="F:\Pictures\PicsArt_11-01-09.36.11.png"/>
          <p:cNvPicPr>
            <a:picLocks noChangeAspect="1" noChangeArrowheads="1"/>
          </p:cNvPicPr>
          <p:nvPr/>
        </p:nvPicPr>
        <p:blipFill>
          <a:blip r:embed="rId2" cstate="print"/>
          <a:srcRect/>
          <a:stretch>
            <a:fillRect/>
          </a:stretch>
        </p:blipFill>
        <p:spPr bwMode="auto">
          <a:xfrm>
            <a:off x="3124200" y="2647950"/>
            <a:ext cx="1066799" cy="1110986"/>
          </a:xfrm>
          <a:prstGeom prst="rect">
            <a:avLst/>
          </a:prstGeom>
          <a:noFill/>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38150"/>
            <a:ext cx="3740639" cy="523220"/>
          </a:xfrm>
          <a:prstGeom prst="rect">
            <a:avLst/>
          </a:prstGeom>
          <a:noFill/>
        </p:spPr>
        <p:txBody>
          <a:bodyPr wrap="none" rtlCol="0">
            <a:spAutoFit/>
          </a:bodyPr>
          <a:lstStyle/>
          <a:p>
            <a:r>
              <a:rPr lang="en-US" sz="2800" b="1" dirty="0" smtClean="0">
                <a:solidFill>
                  <a:schemeClr val="tx2"/>
                </a:solidFill>
                <a:latin typeface="+mj-lt"/>
                <a:cs typeface="Calibri" pitchFamily="34" charset="0"/>
              </a:rPr>
              <a:t>3.1 Traffic Sign Classes</a:t>
            </a:r>
          </a:p>
        </p:txBody>
      </p:sp>
      <p:sp>
        <p:nvSpPr>
          <p:cNvPr id="6146" name="AutoShape 2" descr="data:image/png;base64,iVBORw0KGgoAAAANSUhEUgAAA4EAAALICAYAAADBivXcAAAAOXRFWHRTb2Z0d2FyZQBNYXRwbG90bGliIHZlcnNpb24zLjMuMSwgaHR0cHM6Ly9tYXRwbG90bGliLm9yZy/d3fzzAAAACXBIWXMAAAsTAAALEwEAmpwYAADsN0lEQVR4nOzdd5hkRfX/8feBBRYlBxGBZQHJUViCgIgBAQEFlCRRUYIK+JWfCiqCAQUUFVBQlCQSJEgQJIlEyQtLznkFAVFgJYfz++NU79zp7ZnpW129M7v9eT3PPLt9u/tMTcdbVadOmbsjIiIiIiIivWGG4W6AiIiIiIiITD3qBIqIiIiIiPQQdQJFRERERER6iDqBIiIiIiIiPUSdQBERERERkR6iTqCIiIiIiEgPUSdQRGQ6Zma/MbMDCsUaY2b/M7MZ0+UrzeyLJWKneBeZ2c6l4tX4vT8ys3+b2b/avP1BZvbHbrerXWa2vZldWvq2nTKzE83sR1Pjd4mISD3qBIqITKPM7DEze9XMJpnZC2Z2nZntYWaTP9vdfQ93/2GbsT4+2G3c/Ql3n83d3y7Q9ik6Uu6+sbuf1Gnsmu1YBNgXWM7d39vi+vXNbGIXf3/HHSV3P8XdP1H6tlNT6QGF4f49IiIjnTqBIiLTts3cfXZgUeAQ4FvAcaV/iZmNKh1zhFgUeN7dnx3uhrQyHT/uIiIyjNQJFBGZDrj7i+5+PrANsLOZrQD9Z5rMbD4zuyDNGv7HzK4xsxnM7GRgDPCXlO75TTMba2ZuZrua2RPA3yvHqh2TJczsJjN70czOM7N50u+aYgatMdtoZhsB3wa2Sb/v9nT95Fma1K7vmtnjZvasmf3BzOZM1zXasbOZPZFSOb8z0GNjZnOm+z+X4n03xf84cBnwvtSOE5vu927gosr1/zOz96WrZ04xJ5nZ3WY2rnK/95nZ2en3PWpmew/Qrt2A7YFvpth/qTxO3zKzO4CXzWyUme1nZg+n33ePmW1RibOLmV1buexpRvhBM/uvmf3azCzjtjOa2eHp8X3UzL7a4vmv/j0fMLNbUxv/BIyuXDd3eu09l37PBWa2cLruYOBDwK/S4/CrdPwIM3vSzF4ys/Fm9qFKvDXM7JZ03TNm9vPKdWtZzIq/YGa3m9n6g/0eEZFepE6giMh0xN1vAiYSJ7vN9k3XzQ8sQHTE3N13BJ4gZhVnc/fDKvf5MLAssOEAv3In4AvA+4C3gCPbaOPFwI+BP6Xft3KLm+2Sfj4CLA7MBjSftK8LLA18DPiemS07wK88CpgzxflwavPn3f1vwMbAU6kduzS18+Wm62dz96fS1Z8CTgfmAs5vtM0iFfcvwO3AQqltXzOzKR4/dz8WOAU4LMXerHL1dsAmwFzu/hbwMPGczgl8H/ijmS04wN8LsCmwOrAysDUDP3+D3fZL6e9fBVgV2HygAGY2M3AucDIwD3Am8JnKTWYATiBmXscAr5IeM3f/DnAN8NX0OHw13efm9LvnAU4FzjSzRsfyCOAId58DWAI4I7VjIeBC4Efpfv8PONvM5h/k94iI9Bx1AkVEpj9PESfAzd4EFgQWdfc33f0ad/chYh3k7i+7+6sDXH+yu9+VOkwHAFtbKhzToe2Bn7v7I+7+P2B/YNumWajvu/ur7n470emaojOZ2rINsL+7T3L3x4DDgR07bN+17v7XtD7y5MrvXh2Y391/4O5vuPsjwO+AbWvGP9Ldn2w87u5+prs/5e7vuPufgAeBNQa5/yHu/oK7PwFcQXSm6t52a6KjNdHd/0ukGw9kLWAm4JfptXUW0Ykjtf95dz/b3V9x90nAwUSHfEDu/sd0v7fc/XBgFqLTD/Fafr+Zzefu/3P3G9LxHYC/pufmHXe/DLgF+ORgv0tEpNeoEygiMv1ZCPhPi+M/BR4CLjWzR8xsvzZiPVnj+seJjsB8bbVycO9L8aqxRxEzmA3Vap6vELOFzeYDZm4Ra6EO29f8u0enDuqiRProC40fYsZ1gRYxBtPvcTezncxsQiXmCgz+OLfz2Ax12/c1tWOw18L7gH82DSpMfszN7F1m9tuUjvsScDUw12ADBma2r5nda5Fq/AIxC9r4m3cFlgLuM7ObzWzTdHxRYKumx39dYvBDREQSLTgXEZmOmNnqRAfn2ubr0gzMvsC+ZrY8cIWZ3ezulwMDzQgONVO4SOX/Y4gZmn8DLwPvqrRrRiINtd24TxEn9NXYbwHPAAsPcd+qf6c2LQrcU4n1zzbvP1Q7mz0JPOruS3YYf/JxM1uUmE38GHC9u79tZhMAq9m2up6m/2O9yEA3TLddyMys0hEcQ6SxQrzulgbWdPd/mdkqwG30/Q39Hoe0/u9bxN98t7u/Y2b/bdze3R8Etkvpt1sCZ5nZvMTjf7K7f2mAdtZ9PkVEpkuaCRQRmQ6Y2RxpNuR04I/ufmeL22xqZu9PhT9eAt5OPxCdq8UzfvUOZracmb0L+AFwVkqRfICYHdvEzGYCvkuk8zU8A4y1ynYWTU4D/s/MFjOz2ehbQ/hWncaltpwBHGxms6cO1deBdvf5ewaY11JRmjbcBLxkUdhl1lRcZYXUOR8o/lCP+7uJzstzAGb2eWImsNvOAPYxs4XMbC6iUzaQ64lO+t4WhWy2pH+66uzEOsAXLIoHHdh0/+bHYfYU7zlglJl9D5ijcaWZ7ZDW+b0DvJAOv008r5uZ2YbpsR9tUaSo0ZnNfZ2LiExX1AkUEZm2/cXMJhEzIN8Bfg58foDbLgn8DfgfcdJ+tLtfma77CfDdlEL3/2r8/pOBE4mUwtHA3hDVSoEvA78nZt1eJorSNJyZ/n3ezG5tEff4FPtq4FHgNWCvGu2q2iv9/keIGdJTU/whuft9RIf0kfTYvG+I278NbEasq3uUmIn8PZHK2MpxwHIp9rkDxLyHWMd4PdGJWRH4Rzvt79DvgEuBO4hZu78SHbMp9ol09zeIGbldgP8S6zD/XLnJL4FZicfjBuDiphBHAJ9NlUOPBC4hKrM+QKSVvkb/dNSNgLvN7H/pvtu6+2vu/iTwaSIF97l0n2/Qd77T/HtERHqSDV0TQERERHqdmW0M/MbdFx3yxiIiMqJpJlBERESmkNJZP5nSOxciUjjPGe52iYhI5zQTKCIiIlNI6zyvApYh1vNdCOzj7i8Na8NERKRj6gSKiIiIiIj0EKWDioiIiIiI9BB1AkVERERERHrIdLtZ/Hzzzedjx44d7maIiIiIiIgMi/Hjx//b3edvPj7ddgLHjh3LLbfcMtzNEBERERERGRZm9nir40oHFRERERER6SHqBIqIiIiIiPQQdQJFRERERER6yHS7JlBERERERKa+N998k4kTJ/Laa68Nd1N6xujRo1l44YWZaaaZ2rq9OoEiIiIiIlLMxIkTmX322Rk7dixmNtzNme65O88//zwTJ05kscUWa+s+SgcVEREREZFiXnvtNeadd151AKcSM2PeeeetNfOqTqCIiIiIiBSlDuDUVffxVidQRERERESkh2hNoIiIiIiIdM3Y/S4sGu+xQzYZ8jazzTYb//vf/waO8dhjbLrpptx1111t/95ddtmFTTfdlM9+9rNt36ekc889l6WWWorllluu41iaCRQRERERERnhzj33XO65554isdQJFBERERGR6dL//vc/Pvaxj7Hqqquy4oorct55502+7q233mLnnXdmpZVW4rOf/SyvvPIKAOPHj+fDH/4wq622GhtuuCFPP/10W7/r5ptvZu2112bllVdmjTXWYNKkSbz22mt8/vOfZ8UVV+QDH/gAV1xxBQAnnngiX/3qVyffd9NNN+XKK68EYhbzO9/5DiuvvDJrrbUWzzzzDNdddx3nn38+3/jGN1hllVV4+OGHO3pc1AkUEREREZHp0ujRoznnnHO49dZbueKKK9h3331xdwDuv/9+dtttN+644w7mmGMOjj76aN5880322msvzjrrLMaPH88XvvAFvvOd7wz5e9544w222WYbjjjiCG6//Xb+9re/Meuss/LrX/8agDvvvJPTTjuNnXfeecgqni+//DJrrbUWt99+O+uttx6/+93vWHvttfnUpz7FT3/6UyZMmMASSyzR0eOiNYEiIiIiIjJdcne+/e1vc/XVVzPDDDPwz3/+k2eeeQaARRZZhHXWWQeAHXbYgSOPPJKNNtqIu+66iw022ACAt99+mwUXXHDI33P//fez4IILsvrqqwMwxxxzAHDttdey1157AbDMMsuw6KKL8sADDwwaa+aZZ2bTTTcFYLXVVuOyyy7L+MsHp06giIiIiIhMl0455RSee+45xo8fz0wzzcTYsWMnz8Q1b6tgZrg7yy+/PNdff32t3+PuLbdpaMw6Nhs1ahTvvPPO5MvV2cGZZpppcqwZZ5yRt956q1Zb2tG1dFAzW8TMrjCze83sbjPbJx2fx8wuM7MH079zV+6zv5k9ZGb3m9mGleOrmdmd6bojTRuPiIiIiIjIEF588UXe8573MNNMM3HFFVfw+OOPT77uiSeemNzZO+2001h33XVZeumlee655yYff/PNN7n77ruH/D3LLLMMTz31FDfffDMAkyZN4q233mK99dbjlFNOAeCBBx7giSeeYOmll2bs2LFMmDCBd955hyeffJKbbrppyN8x++yzM2nSpNqPQSvdnAl8C9jX3W81s9mB8WZ2GbALcLm7H2Jm+wH7Ad8ys+WAbYHlgfcBfzOzpdz9beAYYDfgBuCvwEbARV1su4iIiIiIFNDOlg7dsv3227PZZpsxbtw4VlllFZZZZpnJ1y277LKcdNJJ7L777iy55JLsueeezDzzzJx11lnsvffevPjii7z11lt87WtfY/nllx/098w888z86U9/Yq+99uLVV19l1lln5W9/+xtf/vKX2WOPPVhxxRUZNWoUJ554IrPMMgvrrLMOiy22GCuuuCIrrLACq6666pB/y7bbbsuXvvQljjzySM4666yO1gXaQFOUpZnZecCv0s/67v60mS0IXOnuS5vZ/gDu/pN0+0uAg4DHgCvcfZl0fLt0/90H+33jxo3zW265pVt/TlHt7p0ynG8gEREREZF23HvvvSy77LLD3Yye0+pxN7Px7j6u+bZTpTqomY0FPgDcCCzg7k8DpH/fk262EPBk5W4T07GF0v+bj4uIiIiIiEhNXS8MY2azAWcDX3P3lwZZztfqCh/keKvftRuRNsqYMWPqN1ZERERERGQQW2yxBY8++mi/Y4ceeigbbrjhAPcYebraCTSzmYgO4Cnu/ud0+BkzW7CSDvpsOj4RWKRy94WBp9LxhVscn4K7HwscC5EOWuwPERERERERAc4555zhbkLHulkd1IDjgHvd/eeVq84Hdk7/3xk4r3J8WzObxcwWA5YEbkopo5PMbK0Uc6fKfUREREREZISZWnVHJNR9vLs5E7gOsCNwp5lNSMe+DRwCnGFmuwJPAFsBuPvdZnYGcA9RWfQrqTIowJ7AicCsRFVQVQYVERERERmBRo8ezfPPP8+8887bcu88Kcvdef755xk9enTb9+laJ9Ddr6X1ej6Ajw1wn4OBg1scvwVYoVzrOqeKniIiIiIiU1p44YWZOHEizz333HA3pWeMHj2ahRdeeOgbJl0vDCMiIiIiIr1jpplmYrHFFhvuZsggpsoWESIiIiIiIjIyqBMoIiIiIiLSQ9QJFBERERER6SHqBIqIiIiIiPQQdQJFRERERER6iDqBIiIiIiIiPUSdQBERERERkR6iTqCIiIiIiEgP0WbxIjLdGrvfhUPe5rFDNpkKLREREREZOTQTKCIiIiIi0kPUCRQREREREekh6gSKiIiIiIj0EHUCRUREREREeog6gSIiIiIiIj1E1UFFZMRop5onqKKniIiISCc0EygiIiIiItJD1AkUERERERHpIeoEioiIiIiI9BB1AkVERERERHqICsOIiIiIiEjXqQDcyKGZQBERERERkR6iTqCIiIiIiEgPUSdQRERERESkh6gTKCIiIiIi0kPUCRQREREREekh6gSKiIiIiIj0EHUCRUREREREeog6gSIiIiIiIj1EnUAREREREZEeok6giIiIiIhIDxk13A0Qkalr7H4XtnW7xw7ZpMstEREREZHhoJlAERERERGRHqJOoIiIiIiISA9RJ1BERERERKSHqBMoIiIiIiLSQ7rWCTSz483sWTO7q3LsT2Y2If08ZmYT0vGxZvZq5brfVO6zmpndaWYPmdmRZmbdarOIiIiIiMj0rpvVQU8EfgX8oXHA3bdp/N/MDgderNz+YXdfpUWcY4DdgBuAvwIbAReVb660okqSIiIiIiLTl67NBLr71cB/Wl2XZvO2Bk4bLIaZLQjM4e7Xu7sTHcrNCzdVRERERESkZwzXmsAPAc+4+4OVY4uZ2W1mdpWZfSgdWwiYWLnNxHRMREREREREMgzXZvHb0X8W8GlgjLs/b2arAeea2fJAq/V/PlBQM9uNSB1lzJgxBZsrIiIiIiIyfZjqM4FmNgrYEvhT45i7v+7uz6f/jwceBpYiZv4Wrtx9YeCpgWK7+7HuPs7dx80///zdaL6IiIiIiMg0bTjSQT8O3Ofuk9M8zWx+M5sx/X9xYEngEXd/GphkZmuldYQ7AecNQ5tFRERERESmC93cIuI04HpgaTObaGa7pqu2ZcqCMOsBd5jZ7cBZwB7u3igqsyfwe+AhYoZQlUFFREREREQydW1NoLtvN8DxXVocOxs4e4Db3wKsULRxIiIiIiIiPWq4qoOKiIiIiIjIMFAnUEREREREpIeoEygiIiIiItJD1AkUERERERHpIeoEioiIiIiI9BB1AkVERERERHqIOoEiIiIiIiI9RJ1AERERERGRHqJOoIiIiIiISA9RJ1BERERERKSHqBMoIiIiIiLSQ9QJFBERERER6SHqBIqIiIiIiPSQUcPdAOktY/e7sK3bPXbIJl1uiYiIiIhIb9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pI1zqBZna8mT1rZndVjh1kZv80swnp55OV6/Y3s4fM7H4z27ByfDUzuzNdd6SZWbfaLCIiIiIiMr3r5kzgicBGLY7/wt1XST9/BTCz5YBtgeXTfY42sxnT7Y8BdgOWTD+tYoqIiIiIiEgbutYJdPergf+0efNPA6e7++vu/ijwELCGmS0IzOHu17u7A38ANu9Kg0VERERERHrAcKwJ/KqZ3ZHSRedOxxYCnqzcZmI6tlD6f/NxERERERERyTC1O4HHAEsAqwBPA4en463W+fkgx1sys93M7BYzu+W5557rsKkiIiIiIiLTn6naCXT3Z9z9bXd/B/gdsEa6aiKwSOWmCwNPpeMLtzg+UPxj3X2cu4+bf/75yzZeRERERERkOjBVO4FpjV/DFkCjcuj5wLZmNouZLUYUgLnJ3Z8GJpnZWqkq6E7AeVOzzSIiIiIiItOTUd0KbGanAesD85nZROBAYH0zW4VI6XwM2B3A3e82szOAe4C3gK+4+9sp1J5EpdFZgYvSj4iIiIiIiGToWifQ3bdrcfi4QW5/MHBwi+O3ACsUbJqIiIiIiEjPGo7qoCIiIiIiIjJM1AkUERERERHpIeoEioiIiIiI9BB1AkVERERERHqIOoEiIiIiIiI9RJ1AERERERGRHqJOoIiIiIiISA9RJ1BERERERKSHqBMoIiIiIiLSQ9QJFBERERER6SHqBIqIiIiIiPQQdQJFRERERER6iDqBIiIiIiIiPUSdQBERERERkR6iTqCIiIiIiEgPUSdQRERERESkh6gTKCIiIiIi0kPUCRQREREREekh6gSKiIiIiIj0EHUCRUREREREeog6gSIiIiIiIj1EnUAREREREZEeMmq4GyAiIiK9aex+F7Z1u8cO2aTLLRER6S2aCRQREREREekh6gSKiIiIiIj0EHUCRUREREREeog6gSIiIiIiIj1EnUAREREREZEeouqgItOAdiroqXqeiIiIiLRDM4EiIiIiIiI9RJ1AERERERGRHjJkJ9DMtjKz2dP/v2tmfzazVbvfNBERERERESmtnZnAA9x9kpmtC2wInAQc091miYiIiIiISDe0Uxjm7fTvJsAx7n6emR3UvSaJDI92iq+ACrCIiIiIyLStnZnAf5rZb4Gtgb+a2Sxt3k9ERERERERGmHY6c1sDlwAbufsLwDzAN7rZKBEREREREemOITuB7v4K8Cywbjr0FvDgUPczs+PN7Fkzu6ty7Kdmdp+Z3WFm55jZXOn4WDN71cwmpJ/fVO6zmpndaWYPmdmRZmY1/0YRERERERFJ2qkOeiDwLWD/dGgm4I9txD4R2Kjp2GXACu6+EvBAJSbAw+6+SvrZo3L8GGA3YMn00xxTRERERERE2tROYZgtgA8AtwK4+1ONLSMG4+5Xm9nYpmOXVi7eAHx2sBhmtiAwh7tfny7/AdgcuKiNdvcsFTgZfnoORERERGSkamdN4Bvu7oADmNm7C/3uL9C/M7eYmd1mZleZ2YfSsYWAiZXbTEzHREREREREJEM7M4FnpOqgc5nZl4jO2+86+aVm9h1ibeEp6dDTwBh3f97MVgPONbPlgVbr/3yQuLsRqaOMGTOmkyaKiIiIiIhMl4bsBLr7z8xsA+AlYGnge+5+We4vNLOdgU2Bj6UZRtz9deD19P/xZvYwsBQx87dw5e4LA08N0tZjgWMBxo0bN2BnUUREREREpFe1MxNI6vRld/wazGwjosjMh1PV0cbx+YH/uPvbZrY4UQDmEXf/j5lNMrO1gBuBnYCjOm2HiIiIiIhIrxqyE2hmk5gyBfNF4BZgX3d/ZID7nQasD8xnZhOBA4lqoLMAl6WdHm5IlUDXA35gZm8BbwN7uPt/Uqg9iUqjsxJrCFUURkREREREJFM7M4E/J1IwTyXW6G0LvBe4Hzie6OhNwd23a3H4uAFuezZw9gDX3QKs0EY7RUREREREZAjtVAfdyN1/6+6T3P2ltO7uk+7+J2DuLrdPRERERERECmqnE/iOmW1tZjOkn60r16n4ioiIiIiIyDSknU7g9sCOwLPAM+n/O5jZrMBXu9g2ERERERERKaydLSIeATYb4OpryzZHREREREREuqmd6qCjgV2B5YHRjePu/oUutktERERERES6oJ100JOJaqAbAlcRG7ZP6majREREREREpDva6QS+390PAF5295OATYAVu9ssERERERER6YZ2OoFvpn9fMLMVgDmBsV1rkYiIiIiIiHRNO5vFH2tmcwMHAOcDswHf62qrREREREREpCvaqQ76+/Tfq4DFu9scERERERER6aZ2qoPOBexEpIBOvr277921VonINGPsfhcOeZvHDtlkKrRERERERNrRTjroX4EbgDuBd7rbHBEREREREemmdjqBo939611viYiIiIiIiHRdW/sEmtmXzGxBM5un8dP1lomIiIiIiEhx7cwEvgH8FPgO4OmYoyIxIiIiIiIi05x2OoFfJzaM/3e3GyMiIiIiIiLd1U466N3AK91uiIiIiIiIiHRfOzOBbwMTzOwK4PXGQW0RISIiIiIiMu1ppxN4bvoRERERERGRadyQnUB3P2lqNERERERERES6b8BOoJmd4e5bm9md9FUFnczdV+pqy0RERERERKS4wWYC90n/bjo1GiIiIiIiIiLdN2An0N2fTv8+PvWaIyIiIiIiIt3UzhYRIiIiIiIiMp1QJ1BERERERKSHDNgJNLPL07+HTr3miIiIiIiISDcNVhhmQTP7MPApMzsdsOqV7n5rV1smIiLTvLH7XdjW7R47ZJMut0REZOTSZ6VMbYN1Ar8H7AcsDPy86ToHPtqtRomIiIiIiEh3DFYd9CzgLDM7wN1/OBXbJCIiIiIiIl0y2EwgAO7+QzP7FLBeOnSlu1/Q3WaJiIiIiIhINwxZHdTMfkJsHH9P+tknHRMREREREZFpzJAzgcAmwCru/g6AmZ0E3Abs382GiYiIiIiISHnt7hM4V+X/c3ahHSIiIiIiIjIVtDMT+BPgNjO7gtgmYj00CygiIiIiIjJNaqcwzGlmdiWwOtEJ/Ja7/6vbDRMREREREZHy2pkJxN2fBs7vcltERERERESky9pdE1ibmR1vZs+a2V2VY/OY2WVm9mD6d+7Kdfub2UNmdr+ZbVg5vpqZ3ZmuO9LMrFttFhERERERmd51rRMInAhs1HRsP+Byd18SuDxdxsyWA7YFlk/3OdrMZkz3OQbYDVgy/TTHFBERERERkTYN2gk0sxmqM3l1uPvVwH+aDn8aOCn9/yRg88rx0939dXd/FHgIWMPMFgTmcPfr3d2BP1TuIyIiIiIiIjUN2glMewPebmZjCv2+BdL6wsY6w/ek4wsBT1ZuNzEdWyj9v/m4iIiIiIiIZGinMMyCwN1mdhPwcuOgu3+qYDtarfPzQY63DmK2G5E6ypgxpfqtIiIiIiIi0492OoHfL/j7njGzBd396ZTq+Ww6PhFYpHK7hYGn0vGFWxxvyd2PBY4FGDdu3ICdRRERERERkV7Vzj6BV5nZosCS7v43M3sXMONQ9xvA+cDOwCHp3/Mqx081s58D7yMKwNzk7m+b2SQzWwu4EdgJOCrzd4uIyBDG7ndhW7d77JBNutwSERER6ZYhq4Oa2ZeAs4DfpkMLAee2cb/TgOuBpc1sopntSnT+NjCzB4EN0mXc/W7gDOAe4GLgK+7+dgq1J/B7oljMw8BF7f5xIiIiIiIi0l876aBfAdYgZuJw9wfN7D2D3wXcfbsBrvrYALc/GDi4xfFbgBXaaKeIiIiIiIgMoZ19Al939zcaF8xsFIMUZxEREREREZGRq51O4FVm9m1gVjPbADgT+Et3myUiIiIiIiLd0E4ncD/gOeBOYHfgr8B3u9koERERERER6Y52qoO+Y2YnEWsCHbjf3ZUOKiIiIiIiMg0ashNoZpsAvyEqcxqwmJnt7u6q0ikiIiIiIjKNaac66OHAR9z9IQAzWwK4EG3VICIiIiIiMs1pZ03gs40OYPII8GyX2iMiIiIiIiJdNOBMoJltmf57t5n9ldjM3YGtgJunQttERERERESksMHSQTer/P8Z4MPp/88Bc3etRSIiIiIiItI1A3YC3f3zU7MhIiIiIiIi0n3tVAddDNgLGFu9vbt/qnvNEhERERERkW5opzroucBxwF+Ad7raGhEREREREemqdjqBr7n7kV1viYiIiIiIiHRdO53AI8zsQOBS4PXGQXe/tWutEhERERERka5opxO4IrAj8FH60kE9XRYREREREZFpSDudwC2Axd39jW43RkRERERERLprhjZuczswV5fbISIiIiIiIlNBOzOBCwD3mdnN9F8TqC0iREREREREpjHtdAIP7HorREREREREZKoYshPo7ldNjYaIiIiIiIhI9w3ZCTSzSUQ1UICZgZmAl919jm42TERERERERMprZyZw9uplM9scWKNbDRIREREREZHuaac6aD/ufi7aI1BERERERGSa1E466JaVizMA4+hLDxUREREREZFpSDvVQTer/P8t4DHg011pjYiIiIiIiHRVO2sCPz81GiIiIiIiIiLdN2An0My+N8j93N1/2IX2iIiIiIiISBcNNhP4cotj7wZ2BeYF1AkUERERERGZxgzYCXT3wxv/N7PZgX2AzwOnA4cPdD8REREREREZuQZdE2hm8wBfB7YHTgJWdff/To2GiYiIiIiISHmDrQn8KbAlcCyworv/b6q1SkRERERERLpisM3i9wXeB3wXeMrMXko/k8zspanTPBERERERESlpsDWBg3UQRUREREREZBqkjp6IiIiIiEgPUSdQRERERESkh6gTKCIiIiIi0kOmeifQzJY2swmVn5fM7GtmdpCZ/bNy/JOV++xvZg+Z2f1mtuHUbrOIiIiIiMj0YtB9ArvB3e8HVgEwsxmBfwLnEBvR/8Ldf1a9vZktB2wLLE9UK/2bmS3l7m9PzXaLiIiIiIhMD4Y7HfRjwMPu/vggt/k0cLq7v+7ujwIPAWtMldaJiIiIiIhMZ4a7E7gtcFrl8lfN7A4zO97M5k7HFgKerNxmYjomIiIiIiIiNQ1bJ9DMZgY+BZyZDh0DLEGkij4NHN64aYu7+wAxdzOzW8zslueee65sg0VERERERKYDwzkTuDFwq7s/A+Duz7j72+7+DvA7+lI+JwKLVO63MPBUq4Dufqy7j3P3cfPPP38Xmy4iIiIiIjJtGs5O4HZUUkHNbMHKdVsAd6X/nw9sa2azmNliwJLATVOtlSIiIiIiItORqV4dFMDM3gVsAOxeOXyYma1CpHo+1rjO3e82szOAe4C3gK+oMqiIiIiIiEieYekEuvsrwLxNx3Yc5PYHAwd3u10iIiIiIiLTu+GuDioiIiIiIiJTkTqBIiIiIiIiPUSdQBERERERkR6iTqCIiIiIiEgPUSdQRERERESkh6gTKCIiIiIi0kOGZYsIEZFpzdj9Lmzrdo8dskmXWyIiMnLps1Jk2qCZQBERERERkR6iTqCIiIiIiEgPUSdQRERERESkh6gTKCIiIiIi0kPUCRQREREREekh6gSKiIiIiIj0EHUCRUREREREeog6gSIiIiIiIj1EnUAREREREZEeok6giIiIiIhID1EnUEREREREpIeoEygiIiIiItJD1AkUERERERHpIeoEioiIiIiI9BB1AkVERERERHqIOoEiIiIiIiI9ZNRwN0BEREREpNvG7ndhW7d77JBNutwSkeGnmUAREREREZEeok6giIiIiIhID1EnUEREREREpIeoEygiIiIiItJD1AkUERERERHpIeoEioiIiIiI9BB1AkVERERERHqIOoEiIiIiIiI9RJ1AERERERGRHjJquBsgItKLxu534ZC3eeyQTaZCS0SmH3pfiYi0RzOBIiIiIiIiPUSdQBERERERkR6iTqCIiIiIiEgPGZZOoJk9ZmZ3mtkEM7slHZvHzC4zswfTv3NXbr+/mT1kZveb2YbD0WYREREREZHpwXDOBH7E3Vdx93Hp8n7A5e6+JHB5uoyZLQdsCywPbAQcbWYzDkeDRUREREREpnUjKR3008BJ6f8nAZtXjp/u7q+7+6PAQ8AaU795IiIiIiIi077h6gQ6cKmZjTez3dKxBdz9aYD073vS8YWAJyv3nZiOTcHMdjOzW8zslueee65LTRcREREREZl2Ddc+geu4+1Nm9h7gMjO7b5DbWotj3uqG7n4scCzAuHHjWt5GRERERESklw3LTKC7P5X+fRY4h0jvfMbMFgRI/z6bbj4RWKRy94WBp6Zea0VERERERKYfU70TaGbvNrPZG/8HPgHcBZwP7JxutjNwXvr/+cC2ZjaLmS0GLAncNHVbLSIiIiIiMn0YjnTQBYBzzKzx+09194vN7GbgDDPbFXgC2ArA3e82szOAe4C3gK+4+9vD0G4RERGRLGP3u3DI2zx2yCZToSUiIsPQCXT3R4CVWxx/HvjYAPc5GDi4y00TERERERGZ7o2kLSJERERERESky9QJFBERERER6SHqBIqIiIiIiPQQdQJFRERERER6yHBtFi8iIiJTQTtVKUGVKUVEeolmAkVERERERHqIOoEiIiIiIiI9RJ1AERERERGRHqJOoIiIiIiISA9RJ1BERERERKSHqBMoIiIiIiLSQ9QJFBERERER6SHqBIqIiIiIiPQQdQJFRERERER6yKjhboCIiIiIDJ+x+1045G0eO2STqdASEZlaNBMoIiIiIiLSQ9QJFBERERER6SHqBIqIiIiIiPQQdQJFRERERER6iDqBIiIiIiIiPUTVQWWa1U41M1BFM5n+6b0gIjJ16XNXpnWaCRQREREREekh6gSKiIiIiIj0EHUCRUREREREeog6gSIiIiIiIj1EhWFERERGGBWdEJFc+vyQdmgmUEREREREpIeoEygiIiIiItJD1AkUERERERHpIeoEioiIiIiI9BB1AkVERERERHqIqoOKiEhPUgU9ERFp6LXvBM0EioiIiIiI9BB1AkVERERERHqIOoEiIiIiIiI9RJ1AERERERGRHjLVC8OY2SLAH4D3Au8Ax7r7EWZ2EPAl4Ll002+7+1/TffYHdgXeBvZ290umdrtFREQG0msFBURERoJ2Pnv1udvacFQHfQvY191vNbPZgfFmdlm67hfu/rPqjc1sOWBbYHngfcDfzGwpd397qrZaRERERERkOjDV00Hd/Wl3vzX9fxJwL7DQIHf5NHC6u7/u7o8CDwFrdL+lIiIiIiIi059hXRNoZmOBDwA3pkNfNbM7zOx4M5s7HVsIeLJyt4kM3mkUERERERGRAQxbJ9DMZgPOBr7m7i8BxwBLAKsATwOHN27a4u4+QMzdzOwWM7vlueeea3UTERERERGRnjYcawIxs5mIDuAp7v5nAHd/pnL974AL0sWJwCKVuy8MPNUqrrsfCxwLMG7cuJYdRREREcmnQgzDT4WIRKRTU30m0MwMOA64191/Xjm+YOVmWwB3pf+fD2xrZrOY2WLAksBNU6u9IiIiIiIi05PhmAlcB9gRuNPMJqRj3wa2M7NViFTPx4DdAdz9bjM7A7iHqCz6FVUGFRERERERyTPVO4Hufi2t1/n9dZD7HAwc3LVGiYiIiIiI9IhhrQ4qIiIiIiIiU5c6gSIiIiIiIj1kWKqDioiIiIxkqsA5/PQcyLSsZCXlbrwXNBMoIiIiIiLSQ9QJFBERERER6SHqBIqIiIiIiPQQdQJFRERERER6SE8Vhim5QFNERKYuFYkQEZn69Nk7fd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qIOoEiIiIiIiI9RJ1AERERERGRHqJOoIiIiIiISA9RJ1BERERERKSHqBMoIiIiIiLSQ9QJFBERERER6SHTTCfQzDYys/vN7CEz22+42yMiIiIiIjItmiY6gWY2I/BrYGNgOWA7M1tueFslIiIiIiIy7ZkmOoHAGsBD7v6Iu78BnA58epjbJCIiIiIiMs2ZVjqBCwFPVi5PTMdERERERESkBnP34W7DkMxsK2BDd/9iurwjsIa779V0u92A3dLFpYH7hwg9H/Dvgk0tGU9tG/5YpeOpbdNXrNLx1Lbhj1U6nto2/LFKxxupsUrHU9uGP1bpeGrb8McqHa/dWIu6+/zNB0cVakS3TQQWqVxeGHiq+UbufixwbLtBzewWdx/XefPKx1Pbhj9W6Xhq2/QVq3Q8tW34Y5WOp7YNf6zS8UZqrNLx1Lbhj1U6nto2/LFKx+s01rSSDnozsKSZLWZmMwPbAucPc5tERERERESmOdPETKC7v2VmXwUuAWYEjnf3u4e5WSIiIiIiItOcaaITCODufwX+Wjhs26mjwxBPbRv+WKXjqW3TV6zS8dS24Y9VOp7aNvyxSscbqbFKx1Pbhj9W6Xhq2/DHKh2vo1jTRGEYERERERERKWNaWRMoIiIiIiIiBagTKCIiIiIi0kOmmTWBnTKz0cCmwIeA9wGvAncBF+YUmSkZT23rKN64FrH+5u7/qRurKe67gdfc/e1O4pSK1YXHbQZg5Uqsu939mQ7aVzReilnicVuYqCY8xeMGXOTu79SMV/pxK/b6NbP3AOs0xbol42/8ILBDateC9H/M/ujuL9aMN9Jfu0U/Q0o9D6VjVWIW+Wwr/HeWfs0V/14o9HlU+rVb8jkYsecNlbglv5fnrrTtsdz3VOnXbiVuR39rN56D0p9HI/E56ML3VelzkLLPQS+sCTSzg4DNgCuB8cCzwGhgKeAj6f/7uvsdUzue2pbdtl2AvYFHW8Rah3hjHODuT7TZthmIN+r2wOrA68AswHNEQaJj3f3BqR0rxTuIco/bEsC3gI8DD6Y2NWK9AvwWOKndD5SS8brwuJ0ALARcANzClI/basB+7n711Pw7U7xdKPT6NbOPAPsB8wC3NcVaAjgLONzdX2oj1kXEHqzn0fox2wz4ubu3tUXPCH/t7kLZz5CSz0PJWKXfV8XaluIVe80Vfl+V/E4o/dot/RwcxAg8b+jCa3dO4CvAdsDM9D0PCwA3AEe7+xU14pV87ZZ8vR1E2XO3kp9HI/k5OIiyj1vJc5Ci7/nJ3H26/wE2GeL69wDjhiOe2pbdtq8Asw5y/SrAx2q07SrgAGAlYIbK8XmAzwBnAztM7VhdeNxOA9YjDQC1iPM1YOcabSsWrwuP2wpDXD8z8P5hetyKvX6BnwJjBrhuFLA58Jk2Y81X4jaV247k127pz5CSz0PJWKXfV8XaVvo1V/h9VfI7ofRrt/RzMCLPG7rw2r0M2BGYq8V1qwG/BHatEa/ka7fk6630uVvJz6PBnoNxw/wclH7cSp6DFH3PN356YiZQZChmNpO7v9npbUrH6iV63EaOtC/rKe7+3+FuSzMzm8XdXx/qWI1467j7P4Y6Nq3q1vvKzBZz90eHOlYj3sbuflHTsT3c/Tc58TrVi59HZra4uz8y3O1o6KXnoBt/q5lt5e5nDnWsRryi7/mSzOxQd//WUMfajLWCu99VrnUjV890AlNe7nbAupTJyy0WT23Lblu31h0UyVPvQqy/AM1v2BeJNIPfuvtrNWJtBVzs7pPM7LvAqsCP3P3WDtq3NjCWylpjd/9DjfvPM9j1XnM9j5ndyZSPVzXeSnXipZijgS8Tr18HrgWOqfPYN8U7DPgR8fq4mFgv9DV3/2ONGF8f7Hp3/3lGu35EpCbdChwPXOIdfFmY2VLAN4BF6f/6+GhGrFvdfdWhjg1jvAWAHwMLuftGZrYc8EF3P65GjGLPaen3VSVuq8dtvLuvlhnvOuC77v73dPlbwPruvnFGrI7fV5VYSwAT3f11M1ufmKn5g7u/kBFryxaHXwTudPdnM+K1ep28CIx39wkZ8a4m0tduBq4GrnH3O+vGSbFKfl8VeQ7MbND3dN3vPzObxODfMXPUiZdi/gw4oZNzmEqsqfFZmfWeN7PL3f1jQx3rsG13ZH7PX0vM0p0InJrzXm+K1+pcpPFe+JG7P18j1j7ACcAk4PfAB4iU0kuz2tYLncCSebml46lt2W07iLK528Xy1EvnvFfiHgHMT6QWAWwD/AuYFZjD3XesEesOd1/JzNYFfgL8DPi2u69Zt10p3slEXvoEoLGQ3d197xoxHiU+KA0YA/w3/X8u4Al3X6xmmxZN//1K+vfk9O/2wCvu/oM68VLMM4gP38bJ5HbA3O6+Vd1YKd4Ed1/FzLYg0jn+D7jC3VeuEePA9N+libUkjbUPmwFXu/sXM9tmwCeAzxNpOmcAx7n7wxmxbgd+Q7xXJxc6cPfxNWK8l/j8+CPwOeK1ATAH8Bt3X6Zmmz4IrE2k4v2ictUcwBZ1noOmuBcRX9LfcfeVzWwUcJu7r1gjRrHntAvvq2WA5YHDiI59wxzAN9x9+TrxKnHnI74bvgFsBCwDbJszy1PifVWNRbz+xwKXEM/F0u7+yYxYFwIfBBqf/+sT3wlLAT9w95MHuOtA8U5NbftLOrQJ0YFbBjjT3Q/LaOPMxGtufWB3YDZ3H3QgYYA4Jb+vJlDgOTCzxuM+OsW7nXgvrATc6O7r1olXifsD4m87OcXbHpg98/H/IvGZO4r4HDnN6xdG2hj4JLA18KfKVXMAy7n7GjXjFXvPp4HUdxHvgfXp/zl+kbsvW7NtexIDs0sAD1Wumh34h7vvUCdeJe6SwBeArYCbiI75ZZmxDiO+905Nh7ZN/74ErOvum9WIdXv6XtmQOLc5ILUtq2NfK3d0Wv2hYF5u6XhqW3bbSuduF1srUDJW032vHugYUWWuTqzb0r8/AT5XPZbzA9wLU653yYz1G+CTlcsbEwuec+P9o51jbca6vZ1jNeLdnf79HbBRJ/GAS4kTj8bl2YnZ3k6ei5XT6/U+4BhiQfphGXHGF3hd7EycOEwC/p7+fwVREGDLjHgfBg4Enk7/Nn6+DizZQTtvTv/eVjk2Ybif01LvK+DTxMnp8+nfxs+RwNodPsfvAe5I8bI/Twq/r25N/34D2Kv5ua0Z6y/AApXLCwB/JtZ93ZUR7xKik9a4PBsx8zkrcE9GvHWB/YlCJNcBRwPbZf6tJb+vij0H6b6nAytWLq8AnNhBvBvbOVYz5tLAIcDjROfhIzXuu3L6vHw8/dv42ZIYtKzblmLveWAfonDT68Aj6f+PEh3yr2a0bR1icOB0ItOk8TNPJ49/ij0jsR7zn8Q5zn3kfdcMeA5CZAHUiXVH+vcIYrCys/dCpw+SfvSjn6nzkz6ExlQuj2l80df9ECBG3H8LPEzMCMxCZ52ZM4EFC/2dU3QYiBLIufEmEKNtjctrk39SfiKwVuXymsTMbm7bDklfLLcBMxEj51knDynOLJXLswD3Zcbam5i1u4QYCZ0pHZ8BeDgj3kHEaO2CxAnvPHW/pIFD079bl3idVeIuWjjelcC89J24rgVcNQKe09Lvqw8WerwmESPijZ/XgP81jmfGLPm+upGY8b8LWCwdq91hS/e7s+myNWLlnMil74SZm14f93YQ7+30925ejZv5t5b8vir2HKT7TmjnWI141xGzfzOmz8jtges6iDcj0fE6N30Of4sYQDi9ZpyZOnkOK3FOTv9+u0S8FGuvQnHGp39vLdi2lYjskAeAXwOrpuPvAx7PiHc7sGbl8hqk862M98IJxODgg8SM6uytPtvb/emZfQIhFvsTJyOLElPtRqSsLT7c8dS27LYVW2tUiblQi3htpbx2MxawL3CtmT1MPGaLAV+22E/opJqxtiZSrn7m7i+Y2YL0T/Ooaz7gHjO7iRjhA8DdP5UR699pneIfiTS2HYgRyFy7AsenNF2AF4g0jxxrAjuZWaPE/Bjg3kbOv9dcf+Du+5nZocTJ7ttm9grx5Z/jZOAmMzuHeNy2ANpek9lkXmLE8/Gm9r5jZptmxNs5/Vt9jTlQ5z3/yfS62I9ITS1lFjM7linXs+Z+huxLpKstYWb/IDogn82MVfI5Lf2+esjMvs2Uj1ut95a7z55SjxfxNrfjaCNm8/vqZfLfV58H9gAOdvdHzWwx+tLB67rGzC4gBs0gZhmuTp/hL2TEOxW4wczOS5c3A05L8e7JiDcvMbOyHrC3mb0DXO/uB2TEKvl9VfI5gPjM/j393wv3dhDvc8TMzBEp3j/SsdrM7OfAp4DLgR+7+03pqkPN7P6a4dZIS2c6PddaLS2v2MbMjqEvhRPIW1fs7kdZh3UEkjcbS43M7MgWv6ftJSkVvyKyCL7t7q9WYj2VPkPr+iJxDjIb8di9BHwxvRd+UjPWrkSV40fc/RUzm5d4f2TpiTWBDWZ2H7E2oHldStYXYcl4alt22zpea9QU71Bi7cI99F/bVrszUzJWJeYsxHoPI2YEsgqSpFgzEulI1Q/grJMwM/twq+PuflVGrHmItLz10qGrge/nfNE0xZ2D+MzL2rw3xVh0sOubO01txHsXkX44xt13S+sQlnb3CzLbtypRKAki9eq2jBgzECknK+S0oVvM7KfAbsC7ib3VjL61bu4ZRRhS3KKfISnmKCKdy4D7vYPqhWa2GpGmB5nPaYpT9H1lUcjlGqZ83M7OjJddVKYSo1Xhlcnc/c+dxO9U6ux+huhoGVFY6mzv4ETMzMZV47n7LR22cVkiVfpDRNbEE+7e8vO9jVhFvq/MbB93P2KoYzXijQb2pP97IbvAV0lm9gVixu+VFtfNWef7q9S5lpntTTxeixN78lXlDuB3XEcgxZmP2H/zUOB7zde7e60Bh3Re9Ad3377O/dqMPSdxDvJCh3HKTVT0WCfwRs8sfNHteGpbdqyOTxya4t0PrOSZ5ea7FasSs8TIGWa2F3FC+AzQqFhaeyarKeYCREEBgJs8o9pdSdaFqpkp7sr0dbSucffbc+KkWH8ivqB3cvcVzGxWYuR9lcx46xLr2U4ws/mJ9UKPZsQ5Bdi/1MyMmc1E/5OuK4kKgTlFP85z99xZnVbxSn+G3E4UY/iTZxTRGSDme4hiFkD+YE1JloqvFIz3a2Jd1s0dxDhhkKu97ixlilk0E6a0woN5DwP3E53Ta4gU2jc6aFup76tWlR9vc/cP5LatpNSp3JUonlJ9n7b9erPClUtTzNLnbse4+56FYt1LFKkp0gkxs5U7+S5uinUx8KlOXvtN8WYhBn/G0v+9kFOcrujkQk90Aitvrq2JXOs/0z9lrW5Z4GLx1LbstjWqle1NVAY9pylW7uj2RcBW7v6/nPt3K1aKV2TkLMV6iMhR7yQdrBpva2Iz0yuJk6QPEVXDzsqINT/wTab8Qq2Vnmd9FRZbcvfvZ7RtH+BLxGsXIj3vWHc/qm6sFO8Wdx9XPaGxVP0rI9aBRMW7pd19KTN7H1EhcJ2MWH8nOvQ3AS83jmd/0UTq1Uz0pYHtCLzt+ZVLFyU6u39LHedR7j6pZoxufYYsSnxJb0MMsPwJOCPnxNzMPgUcTqxFeZZIP77PMypwlnpfVeL9iFj39Nec+7eIdw9RJfNx4jXX6GxlD0wValfJzJUtiRmL9xB/X6ez2NXBvLfp8DEzsxm8g22MmmKVqBi9HZFWuS7RKW2Ynfj8+Hhm25Yk0vCWo/97IXeJy5nEGtTPAT8g1gTe6+771IhxxSBXe533aelzt6bY1YHG+YjCVTkDjWcCe7v707ltaYq3FFG8bIE0oLoS0ZH7UUas3xLbZp1P/++/3IHji0lbt9D/M+TwjFhFJxd6pRNY7M1VOp7alhfPouz5YLFqfZib2VFEatlCRGWty+n/oVnni6tYrKa4xUbO0nOxgbu/1WmsFO/2FO/ZdHl+4G+ZnZlLiRPn/0esA9kZeM4zNn0tzczuIApivJwuv5uYucs96boO+BhRKWxVi/2wTvOaJbxTrAnEnkG3VjqUufskFUvvTfGm6Nh20Nn9EpEWOo+7L5FO6H7jNfeXsv5bJzQrMtOT2nYAsL27z5hx/9uBjxLvpQ+Y2UeIao27ZcQq8r6yvr3RjEjNfR14k847NC1Trb1minUl3iZM2eHNGXkvmbnyELCZu3ey/qw5XsnBvIWBo4j0UidmBPdx94kZsTr+vkqvicWIDtt+lasmESnrWd9fFvvAHUgU/9iMWFNl7j7owOEg8W5L78/G1kszEXurZtcm6ETpc7dK3I4HGq1v/8jZibVtJeoIYGZXEWvOf1v5/rvLM5Y1DDSAnDNw3Ek7BohVdHKhVwrDfIc4USvV4y0ZT23Ls467N+emd6KxjmI8fXtyjYRYVXcB7yVK2nfqEeBKi32rqh/AWSNdwAzeP/3zeaJKWo553f04izUfVwFXpQ/4LCVHCIkT3bcrlxuj77kOJEq6L2KRgrkOsEtmrDfc3c3MYXIHNdcnmzsHKQ0l93l428yW8JQeaWaL0/9xrOMrRHW1GwHc/UGLdMlavOb+eHWY2VhiFH4b4u/8ZmaoN939eTObIc3SXJGehxxF3lfuPnvm7x8q7uNWKNXazH5DVM77CLGh8meJk80cV1isRy0xm/JMqQ5g8iQxw1DKCUSxmca+pzukYxtkxOr4+yoNADxO7K1Y0qzufrmZWfodB5nZNcTncY5GWvsLZrYCsWfg2NzGWYdptO7+kdzfPYQtSAON6fc8ZWZ1Pw9+VrxV4V3ufpNZv6/jrEGCRmcv/W1eoMN1nZmt6O53dhgHYj38BDMrMrnQK53AnYBfmdkDxAnXxe7+rxEST23Lc5yZzU2kH15MLIjvZFZrHeAiYsS9VlpZl2NVlazA+UT6mTn9dOpiM7uE/hsD56aJNb5Qn06j+U8BC3fQtt+RRggB3P0Oi02WczqBJwA3WlRrhCilfnxuw9z9MjO7ldhGwIhR939nhjsjpbHMlWbLvkCcAOfYgChLXrVxi2Pt+gZxMv0I8XcuSn5Fs9fd/Y3Gl71FEZZOZhtaFRN5kSjnX3tdq5ndSKS+nkGM2D6S2zbipHI2IhXuFDN7lswTGwq/r6z1GqYXiRLqtdtoU6Za/9HMclOt104zMne4+/fN7PBK3Loas4DjKsecmKGt6xaLdcDn0v8zPLdtpQfz5nf36rrKE83sa5mxOv6+MrNr3X3dyuzz5KvoYNYZeM2iANaDZvZVYh+42gNJFcem85EDiIHf2WhRpKQdNkAaLRlVga31uvgXiS0FJmQ0r+OBxtxskjb8O2XSNNr2WTIHIFJH/mRiKyPM7N/Euv27M9u2LrBLyj55nc7Sts+n4ORCT6SDNpjZMsSJzIbAnMRGwxcTqVi1R6VLxlPb6sezWIy9foq1DtGpaXQua62/MbO1iC0TPga8QezDcnHOSHTJWE1xi6bopZilRrows2rVu6vd/Zwh7jJQnE2Jk95FiNSkOYgqhlkffGZ2s7uvbv3X3WUXtUgnv+vS93fmVOAsXgQgxd0A+ERq2yXuflnN++9J7Oe3OLGHZMPsxPqv7IppFovjGxUz7/PMNQ1mdhhRTn8nYK/U3nvc/TuZ8S4kZhoaKVTrAzcQ69N+4O4n14g1A/BNdz8kpy0t4r2b2DfPiHVGcwKneN56tNLvqxuIdTON0e0Vif2w5gX2cPdLa8YrlmptKYUztXFLIjPhLndfsm6skqx14Rr3jII1KV7ptLW/EXuhNgbztgM+7zVTrVOs4t9XpZjZ6sSWEHMBPyTeCz919xuGs11QfNnHqcTgxV/SoU2Am4mKrWe6+2E14/0/YElikPAnxEDjqTkDNS069hAd1FuAfesOnqXskmOJirb/JTag38HdH8to23XAd9z9inR5fWK7jrXrxkr3L53qPjPx/QSdVp/upU5glUUxgY8QHYgPuvu4Ie4y1eKpbdmxFktxNgLe6xnrqlKceYkT6Y2JTUNvJTpxtfcmKxmrpOaRLqDTka4RyyKH/qvEl96qaYRwV3ffOCPWye6+41DH2ohTfM2GmR3aKoWz+dgQMeYE5qbFGhzPKJRiZh91978PMNuWNQOSOlq7UunsAr/PPWmyWKPyRXd/Jl1egEgf/iLRya+1lsPMrnb39Ya+ZdvxRlTV3QYzOx34YeMzw8yWI2Z8fwj8ue4gi8Vem6t7KtOfBvludvcVM9p2ANHR/Rix2bMTr5Gc/e6KrS8c6cxsDLFH2geJx+w6Ijsh62S1pDTTtgj9UySzC5ykmO9uDDp0GGcB4MfA+9x94/Re+KC7H5cRq1jBlJSd85nGIG/KKjiLSOsc7+7LZcTsaKCxEuf7RDbCqSnWtkT68P3Anu6+fmbcdxPLU7KzsKzQGnYzm8PdX7K+ImT9ZH6nrk8UWHuMeNwWAXZ2bRHRntIfJCXjqW0dxZuD/unN//Ny5X1XAzZy94OHI1Y3UmJKjXR1qW2N4gTrEtUVs4sTpHglRwj7lSq3KM9+Z86XaWnNbUvHsgrDpPt2XHrezL7v7geWngEpyczurHY0zMyI53QFyyhDnzogrxJFWKqV5XK+8EtW3S39vppiNr1xLGem3SJ1bWeiSitEqvWJ7v7LnPZV4s4CjPbM/UFtgPWF7r5rjRjfdPfDrK9oWD9ef2+0X7r716yvyEZzvOy9aDvVpe+EHxJrpR+h/5ZGuQVOPggcR2yhM8ZiLeru7v7lzHgXEUsFvuPuK1ukqN+WOYBxBYUKpqRZxZUb50LpvTDB3ZfN+WwryVoUXDKzG9x9rTodLuvCVlAWyz1uJQbKIdbGjnP3zWvGucDdN7XWRcjc8/ZXHA98zt3vT5eXIorJZW1z1CtrAoGBP0jIy+0vGk9ty27b7kRJ5lfp+8LJenOleHMRaWZj6X/ym7MNQ5FY7r5u+rdkQYZ3NzqAKfaVlpff3422lSxOgEdaycc7GSE0s/2BbwOzmtlL9H2Yv0F0MOvGKzZDZpUUTouUuobZgX/UbVuK+VVib7R++0gSs9lt875qez/wpjLiaea+TpvuZJC1f7mdXeAaM7sAODNd/gxwdXq9vJARr9Gx/Uq1eUSKbV3fIWbH+lXdJUbz6yr6vgLuN7NjgNPT5W2AB9KJZu30JHf/uZldSV+q9ec9I9W6wZqKa5hZ1h51lFlf2CgG09FG7hWNk9OiRTbS6+tLTPmd1fZgTZe+E7YGlig1sAv8kliOcj6Au99uZp3M3s/n7mek7wnc/S0zyy18dVAH7Wh2KnCDmZ2XLm8GnJY+2+5pN0iLDv3kq8hfm/lOGuRqfJZ9tnJdndmpbhSq+gLwffre51eTUbDN3TdN/5YsQjZTowOYYj9gUY02S0/NBFrsr7FiwRmiYvHUtuxYDxJpF7nFNJrjXUesB7qTvpNf3P2kAe80FWKleEsAE9399TRztxLwB3d/ISNWkZGuSrwiaZLpfgPOMNSMs4O7/3GgkcLMEcKfuPv+de/XIk6xGTIrnMKZYpYuPd9qlrLWJu02wLqKBs9fX2FEx6+xnvVa4GwfAV+OLWYpZwBuz5xhKPK+qtx3VmLwodFpuxY4mljD+C6vuc7YzH5ArFm8zjtM0bOye6p2ZX1hei5nc/eXOolTiTc3sIi73zHkjQeOcR3xHDTvZ3Z2RqyS31dnEymCRVKhK8/p5NmwOrNPLeJdSXyGXOax5GAt4FB3b7kuso14xVLALbKPJr9H3b3UQERHLDJ0jqAv9fgGYj/OfwKrufu1w9i2rdz9zKGO1Yi3DjED+7KZ7UCspf6l5+0dezzxeDXO3bYn9snNKrTWUzOBRMniuYhNd0daPLUtz8NEydxSRrv7oOkFwxQL4GxgnJm9n0hlOZ8Y6ftkRqwiI10V/TavTukwWekJRJWvHehfnCCnM/Ku9G/HI4WpA/JCowNosV/b5kRe/q/rDmg0ZshyP7inDOePmdlXmq8ws3kyO4JFSs9bFIFaHpizadZzDirrq9qR28lrI64To9E5s2tTMLOdBvg9ObNQJavulnpfAeDurxIb2bfa8Din0NRjqU1HppmHa4g1mecNeq/WxlGouAZwQcrq+CkxcOZkVt21KNSxB9HBGk+8L37u7j/NjHcl8CniXG4C8JyZXdXB9867vNx+rCW/r34C3GZmd1FgTzngyTRT7BZFNvamb7Y2x9eJv28JM/sHMD/9Z7baZlOmgB9lZrVSwK3/WrRH00/jutzvhKJShs5mA1w9bB3AZH/6MkMGO9auY4CVLdKOv0m8H04GcgYJ9iSyTPYmXh9XE+ues/TaTOA44DyiE1Jic8pi8dS27LZ9gFS2nzIbsv8fcQJzQVO8nPU8xWKleLemUcZvAK+5+1GWmddfaqTLKmmS9HXGjZQmmTNrZoWKE5jZ0cB+JUbaLcr+b+GxL9IqREreT4jR7Tfd/YuZcWchRpDH0j/9qu2iE9addQfHEZU8Oyo9b2afJjrLn6J/WetJwOnufl3dtpViXSo/b7Huq2E0UZzkVnevdVKYZigXJmYEqtVoc6vulnpfneHuW9sA6bmen5bbiP9eIv3v/wFze0ZaoRUsrtEUt9P1hY01k9sTg2TfIgp05K7bvc1jk/IvErOAB1pn64B/RMzE5g40VGOV/L66m9jipzmrJqvSqJnNR8xCfZx4X11KvBeyB0XSwGej+nF2xUYzux3YwJtSwOvMUrb4Tph8FR0slynBCq+PLcnMNiYGKbYm1nQ3zEEMKuUWG2y8F74H/NNjv9YpsmPajLWPux8x1LF29dpM4EnAoTR9kIyQeGpbnt8Cfy8UC6Lz8lNiLc7kNYbkrecpGQvgTTPbjiie0BhBy80FLzLS5e4/AX5SME1yRqJATYnCBo8B483sQHc/tcNYs7r7U+n/OwDHu/vhKaVrQgdxzyPt20Sls1WHd2fdQZF9JNMsznlm9kF3v75U40rw7qxdwt33ql62SNdte5uJShw3s3M9UmZz95FrtKHk+2qf9O+mBWJNZma/B5Yj1qFeQ8yk5BYLK7FH3YDrdi3WF+Y8JzNZrN/ZHPiVu79pac+1TKPMbEHipDVri5Qm+wDfNrPXiXWdnQyIlPy++re7H5l53yl4LB/J3u5mAGvQN5i3quWvQZ3B+6d/Pg/MUCdA6gAa8OGclMMuK70+tqSniHZ9ivhObphEpKrmmpQGzHcA1kufx7nvhZ2JAYyqXVoca0uvdQKLfpAUjqe25Xmrg9SXVr4OvN/LrDEsGQtic+09gIPd/VGLwhp/rBOgMtK1kJlVn4M5yN+EGuAmM5uzMUKe0qfWd/dz6wRx97fNbH4zm9k7XDOaRhtPAX5uZrsSKRnVUeQ6J3HV2bWPEh1m3P0dM2t9j/Ys7O4bdRKgKp2wrksMNlxT9/Fv8LTPmBUqoQ7sZrGBffPvyd0fbVZgjFcWyGfGmQG4w2tuA1HTK8TeWjluMLPV3f3mThpQ+H31dDqJOc7dP95JrCbzAjMSxXj+Q3xP5H4mHVSgPR8mBhhbpaw5eR3z3xKDU7cTxYcWBTrJVPgBsUXKte5+s8U6qwdzgxUeEOn4+6pivJn9hMgmqHbqc6udd1wApylesQ3eKZQCngaRziF/WUY/6T1/SafveXf/S4q1grt/o0TbACy24zqIWNvtRErpD+rM7nrs5Xy7mZ2aO5M7gG2AzxFbU/0rZWXUSgFPAyqfAxYzs2pWzex0kNbfa+mgPyc+QEp9kBSLp7Zlt+1g4HFiM9QSKZfnA9u6e8frDEvGahE7qwiARU76KsTJw/cqV00CrnD3/2a2p1XRidzUn98SC6fPp3+J/dqFXFK8nYCDiRO6annxOsVXjgAWBJ4mRgmXSqP4CwJ/8cz9Lc3sWOAod79zyBsPHeto4P30P3l42N2nWCvYRqzSJdQ/U7k4mtin6qmc1B8z24yoijizuy+W0nN/kDvLlQYK9i81Ym79y/bPQMxuneHu+w18rwFj3UNsCvw48V5ozMzUTvfrwvvqfGBHz0yNHCTuskTlxv8DZnT3hUvGr9mWGYDPehf3dTWzUR10douyggUsmuJ2VLTGWu+r6p6/RUSxAjgpXrEN3lO8xmBepyngvya2WeloEKkSr9h73sz+nvv8DRDvMmJ9XGOgYXtiILp2p9XMliSWeyxH/71Bc6vOv5tIiX7bYkuHZYCL6nQ004DRYrQoAEcMZGZ9hvRaJ7D0B0mxeGpbdtsebXHYO3iznkMUsriCDtcYloyV4l1JUxEAIKsIgJnNVHKky1qsQ7GmyoY1Yh3Y6nhjdqpGnOWJ2b+ngP/zDtYHpdSabYiO4Bnu/s90/APAe9z9kprxGuupRhGzRI8Qr5FOTvLvJkZXPV2egdjvbvnB79ky1o1EOt753lc9765SM2apbX/LfM+PJ2Zjr6y0rZN1UH8n1t3dRP/OUW6nsrrY/y3gcc/fi69lRVTPKJJT6n1ViXcGsBZwGf0ft9zPt02JfRDXI6rdXk/MZh+fEatVSfsXiVSvfT2KUrQb62p372T7gGqsfYg17JOI4jIfINYtX5oZ7zDgR8QWSRcDKwNfc/esGTeLLWZWJtY6n0wMBG3pGVUuS35fldZq0LLDeF1Zg9qpkoNIKV6x97zFVitLEktQqrGyUt+tRbVpM7slZ4DWzK4FDgR+QWQCfJ7oL7X8DG2nbcRn29xEFdRbgFfcvXRKcm29lg66sbu/Vj2QppBHQjy1Lc/izaNvZlar6mCTc9NPCSVjAczpUfHri8AJnooA5AQqnOoAcEua4f01cfK1F/1z6tuWe1LawlnEYv+sE6yq9Bo7vcXx3H3Miq6nSu4HxhBf+ACLANnl4t39Seuf6pq771UrSxJtzfGWu79onaXhVpV6vTU8ATzd+Iwzs1nNbKy7P1Y3UE5nb5BYpf/OC9NPKRsTI/lHeN/621w/JwZ/TiVOfLcF3ku8R44H1q8R6zIz+39EoYjqyWpOtskX3P0IM9uQqCD5eaJTmPsZ9Ql3/6aZbQFMJPaAvIL8tMu33N0tCjod4VHAYufMWB1/X1kXtvlJLjCzT3qHBXAqs/6z0+Ea1C7ZuHC8ku/5eYg0xupAYG6aNcAVZrYt0Ji1/yz5bZ3V3S83M0ufwQeZ2TVExzCHufsrFstSjvJYqjIhM1ZRvdYJPNvMPt2YNrWoQnYh+TnTJeOpbXnxjqNvc+bGtPv5REW+HHe5e7/OS0o/G+5YUL4IQEl7AQfQV1HrUuC7w9ccAFZx96xiK93WOLm32E/qbk8b2JvZ7EQKStsn/5UTkTmBe9OJiANrEhUgcxQtoV6ZmbH077+Iyog57jKzzwEzprSdvcn/O7MrDA7iTGDtyuW307HVW9982uSZ+50OEq922vIgNnL3NSuXjzWzG9z9B2b27ZqxGt8v1fblFvhqjFx8kugY3W6djWY0ikt8EjjN3f/T4eBIyQIWJb6v3p3+LbJWselzqEQBnJ+VaFe3lBxESvFOSt8HS6VD2VVQvcz2SFW7E3UY/kg8xzMCL6cBhLrP7WspW+VBM/sqsXfhezpom1kssdge2DUdm7GDeOW4e8/8EAuBzyUe/LHEKPknRkI8tS27bT8Ejkn/n5s4Gfx8B227ldjIvnF5O+DG4Y6V7r9VeqyOTpcXJza1zorXjR9iDdmwt2Na+QFuI6Xlp8szENsJ1Inx4cF+Mts1H3AKUanxWeKLdd7hfrxS295FrPG8mUirOZgo2z/sbUvtm9Di2O3D3a5e+iFSSbdO76cZ0v9vGOj5GSLWFK+t3NcbfbN+D6bX8ezEFhG5f+chwH3pc2QmYnaxk++Y9xIn0h9Kl8cAO2XGanxfNb6fR9z3lX5qP6frEwOUVxGz9o8C6w13u7rwd64OzEZs0XMCMTu5Vgfx1iMmJ76VLi8OHJkZ691EBdnG5RmI/T2z2tZTawIBLDZU3ojofOzuHe5TVTKe2pYd61BiFmQ14BDPXNydYi1OpBFuTyzM3gnY1DMWQpeMVZrFIuqt3P2FdHluYt+2DTPjrU2scem4kIiNkM1sp4ZWa1M6Wd82kqXX2JL0X2h/9fC1qDvSe+sodz8/Xf40sV6odnZCGoU+xTMLNjXF6qX31eJEyfTGnog3EIVm/gms5u5tb0ZtLfbzanWszVgzEIW5HnH3F9IyiIU8s2BKijk38JJH0Yl3AXO4+79qxriEWFN4kbvfl9uW0qx/BespeAd7ypX8PEoZHUcByxJb6swIvOw1Zp9sgH03K20b9u+EtLbtc56qMlsUOTnNm9biDYc0o749sJi7/9DMFgEWdPebhrlpRZnZDcDH3f1/6fJswKXuvvbg92ytJ9JBm/LJjVgrMwFYy8zW8vobIBeLp7Zlt626d9NNRCriTUT62paeubjY3R9JeeXnAk8SM5SvDncsmLzWcVei2Ez1iyunrPV8jQ5givFfM+sk3eEXREW/81O8280st5jCjSlf/gTipGTEjlSZ2UnEFgC/dve7MkI8YmZ7EwVsAL5MFImp04aubHpeUloXtA8xsjqBKC5wPf3Xg7QbayliI/Gx9C/vnl1pzgptOZHsAZxiZr9KlycCO2bGei9ws5ndSqxlu6SD90NX3ldWbhuRYjwKvwyUet9WBzAtU1gImNWiAFQjz3IOYhYvp13vmNnCwOdS2uZV7v6XnFipjTMRr631GvGA32SE2pkYlD0ovb9uJDqFlzdONjPatjDRMaqW7N/H6xVJylpX3kbbin0eJb8i1p2eCYwjBnzrbgvTWCfeSDtu7C26PfEdU4sV2tKhyUzVz0h3fyC9BkeCo4nq3x8lMsT+R9QoaDsN3/pXdp6C5xcLmx/4JlOeu+W83kZX35Pu/r80+JOlJzqBTJlPfs4Ax4cjntqWF6/5C76RDrMZGYuLW4zCzUOM5t1oselr26NwJWM1OZlI/dmQ2OJhe/LXab1jZmM8lf62qELY0UmhlyskshTwcWItzlFm9ieizPUDnbSvoUDHrepXRMrUjuStcdsDOJJYP+nA5cBudQJ4lzY9L2wf4sv4Bnf/iJktQ35BljOJE93fU6BYjVW2nCD2YFqFDraccPeHiYGt2YhU30m5bXP375rZAcAniCIiv7Ko0Hdc+j11FH1fVWf/gezZ/5IzIGb2TY+iC0e1illz5mhDYhPmhYHD6esETgLqritstO8Q4n1wSjq0t5mt7e7758QjBo9mIk6AIT6HjgG+WCdImjk8ETgxzVauSRQV+aaZvUrMNBxWs20nEIV5tkqXd0jHNqjRrqLrTitKfh4B4O4PmdmM7v42cILFNhR17t9YJ76Ou69TuWo/M/sH8Z1fJ97bZvaKVfbvLeAWMzuO/h3UrI66FdjXr8ma7r6qmd0Gkwe2Z64Zo7HGc0tiAK5RYGk7Yn/PXKcQ9RI2Jb7zdyaq5eZ42cxW9bSlmpmtRlQHztJz6aAirdgApdgbvMYC65KxmuLe5u4faKQLphG4S3JGk8xsI+BYYuQYImd9N6+51UEl3llERb5fEaOqewPj3H3bnHiVuB8hPojfTWywvJ+7X99hzNWJjtsa7p5bnGRESqO/C9B/hqzI/nedMLOb3X31NBO1pru/3ioVts1YU5QC77BtRbec6IbUwfo8MVtzBalMu7t/MzNex+8rK7SNSOXzsuUMiLu3ffJrZpt5bEbdsqJlTqfCzD7jHSwxaIp1B1Gw6p10eUbgttzXmpnd7u4rD3WsE2Y2H7Chu58y5I37369VqnvWe760kp9HKd7VxADL74miV08Du+Q8D6lNX/WUspwGW47O/KwsvY3LLMT7dPIehqlttQuwWcF9/VK8G4mCXDenzuD8xOBFzl7FU2wL0+pYjXjj3X216veKmV3leVuvrE5UKm9UUF4Q2MabihC2qydmAs1sFJFGtzmR3uHEA3geMaJaq7pRyXhqW0fxNmwR69ycjkxlFG6Bajx3f2Y4YzVpPD4vmNkKxJfN2JxA7n6xma1KfEEYsY/evzto2x7EGpyFiPS3S+lfTa9taYRwB2JU+xmi8uj5xFqaM4kNU7N5bJx7M9DRiZ2ZPeDuSw19y0FjLEWM3C/g7iuY2UrAp9z9Rxmx9iJKWD9DpMVAvPZy9hyckxil/VA6dBUxSps7ojzRzOYiUqMvM7P/0vcl1m6b5kn//YuZfZnIJKiWY89d71Z6y4liLFKFdwb+TZxgfsPd30yzNQ8SKUbtxir+viox+19yBqSRWlnt7KXHajZ3f6lu25KFzWwOYgbwd8QG6tl7+wFzAY3X6pyZMRreNrMlGrPCFmshs2fHS34eAf+22HD+tHR5O2JLgJGg48+jJjsSBTq+Sqw9XQT4TGasXYHj02cwwAtUKqDXVHQbl9TZ+3n66dQ87v7DyuUfmdnmHcQ7kvhOWMDMDiYGqHIrlM9vZot72k/UzBYjii7lapy7PW1mmxCvtYVzArn7zWnmemni3O2+uufOVT0xE2hmpxFvpJOIE1SIJ2Bn4oW4zXDFU9uy2/ZLIr3pD02xdgIedPd9arZtFSLFbE6ieEAj3gvAlxtT71M7VlPcLxIdl5WItJrZgAPc/bc1Yizj7velDuAUcttWkpk9QMwGnOBN60fM7Fvufmibcd5FfCk7sTZlWyLN4z6iQ9P2Whfrv96ucdb7LiKt1D1z3Z2ZXQV8A/htJ7Mp6X4PEaPaHZ9omdnZwF3EexXiJGdld99y4Hu1HfvDxHvjYnd/o8b9HqWvvHszd/eckv2k9KbLgf2IE7e9ibUve+TEK8nMfkAMkE2RPWBmy7p72+ngpd5XlfsUnf0vPANyKjEw9TaRrjYn8HN3/2lGrNvdfeU06PgVYv35CZ5XGGZb4FBiNteIDIz93X2KPUjbjPdRIo3zkRRvUaI69hWZ8Up+Ho0hXhuN4jzXEWsCi25b0Kncz6NuSwMP1sHAWyNOkS0dSjOznxHVnav7+i3vmRuyp5jLENuDGbGeNWu5jPVlSjXW548lUt1zM6U2Ba4hBgeOItYVf99T8bA2Y3zU3f9u/ethTOaZdTB6pRN4v7svPcB1tUfzS8ZT27Lb1vL2FsPSD7h7rUXZ6QRkd3e/sen4WsQXYttpHSVjlWZmx7r7bmbW6iTBPbO4hpkdBvyIyE2/GFgZ+Jq719602My2dvczmo5t5e5n1oxzBlGQZ1Zi1Oxe4gtnM+C97t52sQ6LNUZzEjMxz6Rjj7p7R7OS1peWdFvlpCs3TfIKYANP+2922K6iqVw2wH6Ize+RNmON9rQR+2DHasR7F7GP2SeIk4dLgB92GG9fotDMlyz2Mlza3S/IjLcqkX7lwD9yBmos0g5/6u4tN93ObNd8xOz/x4nH7VLiJD9rEMJibcvx9M2OvUBsrp7z905w91XMbHuiavS3iK0YcmbFG+n3RxApw+dU36814sxAnOheQ6xHM2I7h1qVPCvxZiQ63kfTf1Yge2/UUp9HqW0nufsOuW1piteqSuiLwC3ufl6J3zGSpNmi5iIitdYEpjjrEwN5j8HkYnw7+wioypwGVt9NZK04qaJqujprYNXM1gWWdPcTLNJBZ3P3RzPbNwuwTLrY0fuqBDP7vrsfaGYntLjaPa9AYG/sE0iUh96KKffW2IaMPXVKxlPbstt2B7Gmq/n4GsCdGW17cJDrHhquWE33nZcYRbqVGN3+JRl7t6XHfJ3cdgwQc0L6dwviS2ceMvdGo8U+ea2O1WiTEamzVrl8R0a81YC/EydeMxBl3jt93C4Clmj8fcRJ4kU1Y3w9/RxHLK7fv3Ls65ntuh5Yt3J5HeD6Dv7O2xqPf+U1WPs5Lfn66NYPUQDgm8Bd6fKs1NybrhLrAOBOomjF94n1e9/NjHX5cD82bbZzDmDODmPcTRRMOZO0V2YHn0cnUGhvP+Dqwo/VFYXjdfx5VIl1CTBzoXYdS6wf2yv9XElUfjwf+GXJx2C4f4gsoj8QA5gHpvf/cZmxxhMDUI3LS+W+dtP9t2rn2DA9bgcCfyEmAQDeRwya5cZbG/gckV22E5n7ZaZYi6e2/ZvYd/c8YPGMODMAW5d83HpiTSCRBnYocHTK/YbIy78iXddpPCNGL3PilYw1ULy5iJPXTtsG5R+33LbtAhyTZhQaqU2LAC+l6+q6yMwupO/DtxFvJ2Jma7hiVZ1OfBE21hpsT5xw1lpI7VGm/GdEmk4pjTLRnyT2DfqP1VxjZWYbp/sv1DTyOweQPbvl7m5mf/X0KZou106BcPfxZvZxIsX0KiqjtB34CnGCs4yZ/ZPYfHf7mjEaVUGfSD8zp59O7AmcZLEuxYg1TLt0EM8ajz9Mfg3W+v6xLpTsT3FLbzmxhLtvY2bbpTivWt03Q5/PAR/wNCtpUV3yVmLWva4JZnY+0TGqFonISyOKkfYvMeXjlrt+qd8MSOMh84wZEOC3xOzH7cDVFsVnctcE7krf3n6vWKyt/HxmrMvM7P8Rn9vV5yB3Pet1FluRNMfLTetv9XmUO5v3GPCP9Jqrti1nPdn7gY96ynIws2OIjvkGRCdpWLXKVMnJXknW9ph5vsPdv29mh1Oz2nlF6S0d9ic+P4Y6NqT0mVhyX78tgA8Qn4+4+1Pp/LA2MzuZGAyZQN8aWyfO6XKcSgxabJEub0uslV2zTpD0vflV+lJoO9YT6aBV6QPcvLMiGF2Jp7ZlxWmcGBow0TNTa1KsjYFPV+MRle/+OpyxKjGnqIpoZre4+7iMWN8nZlP/7AU+BMzsJ8QH3KvEbOxcwAXu3vaHnEUFxFWIQhDfq1w1iRjx/m+r+w0S7/dESur/mo4vQaQqrVsnXlOMBYmT8+znM8WZ0aOU97uJGfLs7QQqMWcn+rpZ+3s1xZqDCJZ7At2I82di9L66H+JH3H3zGjF2Jjqi44jCPo2O1UvE85nbmbmdGH0fT6WohmdWW7MoDf8xYhR61fR6O83d18iIdRGwnac9PS2KWfzR3Tcd7H4DxCqaRpT+zmuY8nHLKrhkZr8hOvMfIYrgfBa4yd13zYnXFNuAGT0jVbpysrq4u//AYq3be3NOVi3WtTZzz1/PWjStvxK3488jM2u5tsvda2/FYGb3E5k/L6bLcxLZQ8tkpuYe6k2VoVsdqxHvVm9aI9rqWJuxbnT3NS02Bd+SKKZzl9dc4pJiHU90XqoVd0e5e61BjMoA7dbEgEPDHERaf85n2zGkff3cfVkzm5uo5tn2vn5N8W5y9zUaj3t6DV/veSng9xJ/V5EOUuM5bTp2g7uvlRHrAOI8q8hAUs90AtPJzPzetLeSma3k7ndkxHsvxP46aUT0Q8Si27s7bOdixGjGPe5+X8b9xwDPuvtr6ctrF6Ka2T3A7+p8CZrZp4gtCIrlQltsIP6Mu9+f8rfXAu5199oVrNLf+pK7v2BmY4mTw3s7fQ5GKiu4kNr68vHfAl6D/I3FLda6rEWsuXup0qmZPadTbmajck7Wav4OK/gBv4G7X5Z53yeI2eE/AX/vpE0WFWNPJlJxIVJPdqrzfjCznQa73t2zRkLN7D1E9baP0rcf4tfc/dmMWMVK9qd4pbec2ICoSrccMVuxDlEu/sqMWOcS68cuIx63DYiU32chv9R7CVa43L/1rb1r/DsbMUj1iVK/I7NdRU9WRzIz+zFwWGXQYW5gX3fPrbJYql27Eu+pK2FyQZ0fE7MpB7n7N2rGa9Vpq70tTJc6RwcQyz4+RsweOfB7dz8gI1aRLR1KD9CmmI3O2uROvHWwvUmaYV+S+Iz8CVFR9VR3Pyoj1pnA3u7+dE5bWsQ7hFjjfDrxfG4DzEI8v7U6cMUHknqhE2hmWxPrp54l0tZ28SgTnzVaY2a7E5XkjEhv3IVYg7AO8QF6XI1Y5zZGw83s06mdV6ZYP3b3E2u27S5ixOwVMzuUmNI+lzj5qpWqY7FJ7MvEOoHTiA5hJ+Wnf0nMEo0i1gt8LMX+MLFXUtsf5Ga2H7A7USL+Z0Q61z+IzshxXjPlxMpurTEjsVnvwsR6iusq133X88ptVztujeeg44XUpZjZ9e7eUXqpmZ3h7lvbAJtH54zoDfK7sjtuLWI94e5jMu87K1GoZltisOYC4HRPFRJrxroO+I6nyoAWRQF+7O5r14jR6gvTUhsXcvfpZgmB9W05sTfx3XAOZbacaGQ6NLZfucEzMx5sgP3uGrzGvndWtvw/ZvYj4DrvcDa8Eq/YDEhJJU9WzewrwClNnazt3P3oQe84cLyinbZWs2odzGhdRqwXq7btdHffMLNtCxLnD0bMENfe0sHM9iSyEBYHqhMCsxMz97VSX81sTaJ4SLHOUVP8WYDRXm6z946Y2Ux1zoWGiFVkXz8zm9P7Zog3oH+Brxca5/o1Y15BdHpvov93wqfqxkrxBitOU6sDZ4ULo03VhZvD9UPk9S6Y/r8GUSJ+y3T5tox4dxJpK/MC/yNSQwDmpmYBgOrvJ0ooL5b+Px8ZC9mJGcTG/8fTvwhLrXhEMYe5iXUflxN7S/2GtNA+o213E2/OdwH/Bd6Vjs9EKqJQM9as6TmYRMzyQnSSasVK9zuNOEFai+i8LZz+fwzwp5qxfk/kgH8tPQc/r1w3IgpY0KJIRKtjNeJ9n1iraB3EaLxHF231U/jvf6Lm7c8f4OcvwMuF2jQ3sebg7cz7T/H+zvkMqdzXiPVAdxKj3CuVfA6G+4dY7/RI+rf5p3bRH6ITP+DPCPh7ryK+/26rHMv5rJxEpOBOImbIXq1cfqmD9h1ApJF/hr4Nt38wAh63G4kBt0axlPnJOG9I953Q4lhWrIHu28l3DLFEYJbK5VmJqr4j4W9diOg0rNf4yYgxJ7GG9bSm75d5MtvUeE2c2slrrCnmu9J74Xfp8pLApqXid9i2dYishAcqn51ZBdKI1NTziW20DgbuJ6PIDJEdNXeL458Ansxs24db/Qz34+/e+v3dyXt+uhnVHcKMnqZ13f0mM/sIcIGZLUyLGYc2vOnurwCvmNnDnlLe3P2/Vr/gRPX2ozyVs3X3f5vZOwPcZzBPWtpPhFiYvQjweBqZrss9RrJ+B/wupcBuDRxiZgu7+yIZ8bzydzX+9neIqkd1vO1RcOEN4iTk+fQLXra8Ggyr+pTbV0wEbrDYX6uONTzNWlks2j/aYk3UdtByj7OpxsxGE18y86WR2Wpxjfd1EPrrpFnKNINcO73U3Z9Os6jHuXutYjetWBQkaHkVMXhQx4eIDlHzOjsjTqyzWexTtQ2wMbHWbevMUI+kVKLG+o8diC/puu0ZRWQ37EucAH/WK8UFpheetvcYaGQ1I+Thg/06UjZGHRb7S/2QOFEdRQdp28Sg201Nn4+1067dPavYQhtxGxtHn21mF9DBDEjhGbfGJtTvsc43oZ6hmoqePu86KeI0o5nN4im9L2UWzNJBvD8Cl1usH3Uipa7t2eYmb5vZGHd/IrVtUfLOt0hZTdsQg7/V84daWx2k19OLwHbpsV+AeF/NZmazNdpaw8xptn5Na7F/m+etUz6BGDxuZNZMJAqvZG0xU9hxwP/RtA44h7ufYmbj6dvXb3PP29fvt8AVKbvnOQCLolw/BjbJbNtVOffrJutSYbRe6QROMrMlPK0HTCeb6xNpkstnxHunMi0++UWWThzqdmZWNrOXiCd0FjN7r8c6w5mJ0ce6vgj8wcwOIj7sJphZY0av7h5R/c4WUmf3SODI9IFe14Vmdg1RVfH3wBkp9efD1PwwB2612BD43cQs5UlmdjFxonVPRtv+a2ZbAWe7+zswea3bVsSsZR2Tv9Q91rbtZmbfI6qgzpbRtpJ2J2Yo30eqopW8RMpPz1HqxNBjPeEr1RSPDpTsuN0AvNLqy8GiaEGWlCYygVjn+Q13f3nwewzqC8SMbOPE42pqVjFMJ8/7EO+pjXyEbewMkZJEVC9dLx26CviN56cpXUfM1g11bFDu/pHM3z+YXxKpkXc2Og4d+LdFkZpGB+SzxGxbFjO73N0/NtSxGvGan9crzey3mc/rl9x98udZGqD9ErGnXi0FT1YhUtTOsCiC48SG9p1UjC7ZacPdD0vp+I2/9YeeuUE2sffmtRYb0EM8r7tlxtqc2OqgSH0CiwqLBxHZTdVOZd0lB3sQM1pzESnzVU5eVc9i1YWtbNVSgBfd/aLM+7YyH/G9eoKZzW9mi3nNff3c/Xdm9hrwdzP7BDFYsAfwEXd/LKdRFvvaHgUsS5zPzUhk/AzbkhtgQ2JwdmGgutzpJeDbuUF7ZU3gysQL7cGm4zMRe26cUjPeGOApbypeYWYLAcu6+98KtHmuFOv6zPsvS+wJM4oYSbq50bmpEWN9zyhmMETMDxIj2TekE5ItiLL2Z9VpX5qt2Ir4oD2LOKn/XIr167on0xaFZQ4lOpGNTt9cxHYY+9X5YDKzPxIV/C5uOv5F4Bh376REcxFmtpdnLJgeJF6xcs8Wm7yvRaSdVKtf1SqCYVFZ8TBPa+Sarrva3ddrcbepyszm8A4rb6Y4MxJrdjuaQU2z9M8Cz9F/1L4xA1W3cMKgA0+eUS7eourrTPSd7O5IZAZ8sWacxsjqH4nPjurI6m/cfZmB7jtE3NHEuqPGBu/XpHi112yktSkfq/vZPUCsxYny/2sTn3GPAtvX7einv+/dxKDW+vR/3C5y92Uz21fkeU2x7gBWbppxu8Pd2x70tb41oy15xprRNLC4G7GtjxGFg37vna2136gar4NOW3FmNh99a2Ov9/y1sRcRqYIdVzxO8R4C1nT35wvF29Vr1IIYIlbJ6sJFqpaaWeP2WxMdoj/Tf61c7S1JLKrHjiM690uZ2fuAM919nbqxUrytiI7bE8DGnTy3ZnYLsU7/zNTGnYhN6LM7W6VY6cJoPdIJHLISYDu36UY8tS0/XrdY4e0wSkoDGh9KF69x99sz47ybSOsY4+67mdmSxIdxVsqJFaygZwMUw/AaRTBKmxZeuxbprzt2MoM61Ax/RofhwCHi5ZSLn6IoR6tjbcTZme5sOXEGsT7uj+nQdsSala0yYq1OpINeRf+Trpy91hoxOyr/b2b70JdN8E/6P26/c/dfZcYt8rym+/2UWPtVnXF70t33rRHj0XRfA8YQHefG3rZPeEonnh6Y2bXuvq5F8bFWgz/DOQOCmZ0NrExkKFTfB1nVcdPgygbNA/kdtK/Y96kVqC5shauWWuutSBrcM7YkMbMJpH39vK/gUk6F1kYhOSPS5p8jBo+zBi5TzFvcfVy1PWZ2ndcostYi5qeoZK+4+18y47yXWEP5Pnff2MyWAz6YOwjRK+mgV6QPkfO8kvNtkXK5LrAzMeNz4jDEU9sy4pnZX4hR7Yu9KV0ojXjvAjzm7se32bbJmkeQrGwlyU62E9iHKNLTODn9o5kdmzmjdzyR19/4UOt03cGaadTyNpicfpW11sXdT0r3XSodur/5OW5H4Y5b6fdCN7wG3GlRlS9rBrVuJ6+NeLU7eW142yrp/en9XnsmJQ0qnFR6ZJU4+at2XK6w2Iswx8FEOvNoOls71hjcOpA0Q2lm1xKFV2qNmLv7EcARVjibgELPa/ItIvV9TyozbnUCeN+a0d9Q2eM1nWB3vGZ5JPG0Z6p3ab1nAY1CXB2xvsyER4h04wspM7hS7PvU3S8zs1vpm0HdJ2NA+imiYMqnUrsaJhGd1bpt6kaq+xvu7pbqaKSOdI7ae6a24ZX03T7BzA4j0uZz24fFPsprAI2sw73NbG133z8j3Anp5zvp8gNERz+rE9grM4GjiVz57YHFiP06RhPT2pcS6YMThiOe2sasxDrKum17L7HG8TPAf4jRn9Ep7kPAr9z9vHbbNsTvyt4CoGQsixSnD3pKdbXONkNtjHTd5mX26ClS7jnFWp9ICXuM+BJcBNjZ3WutGzWzK4EhO27exjYspd8L3TASZ1Ab0uO3K7EGe3LRFc/YqNzMPkZ8CT5C3+jvFzyKYQ07MzuRSP+8IV1ek3j9fjkj1i3uPq5Quy4j1ok2Zii3B9b3AkWYShjgef28t0jnnsrtmmIfyZLPi0w93chMSHFLf58uRF8xqEbb6tZNwApu6ZDitUrvfxEYX/f7zwru61dayohpbCn3f0RV2aPd/aHMeHcAq3hfvYkZiUq5OeduN7v76k2vtQmeuWdrT3QCqyzWAc4HvOqpcthIiae2ZccaCyxIVAl9wKNya90Yg1WS/Ki7tz0KVDJWU9w7gdU9rS1KJ9Y3u/uKGbGKrTtI8bYnFmSvSnTgPgsc4O5nDHrH1rHGA5/zVJHSYn+z05pPxNqI05WOW+HX7pxEgYJGiu9VxOxMblXEmYl9q5yYQX2jk/aVYrH57n3E2rsfEM/Jve6+T0asRvXDpYn31H0AXqhoRK5KWtJMRNueSJcXJbbuWSEj5iHA39390gLtG/GdmfTcVp/Xce7+jxr3L77XqJldQqzr/GOKuQOxPUHWfnfdYpGCv4i73zHcbQFI3ykT3f31NLC3EvCHOp+Zgzyf2al+3VDy+9QGqITqGXvUmdk6xPdLc3XhvI3FoxjfOGJrJIjCiDcT3zlnuvthbcSY0wvv6zfSpU7g+p7WEVusN74y8/PoSmLy47L0WlsLONTdP5zVtl7rBIq0Ymb/ZeBKkn9y9wWGI1ZT3K8Ts1fnpEObAye6+y8zYnW87qBFzGXoqyp3uWdW0LMW6wJaHasZs+ggRikpxfQu+hfDWNndpyg33kasTxLlsh8mnoPFgN29bDW3LI1Ry8bzmJ6PSzxvLUmRYgelWeH1lCnmJCIN6XXgTchfo2VmPyNSxBoDM58Flnf3QWdHui2Nim9NFOm5yN3vttga49vArHWyCczsfe7+1EDPReZzMA+RRrsefdsS/MDzCsMsBXyDKWd5ar8PUrwriZS/UUSV4eeI9Ua1KoFbZZuJUizWfI0j1mZeQqRzLu3un6wRY0GPau7Fns8U9y9MOUjwIvH++K3XLOJU8vvUotr0SiWeDzO7jxZbOnhm0ZQ0IPIZTwV6zGw2ojDfFsRs4HJtxLiFWI/536bjnyC2h6q79VhxVnZrHiwqvR5CLBkx4rNkf3c/PSPWqkQBnBWIc4f5iW2csgZ/1AkUAaxgJcmSsVrcfzXiC8aAq939tg5izUvfuoMbvINCOGZ2srvvONSxNmMdT3xBN/a7257YQ7PWdgfTglZpHLmpHekLf9NGykoajb7QM6tcNsU+CXiFmD29K+P+N7n7GmZ2NVE581/ATXVGpK171TyLbjlhUT16Cl5/D7KiKh3KxuzCDPStHc3tWHactmaRPrsIcBOwJvA48bm0v7ufWzPWrWl0POuzZ4jYs3mH1Skt1ob+hilPyscPeKfB4zUGV75IzAIemDNg1o3HrRLzG8Br7n5UNYWtZqx3EwN476SO9DLEgEHue/QI4uT5tHRoG+IzaVZgjszvrSLfp1awEqqZ3ejua3YapxLvXmKQ8o10eRZggkcxuLaeW4utWr5CdASb9/X79EiYybaoHltqa55GzAWB1YnXx42e9hfPjDWKvoyJrJoJDb1SGEZkUO6+8SDX1eq0lYzV4v7j6b/QuxMLEamRo4D1zCx3c1to2m8zje7XSt+s2JP4ktib1NklY3+vacSrZrauu18Lk9N3Xs2M9az3X7PwCLGuoYRfERUSdySKbtR1bEpX+y4xIzAbcEDNGNV9kg6nrxPY0T5JwDFECmfjNbZjOlZ7a4LkQvqq1TXWKd9Pxp60Ztby86JuRyvdp2jRj0ra2j30dWgaM2V1jCNmPt5JKdz/Bt6feZLU2Lx7bSu0ebeZrU0UlZkNGGNRoXl3z1jjCbzl7sdk3G8go9LJ5db0FYrIUfxxA95MJ/c707eHXu72SFcDH0qfIZcTM3bbEAOEOT7Q9F38l8YArZnd3W4Q69s6oaGx7+YYMxvjNbZOMLOjiPfPK0RBkuxKqJV2XWFRKbfjLR2SU4EbzKxRb2Ez4LTUSW9rf2bvwr5+rXQ4cPkkcFepDmAyA/HZNgpYysyWyvkcT+dWnyRm2EcBn0jnbllFjXpqJtDMDnX3bw11bDjiqW3ZbdvHo1rdoMfaiDOSt9aolu22yv9HATO7e+3BnDTbthJTrjuoVajDzPYnpW0RH7iNE/M3gGM9r/pVzzCzVYhU0DmJx+4/RBpR7WqSFtt0LEqk+zmxj+b9wD8g+0SuYxZ7o33WM9aHDhCv7D5JBbcmGCD+qkSnYfeM+1bLiI8mKsyN9/z0wS2p7F9Yd6atKVaRtDVrSuVtvlwz1rpEx2BrpqwmWfvzLcW8kUidPd/7CjHc5XlrPA8iBmbOof9Jee3U0hRvK2Iw5R/uvqdFRdWfuvtnasbpxuO2HHFyf727n2ZmiwHbuPshGbEas4p7ESnCh+XOKqZ49wIbNmbn0+z9xe6+XJ24VnDrBBugsFcl1h9qxCq+pUMl9mrEZ4gB17r7LZlxiu3rN0D81YmByzXqnlta4a15rOw6z7+SKoFXYuUXNeqxTmCrtSTZa41KxlPbirat9peDla0kWSzWAPFnJ1LqdgfO8Rp7X1Vi3ONt5O/XiPeTTjt81oWiDtMKM5sDwDvYON7MThjk6rZO5Mzsz8So8bleaGPmFLejNOhusijHvpX335rgrNyOyEC/o0Q8M1uESDXfLuO+RwPvp38K3MPu/pXMthRJWzOzV4iKzhAnlkuky7WLf5jZVu5+ppnt5u7HdtKuSswb3X1NK1D50WLvwWbumYU6SrOCm56XZLH10JeBXwC7eqwbvdMziqKleJ8k0nKr66e/DFwJfMkz1tl3S3rPb+vuPx3GNszh7i9ZrI+dQp1BDOvCvn6lmdmlRE2HMh2tsus8O6qP0Kwn0kHNbE/iDb64RZWehtlJo+TDFU9ty27bdsS6oMWsfzXO2YGcEaWNiEqSjRHLF+hfSfIX3n4lyZKxJjOzuYhNmnci0jJW72D07HozW87d20rhGIq772+drw9qVIrsxr4/I4qZ7TTAcQDqjPo2eJk1k2sSX3pHmtnfiA7Dhd55ldHLLEqC/4n+exhmzYAU9g0ibarflhO5wax/GfUZiIq5z3XUwj4TiYIAOT4MrNDIQLBIl7qzg7Z0nLaWLNtBG5rtT+zPtgexj2wJT1qkhHoayNsbyCp65YU3mLdYH3cMsIC7r2BmKwGfcvcfZYY82cz2poP1sQMN4jVknsB+jXhuz0kdwMWJIhtZ3P2vFhu6L0O85+/zvmIwv8yNW4qZzUdkcmxHLNs4Z/B7DBin1JYOpxLfy+NpUaUVqDOIUfT7PWWa7EJUzFwYeAt4kHjdXpkZdh53/0SRBoZHiFToEsWXLjKzT3iBitHQIzOBFmXY5yb2ItmvctWknJOQkvHUtuy2LUqM3k0RC7jD3d+q275K7BG1tUb6QtiXGLk/HjjKM7cQqMRcjyjz/C/ig6mjUTiLUvbb0rQ+qG66g0W++yU+QvYu6xaL9R9THCbWWCzkGSm+JVhfoYnZieqz2xGL2S8gSp5nffGM5BkQK7zlhPXfi+wtYr/Ls71mxcEUq7FOCKJDuQrwmLvvkBHrz8D/eaqomD5DD8mZVUz3H3H7UlrshTiKeJyuab4+M/1qPuAIYoP4xsbz++QMwJnZu4j9bce4+26pI7K0u9feVDzFu4oYxPitd5iqmu77e+JktVqt+G13b3t9rHWhSm5T/BmA2XKyJszso+7+d2ux7jG1bVhS5mFyhs8WxOD2UkTHbxt3X7iDmB1v6TDSpQyYx4G/EWnbLxHv/W8R2Vi19x20glvzpHhnAysT61k7GTDDzLYgiqPNQIcVo6F3OoHFprJLx1Pb8uP1CjN7mZhJOIHo5PbjGXnqFtWvvs6U6Q65JbdLpjucD+zYaUd3WmEx/bc98aV1D3CwD1OFtFZpi+n9ujWwtXewlqSUdCK9L3Ei/aUCJ9Jd2XIindR5J+mSTR2tt4gOYO0sjBTrKqJDf1M6tDpwPTGjl9tBmpk4YYUOq9SVkNqzKlFZeIqOi7tfVTPe5kQK7Z3ufkmB9v2JmE3ZKc3czUqsmVslM17ZjaO7vD42V+rM7EEMMI4n1lD/vG6KpJl936OCaqvUefeMtY+lmNmrxHvzu8RaOzezRzoZKLMCWzq0iDk3scn76Maxmhk/RTWnR5rZDe6+llUql2bELLY1T4pXbMAsZaxsTqHKpT2RDsqUU9lWua7uVHbpeGpbRjwzu9bd17X+RVOgwzfrCPVT+v7GUhX+nnD35gIAnSiZ7vAacGca1a+mDtYeNRvJLMo870J0aG4kiqfcP6yNmnJvy8bgzG/ST5bCMyAnEJ8hH0yXJxIpgLViWd+WE7Oa2Qeg35YT78poVyPuCkQnZJ50+d/Azp6xtUbhWbXvFYyFxQbgJxEznQYsYmY7D+cJoUfa8g1mtran8vO5LNZQLg9cB/zQzNZw9x922MQl3H0bi+UMuPur1sgBz/Nvi61gGim+n6WvQmWOt81sCe+/PvbtIe7TksUm1kcR6b4zE8shXs78bl4uDSBvD/yVGDAbT3w3ti11AGcgtpcoUqiqwTpfDvFtIpvmGODUNGDQqTFEkbaGN4FF0+uu9ne1xVYk+xBplxOILTGuB4ZzcPDNxmvWogjXGxCZHGaW1UnywpWUC3+OP0jByqU90Ql0903Tv0Xy8UvGU9uyY62b/i36Zh2J3P2gLoS9L42u/oX+6Qm56TCl1gdBlNi/MLMd0wQz+wrxZXo5sFGnKVIp5j70zRb/HvgAsF+dlBbvXvGWRsdt7XQ5q+OWlDqR7taWE8cCX/e0T2jqLB1L398+pNRJ/g5RLfbnwO+ADxGFLL7o7jfXbVTdWbA2HA58ojFwYbE+7TTyt4Ypysx+RmzeXZ2xqHOyuh6xJ9rbaRDjGqJiYCfeSLN/jU7bEnQ2cPYV4rW1jJn9E3gUqJ0qXNFqfWzuWuNfEZ2aM4mUxJ2IWdUcM1ksrdgc+JW7v9nBCf47ZvZVoopyEVZguxR3/wXwi9Tx3g44F3ifmX2LWAv5QEbTOt7Sock+RAbBDe7+ETNbBsgqllJQ4zX7GjEQvS2Amc1P3vfLSPc0cKVFYa6OK5f2RCewymLh9Fj6j9Zk54GXjKe2ZbdtbmKz4WqsrH1wbARvrVHYrMQHSHXxsxOVIXOcz5SlxWtL6VfzUyj9agQ7iigVvy6xR1XjeCdrM7/g7keY2YbEY/h5ovNVal3DBu5+WebdS86AFDmRTqOzJ1nhLSeAdzc6gOn3XJlOuuo4AfgDMSt5I1EYYwuiI/grooBPW7qYNTFTdeba3R9IJ+pFWGf7fJ1CFCHahEgj3Jn6xXnecPe3Adz9lQ5n7BoOBC4mZk1PAdYhBiKyuPsjwMfT62sGd59iuUDNeJc3ZulhcsGU7E6quz9kZjOmx/EEM7suM9RviRnn24GrLdYdZldSpnyhqs2JzIaOM2HSc3owcLCZrUh0CC8iqubWjfVDiy0FGls67OF9Wzrk7LH4mru/ZmaY2Szufp+ZLZ0RZwq573ePNZ6LAvO6+78rx58DvlmibSPMo+ln5vTTkZ5YE9hghfZG60Y8tS27bT8kvkQfaYqVu4/WiN1aY3rXlH71MeAvBdKvRiTrQvGExmvLzI4ArnT3c6yDvbRaxH/C3cdk3rfxnP7DY7+vJYhCM2tkxPoEMUu2HNHBXYfYW/HKnLaVZmbnALcSKaEQMzPj3H3zGjEmr+sys4fc/f2trhtO6XPc6fs7twdGeZkqtVhn+3yNd/fVqp+3ZnaVu3+4RoxiW1ekeDMQhSsuJ9LojJhR+fegd2wdq1XVx8lyZwVKMrOriWI6vycKkD1NvE9L7b85yjMLwFnhQlVWaLuUUqxL9RfSZ9vniUGpjwL/JQaDPpnb1krsTt7v7wVw93+lGcAPEWuU7+60XZ0ws5PdfUfL2Lt6aum1TmDpvdGKxVPbsmPdD6zoHZawt8r2FUTKVcPsxIlr2yk2JWONdFZwbz8zu4um9Ct3HxGpZdMCi2IHCxFVc1cm1uBcWecxtP7brfS7Cviou9ed0WrE3YAoeFCk42Zm89LhiXS3pMyE79M3+n4V8H13/2+NGJMHkJoHk1oNLg0Rq+WJYEMHJ4SzEOmIjb/zauDoErMhnbK+4hCXAEcCTxF7P7Y9m9KlgZoi+2Va/wq0U/DM/cxKSo/fs0SK3v8RxVyOdveHBr3jwPE2IQYJq+m9PyjQ1I5ZweqPhdpzgbtvmjq7rWb/O67KbGYfJp7Tizs9/+qwHbsTFeINOJSYFLib+I45zDP2vWx03oY61kace4CNiSyp9aFfHYwRUQyx1zqBxwGHe6G90UrGU9uyY50N7Onuz3YYZ8RurTHI7/k08C93v7FUzIw2LOjuTw90wlTnRKnTk91el2YaVgEecfcXUkdpIa9RadTM/kvMXDWPaBvwJ3dfoIP2Fem4pY7qacD57v7yULefFlVmoaozUKTLi9fpjFdOBFulMxY5IeyEma3UeI2mdNJvAWsAdwE/cvdXMmJuSqzhW4RIvZ6D6IiXLIZVm5kdALzKyNwvc8Qys98QxZo+Qswsfha4yd13HdaGJTYCt0spLX2/3OGZ249U4ixODAg+BRwC/IIo8nUv8A13f6xmvDuJ9PhZia0i3p9mBOcGrsjJmmhxLjIjsUSl1uSFxZ6bexITAv+k/2fwsH/2Qu91AkvvjVYsntqW3bZxwHnECUN1BK7u/nQjdmuNQX7Pj4EViRSsjUvEHE6l0696kXVYoS6lNR3mlTVtles6msXotG2VOB8mijBsQpRU/xNwgWfsw5fiFdtyIp0M7kOsqYI4sTnS3f9QM05X91obSZpmPQ8H5iXWRG5OrPPZqWa8GYG9PQptjChdSEM8idiz8IV0eW5igDV3qUZju5rF3f0HZjYGeK+73zTEXVvF2pQopNN4z2evQbW+VPfGv7MBf/ayG3pnsRG+t60V3NLBYh3r/u7+RAftuZoYxJuTGHA8gSjS8wlge6+5lKfp86PfdiZWczmEme1PFAWblbR1DvG6fQM41t33r9O2Stxj3H3PnPt2W691AkvvjVYsntqW3ba7iUXjzbHq7gfVnD6RPWJTMla3mdm6pFF3L7Qxagdt6ZkT326wASrU1R0Q6YZK25rXAWe3LZ18fRT4ElFhNXcPpyJ7t5nZTkTa29eJNYFG7Fn3U+CIuh3BUtL76gVP+26a2UeIDtZjRBGGYUvlSu2ZfKJmZhOA1T2qPxpwe+bg4BXu/pHCTR1xWp3k1j3xbbrvMcT786PuvmzqQFzq7qtnxHoI2JIC+5mZ2Y3uvqaZ3ZBiPk98Zy3ZSdxSrIt721oHBZJsgC0d6na0KvH+Tt9eo9WZ7LY/x5ve7/3Wmee8ds3sFuCD6TNjYXefmI6PBm70jDWoZvaT3A7fIDFXJtYqAlztNfcCNrP5vJI9Y2Y70Jcx8bvc91ivVQctvTdayXhqW55/u/uRnQbxEby1BkAa+dyISG96i9gr5lJ3f2fQO04Z5yZPxTjM7EvEmp5zgAPNbFV3P6RUm+tSJ6+zL3wKVKgzMxvqy6Sd23SjbU1tmJUod74N0dHqJO2qVOXSLwNbeP90pr+b2WeA04lqn8PhDKKy6ItmtgpRsv8nROrw0bTYVL2ulCo2m7vnVGyc08y2AGYAZvG04by7u2VuAwBcZ2a/Ysq0y6yq0Z0ysy0Hu97zK23PYGZze1pvmrJPOjmvW9OjcNNtqV3/NbPcCoRPUm4/swvMbC5iQOVWYnD1d50ELJWZkHRzb9tfEQVTdiRSpesovaVDibWm71hsJzMn8C4zG+fut5jZ+4l17HVtSVr32OgAJvMSGR45LkoZa/10MIO6N7AbfdXXTzGzY939qBphLiW+6zCz7xIdysbe28sSA5C19VonsPTeaCXjqW158cab2U+IhbfVWNlf9jbCttYws62JvXBuJ9ZEXEeM6B1mZjvUHFGqlnDfDdjA3Z+z2FPrBiJHvzZrUf2q1TEZUidf+I8Qz28nHa0rLNbZnldN+UkngusSpfavAE4chrY12vInYg3IxcCvieI3tQZDmpTau20Ob7Gexd0fM7PcbRhKmNXdn0r/3wE43t0PTx23CblB02f4HsSs83iiM/dzd6+1gTdROKcxk3CDmS3g7s9YVPyrtW7UzC71SBFs7MlYLRziFNjUOnOgZrP073tS2/6eLn8EuJL8rXkOJzq8ZxF/39bE9gK53kwz7I33wvxUMmxq+ibwVzO7ig73M/O+KtFnm9kFwOhOZt0Gypqgxr5+Tbq2t63HnqA3Aznb2JTe0uGT3mLbK+I93K5vEud+7xCDg/unWbI5iKyOup5sNdDg7v8k1uHlDFx+o/L/0cSM23jyPz++SAywvJzacyhwPbFeuV3VgcktgQ+5+8vpczj7fLfXOoGl90YrGU9ty4vXSB1YqylWbrpDy+0rctpWMNZ3gbU89qqaDzjF3TdMHczfUGMTatLIMTHqbh576ZA+TLLKbSc7A80dvl1aHJNBdPiF/wowwcw6qVC3EfAFYkPhxYAXiC/BGYmRyF+4+4RhaltjxulO4HOe9nAr4CDK7N32auZ13VY9efgosD/Q2DS7k7jLeax93h74KzFoMZ6YrWmbD7ClhLv/i9hWpI750327mQpae6Cm8TemDsxy7v50urwgMZCRxd3/kNLhPko8z1t6ZwXXjiQyQ95jZgcTBVi+mxnrYKLA1Gg63M8spfZ9mRiIcuBai3VWWeuAKZyZ4AUKwFgXCiQBE9MM6rnE3oj/JQqy5NqAKV/zG7c4NiB3v5y+NdMQz+V8wH8zP9OLD1y6+2bVy2a2CHBYRtsmh6BvsIH0/7ofvrOa2QeIc7cZGx3KlAab/V3YU2sCRYZiI3BrDYvqVyul9KhZgeu8L6f+Lq9RrcvMHiM6pEZ8ma7tUUlrNuBar78Oajvgc8SH7TWVq2YH3vYRulh+uHXjC98KV6hL7ZoPeNVT4YlcJdtmZte7+wc7aU+LmB1XLrX+hY36XUXNip6D/I7as1AW+0YuSOzT9ilgqXTisCCxF+e4zLbcTaSUngr8yt2vsqbCDDVizQHM7+4PNx2f/D5pM84jwP8b6PoOsleKaP68tg4rLqYMjuM77PhV27IW8B+i823A5e5+b2a8W3JfWy1inQFMAv6YDm0HzO3uW2XGK7qvn025FQMAXq+WQNECSS3iZ2/pYH3bXlUrFUPmtlfWel+/+3Jex2mA4AtEQaNWA5e/zhy4rP4OI96nK2be/+tEZ/ScdGhz4ER3/2WNGM3F2j7nUZl9XqIwUd7neC90As3sm+5+mJkdRes3at3R6GLx1Lbstu3g7n+0ATbNzUk5SXFH3NYaKXVgFSLlYmPgInf/scX6j2vcffkCbX0XsIC7t6peN9j9FiU+eKfYDoP40OxkdrHxOzpZJzcidesLP41+LpUu3u9pfdVIkAYwxrj7/R3G+T5wB1EdsOMvMCu05YRNhcJGlrGhcjqB2YboCJ6R0qRIo8rvcfdLMtuyNzF4cTtRqXUM8Ed3/9Cgd5wyztbAL+nbU26XNCPe733SZqzniWrRA22H0XbVTDP7M5G1cW7BzsKviEqNpxHfgdsCD7n7Xpnxvkhs3j2K+Pw4rcM0yWIDLGZ2CPB3L1BwrNXgQu6AQ7pv0X390ol4w2hgK2Aed/9ejRi3ecECSZ0OMDTFKrmFVvF9/SqxiwxcNp2jNrZeeqxuZ7cp5qpU9lR199tyYzXFnZFYS50zU9wz6aCNkaxbRmA8tS1PY1R99gKxqk4CrjezEtthFInl7t8ys08SG23/wN0vS1e9QFoo3Kn0AVKrA5ju9zjwuJnt2tzZNbP1ifUunepkndxIVT1J/Rh9X/hXEyfV9QPG430SUfXRiPTGnT2/2EExZrYZ8DMiLWwxiwIlP/C86qBfJ97/b5nZa5Bfej45nOgkHWJm2VtOlOjktfE7aqcLp47y6S2Od3QS4lGQa3JRLjN7gljjVte3gdXSqPYawMlm9u00a1c3ZerxOh29IaxJZE0caWZ/IzpuF9adRaly969aFIlpdJSPdfdzBrvPEPF+D/zeYp3X54E7zOwfRLXAKbZ5acOlFoWMSgywfAX4ppm9DrxJZ+/T28xsLXe/AcDM1gT+0UHbzk8/Rbj7802Hfmlm1wJtdwIpXCDJI937djMb4x1s6ZBivUgUlvousTfx6+n7ZiUz+0PNDtdXgeUZYF8/ILsTmB6zp3PvX1E9R32LGFzp5PXWqFNRvDCVRwptVgcQemQmUKRdNgK31jDrWsXG5hgXeKpsmnHfu4jqhz8lRkIPA8aVGlWe3qS0tX2JL/wfufuyletyU+rGEyki96fLSxFfXqsVana21LaPEkVcGqPdd+am13SDFdpyomBbvkiUdr+4egJiZt919x8NV9sq7XiYKCZ1DTGynZXx0Pw6sEhTvYAY0Nil5kzg5NmUTjVimdnsxAz9dkSlxQuI99WwbqnTkF4rmxKdwEWIarDrAi/7/2/vPsMkq6q2j/9vckZJBnDISckZAUEQxUcQJUtQJKMkeY3IY8CckAyiSH5IkkGR4JDzDEOUjJJRFHRgEGG43w9710x1Ud3T59SpOdVd63ddc9F1amr1nqYr7L3XXsveoWCsieQFFlLFy04XWCoh6c+kc2SNycwY0qLyWxRcWFUX+vrlXZ6GGYA1gH2LvI5LOrnl0tc9tUDSmbaLno9FFbR0aIk3gfRvWwz4I2kivazt/ykQo7K+ft3Uy1k1rYpmTDTri51ASZfSJv2woegTosp4MbbSYxuyLUTZtA56s7VGtyo2tipTmathbVJqx82k3dlGgY1hGwkffCtUWUXEJjO7KdXS9sM5PaYXvGn7XxpYiKTUooXalO6Gjsq7N1JVq2o5UYVfAXOQPrwdJek6243U962AXnguvJ/0vN8A+LlS+fm7bX+6YJyJkpZ0Pg+YdwQ3IhWzKJrqvkvBvz+URtn5icDppB3K+UgVOL9OOm80LHly1e73vaNJlqTDSa8j1wA/9NSm7j+RVDjt2nbHmTWSlnOqQtn2Q6nLVe7erMNhNX//yZImSZrXHfb109RqtL9ouvwmKRtju4LjqrJAUkMVLR2avWX7zbybfYTto5XbiRSJIWnmPKn6ROOi0tm+GaocbFm9nFXTTtkJIPTJJJCUhtSr8WJs5YyrMFazXmyt0a2KjQM4V6wr6Q1SBcTZ89iecPGy/SPhg28luvSGf6fSOdTT8+2d6N7zpKj7JO0IzChpaeAA0oJBGZWW71b1LSeqsFZjd0PpHNlxSmfUPkPxFMlumUx63k8m7ci8QDrXV9S+tHz4sz1R0mYU/yBd5Znht50DdDr/dEL+M2xVTK4GcR9wqNufB1qrTMCclrc06bkFFF5gOZjUfugXbe4rVbm7TCbONFTV16/SarRqXzDlIdv3lwxZRUuHZm8oFYP7LFPbnhRdaOxGX7+q/QL4aGtWDVB7Vk3VIh00hCZtUjKgYEGBbsRqitnRwef8JvNt0oe2bwH7A1uTUmsOLDsRlHQ3qSDD90gv5r8C3rC9TYEY9zR98J2J1Mh6AdIH31t7JU2k2yRt6qnnPos8blbSOZwph89JxXRKn2GqilLhoW+S2sKIlEr0PZcv8d4c+32kggKfKfHYGUhn0n7k6lpOtH6PMhU9H7S9XMu1bwEfIxVzWbqOcbU8fhIp1f1w4Gq//VzUcONMl3T3Okmax6mdxnzt7nfB4hpNcT9NKr7yr3z7HcBGti8qGW8PUoPxRUg9JNcBbrHdcX/FXqKKqhWrwmq06kLBlHZpgs3vsyXivZ/UG/QW241F6e1tD7u/8Eh4vrf7GZX5uQ2RAQBAkQyAnGnxS9JntwOA/yWlqT8MfM5lq/iO4NfVEEJBkq4gNbWdk9Ta4UzSCteWwEdsb1ky7hq272y5tovt0wd7TJsYXf/gOxJIetL2mBKPO9D2kdO6NtpIHZfvrrzlREv8MhU9zyBV2ryi5foewPG2O07zLTOulsdvSVpwWAv4L2ln93qnPmBF4lxLKnQzZLq77VOKjrFTqq51xWW2N9fUVgLNu7l2gVYCLXEnuKWtTyfnqpTaEa1JWnRbJX/w/K7t7UvG+yDp/NiUrDPbp5WJ1YtUbTXae0kZCW0LprT+f55GrEpbOlSpl5/vTWP5Lel52pxVM9NgGTzDiHcY8HyOpxxvbtvD7j2oVDTuZ8BcwI9JRfLOIZ0HPsglzoxCTAJDAEA93FqjShpYhnrAZKPdB4oCcRsvbEvYPkzSGODdnnpGZTgxuv7Bt1cotSVoexewsUv0lBtk1bf0B8IqSFqf9DtxWr79O6CxG/J9238qEbPS8t2quOVEv8kThY8DB5EWa2Yv+Pjp0eerzG5sZa0rumWQHYvSBZck3WF7TaUCIGs7VYEs9b4g6XTSJGQCUxtlu873vwZV0Ncvx6ns90AVFkxRhS0dqjY9nu+dGiSr5jjbrw/5wMHj3WZ77Wldm0aM5s9uj9pequm+KAwTQod6ubVGlZrP3rSuyHZyKPs4UprCxsBhpD6B55NWlYdlsA/xzmXQOxhbL9oA2Jm3nzsSBc/y5DMaO5JaLzRPLucGSqXoVei7pJTjhmVJaU5zktIwC08Cqb58d9UtJ95G0om29yr4mKp2oeYglWU3cDSpN91WwIOkNh2leuApFatahbTTcCPpnNBtReM4pQQfRzr3WEmfrzbKtJmpsnXFFJIWBhZl4O5Y2YITdyoVhzmW9P93fzo7B/x0Tim9CLhK0kvAsyVjrQG8v5OFlSrT6Vo0N9ae0tevRJwqz+dWVjDF1bZ0qNR0er53JP+8jiEVXHqLdC6zk2MVkyXtRGrVY9IRl6LHD2Zs+rq1D/YsZQfWFzuB6u0qlzG2cmNru8vWFKv21cZelNMSftr6wU/SUsCPXeAMX8vjx9terWW1qnQz3zbxS52T61WS/kD6//C2Xl6SrrfdtgLmILEWJa2ovm3Vl5Qm+Wan4y2rsbPQdPsC21vlr2+yXaiCbH7cnMB/nM/wqcNmuVXRIOe9SB8U77a9SIFYVTZQPxd4ipRmtixpkepcUmGHd9suVVEzp5OOd5fOUtatdUdNHbSuaIrxE1IF2gcYuDtWtmT/nKSzQR8h/Z5dSdphf3XIBw4v9obAvKRKzYU/AEs6DzjAnRUca8TqOJ1uGN/jRtvrF3zMCsPdWR5GrDHAs62v13nRYHnbV5eIOYEOWzoMEndu0u9tqQWkXifpE6TiT4+Rft8WB/a2/YeS8RYDjiSd7zSpx+VBtv9SIMbepFYh7T677Wf7oFJj65NJ4Ib5y62AdwNn5NufIaURHVJXvBhb6bE1DnavRypVfk6+vS0wzvaXCo6tZyfPI4Gk24APAnfkyeCCwJVVpSK2pq6GkUHSIx7kLGdrSkuBmLeSzq++km/PRfpd+2DJMVbSckLSZNJZngHnvfLthW0Pe7U2f3j7eNMu1GnAIbYvKJEaNsHpfJdIjZTfY9v59t2t6YQF4s5MquzZ+PldB5zgGvtpSdoPONv2i/nD0W+BlYCHgD1s31sg1s3ALs07sfnD70XA+rZnLTG+h4CVyqaVdVuebN0A3NzpRFLSWNJO8e0MrI5d+P2vinS6lsd23NevalL1BVOaFme/StptO7ro60dLvBVJr0XzkV7X/k4qSlJlVd7aSXoQ2Nz2o/n2ksDlbqlZMBr0RTqo7esAJH2vZYX9UqXDlrXFi7GVHtupOdauwIcbHzwknUCB/k1Nerm1xkhwFHAhsJCkHwDbAIcWCaChz8nN39nweks33vB71IOSPmH78uaLkjYnfTAvY7bm1VDbryilPJZVVcuJx4FN3FTsoEHSUwVjzdjYQbF9u6QPA5dJWoSS/RXzxO/3jd+pfLuT36/jSbuUx+Xbu+Rre3QQs1P72j4mf30kqX3OhTkV7gSK9S6trHVFk8dJP7OOJoGSjrB90GALjh0sNP6FtCh7lFIq5g2kYj8Xl4j1nZJjaKeKdDpUYV+/LuhGP+AqWjo0+xVwcCODJT+vTiQtAI8mf2tMALPHKdf+BoC8KL4nby+SVLpSfFX6YhLYZEFJS9h+HECpvO2CPRIvxlbOe0lnnxqHnefK1wppTFCrUGWskcL2mZLGkXrcCfiUi5csruyc3AjQjTf8XvQl4HJJ2wCNJtGrkz40bF4y5quSVnNuOi1pdVKPylJsb9F8W7nlRIlQR5CKMbxtElgiXpUN1O+UNJftV5o/dOTV7YkFYzVbs2Xn5E9KrWLq1PyZZiHbFwLYvjbv4hVxT7tFmLzgeCYMf6FGU48vTAImSLqGgbtjRY8vNKoWVrrgaPu3wG+VWgltR2p/sBfpPbZorCrfB3ckTeqPZGo63Y4l4lTa169i3egH/HlSS4cf2H4ixz1jGo8ZypxuOsKQn1eFi5j1Kklb5S/vl/R7Utq8SRlmd3QQ+mLSgsrVlFi86Ka+SAdtyCt4J5Jm9ZBm5Xvb/mPd8WJspcf2edKKY+OFaUPgOy7Y76efKPVGW8d22Wbdg8WdEXgXA1e62n0gHuzxlZ2T63XqQoW0/Gb8mnOj8/z/eTbXf1ZuVtK/szF5uR/4P5fsEah0Fu1sphaseA+pV1UnBTGa43fUcqKiMawMTLL9SMv1mYHtbJ9Z0fcpvdssaTywbWOiKmkJ4HeusWpmzkJYmFScagfSpOsC0uLU1raHvfCgCkvZa5C+dA298n4l6Tek4xUvkD603kg691n4XLGkdUiFiJYnFa6YEXjVFRZcKjGmyvr6TeP7dNqDsycLpki6kLSY11iE2BlYw/anahtUhdS+t3ODy+7cqYPK6y1xZgC2sX1up7GmxOynSSBM+UDSyOt90B3m5lcZL8ZWOta7Sf11AG6z/XwnY+sHqrg3mqT9SU3oXyCtdDUqLJY6b9RPqnrDV8Vn5XpZ/pktS/o9e9AdnENThS0nVF1Fz0rThasaV8tjNybtVD9O+v+wKPD5dos401M+IrAvqT3BrKSiOBcBP3Fuqj7MOJUt1OR0sAVtP9ByfQXgBdt/H+648uOWBr5JyoA5HPg1KZPiMWB3t/RsLRD3QlImzQOkM57XNzJ2SsS6kzQRP4905u6zwNIuWEsgx6oknU4V9vWbxvfpqAdnr1LqWfhdBrZO+I7tl2odWI+T9H3SOdvfVxCr0gXxvpoE5nMjBwOL2t4zv5Aua/uyuuPF2EqPreP+dP1IFfdGk/Qoqa9U6ZYEVX/w7TftVhurWoEczVp2ad4kTQALt5xQtRU9r6W6XajK+93lXf8DSOcBmyfjPVnwpFOdLtRIOpvU6/S6lusfIxXWKJTaKOlGUoGOeUgp1wcBl5Imgt93yYIpTfGXBz6WY8/oApVtm2LcaXsNNfUylHRzmUUppSI9N5DO6k5Jp7N9fsE4PdHfMfS2vAC0Oyl7ZbbG9Q52AieS2hC9DrwB5dsQSfpf0vGHc4ApxZtcsv9jv50JPJn0ItLYAXmatEpVajJTcbwYW7l4HfenA1D/VQdt9EabLOk1OnhRyp4Chr3KPoh+OSfXLZWelesjv6Ol5YSkOUqk0VbZV67K80GV97uzPVnSJ23/krSY1DO6seuZd5o7aXWwYusEMMf9o6RftHvANMxl+0QASfvYPi9fv0rSz8oOUqlg0wakiq/vJPXxvKFkuEn5tXuCpJ+Sfn5lz4/NUdGOWpV9/dp/A+lh28t0+/sUoQ5bOkhan7TQflq+/Tum9lX8vu0y/V572emkPqofI32u3Imp/Z8Ls134TO0QGhPRLzZ/C2CJMsH6bRK4pO3tlaolYfu1vJPUC/FibOWs7dyfLsd6Kb/xFNU4YN+2fUWNsbqi4hclSClh10q6nIEFD1qbmg6lGwfj+8lBwHmSBpyVq284I8Y1pD5rjQ9Is5N+34ruWFRW0dPVNlSuvNJodrNSQ+XWFenxgz+ku5p3PfPPbcquJ2nxqK5doKEqMpap1vhW09f/HuK+oj5OSvE70nbZJvENu5DSq/cj7Si+D9i6ZKzLJP1PBel0pXpiDkYDm9k3PsPM0bjewaJqJdTS0kFS2ZYO3wX2b7q9LLAraVJ/CGmxYDRZyva2kra0faqk/yP1WSxE0s62z8hfr9ecYSJpP0+tZDxsthcv+pih9Nsk8L+SZic/aZWqo3WSvlJlvBhbOW/k1KRGrAUp8SboHm6t0Q1NabSL2/6eUkXE93SQRvtk/jNL/lNYxR98+47tOyQtR0Vn5bpJHRROkLQeMMH2q5J2Jn2wP9L2X0sOp6qWE1VW9Jyigl2oroyLqZPkw5qumeKtNapU+a5nRR5pN4mR9HGmFkgrYjlJ95D+TUvmr8m3S+0IANj+oqRFScVhns3v0zPZLlxFtun5+B/SJKITBwKHSOoona7E5GdaTgHmBb5i+wUASU9U/UG9A1W1dJjHA8+zPuJciEvSjyoYZ69pvG++rHRu93nSedSiDmbqJsDRDFyE2g0oPAnU1ONUY2zvpQ6PZ/XbJPDbwBXA+ySdSeoZtGuPxIuxldPoT/culexP16KXW2tUqTmN9nukXZBjKZhG22C70zf51nidfvDtG5I2tv0nTS1v3bC0pMoq3lXsGFLhhF2AomlexwMrK1XQ/CpwEmm1e8OSY6kqjbYbfeWqUPm48sLbJTkdtJd0a9ezU1/K49iOdBQCUrGUdSnXKmX5qgbWTNKepJYQ85EK6yxC6q+4STe+33B1IXOlErb3z68XZ0m6iPS61ktn1qtq6fCO5hu2m99r3lVybL3sRKUiOP8LXEJqPfatEnE0yNftbg9X4zhVYyLf0fGsvioMAyBpfmAd0v+AW22/2CvxYmylYy3H1P5017h4f7rmWD3bWqNKygfkJd1le9V87W4P7PsVRgBJ37X9bbUvb233QEPaKjX97n4LeMb2Seqg4IMqajkh9WZho26NS9JY91i/NaUCIru46Tyg0nmoi4D1bc9a49hmJfW2WyFf6qhVSjdImkDqyXpb0/vCva6xXUpD/lC+NAMLdfRKZk0j7XVb0nGXwr2Ku0EVtXRQqnNwgu3LW65vDuxr+xMVDHfUaX5fan2PKvuepakFlyr57NZXO4E5Be7jNFWSlLRW2RS4KuPF2MrHI6UNTrJ9sqQFJS1u+4kygWxfkbfXO25fUWWsLqgkjTbUL08AZwD+4Ar7B1VBqXfcoaQJ1o+BX5J2P/5MSqH6S4mwEyV9g/SB5kP597jMuSqg0jTaXi1s1K1x9dyZQHp3N5b82j9UH7Je8Lrt/yof0Zc0Ez2wsyVpD1JK6CLABNIC8i1UlHqsDvv6OfVmPUrSecCqVYypIruRUnEb6dDXkxrIF/Ul4HJJ25AmlQCrk3ajyuxk9yRJBw91v4vVOIDupG1Xejyrr3YCJR1PToGzvXxeWbrSdqkUuCrjxdhKj+3bpLSaZW0vI+m9wHm21ys5tp5trVElSTuRioasBpxKTqP11CpzYYRRxf2DqqB0BvYs0rmZnUkfgs8FPgrsZLvwhzilvqA7AnfYvkGpLcxGzpXr6qIK+8qNhHFJatcP0GX+n1alV3djRwqlKp4vk3r67Q98AXjA9jcLxKi8Orake0lHFW61vUpetPmu7UoKX6mDvn759Qjbz+fF1A2Ah2zfX8XYekXeyd6JqeeIe24nu1P58ySkBcE1SamgAFuQembuUTDeokPd7xLn2CV9lNQj9P2k1+/1SAWwri0aC/pvElhpClyV8WJspcc2gbTyNr4p1pS+RCXinUPKt/6s7RXyisstLtFrrcpY3aBq02iXIZ3Velf+t64EfNL296sZbZgWVdw/qKIxNT/Hn7Q9pt19o416tLBRr46rKqqwv2I/yhkFu5MWaUSqiPibIpNmSY2zuW2rY7tcs/g7bK+Z3+/Xtv26eqAHqqS9ga+TflY/IdU2uJ/0wfyntk+qaVz91tKhUpKuBLZ2LoiklFJ+nu3N6h1ZogqPU/VVOijVp8BVGS/GVs5/bVtSI1bZPkQNvdxaozKSjgTOsX1sRSF/DXyFVI0M2/colVWOSeD0U2n/oIq8lRcI5iWVTl/D9p2SliLtRBWmgWXZZyGlgr5ie95KRlwB92hho6rHJekTvL2h8mGDP6Lr+rrNTEVpjb/Of0pxd6pjPy3pHaSznVdJeompZ3iHLWfn7Ed6/Tga2IE0WX0QOMzF++jtR/r9nx34K6m1wPM5u2ksqWhVHfqtpUPVxgD/bbr9X8pVB62cpEtI2TWX2H51Wn9/WvptElh1Jckq48XYyjlX0q+AdyhVNtuNDt7A6O3WGlUaDxyaP6BfSJoQ3tlBvDmcqvE1X3uzkwGGwpZvTc3JqYB1+ipwKWmR51PAN5Sqes4D7FkmoFsqBUr6FKmYRSmqvuVEX5B0AjAH8GHgN6TX8bLnuivhEdZmptNJWxulqu7mowrfBP4JHE56D90AeAzYw1N7LRZRWXVs25/OX34npyHPS6owXtQpwFOkSdvlpLPJPyel+x1P8T6Cb9ieBEyS9Jjt5/N4X2osTNek31o6VO104HalwjoGPk2qQN0LfkE6yvNjSbeTMn8uK5uW21fpoDAgBQ7gT52kwFUdL8ZWOtampPQVSGcLr+ow1qFUkG9dZaxukTQfqYHvDqS+M0uXjPMH0qroeTnVdxtgd9sfr260YShqU22s3bW6SVoAeMn25Apj3mp7nZKPvQdYGViJ9OZ/ErCV7bItJ/pCI+2+6b9zARfY/ug0HxyAzs6iVTyOG0kfcuchFQE5iLR4swEpfXDtEjF7rjp2I4U0Z+Q8R+qN63z77qLHSCTdCaxr+w1Ji9h+Ol+fjVRhtZZq25IeGey9XNKjtpea3mMaaZRaf6yfb15v+646x9MqZ9NtTFpM3cwFe2Y29NtOIKSVy0Yq4uw9Fi/GVs69OYbz16XZvkrSeKbmWx9YNt+6ylhdtBSpeuliwAND/9UhfZH0hr+cpGeAJ0iFQEKXKRUmWBiYXdKqMKX/0Dyk51lPaTwHJG1aZsFGA/shzkAqDNXJauab+YPglqQdwJMkfa6DeP2i0UtxklJBrn+QCs+EYco7bHeQzjEOWz67tytpAW8RUtbFI6Qy/teWGMpctk/Msffx1AJhV0n6WYl4PV0dOz/ff98469h8pKSgrcivPY0JYDY/8P86H2lpD0r6hNu3dHioqm/ShZ3sXjKBtFAwE4CkMc3njDvR6c8tZ5htwcDifqX01SRQqa/UtqQXXAEnSzqvbPGKKuPF2EqPbQ9SE88/5VhHSzrM9m9Ljq1nW2tUSdJPSG9gj5GqNX6vk5SpnPLzEaUzmTM0DlSH6eJjpA+Ei5BSuRr+TTr/0atOIu2CFLVF09dvAn8BtuxgHJW2nOgjl+VzWj8jpZeblBYaWqj6Viknkc6g/YiUhvtv4AZSiv+Kto8uGK/5TP6/h7hvmloWaZotKQnbFxQaWbXulDSX7Vfc1D81H9Uo8571VGMi2cz2M8AzOXYd1WinV0uHUunHvU7S/sC3gReAyaTPliZli1Sh9M9NqeDg2qR06GOBa/NZ3lL6Kh1U0p+BVRu5s3k2Pd728nXHi7GVHttDwAdt/yPfnh+42fayJcfWs601qiRpH+B3Ve1MKpWP3pq0ozhlccn1FonoK5K2tl1oR6HblA6xt72L9LzotJBTx9SjLSdGkvz8n832v+oeSy9Sxa1S1FIBu5EOnf8/TCj6XippEvAo6Xm5ZP6afHuJIs9TSUP1QnTz5KuXlJmsqYer0aoPWjp0i6RHSVVo/1H3WFrlNOurqjpO0Vc7gaQV49mAxpNgVtJOSC/Ei7GV8zQDV/Amkg5+l7V2PtN2F0w54D1LD8SqlO0TJH1SUqN623W2L+0g5MXAv0gtMXoi5acP3STpJOC9tj8u6f2k8yp1VaiDdKZoZ6C16p4oWcxF0iKkyn7rkVZnbySlWj895AMH4VTM4fCm20/SO0UAepqkD9K08JN3euJn93Zz2z4eQNIXbP8iXz9J0n4l4r0haUnbj0lajVzJ0Kl1QpmV/VILuu3YLtOMvC0NrATc7nsVPgelavv69Ww12px6WyojqpWkC0gN5y9y8QqqI9FTpM8zXSPpRNt7lXjoNcAXmz+7kdLA3ygzjn6bBL4O3C/pKtILy6bAjZKOArB9QI3xYmzl4j0D3Cbp4hxrS1JVp4NzrMOHenAbvdxaozJKFcLWAs7Mlw6Q9EHb3ygZchH3SA+dPnZy/tNo7PwwqXJYnZPAW4FJzmXjm+Vd/DJOBv6PlFIOU3dWNi0TTCOg5UQvknQ6addoAillCtLPMSaBb1d1q5SvAGMl/Yf0+7oDTHmPuaxoMFdYCVfSzrbPaLwHt/lew35Pdq4ELOkw4HlS4SaRdrjmHuKhg41tSl+/fCRiV9IO2Y8kFe7r5xFWjbYDa5M+uxwl6WrSrvbltv879MNGrMeBayVdTtOidtHPk0qF99reBfxPybEdT3rOH5dv75KvFWpkP2UgfZYOOuRhf9uFDldWGS/GVi6epG9PI9Z3hxsrx9uJdNh2dVI56W2AQz31oHwtsaqmVBFxlUYueZ6s3uWC1dGa4p0IHG27o8I8oTxNbah8l6c2aK+9oXLV2v2bqvx3KreccImm1v0kp/W/v4bzTiOOpE1IH9reIlXz+xKpIu08wJ62Ly4RU8D8VaX0V0XS3rZ/Ndh7c9H35BzzNrdUKG13bRhx7iVNaNr29Rttr5VVabynKDVN/xTwGWBN0oLDWbavrHN8Vavqd1fSZNLvWXPvLOfbC9sunBkm6W63VJ1td224+monsDG5yCs2KwDP2P5bL8SLsZUe25QnpVLFtLlstx5sLxLvTEnjmNq+4lMu2b6iylhd8g5SXyhIK9SF5TdVk15LPi/pcdLKmUjnP6o6SB2m7VWlM7GNned16HJKy7QM55xNibM4Lyr18zsr3/4MqTJlJWxfJOnrVcUbxe4D3k2FzedHK9vXkBp2N9yozlulzE163R4wCZS0ku17SsaswguSFioz2RvC5Lyoejbp9e0zTN19LqJX+/r1ukYF1Imk3djT8y7XdqSd1VE1Cazwd/dxYBO3qSoqqeyxpcmNVPAcZwnKPReAPpkEKjW1Pdr2/ZLmBW4h/dDmk/Rl22cNHaF78WJs5ePlmP8H7JPjjAPmlXS47VJlrbNebq1RlR8Bdyk13hXwIaBMKmiVlcZCZw4GLiFV4buJ1Jh5m3qHxFhJ0yycQNopH67dSNXVfkl6Xt2cr5Wi6ltO9IsFgAeUGhY3p0x9sr4h9S5J8wALNj68eWqrlMKTNknbAUcAf8uLqbt6akP3U0hl4+uyM3CsUrGZm0jPz5tKnrlr2BE4Mv9xjrtjiThvSZo5n5/6ROOiUl+/GToY34ig8q0J3nYO0PY/gRPyn1Elfy5qV/W1UAEn0nP0nUC71hI/LT4yYGoq+OOkz26LAqXP4fZFOqik+21/IH99EKny26eUDgj/oZE6VUe8GFv5eDlOo/nrTqS0y68B4zpIa2xtX/EpUgP0KlprlI7VDZLeQ0rpEKmx7fMdxDrd9i7Tuha6S9JMpB0HkYodlDosXuF4ZiNN0HYi9ZB7mYGFE451gcIJOW35VNuV9aDUwGqGjZYTv+4k26EfSNqw3XW3Of/Z75onbaTzPFMmbZLG2y40aZM0Afi47eckrUU6h3mI7Qua08ErGHfpfmZKhVLWJbUlWJdUEv8O22XPQnVMqfLvs7bfbLm+MLC87avrGdn0IWlN0v+HtWyPmpYOVVNqFN8wG6ny+Zu2v1rTkAZQqvzaeJ/vqP9mX+wEkitnZZsC58GU6lB1x4uxlY8HMHNeCf0UcIztNzpM6/gMA9tX/JjUZ6fMxK3KWJWz/Rxp56gKH2i+kT+srz7I3w1dkH/m/8PUao0fVarWWLQ4UmVcceEE25MlLShpFldUlMAVVjPsJzHZK+QQYPWmSdvpkg5x6plX5s1vxvz6je3bJX2Y1LdxEardxS7dz8z2E/nD6uz5z2yUzIZRKqpzPPAu2ytIWgn4ZIkF1V7t6zdd5IWHO0gL04Wo2qqqPc32uJZLN0mq5PVO0g/d4XnzPOmrJOW7XyaBL0vanPQkXw/YHaasmpd5UaoyXoytfDyAX5FW7u8Grpe0KG9vdlvEX+jd1ho9R6nJ9iHA7JIaP3eRJvwn1jaw/nQp6XftXnqkCm2zvCtZxfmxv5DelC8BXm2KX2qyq4pbToTQRtWTtonN54Ly5HIj4CJaFuQ6UWbSIOkQ0s7fgsBDpArBxwB7dXD+8dekNLhf5XHdk4+CFJ0EdiM9vecotR052/aLShVof0tqdP4QsIcLFnBTxVVVe50GVvWcgbSg/e4ScY5qvQTsImkuKFVZv3L9MgncGziK9D/xoKa0t02Ay2uOF2MrHw/bR+WYAEh6EvhwmVhZL7fW6Dm2f0R6I/iRy7eXCNVYpGwa9AjzbP4zAyXKxLdRacuJENqoetK2Ly1n2GxPVGokvV3RYHkhdnfg08B7Se9Xz5L6v55UMK38s6QzZJeRzgPeZrvTAlVz5Mlz87U3B/vLQ+jZvn4V29f2MfnrI0n/rgvz79wJpAWvIvYj/Z62rapKvW2IumEcU6t4vgk8Qd60KGgr4FrS71bjl3eHHL8n9MWZwBCGSz3cWqNKkpYEnnZqLrwRaZXwtLJpeqF+eYX2Go+yct2DkTSn7Ven/TenGaerLSdCkLQyqV/mIy3XZwa2s31m+0cOGq/SqruSziJNiE4FGjvgi5B2xuazvX3B8c1HOgv4QWAdYC5Sts7Ntk8e6rGDxPsDaSJynu3VJG0D7G7740VjNcUctX39JD1ke9n89R2212y6756ii4XN51bV0o6gyjOoo41SS43vAQsBX7H9jKTHbS/RQcz1gAm2X1Wqkr0acKRL9vqMSWAIbaiidhhVx6pKLiywBun82B9JZwOXrfPQfuiMpE8DZ5B2CN5gapuOeWodWMUkrUtaeZ7L9pj8AXtv218oGe9qUvpXc8uJz9veZNAH9TFNbQvTVp/sRhfShUnbtaQUzSHTGm2fMsx4UyYNbe572PYyw4nT5rEzkVLpPkTKBFrc9owl4ixBOl7wQeAl0s7Mzrb/UmZco52kHwALA4eRdp4mAReQsq62tl2oqrekO4F1c82FRRqp8kqFv25zyR51vSp/ZtuX9HsLaTfvVwV3xJvjrQ78nJTxtp/txToY2z2kHqMrkdp1nARsZbttoa5pGfUlccPoJGnb/N/FK4p3gqRG5dJ5SauWp5HaKHymrlhd9JZThbRPA0fY/hLwnprHFDrzC9JZnDlsz2N77tE2AcyOAD5G7g1o+26mvlmXsRsphe550pnFbeig5UQf2BzYArgi/9kp//k98Lsax9XLxkraX6k65RSSZpG0sVIVziEzR1psRmqLdJakZyU9oFQy/hHSIsYvhzsBzF6StK1Sr93G2GaQtD1p0jVskj4p6ceSbiBVQ/05acft/1HiXBWA7cdtf4R0znA52+vHBHBwtr9JmricRWod9D3Sc3Vp0nO1qK2Y2iuw+az0/KT/r6PN8aTFi+Pyn9XztVJyoZmNgddIZ8478WZeLNqStAN4JB0ci4idwDAiNdITVKK89iDxera1RjdIuo30YfqbwBZOldzus71CyXjRIqJmkv5IKhvfc0VhqiTpNttrN6chtaYoFYhVecuJfiHpJtvrTetaqL5VSkvsjtMaJS0G/IT0QfUlUhbBvKTzXl+3/USBWBeQewOS2jV1XMVX0ruAHwLvtf1xSe8n7UyNtrNoPanqnexe1+79pMx7TDd+bkpVSq8gvZ5sAPydlB66YpGxNfRLYZi2JG0JPG/7tl6LF2Obpn8oNfRcXKlK4AAu3rC4l1trdMPngX2AH+QJ4OKkVMKyokVE/Z4Drs3nZ5qbd9fWIqJLnpL0QcA5/e0A4M9lArkLLSf6yJyS1rd9I0D+fzJnzWPqSa64VUpL7I6r7uZdte0BJM1P2iB4sWSsrToZyyBOIRVr+ma+/TBwDqOvIEllVG1Lh76oqtpkspoKOeV05DKVbbvxc9se2BHYLf+/HQP8rMTYgD6fBAJrAytKmqmTA8ZdihdjG9onSAdiTyelwXWql1trVM72A5K+RuoBRV7p/XHROIoWEb3kifxnlvxntNqHVPFuYVIRiyuBL3YQ7y9U2HKij+wO/DanvEPa3Yo02mmoYtLWDa2TBklb0Tt94BawfW5+v8H2m5LKtpsY9VR9S4d+qara8BXSBO5x0ueZRUkL50W1+7nNTjqKV+rnlp+f55NSewFeBC4sMTYg0kHDCCdpQdt/V6rCZNuvlIyzDFPbVxzROE8h6WPAR20PO++9yljdImkL0lmNWWwvLmkV4LASO6iNeNEiIoxIkr7d7rrt707vsYxEkuYhfZbotA1AqEnzpIGUFroradKwHlB7HzilQjhbA1flYyDrAD8pWwxjtFMq3rQ2g7R0cAeVj6veye5VkmYFliU9Jx4E1rB9UwfxKvm5SdoT2ItUtXdJSUsDJ7hkIbO+mQTm1crNSKvHjR44f6z6l1jSpravKviYeYAFG1vPTddXsn1PiTFUmQbQGvuHtg/pNE6OtTiwKvCA7QdLxliBtBs4H+nJ+nfgc7bvq2KMo5WkxkHla5vOVd1bNq88P/6dpNWp2RrXbF/f6VhDaKa3N+AF+Bdwp+2LO4hbScuJfiLpE6RU8Obn/GH1jSiU0c1JQ0XjWw04mlRl+z5SgZhtynw+6geKlg6l5GMs25HmCX+wfX/O6joEmL0Xfm5Kld3XIlVl7fizW19UB5X0WWA8sBEwB+ncwoeBcfm+KhVaMZO0HWmV4XxJ90tas+nuU4p+87yidwtwq6R9SQ1bNwcukFSo2aWko1r+HA18oXG7xNguavp6S+BPpCpzl0jatWi87ETgYNuL2h5DqlQVaYjT9mablfvSK0KS9gCuJ7Wb+G7+73dKjy6Ewc0GrEKqhPgIqVT2fMDuko4oGkzSupIeIJ8rlLSypOMqG+0oJekE0vmU/UkLcNuS0qbCyPOG7Um2/wE8Zvt5ANsv0cH7QjNJp0o6Pi/cFmJ7PLAhqUXE3sAHYgI4pLfyzhOkozPAlAJFffG5v6STgD1IVU+PlnQy6bzdT3thApi93nx+PR8zKv0c7Zczgd8EVm/d9curXLeRyvcPm9oUImncRfrlKeKQPLbnJK0FnC7pENsX5HhF7UdamW27okexSepWpDLDVzaNZQdgXIlxwcAPCF8DNs5FSRYArqHcoeI5bY9t3LB9raQoTjBt90naEZgxpxMcQKroVtaBwJrArbY/LGk50mQwhKotRXrteBNA0vGk16hNgXtLxDuC1HLiEkgtJyR10nKiX3zQ9kpKzae/K+kXpF5kYeR5S9LM+bxityYNx5DOoO9Cev8ftjyOL5CKaRi4QdIJueBOeLt+a+lQlTWAlWy/lX/nXiR/hq55XM2uk9Sow7Ap6Xlxadlg/TIJFO1nym9RbqK1AbAz0Hr+TKRt2iJmtP0cgO3bJX0YuEzSIpSb3b9hexIwSdKAFT1JReMtT+ovsxnwFdvPSPq27VNLjAsG/ntmysVIsP2ipLJl7R+X9L+klFBI/1+GXc66j+1PWhx5ndRL6I+k/9dl/cf2fyQhaVbbD0pq23w4VEvSAs2V/CTtTHodug/4tUdfzv/CpGyOxk72nKTS8ZMlvT74wwZn+ykNrNwbRSem7bX830mS3kvq21hJ39Yw3XV90mD7DuAOUpP7ok4DJpJSQiH1QjydtPsc3u6pdq/7tp8hFawbVS0dKvRf5xZL+fPMwz02AYR0dnd30oLn3qT+rL8pG6xfJoE/AMZLuhJ4Kl8bQ1o5LvPB91Zgku3rWu+Q9FDBWBPVVIo27whuBFxES9n9YapsRc/2ROAgSasDZ0i6vGiMFisrVZAUMKukd+ddyllIVabK2I2049RYgb6eclWc2lIPt9boRF4o+CZTS2536mlJ7yD93l4l6SXSudvQfVeSKuUi6VDSItX/kdLAlwe+VN/QuuKnwIRcLEKkRvE/zBkAV5eIV1nLiT5zWX7O/4x03MLAr2sdUShrukwaJJ1oe68SD13WA3u0jZV0dydjGeX6raVDVZaT1EgzFrBkvi1S4cGV6htakiepv6ai19p+KgzzTlLKz8Kk/6FPkwrDvFTzuFYmTSgfabk+M7Cd7TMLxhsDPNtIlWq6vjCwvO0yH5JQWib/AqlBa6WNlfMHieVt31Jl3CpI+iGwImnnsqN2GFXG6mAMlzLEDrNLVgdt+R4bkhoNX+HovdZ1Gtg0fTywge1X82vI+E6K/fQqSe8h7XYKuN126QWHnI5+JPCRHO9K4MB8PioMg1IlvdnanDMOI0BeUJnmpMG50vU0Ys032F3A3bYXKTG+U0gVEG/Nt9cmFYD7QtFY/SAv+u8G7ETanX+ZgS0djvXoaulQCUlDnmm2/dfpNZZWSsWbhvrsVmqC2heTwOGsYBVZ5aoyXoytfLxQXJ6gDard7nbobZIeJKVHzQD81gMrwU1wzZX9uiEvai1KUzaLoxLtdJUXGfYl7cRCOj/+q5yFEkaQKicNSv37/srAozbOtxe2XbiHqaQ/k8r1NyaoY0i79W/RIzs0vUp90tJhtOvWBLVfJoHXUtEqV9XxYmzl41VJ0ieBK13RQXOlwhIv2H5I0vrAOsCfbV9eRfwQGiSNbbm0Y04rn5+U7bBGHePqFqXmx9uT+pg1zhK77C62utRyYrST9BtgZqBxRnwXYLLtPeobVehUp5MGSY8AmzS/xzfd95Tt95WI2bM7NCGMZP0yCWy3yjU7aeW88NZ4xatmlW7bT4ex9cTPrWqSXgNeBf5ALpRiu1RxCKUy9WuRdin+CGyS424I3GX7K1WMueTYzrW93WCpBbGiOnoo9TyaNZ//HDXyueuVbJcqAtMm3onAcsB5+dLWpAnm+4DHbR9UxfcZbdTSf2ywa6G/SPoicKPtt53Zk7S/7aPbPGxaMZcEnrb9eq6ZsBJwWuxshX4h6Ubb60uayMDPbo3zivOUitsPk8BmVW+NVxkvxlbo8UczdH70AQXj3UVqnr4NqQ3GCsCFwFlFUyQl3Z8fPzvpUP3Ctiflf/Ndtgv3SaqKpPfkXaK2K6ulUwqk/YAzXfMZ2zD6SfoDsK3t1urMZeP9Cfiop7acmImmlhO231/F9xlt8vnTbZ2LmklaAvidc5PqEKqi1CB7DWAx0sLqJaRiMf9T47BCGPH6pTroFPm8wnO9GC/GVsid+b/rAe8Hzsm3t6VcH0PnCcyvgV9LejewHfBjSYsUTGGxbWtq24vGZPUtam7U6qntSKpOn3k3cEf+YPhb0k5qf60w9SBJ40fhh/JJpOqg15BanADFF36aVN5yok98hVSF8HHSavSiVFiZOYxc+f0Tp+rfC5IqFj9k+/6SId+y/aakrYAjbB+dF25D6DpJp5Led461fV8PjGdG4F0MPBP/tvTrYcWKz2lhJMvnoT7aKEaQd9uutP3hgnHucq6w2Oa+RYtMmvKZpQ+SUl2vJaWa3UpKB33c9j5FxtYN+c30J8BCpA9wHaUU5JgCPkr6ILgGcC5wUmOnIIQqSPpcu+su2b9U0u7AoaTn6pSWE6S08O/Umb7d65Sqgi5L+rk9CKxh+6Z6RxXqJGlvUi8zkd5jdiWlV68H/NT2SSVi3gYcQWpptIXtJyTdV2dWTegfktYkFSNay/bXah7L/sC3gRcYeCY+qoOG/pPPB61r+5/59juBW20XalQuaSPb11Y4rnVJT8xb83mGT5Mqm/3OuRlpnSQ9SnozrbQfmlLLk88Dm5H6EK0DXGX7q1V+nxCqpApbTox2eRV6O9IO6h9s3y9pc+AQYPbBFtNCf8jnzdcmHYf4K7BU3hF8J6nw2yolYr4f2Ae4xfZZkhYHtrf94wqHHkLPy5/d1nZFLYxiEhhGNEmfB75DmnBA2m37TtFdgSrbV4yEVhiSbrK9XoXxDiBVd30R+A1wke03JM0APGJ7yaq+VxhI0nLAL0mrggcA/wt8CniY1EtrVDU+l7Q08CNSGvhsjeu2l+ggZrScGCalnm3vA24nfdj/K2mx5xu2L6pvZKEXNKegtxYKGirjJoS65fPgu5MW7d9LOsrzLHAxKaup9vY3OfttU7f0Ai+r784EhtHF9sm5UMTa+dLXbT9fItRYSdNsXwGcMp1jVSqngQLcKekc4CIGnqu6oGToBYCtWtNmbb+VdwlC95wI/AyYC/gT8DXSbuzmwDGk6rSjycmkdJhfAh8m/Vs15COGMFjLCSAmge2tQarO+lau+Pwieben5nGF3vCWpJnzB+ZPNC7m35Vaz8SHMA2nk6rWfwd4Ol9bhPSZ7QzS+0QtJB2cv3wcuFbS5Qz87HZ4qbixExhGuipW8Xu5tUaVJJ08xN22vVuH8Rdi4O5MqcPKYfiaV9clPWp7qab7Rl1hGEnjbK8u6V7bK+ZrN9jeoGS8SltOjHatv1Oj8XcslCdpDPBs605Ffp9e3vbV9YwshKFJemiwo0SSHra9zPQeU9P3//ZQ99v+bpm4sRMYRrSqVvGdmsQfBxzXafuKKmNVzXZXqvdJ2gI4nJRC8TfSpPzPwAe68f3CADM2fd26GjjL9BzIdPKfRppxbk3yDKnAUVmPk5qexyRweJaTdE/+WsCS+XajuFT0Gu1vT7U76mD7GdJztfbjECEM4iVJ2wLnN2o35PeabYFa21+VneRNS0wCw0j3KVK/oMo+wLmHW2tUJZc8PrAxMc2H9n/RwU7g90nngq62vaqkDwOfqWSwYVqOlTSX7VdsH9e4KGkpYDSuuh8EzEE6//g9Un/PthVDh6nqlhOj3fJ1DyD0tMqOQ0i6lKH7AX+y49GGMNUOpIq2x0lqTPreSTpmsUNto2oi6SpSf9aX8+13Amfb/lipeLEYE0YyVdw4ul+0O6DfyaF9SXfaXkPS3cCq+bzQ7bbXqmTAIXRJ1S0nQuhnFR+t2HCo+21f18lYQxiMpPlJc6QX6x5LM0kTWivsdvLZLXYCw0gXq/jlzCDpnbZfApA0H529HrwsaS5SGu6Zkv4GVFK9KoSGPGE7kNSbDlLK8VG2TysbMyZ7IVSn4qMVMckLtWi0YJD0Q9uH1D2eJpMljWnssktalCF2y6clJoFhpLsk/wnF/AK4WdLvSC8g2wE/6CDelsBrwJdIK8DzAod1OsgQGiR9lpQKejAwnnQGbTXgZ5IoOxHsRsuJEELnxyFyz8Gh0kHj/GmojKSjWi8Bu+QF7l7ZXPgmcKOkxgLJh4C9ygaLdNAwIkmax/a/B7lvyipJGFxuwLsx6YXuGtsPdBBrN+AG249UNb4wfPnw+ja2z617LN0i6VZgB9t/abm+GOlMxDol497I1JYTW5BbTtgeshpbCKG78i7HoFpbEoXQCUlPA9eS0pYbbYd+DnwZeidrRNICpBoMAm7pJGU1eraEkeraxhc5FbTZRdN1JCPXfMCrto8G/i5p8Q5iLQb8StLjks6VtL+kVaoYZJi2XMlsv7rH0WXztE4AAfK1eTqIO7vta0gTv7/a/g5pcSQUIOlUScdLWqHusYTRIT8fB/1T9/jCqLM8qe/pZqQid6cCE22f2kMTQJHGt5rtS4E5JJWuvRCTwDBSNTeHnm+I+0IbuefM14Bv5Eszk5qhlmL7W7Y3JrWEuBH4CjCu03GGQq6S9GVJ75M0X+NP3YOq0Gsl75uWAS0nJH2azlpO9KtjSNVod6l7IGF0kbSOpDskvSLpv5ImS2qbCRRCWbYn2j6IdFzmDElfpvfmSccB6zK1+vpE4NiyweJMYBipPMjX7W6Ht/s0sCrpbBW2n5U0d9lgkg4F1gPmAu4ipU/cUME4w/A12nt8semagdFytm35pv50zURn/8aDqLblRF+yfQdwB3B+3WMJo84xpBL95wFrAJ8Flqp1RGHUsj1O0sbAF0iL2r1kbdurSboLwPZLuf1KKTEJDCPVQpIOJn0AbHxNvr1gfcMaMf5r25IMIGnODuNtRaoGejlwHXBrrhIXphPbnaTzjgRd6U+XJy8Ar5DOA4aCJD1se5m6xxFGL9uPSprR9mTgZEk31z2mMLpIknOhlPzfY2nZZWv+OzV5Q9KM5M0OSQsCb5UNFpPAMFL9Gpi7zdcAv5n+wxlxzpX0K+AdkvYk7SL9umywvDI1N6kZ8KbAryW9YHv9aoYbpkXSHKTKmWNs75WrXi5r+7Kah1aJbpwB6kbLidFO0kSmZls0Uu/naFy33cn5zBDamZR3OyZI+imp4minC5chtBor6Xzg4ubigvl3b31ShshY4JR6hgfAUcCFpM2PHwDbAIeWDRbVQUPoU5I2BT5K+iD3R9tXdRBrBWADYENSus5TpGqh36pirGHaJJ1DOof5WdsrSJqdVDlslXpH1ptyy4kv0ablBHBkTATbk3Q0qQXMV2y/kK890Qc70aEmuUroC8AspOfsvMBxth+tdWBhVJE0G2lBfCdgceBlYHbSucArgWNtT6hrfA2SlgM2YWpl9z+XjhWTwBD6j6QvAefZfrqieI000BuBO3J/qDAdSbrT9hqS7rK9ar52t+2V6x5bL+pWy4l+IGl10mT5ItJ5rUejr2IIYbSQNDOwAPCa7ZdrHs4Uko4EzrFdSTp0r1W9CSFMH/MAf5R0g6QvSnpXJ8Fsf8L2T/ML04rVDDEU9N+8+9c4K7Ak8Hq9Q+pp3Wo5MerZHgd8JN+8DpitxuGEEEKlbL9h+7lemgBm44FDJT0q6WeS1ugkWOwEhtDHJK0EbA9sDTxt+yPTeMhwYo63vVrHgwuFSPoo8E3g/aTUlfWAXW1fW+e4uk3SqcAkUqrOfQUeN8726kXvCwNJeg+wqu3f1z2WEELoB7n909akqrljbC9dJk4UhgmjiqQtgedt31b3WEaIvwHPA/+gut5o0aexBravlDQOWIf0/+BA2y/WPKzp4RhgDKk/3dcKPK5bLSdGPUnzAAvafsz2c6RCHUhayXa7n2kIhUk63fYukg60fWTd4wmhhywFLAcsBjxQNkjsBIZRRdIPSemIM9n+eN3j6VWS9iXtAC4I/I6UY174haTdm7SkT9m+qNIBh2mSdAlwFnCJ7VfrHk+vy8UmBtWNaqSjgaTtgCNIC0gzk3ab78j3RRZAqIykB4CPA5cAG9GywGj7nzUMK4TaSPoJqSXXY8A5wIWdpKzGJDCEPiTpx6TiFxM6jBNv0j1C0oakif0ngNtJbxCXjZZ+jZJmAHYlpcAsQupL+QhwwmhPee0lkiYAH7f9nKS1gNOAQ2xf0FyUKIROSToA2Je0M/8MA99fHMWIQr+RtA/wu6qyfGISGEYkSWOAv9n+jySRPhyuRtoW/7XtN+scX7+IN+nekxvJbgzsCWw2Wvq2SToZ+CtwNak30r+BG0gpoBfbPrrG4fUNSffaXrHp9nuAy4BTSbuCsRMYKiXpeNv71j2OEEabmASGEUnSfcBatifl7fElSeXKNwawvVuNw+s78SbdG3J10C1IO4KrkXYC9693VNWQdI/tlZpu32p7HUmzAhNsL1/j8PqGpJuBXWw/1nRtbtLr7/q2Z61rbGH0krQyqRctwPVx9jSEzkVhmDBSzWB7Uv76I8Catt8CzpB0d43j6ku294036XrlZvFrA1cAxwLX5ufEaPGGpCVtPyZpNeC/ALZflxSrmdPPvrS0l7I9UdJmwHb1DCmMZjnjZC/ggnzpTEknxu5/CJ2JPoFhpHpK0sb5678A7wOQNH9tIxohJM0o6eqKYx4AnEmqMLoQ6U16VOxAjSAnA0va3sf2n0bZBBDgK8BYSQ8D5+fbSFqQlI5YCUmnSjpe0gpVxRxl7rH9SOvF3FfrTICcoh9CVfYA1rb9LdvfIlVA3rPmMYUw3Un6uaQPVBYv0kHDSCTpfaSCBDMC/wLWB+4C3gl82fY1NQ6v5+VKkrvY/ldF8e4B1m1UpZQ0J3BLc/pe6C5JM5N2aT6UL11HKpryRn2jqlaeXMzfzdYXktYktZxYy3aRlhN9QdK1pEn4xbafbLo+C+l1+HPAWNun1DLAMOpIupeU7fOffHs24I7ms6kh9ANJewCfJ2Vyngyc1cnnuJgEhhFN0vLAMqQnxNOkN4bRtgNSOUnnklZTrwKmtBOwfUDJePEmXTNJvyGV7D81X9oFmGx7j/pGNX1I2tT2VXWPox/k5/ZuwE7A4sDLwGykBbkrgWM7rTocQjNJB5MWFy7Mlz4FnGL7iLrGFEKdJC1Lmgx+BriJVBBxbOE4MQkMI5EkeRq/vMP5O/1K0ufaXbd9arvrw4jX/CYtYEviTXq6knS37ZWndW00kvSk7TEFHzMTsDvwaeC9gIFngYuBk0bTDmq35N3nBYDXOulVFcK05HPA65PeX663fVfNQwqhFrkC+OakSeD7gHNJz41Xbe9QKFZ8Rg4jUaQkdS7/rJbJNx/q9ENvvEnXS9J4YNtG1UZJS5D6CY2Kkv05hbntXcDGtucsGO8s0i7WqaQsAkj9Bz8HzGd7+5JDDSGEECon6XDgk8A1pMXK25vue8j2soXixSQwjESRktQZSRuRPvz+hfQh+n3A52xfX0HszW1XVqgjDI+kTUhnBB4n/T9dFPh8mRSRXiTpJWBn4JXWu4BzbL+rYLxB3zAlPWx7mXb3hRBCCHWQtBtwdlN1/Ob75i16PjAmgWHEi5Sk4iSNA3a0/VC+vQzpgPHqFcQeP1p2n0aa3DNvWdLE6EHbr9c8pMpI+gPw03aTWknX2/5Qm4cNFe9W4BfA+Y1zxJJmALYFDra9dgXDDiGEECqRi6N9mpR1ZeBG2xcO/agh4sUkMIT+09p4e7BrJWPfZXvVTuOE0E2SFgN+AmwMvJQvvwMYC3zd9hP1jCyEEEJ4O0nHAUsBZ+VL2wOP2f5iqXgxCQyh/0j6LWkV6fR8aSdgJtufLxlv1sauk6S1bN/efC2ETnWzGFTuL6putp4IIRQjaSLpfaot2/NMx+GEUDtJ9wMrNN7ncvbKvbZL9Q6MZvEh9Kd9gfuBA4ADgQeAfTqId0vji6aDyrcM8ndDKGOspP0lDagCKmkWSRtLOpVU1GXYJM0jaUnb/2ieAEqK/pYh1Mz23HmidwTwdWBhUvGmrwHfr3FoIdTlIVIf24b3AfeUDRY7gSH0EUnX2N5E0k+qaIQt6d2kN+YzgB1JZ9EA5iE1Kl+u0+8RhkfSesAE269K2hlYDTjS9l9rHlolqi4GJWk70ofLv5H6K+5q+458X5xrDaFHSLqt9Yxuu2shjFaSLiXtis8LrAncnm+vDdxs+yNl4s5U2QhDCCPBeyRtCHxS0tlMnbQBYHt8wXgfA3Ylrc4e3nR9InBIB+MMxR0PrCxpZeCrwEnAacCGtY6qIrb/AxwHHFdRMahDgNVtPydpLeB0SYfYvoCW50UIoVaTJe0EnE364PsZYHK9Qwphuvp5N4LGTmAIfUTSNqQG2esDd7bcbdsbl4y7te3zOx1fKK+xeyXpW8Aztk+KHa3BSbrX9opNt98DXEZqnbJr/NxC6A25iNORwHqkSeBNwEG2/1LjsEIY8WISGEIfkvS/tr9XYbxZga2BxWjKMLB9WFXfIwxN0nXAFaSUyQ2Av5PSQ1cc8oF9StLNwC62H2u6NjdwEbC+7VnrGlsIIYTQbTEJDCF0TNIVwL+AcTSl6dj+RW2D6jP5fOaOwB22b8gFVDayfVrNQ+tJOW12ku1HWq7PDGxn+8x6RhZCaCZpQWBP3r7IuFtdYwphNIhJYAihY5Lus71C3ePod5IWBZa2fbWkOYAZbU+se1y9qJstJ0II1cm79jfw9kXGOIIQQgeiMEwIoQo3S1rR9r11D6RfSdoT2AuYD1iSVLX1BGCTOsfVw8ZKOh+42PaTjYuSZiGdmf0cqXH8KfUML4SQzVFFNesQRjpJ9/L23pn/ItV4+L7tfxSKF4ucIfQfSfO1uTzR9hsF4zRekGYClgYeB14nVVe07ei3Np1ImgCsBdxme9V87d44E9he1S0nQgjdIen7pDL4v697LCHUSdJPSbvh/5cv7ZD/+2/SWfYtCsWLSWAI/UfSX0hNRl8iTdjeATxH6pm2p+1xw4yz6FD3j5YedSNBo2+WpLtsryppJmB8TMSnraKWEyGELpA0EZiTtMD4BlMXGeepdWAhTGeSbrK9XrtrZRZ9Ix00hP50BXCh7T8CSPoosBlwLqkX27Ca8DYmeYPtLFYz1DBM10k6BJhd0qbAF4BLax7TiJB3wJ+rexwhhLezPXfdYwihR8wlaW3btwHkHrdz5fveLBpshipHFkIYMdZoTAABbF8JfMj2rUCZ0vjjSS0JHgYeyV8/IWm8pNWrGHCYpq+Tfu73AnsDvwcOrXVEIYRQkqSdm75u3f3Yb/qPKITa7QH8RtITOaPrN8CekuYEflQ0WKSDhtCHJF0JXAOcnS9tD2xK2g28o2ijbEknMPjO4pG2h7WzGEIIIQBIGt94L2r+ut3tEPqJpHlJc7iXO4kT6aAh9KcdgW+TGmMLuDFfmxHYrkS8NWzv07hh+0pJP7R9cG4kH7pkkGphU8SZwBDCCKVBvm53O4RRL3+e2prcM1NKTwPbh5WJF5PAEPqQ7ReB/Qe5+9ESIf8p6WsM3Fl8SdKMwFsl4oXh27zuAYQQQhd4kK/b3Q6hH1xMagkxjlQoqSORDhpCH5K0DPBl8mpS47rtjUvGW4C0s7g+U3cWv0t6sRpju8zEMoQQQp+SNIm0KClS79PG+4iAJWzPWdfYQqiDpPtsr1BZvJgEhtB/JN1NaiQ+jtRzBoDhtoYIvUPSjbbXz2XUm1/Qo4x6CGHEihZEIQwk6UTgaNv3VhIvJoEh9B9J42x3XLVT0hG2D5J0KW3Sc2x/stPvEUIIIYTQ7yQ9ACwFPEFKB20s9pY6+x+TwBD6kKTvkBrDX0hTXrntfxaMs7rtcZI2bHe/7es6GWcoJp/BfBcDU3yfrG9EIYQQQqjCYLvjZXfFYxIYQh+S9ESby7a9RIXfYz3bN1UVLwxN0v6kc5kvMLUYT+kVwhBCCCHUT9I8tv8tab529xddwJ8SNyaBIYSy8s7TdsDCwBW275O0OXAIMLvtVWsdYB+R9Ciwtu1/1D2WEEIIIVRD0mW2N88L+GZgi5TSC/gxCQyhj0ja2PafJG3V7n7bFxSMdwrwPuB2YG3gr8C6wNdtX9TZaEMRksYCm9p+s+6xhBBCt0g6FZgEHGv7vrrHE8JIFX0CQ+gvGwJ/ArZoc5+BQpNAYA1gJdtvSZoNeBFYyvbznQ0zDJekg/OXjwPXSrqcgec8D69lYCGE0B3HAGOAXYCv1TyWEKYbSesBE2y/KmlnYDXgiLJn/2MnMIRQmqTxtlcb7HboPknfHup+29+dXmMJIYQQQndIugdYGVgJOB04CdjKdtvifNOMF5PAEPqPpAOBk4GJwK9Jq0lft31lwTiNZr4wsKFvR2WLQwgh9Ld85nwPYBHSmfObmu471Pb3axtcCDVoLLRL+hbwjO2TOll8j3TQEPrTbraPlPQxYCHg86RJYaFJILB85SMLpUi6CtjW9sv59juBs21/rNaBhRBCOb8C5iCdOT9K0nW2G+nvWwExCQz9ZqKkbwA7Ax/KCyUzlw0Wk8AQ+lOjstT/ACfbvluShnpAO2V704SuWLAxAQSw/ZKkhWocTwghdGKtRjaJpGOA4yRdAHyGgdURQ+gX2wM7Arvbfl7SGOBnZYPNUNmwQggjyThJV5ImgX+UNDdTe8uFkWlyfkMApjSVjXz/EMJINUvjC9tv2t4LmEAqbjZXXYMKoUYTgSNt3yBpGWAV4KyyweJMYAh9SNIMpBePx22/nBuQLmL7nnpHFsqStBlwInBdvvQhYC/bf6xvVCGEUI6kM4AzbF/Rcn0P4HjbpdPgQhiJJI0DNgDeCdwK3AlMsr1TqXgxCQyh/wxSZvjISO8c2SQtAKxDSpW6xfaLNQ8phBBCCBVoKgyzPzC77Z9KmmB7lTLxIh00hP50PDBJ0srAV0lN3k+rKrikUyUdL2mFqmKGoeUznZsBq9m+FJhD0lo1DyuEEEqT9G5J785fLyhpK0kfqHtcIdREktYFdgIuz9dmLBssJoEh9Kc3ndIAtiTtAB4JzF1h/GOAq0nNfMP0cRywLqloAqSzA8fWN5wQQihP0t7ALcCtkvYFLgM2By6QtHutgwuhHgcC3wAutH2/pCWAsWWDRTpoCH1I0nXAFaTWEB8C/k5KD12x1oGF0prSRO6yvWq+drftleseWwghFCXpXmBtYHZStspSuSLiO4GxZVPgQghJ7ASG0J+2B14nlxkGFqaDMsPtSDqxynhhmt7IPYMMKXWKqPgaQhi53rA9yfY/gMfyexW2XyIqH4c+lFOifybp95L+1PhTNl70CQyhD+U308Obbj9JiTOBuapo27tI7SfC9HMUcCGwkKQfANsAh9Y7pBBCKO0tSTPbfgP4ROOipNmITYzQn84EziGlRe8DfI6UyVVKpIOG0IckrQMcDSxP6sU0I/CK7XkLxplMStNpbtzrfHth27O0fWCojKQvA2fbflrScsAmpJ//Nbb/XO/oQgihnNz39Fnbb7ZcXxhY3vbV9YwshHpIGmd7dUn32F4pX7vO9oZl4sVOYAj96RhgB+A8YA3gs8DSJeI8DmySdxIHkPRURyMMw7UwcIukJ0hNY8+J1hAhhFHgKbfZqbD9DPAMpFKJ7f5OCKPUG/m/z0n6BPAssEjZYLGdHkKfsv0oMKPtybZPBjYqEeYIUtPSdn5acmihANtfAsYA/wusBNwj6Q+SPiupyoqvIYQwPY2VtH/eEZxC0iySNpZ0KikdLoR+8X1J8wL/D/gy8BvgS2WDRTpoCH1I0vXAR0gvIM8DzwG7RiXJkS8Xh/kI8GNgWdtz1DykEEIoLJ/9243UE21x4GVgNtLxhSuBY21PqGt8IYx0MQkMoQ9JWhR4gXQe8EvAvMBxeXewqu+xqe2rqooXpk3SiqQ03+2BfwBn2T6i1kGFEEKHJM0MLAC8ZvvlmocTQi1yX8AjST2B3yL10fyS7cdLxYtJYAj9SdIswHKkQi4P2f5vxfGftD1m2n8zdELS0qSJ32eAycDZpMlfqTeFEEIIIfQeSbcCx5LO/0N679/f9tql4sUkMIT+kw8UnwA8RqokuTiwt+0/FIxzyWB3ARvbnrOjgYZpkvQ46Q3hbNv31j2eEEIIIVRP0m2tEz5Jt9pep1S8mASG0H8kPQhs3kj/lLQkcLnt5QrGeQnYGXil9S5Slcp3VTHeEEIIIYR+JunHpLOxZ5OyuLYHZiXtDmL7n0XiRYuIEPrT31rO/z0O/K1EnFuBSbava71D0kNlBxdCCCGEEAbYPv9375bru5EmhUsUCRY7gSH0IUnHA4sC55JeOLYFHgJuArB9QX2jCyGEEEII3RSTwBD6kKSTh7jbtncbZpxpNuqNZr4hhBBCCL0lJoEhhNIkXQucD1xs+8mm67MA65Ma+Y61fUotA+xjuZHyJFIvrfvqHk8IIYQQekdMAkMIpUUz394laU1gDLCW7a/VPZ4QQggh9I6YBIYQKhHNfEMIIYQQukfSJ4EP5ZvX2b60bKwZqhlSCKHf2X7D9nMxAZy+JO0naYH89VKSrpf0sqTbJK1Y9/hCCCGE0DlJPwIOBB7Ifw7I18rFi53AEPqPpHmB7wAb5EvXAYfZ/ldtgwqlSLrf9gfy15cDv7F9oaSNgB/YXq/O8YUQQgihc5LuAVax/Va+PSNwl+2VysSLncAQ+tNvgX8D2+U//waGqhgaeldzv9eFbF8IYPtaYO5aRhRCCCGEbnhH09fzdhIomsWH0J+WtL110+3vSppQ12BCR34n6RTgMOBCSQcBFwCbAE8O8bgQQgghjBw/Au6SNBYQ6WzgN8oGi3TQEPqQpFuAr9i+Md9eD/i57XXrHVkoQ9KuwL7AksCswFPARcBPIsU3hBBCGB0kvQdYkzQJvM3286VjxSQwhP4jaRXgVFIqgYB/ArvavrvOcYUQQgghhPYkLQwsSlM2p+3rS8WKSWAI/UvSPAC2/133WEL1JG1q+6q6xxFCCCGEzkj6CbA9cD/wVr5s258sFS8mgSH0D0mfHep+26dNr7GE7pP0pO0xdY8jhBBCCJ2R9BCwku3Xq4gXhWFC6C9rtrkmYAtgYSAmgSOMpEsGuwuYf3qOJYQQQghd8zgwMxCTwBBCMbb3b3wtScBOwNeAW4Ef1DWu0JENgJ2BV1quC1hr+g8nhBBCCF0wCZgg6RqaJoK2DygTLCaBIfQZSTMBuwL/D7gN2Mb2Q7UOKnTiVmCS7eta78ipIyGEEEIY+S7JfyoRZwJD6COSvggcCFwD/Nj2X2seUgghhBBCmM5iEhhCH5H0FvA34O9A85NfpApTK9UysFCaJHkaL+TD+TshhBBC6B+RDhpCf1m87gGEyo2VdD5wse0nGxclzQKsD3wOGAucUs/wQgghhNBrYicwhBBGMEmzAbuRivwsDrwMzAbMCFwJHGt7Ql3jCyGEEEJ5kk63vYukA20fWVncmASGEMLoIGlmYAHgNdsv1zycEEIIIXRI0gPAx0lFYTYiHeGZwvY/S8WNSWAIIYQQQggh9B5JBwD7AksAzzBwEmjbS5SKG5PAEEIIIYQQQuhdko63vW9l8WISGEKQdCqpCemxtu+rezwhhBBCCGEgSSsDG+Sb19u+p2ysGaoZUghhhDsGuBrYpe6BhBBCCCGEgXJa6JnAQvnPmZL2Lx0vdgJDCCGEEEIIoXdJugdY1/ar+facwC1lezxHn8AQ+oikmYDdgU8D7yU1jH8WuBg4yfYbNQ4vhBBCCCG0J2By0+3JtFQKLSImgSH0l9NJfeS+Azydry1Caih+BrB9LaMKIYQQQghDORm4TdKF+fangJPKBot00BD6iKSHbC87yH0P215meo8phBBCCCFMm6TVgPVJO4DX276rbKzYCQyhv7wkaVvgfNtvAUiaAdgWeKnWkYUQQgghhEHZHg+MryJWVAcNob/sAGwDvCDpYUkPA88DW+X7QgghhBDCKBfpoCH0KUnzk14DXqx7LCGEEEIIYfqJncAQ+pTtfzRPACVtWud4QgghhBDC9BE7gSEEACQ9aXtM3eMIIYQQQgiJpImkll5t2Z6nTNwoDBNCH5F0yWB3AfNPz7GEEEIIIYSh2Z4bQNJhpDoOp5M+t+0EzF02buwEhtBHJL0E7Ay80noXcI7td03/UYUQQgghhKFIus322tO6NlyxExhCf7kVmGT7utY7JD1Uw3hCCCGEEMK0TZa0E3A2KT30M8DkssFiJzCEEEIIIYQQepikxYAjgfVIk8CbgINs/6VUvJgEhtA/JMnTeNIP5++EEEIIIYSRK9JBQ+gvYyWdD1xs+8nGRUmzAOsDnwPGAqfUM7wQQgghhNBK0oLAnsBiNM3hbO9WKl4s+IfQPyTNBuxGqii1OPAyMBswI3AlcKztCXWNL4QQQgghvJ2km4EbgHE0nQW0fX6peDEJDKE/SZoZWAB4zfbLNQ8nhBBCCCEMQtIE26tUFW+GqgKFEEYW22/Yfi4mgCGEEEIIPe8ySf9TVbDYCQwhhBBCCCGEHiZpIjAn8DrwBqnHs23PUypeTAJDCCGEEEIIoX9EOmgIIYQQQggh9CBJOzd9vV7LffuVjRuTwBBCCCGEEELoTQc3fX10y32l2kNATAJDCCGEEEIIoVdpkK/b3R62mASGEEIIIYQQQm/yIF+3uz1sURgmhBBCCCGEEHqQpEnAo6RdvyXz1+TbS9ies0zcmaoZXgghhBBCCCGEii3fjaCxExhCCCGEEEIIfSTOBIYQQgghhBBCH4lJYAghhBBCCCH0kZgEhhBCCCGEEEIfiUlgCCGEEEIIIYwgkk6VdLykFUo9PgrDhBBCCCGEEMLIIWlNYAywlu2vFX58TAJDCCGEEEIIoX9EOmgIIYQQQggh9CBJM0raW9L3JK3Xct+hZePGJDCEEEIIIYQQetOvgA2BfwBHSTq86b6tygaNSWAIIYQQQggh9Ka1bO9o+whgbWAuSRdImhVQ2aAxCQwhhBBCCCGE3jRL4wvbb9reC5gA/AmYq2zQmASGEEIIIYQQQm+6U9JmzRdsHwacDCxWNmhUBw0hhBBCCCGEPhI7gSGEEEIIIYQwQkj6YacxZqpiICGEEEIIIYQQqiXpqNZLwC6S5gKwfUCZuDEJDCGEEEIIIYTetBVwLXAlU6uB7gCM6yRonAkMIYQQQgghhB4kaW7ge8BCwFdsPyPpcdtLdBI3dgJDCCGEEEIIoQfZnggcJGl14AxJl1NBXZcoDBNCCCGEEEIIPcz2OGBj4DXgxk7jRTpoCCGEEEIIIfQgSfI0JmzD+TutYicwhBBCCCGEEHrTWEn7SxrTfFHSLJI2lnQq8LmiQWMnMIQQQgghhBB6kKTZgN2AnYDFgZeB2UmbeVcCx9qeUDhuTAJDCCGEEEIIobdJmhlYAHjN9ssdxYpJYAghhBBCCCH0jzgTGEIIIYQQQgh9JCaBIYQQQgghhNBHYhIYQgghhBBCCH0kJoEhhBBqJemVAn/3O5K+XFV8Se+V9LtB7rtW0hrdGluRf3eZ+CGEEMJgZqp7ACGEEEJdbD8LbFP3OEIIIYTpKXYCQwgh9BxJW0i6TdJdkq6W9K6mu1eW9CdJj0jas+kxX5F0h6R7JH13mN9nMUn35a9nl3R2fvw5pD5MVfxbLpI0TtL9kvZque8XksZLukbSgvnakpKuyI+5QdJyw/w+10r6iaTbJT0saYOmf+MN+fuMl/TBfH0jSddJOjf//R9L2ik//l5JS+a/t6Ck8/PP9g5J61XxcwkhhFCfmASGEELoRTcC69heFTgb+GrTfSsBnwDWBb6VUzo/CiwNrAWsAqwu6UMFv+e+wCTbKwE/AFbv7J8wxW62VwfWAA6QNH++Picw3vZqwHXAt/P1E4H982O+DBxX4HvNZHst4KCmeH8DNs3fZ3vgqKa/vzJwILAisAuwTH78b4D98985Evil7TWBrfN9IYQQRrBIBw0hhNCLFgHOkfQeYBbgiab7Lrb9GvCapLGkid/6wEeBu/LfmYs0Kby+wPf8EHmCZPseSfd09k+Y4gBJn85fvy+P6x/AW8A5+foZwAWS5gI+CJwnqfH4WQt8rwvyf8cBi+WvZwaOkbQKMBlYpunv32H7OQBJjwFX5uv3Ah/OX38EeH/TeOaRNLftiQXGFUIIoYfEJDCEEEIvOho43PYlkjYCvtN0n1v+rgEBP7L9qw6/b2vsjuSxfwRY1/YkSdcCsw3xvWcAXra9Sslv+Xr+72Smvsd/CXiBtOs3A/CfNn8f0qT09aavG4+fIY//tZJjCiGE0GMiHTSEEEIvmhd4Jn/9uZb7tpQ0W06r3Ai4A/gjsFveSUPSwpIWKvg9rwd2yo9fgZR2Sr59mqS1Cv8r0r/jpTwBXA5Yp+m+GZhalGZH4Ebb/waekLRt/r6StHKJ79s6hudsv0VK+Zyx4OOvBPZr3Mg7iiGEEEaw2AkMIYRQtzkkPd10+3DSzt95kp4BbgUWb7r/duByYAzwvVzh81lJywO35LTFV4CdSefhhut44OScBjohf5+GlYDnhhHjUEkHNd1eEtgnx3wo/1saXgU+IGkc8C/SeT1IE9HjJR1KSuU8G7i7wL+j1XHA+XliOTZ/3yIOAI7N/4aZSJPlfToYTwghhJrJrjTzJYQQQhhVJM0DnGR727rHEkIIIVQhJoEhhBBCCCGE0EciHTSEEMKoJ2lF4PSWy6/bXruO8XRC0rFAa6++I22fXMd4QgghjDyxExhCCCGEEEIIfSSqg4YQQgghhBBCH4lJYAghhBBCCCH0kZgEhhBCCCGEEEIfiUlgCCGEEEIIIfSRmASGEEIIIYQQQh/5/13X2tcnCeU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148" name="AutoShape 4" descr="data:image/png;base64,iVBORw0KGgoAAAANSUhEUgAAA4EAAALICAYAAADBivXcAAAAOXRFWHRTb2Z0d2FyZQBNYXRwbG90bGliIHZlcnNpb24zLjMuMSwgaHR0cHM6Ly9tYXRwbG90bGliLm9yZy/d3fzzAAAACXBIWXMAAAsTAAALEwEAmpwYAADsN0lEQVR4nOzdd5hkRfX/8feBBRYlBxGBZQHJUViCgIgBAQEFlCRRUYIK+JWfCiqCAQUUFVBQlCQSJEgQJIlEyQtLznkFAVFgJYfz++NU79zp7ZnpW129M7v9eT3PPLt9u/tMTcdbVadOmbsjIiIiIiIivWGG4W6AiIiIiIiITD3qBIqIiIiIiPQQdQJFRERERER6iDqBIiIiIiIiPUSdQBERERERkR6iTqCIiIiIiEgPUSdQRGQ6Zma/MbMDCsUaY2b/M7MZ0+UrzeyLJWKneBeZ2c6l4tX4vT8ys3+b2b/avP1BZvbHbrerXWa2vZldWvq2nTKzE83sR1Pjd4mISD3qBIqITKPM7DEze9XMJpnZC2Z2nZntYWaTP9vdfQ93/2GbsT4+2G3c/Ql3n83d3y7Q9ik6Uu6+sbuf1Gnsmu1YBNgXWM7d39vi+vXNbGIXf3/HHSV3P8XdP1H6tlNT6QGF4f49IiIjnTqBIiLTts3cfXZgUeAQ4FvAcaV/iZmNKh1zhFgUeN7dnx3uhrQyHT/uIiIyjNQJFBGZDrj7i+5+PrANsLOZrQD9Z5rMbD4zuyDNGv7HzK4xsxnM7GRgDPCXlO75TTMba2ZuZrua2RPA3yvHqh2TJczsJjN70czOM7N50u+aYgatMdtoZhsB3wa2Sb/v9nT95Fma1K7vmtnjZvasmf3BzOZM1zXasbOZPZFSOb8z0GNjZnOm+z+X4n03xf84cBnwvtSOE5vu927gosr1/zOz96WrZ04xJ5nZ3WY2rnK/95nZ2en3PWpmew/Qrt2A7YFvpth/qTxO3zKzO4CXzWyUme1nZg+n33ePmW1RibOLmV1buexpRvhBM/uvmf3azCzjtjOa2eHp8X3UzL7a4vmv/j0fMLNbUxv/BIyuXDd3eu09l37PBWa2cLruYOBDwK/S4/CrdPwIM3vSzF4ys/Fm9qFKvDXM7JZ03TNm9vPKdWtZzIq/YGa3m9n6g/0eEZFepE6giMh0xN1vAiYSJ7vN9k3XzQ8sQHTE3N13BJ4gZhVnc/fDKvf5MLAssOEAv3In4AvA+4C3gCPbaOPFwI+BP6Xft3KLm+2Sfj4CLA7MBjSftK8LLA18DPiemS07wK88CpgzxflwavPn3f1vwMbAU6kduzS18+Wm62dz96fS1Z8CTgfmAs5vtM0iFfcvwO3AQqltXzOzKR4/dz8WOAU4LMXerHL1dsAmwFzu/hbwMPGczgl8H/ijmS04wN8LsCmwOrAysDUDP3+D3fZL6e9fBVgV2HygAGY2M3AucDIwD3Am8JnKTWYATiBmXscAr5IeM3f/DnAN8NX0OHw13efm9LvnAU4FzjSzRsfyCOAId58DWAI4I7VjIeBC4Efpfv8PONvM5h/k94iI9Bx1AkVEpj9PESfAzd4EFgQWdfc33f0ad/chYh3k7i+7+6sDXH+yu9+VOkwHAFtbKhzToe2Bn7v7I+7+P2B/YNumWajvu/ur7n470emaojOZ2rINsL+7T3L3x4DDgR07bN+17v7XtD7y5MrvXh2Y391/4O5vuPsjwO+AbWvGP9Ldn2w87u5+prs/5e7vuPufgAeBNQa5/yHu/oK7PwFcQXSm6t52a6KjNdHd/0ukGw9kLWAm4JfptXUW0Ykjtf95dz/b3V9x90nAwUSHfEDu/sd0v7fc/XBgFqLTD/Fafr+Zzefu/3P3G9LxHYC/pufmHXe/DLgF+ORgv0tEpNeoEygiMv1ZCPhPi+M/BR4CLjWzR8xsvzZiPVnj+seJjsB8bbVycO9L8aqxRxEzmA3Vap6vELOFzeYDZm4Ra6EO29f8u0enDuqiRProC40fYsZ1gRYxBtPvcTezncxsQiXmCgz+OLfz2Ax12/c1tWOw18L7gH82DSpMfszN7F1m9tuUjvsScDUw12ADBma2r5nda5Fq/AIxC9r4m3cFlgLuM7ObzWzTdHxRYKumx39dYvBDREQSLTgXEZmOmNnqRAfn2ubr0gzMvsC+ZrY8cIWZ3ezulwMDzQgONVO4SOX/Y4gZmn8DLwPvqrRrRiINtd24TxEn9NXYbwHPAAsPcd+qf6c2LQrcU4n1zzbvP1Q7mz0JPOruS3YYf/JxM1uUmE38GHC9u79tZhMAq9m2up6m/2O9yEA3TLddyMys0hEcQ6SxQrzulgbWdPd/mdkqwG30/Q39Hoe0/u9bxN98t7u/Y2b/bdze3R8Etkvpt1sCZ5nZvMTjf7K7f2mAdtZ9PkVEpkuaCRQRmQ6Y2RxpNuR04I/ufmeL22xqZu9PhT9eAt5OPxCdq8UzfvUOZracmb0L+AFwVkqRfICYHdvEzGYCvkuk8zU8A4y1ynYWTU4D/s/MFjOz2ehbQ/hWncaltpwBHGxms6cO1deBdvf5ewaY11JRmjbcBLxkUdhl1lRcZYXUOR8o/lCP+7uJzstzAGb2eWImsNvOAPYxs4XMbC6iUzaQ64lO+t4WhWy2pH+66uzEOsAXLIoHHdh0/+bHYfYU7zlglJl9D5ijcaWZ7ZDW+b0DvJAOv008r5uZ2YbpsR9tUaSo0ZnNfZ2LiExX1AkUEZm2/cXMJhEzIN8Bfg58foDbLgn8DfgfcdJ+tLtfma77CfDdlEL3/2r8/pOBE4mUwtHA3hDVSoEvA78nZt1eJorSNJyZ/n3ezG5tEff4FPtq4FHgNWCvGu2q2iv9/keIGdJTU/whuft9RIf0kfTYvG+I278NbEasq3uUmIn8PZHK2MpxwHIp9rkDxLyHWMd4PdGJWRH4Rzvt79DvgEuBO4hZu78SHbMp9ol09zeIGbldgP8S6zD/XLnJL4FZicfjBuDiphBHAJ9NlUOPBC4hKrM+QKSVvkb/dNSNgLvN7H/pvtu6+2vu/iTwaSIF97l0n2/Qd77T/HtERHqSDV0TQERERHqdmW0M/MbdFx3yxiIiMqJpJlBERESmkNJZP5nSOxciUjjPGe52iYhI5zQTKCIiIlNI6zyvApYh1vNdCOzj7i8Na8NERKRj6gSKiIiIiIj0EKWDioiIiIiI9BB1AkVERERERHrIdLtZ/Hzzzedjx44d7maIiIiIiIgMi/Hjx//b3edvPj7ddgLHjh3LLbfcMtzNEBERERERGRZm9nir40oHFRERERER6SHqBIqIiIiIiPQQdQJFRERERER6yHS7JlBERERERKa+N998k4kTJ/Laa68Nd1N6xujRo1l44YWZaaaZ2rq9OoEiIiIiIlLMxIkTmX322Rk7dixmNtzNme65O88//zwTJ05kscUWa+s+SgcVEREREZFiXnvtNeadd151AKcSM2PeeeetNfOqTqCIiIiIiBSlDuDUVffxVidQRERERESkh2hNoIiIiIiIdM3Y/S4sGu+xQzYZ8jazzTYb//vf/waO8dhjbLrpptx1111t/95ddtmFTTfdlM9+9rNt36ekc889l6WWWorllluu41iaCRQRERERERnhzj33XO65554isdQJFBERERGR6dL//vc/Pvaxj7Hqqquy4oorct55502+7q233mLnnXdmpZVW4rOf/SyvvPIKAOPHj+fDH/4wq622GhtuuCFPP/10W7/r5ptvZu2112bllVdmjTXWYNKkSbz22mt8/vOfZ8UVV+QDH/gAV1xxBQAnnngiX/3qVyffd9NNN+XKK68EYhbzO9/5DiuvvDJrrbUWzzzzDNdddx3nn38+3/jGN1hllVV4+OGHO3pc1AkUEREREZHp0ujRoznnnHO49dZbueKKK9h3331xdwDuv/9+dtttN+644w7mmGMOjj76aN5880322msvzjrrLMaPH88XvvAFvvOd7wz5e9544w222WYbjjjiCG6//Xb+9re/Meuss/LrX/8agDvvvJPTTjuNnXfeecgqni+//DJrrbUWt99+O+uttx6/+93vWHvttfnUpz7FT3/6UyZMmMASSyzR0eOiNYEiIiIiIjJdcne+/e1vc/XVVzPDDDPwz3/+k2eeeQaARRZZhHXWWQeAHXbYgSOPPJKNNtqIu+66iw022ACAt99+mwUXXHDI33P//fez4IILsvrqqwMwxxxzAHDttdey1157AbDMMsuw6KKL8sADDwwaa+aZZ2bTTTcFYLXVVuOyyy7L+MsHp06giIiIiIhMl0455RSee+45xo8fz0wzzcTYsWMnz8Q1b6tgZrg7yy+/PNdff32t3+PuLbdpaMw6Nhs1ahTvvPPO5MvV2cGZZpppcqwZZ5yRt956q1Zb2tG1dFAzW8TMrjCze83sbjPbJx2fx8wuM7MH079zV+6zv5k9ZGb3m9mGleOrmdmd6bojTRuPiIiIiIjIEF588UXe8573MNNMM3HFFVfw+OOPT77uiSeemNzZO+2001h33XVZeumlee655yYff/PNN7n77ruH/D3LLLMMTz31FDfffDMAkyZN4q233mK99dbjlFNOAeCBBx7giSeeYOmll2bs2LFMmDCBd955hyeffJKbbrppyN8x++yzM2nSpNqPQSvdnAl8C9jX3W81s9mB8WZ2GbALcLm7H2Jm+wH7Ad8ys+WAbYHlgfcBfzOzpdz9beAYYDfgBuCvwEbARV1su4iIiIiIFNDOlg7dsv3227PZZpsxbtw4VlllFZZZZpnJ1y277LKcdNJJ7L777iy55JLsueeezDzzzJx11lnsvffevPjii7z11lt87WtfY/nllx/098w888z86U9/Yq+99uLVV19l1lln5W9/+xtf/vKX2WOPPVhxxRUZNWoUJ554IrPMMgvrrLMOiy22GCuuuCIrrLACq6666pB/y7bbbsuXvvQljjzySM4666yO1gXaQFOUpZnZecCv0s/67v60mS0IXOnuS5vZ/gDu/pN0+0uAg4DHgCvcfZl0fLt0/90H+33jxo3zW265pVt/TlHt7p0ynG8gEREREZF23HvvvSy77LLD3Yye0+pxN7Px7j6u+bZTpTqomY0FPgDcCCzg7k8DpH/fk262EPBk5W4T07GF0v+bj4uIiIiIiEhNXS8MY2azAWcDX3P3lwZZztfqCh/keKvftRuRNsqYMWPqN1ZERERERGQQW2yxBY8++mi/Y4ceeigbbrjhAPcYebraCTSzmYgO4Cnu/ud0+BkzW7CSDvpsOj4RWKRy94WBp9LxhVscn4K7HwscC5EOWuwPERERERERAc4555zhbkLHulkd1IDjgHvd/eeVq84Hdk7/3xk4r3J8WzObxcwWA5YEbkopo5PMbK0Uc6fKfUREREREZISZWnVHJNR9vLs5E7gOsCNwp5lNSMe+DRwCnGFmuwJPAFsBuPvdZnYGcA9RWfQrqTIowJ7AicCsRFVQVQYVERERERmBRo8ezfPPP8+8887bcu88Kcvdef755xk9enTb9+laJ9Ddr6X1ej6Ajw1wn4OBg1scvwVYoVzrOqeKniIiIiIiU1p44YWZOHEizz333HA3pWeMHj2ahRdeeOgbJl0vDCMiIiIiIr1jpplmYrHFFhvuZsggpsoWESIiIiIiIjIyqBMoIiIiIiLSQ9QJFBERERER6SHqBIqIiIiIiPQQdQJFRERERER6iDqBIiIiIiIiPUSdQBERERERkR6iTqCIiIiIiEgP0WbxIjLdGrvfhUPe5rFDNpkKLREREREZOTQTKCIiIiIi0kPUCRQREREREekh6gSKiIiIiIj0EHUCRUREREREeog6gSIiIiIiIj1E1UFFZMRop5onqKKniIiISCc0EygiIiIiItJD1AkUERERERHpIeoEioiIiIiI9BB1AkVERERERHqICsOIiIiIiEjXqQDcyKGZQBERERERkR6iTqCIiIiIiEgPUSdQRERERESkh6gTKCIiIiIi0kPUCRQREREREekh6gSKiIiIiIj0EHUCRUREREREeog6gSIiIiIiIj1EnUAREREREZEeok6giIiIiIhIDxk13A0Qkalr7H4XtnW7xw7ZpMstEREREZHhoJlAERERERGRHqJOoIiIiIiISA9RJ1BERERERKSHqBMoIiIiIiLSQ7rWCTSz483sWTO7q3LsT2Y2If08ZmYT0vGxZvZq5brfVO6zmpndaWYPmdmRZmbdarOIiIiIiMj0rpvVQU8EfgX8oXHA3bdp/N/MDgderNz+YXdfpUWcY4DdgBuAvwIbAReVb660okqSIiIiIiLTl67NBLr71cB/Wl2XZvO2Bk4bLIaZLQjM4e7Xu7sTHcrNCzdVRERERESkZwzXmsAPAc+4+4OVY4uZ2W1mdpWZfSgdWwiYWLnNxHRMREREREREMgzXZvHb0X8W8GlgjLs/b2arAeea2fJAq/V/PlBQM9uNSB1lzJgxBZsrIiIiIiIyfZjqM4FmNgrYEvhT45i7v+7uz6f/jwceBpYiZv4Wrtx9YeCpgWK7+7HuPs7dx80///zdaL6IiIiIiMg0bTjSQT8O3Ofuk9M8zWx+M5sx/X9xYEngEXd/GphkZmuldYQ7AecNQ5tFRERERESmC93cIuI04HpgaTObaGa7pqu2ZcqCMOsBd5jZ7cBZwB7u3igqsyfwe+AhYoZQlUFFREREREQydW1NoLtvN8DxXVocOxs4e4Db3wKsULRxIiIiIiIiPWq4qoOKiIiIiIjIMFAnUEREREREpIeoEygiIiIiItJD1AkUERERERHpIeoEioiIiIiI9BB1AkVERERERHqIOoEiIiIiIiI9RJ1AERERERGRHqJOoIiIiIiISA9RJ1BERERERKSHqBMoIiIiIiLSQ9QJFBERERER6SHqBIqIiIiIiPSQUcPdAOktY/e7sK3bPXbIJl1uiYiIiIhIb9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pI1zqBZna8mT1rZndVjh1kZv80swnp55OV6/Y3s4fM7H4z27ByfDUzuzNdd6SZWbfaLCIiIiIiMr3r5kzgicBGLY7/wt1XST9/BTCz5YBtgeXTfY42sxnT7Y8BdgOWTD+tYoqIiIiIiEgbutYJdPergf+0efNPA6e7++vu/ijwELCGmS0IzOHu17u7A38ANu9Kg0VERERERHrAcKwJ/KqZ3ZHSRedOxxYCnqzcZmI6tlD6f/NxERERERERyTC1O4HHAEsAqwBPA4en463W+fkgx1sys93M7BYzu+W5557rsKkiIiIiIiLTn6naCXT3Z9z9bXd/B/gdsEa6aiKwSOWmCwNPpeMLtzg+UPxj3X2cu4+bf/75yzZeRERERERkOjBVO4FpjV/DFkCjcuj5wLZmNouZLUYUgLnJ3Z8GJpnZWqkq6E7AeVOzzSIiIiIiItOTUd0KbGanAesD85nZROBAYH0zW4VI6XwM2B3A3e82szOAe4C3gK+4+9sp1J5EpdFZgYvSj4iIiIiIiGToWifQ3bdrcfi4QW5/MHBwi+O3ACsUbJqIiIiIiEjPGo7qoCIiIiIiIjJM1AkUERERERHpIeoEioiIiIiI9BB1AkVERERERHqIOoEiIiIiIiI9RJ1AERERERGRHqJOoIiIiIiISA9RJ1BERERERKSHqBMoIiIiIiLSQ9QJFBERERER6SHqBIqIiIiIiPQQdQJFRERERER6iDqBIiIiIiIiPUSdQBERERERkR6iTqCIiIiIiEgPUSdQRERERESkh6gTKCIiIiIi0kPUCRQREREREekh6gSKiIiIiIj0EHUCRUREREREeog6gSIiIiIiIj1EnUAREREREZEeMmq4GyAiIiK9aex+F7Z1u8cO2aTLLRER6S2aCRQREREREekh6gSKiIiIiIj0EHUCRUREREREeog6gSIiIiIiIj1EnUAREREREZEeouqgItOAdiroqXqeiIiIiLRDM4EiIiIiIiI9RJ1AERERERGRHjJkJ9DMtjKz2dP/v2tmfzazVbvfNBERERERESmtnZnAA9x9kpmtC2wInAQc091miYiIiIiISDe0Uxjm7fTvJsAx7n6emR3UvSaJDI92iq+ACrCIiIiIyLStnZnAf5rZb4Gtgb+a2Sxt3k9ERERERERGmHY6c1sDlwAbufsLwDzAN7rZKBEREREREemOITuB7v4K8Cywbjr0FvDgUPczs+PN7Fkzu6ty7Kdmdp+Z3WFm55jZXOn4WDN71cwmpJ/fVO6zmpndaWYPmdmRZmY1/0YRERERERFJ2qkOeiDwLWD/dGgm4I9txD4R2Kjp2GXACu6+EvBAJSbAw+6+SvrZo3L8GGA3YMn00xxTRERERERE2tROYZgtgA8AtwK4+1ONLSMG4+5Xm9nYpmOXVi7eAHx2sBhmtiAwh7tfny7/AdgcuKiNdvcsFTgZfnoORERERGSkamdN4Bvu7oADmNm7C/3uL9C/M7eYmd1mZleZ2YfSsYWAiZXbTEzHREREREREJEM7M4FnpOqgc5nZl4jO2+86+aVm9h1ibeEp6dDTwBh3f97MVgPONbPlgVbr/3yQuLsRqaOMGTOmkyaKiIiIiIhMl4bsBLr7z8xsA+AlYGnge+5+We4vNLOdgU2Bj6UZRtz9deD19P/xZvYwsBQx87dw5e4LA08N0tZjgWMBxo0bN2BnUUREREREpFe1MxNI6vRld/wazGwjosjMh1PV0cbx+YH/uPvbZrY4UQDmEXf/j5lNMrO1gBuBnYCjOm2HiIiIiIhIrxqyE2hmk5gyBfNF4BZgX3d/ZID7nQasD8xnZhOBA4lqoLMAl6WdHm5IlUDXA35gZm8BbwN7uPt/Uqg9iUqjsxJrCFUURkREREREJFM7M4E/J1IwTyXW6G0LvBe4Hzie6OhNwd23a3H4uAFuezZw9gDX3QKs0EY7RUREREREZAjtVAfdyN1/6+6T3P2ltO7uk+7+J2DuLrdPRERERERECmqnE/iOmW1tZjOkn60r16n4ioiIiIiIyDSknU7g9sCOwLPAM+n/O5jZrMBXu9g2ERERERERKaydLSIeATYb4OpryzZHREREREREuqmd6qCjgV2B5YHRjePu/oUutktERERERES6oJ100JOJaqAbAlcRG7ZP6majREREREREpDva6QS+390PAF5295OATYAVu9ssERERERER6YZ2OoFvpn9fMLMVgDmBsV1rkYiIiIiIiHRNO5vFH2tmcwMHAOcDswHf62qrREREREREpCvaqQ76+/Tfq4DFu9scERERERER6aZ2qoPOBexEpIBOvr277921VonINGPsfhcOeZvHDtlkKrRERERERNrRTjroX4EbgDuBd7rbHBEREREREemmdjqBo939611viYiIiIiIiHRdW/sEmtmXzGxBM5un8dP1lomIiIiIiEhx7cwEvgH8FPgO4OmYoyIxIiIiIiIi05x2OoFfJzaM/3e3GyMiIiIiIiLd1U466N3AK91uiIiIiIiIiHRfOzOBbwMTzOwK4PXGQW0RISIiIiIiMu1ppxN4bvoRERERERGRadyQnUB3P2lqNERERERERES6b8BOoJmd4e5bm9md9FUFnczdV+pqy0RERERERKS4wWYC90n/bjo1GiIiIiIiIiLdN2An0N2fTv8+PvWaIyIiIiIiIt3UzhYRIiIiIiIiMp1QJ1BERERERKSHDNgJNLPL07+HTr3miIiIiIiISDcNVhhmQTP7MPApMzsdsOqV7n5rV1smIiLTvLH7XdjW7R47ZJMut0REZOTSZ6VMbYN1Ar8H7AcsDPy86ToHPtqtRomIiIiIiEh3DFYd9CzgLDM7wN1/OBXbJCIiIiIiIl0y2EwgAO7+QzP7FLBeOnSlu1/Q3WaJiIiIiIhINwxZHdTMfkJsHH9P+tknHRMREREREZFpzJAzgcAmwCru/g6AmZ0E3Abs382GiYiIiIiISHnt7hM4V+X/c3ahHSIiIiIiIjIVtDMT+BPgNjO7gtgmYj00CygiIiIiIjJNaqcwzGlmdiWwOtEJ/Ja7/6vbDRMREREREZHy2pkJxN2fBs7vcltERERERESky9pdE1ibmR1vZs+a2V2VY/OY2WVm9mD6d+7Kdfub2UNmdr+ZbVg5vpqZ3ZmuO9LMrFttFhERERERmd51rRMInAhs1HRsP+Byd18SuDxdxsyWA7YFlk/3OdrMZkz3OQbYDVgy/TTHFBERERERkTYN2gk0sxmqM3l1uPvVwH+aDn8aOCn9/yRg88rx0939dXd/FHgIWMPMFgTmcPfr3d2BP1TuIyIiIiIiIjUN2glMewPebmZjCv2+BdL6wsY6w/ek4wsBT1ZuNzEdWyj9v/m4iIiIiIiIZGinMMyCwN1mdhPwcuOgu3+qYDtarfPzQY63DmK2G5E6ypgxpfqtIiIiIiIi0492OoHfL/j7njGzBd396ZTq+Ww6PhFYpHK7hYGn0vGFWxxvyd2PBY4FGDdu3ICdRRERERERkV7Vzj6BV5nZosCS7v43M3sXMONQ9xvA+cDOwCHp3/Mqx081s58D7yMKwNzk7m+b2SQzWwu4EdgJOCrzd4uIyBDG7ndhW7d77JBNutwSERER6ZYhq4Oa2ZeAs4DfpkMLAee2cb/TgOuBpc1sopntSnT+NjCzB4EN0mXc/W7gDOAe4GLgK+7+dgq1J/B7oljMw8BF7f5xIiIiIiIi0l876aBfAdYgZuJw9wfN7D2D3wXcfbsBrvrYALc/GDi4xfFbgBXaaKeIiIiIiIgMoZ19Al939zcaF8xsFIMUZxEREREREZGRq51O4FVm9m1gVjPbADgT+Et3myUiIiIiIiLd0E4ncD/gOeBOYHfgr8B3u9koERERERER6Y52qoO+Y2YnEWsCHbjf3ZUOKiIiIiIiMg0ashNoZpsAvyEqcxqwmJnt7u6q0ikiIiIiIjKNaac66OHAR9z9IQAzWwK4EG3VICIiIiIiMs1pZ03gs40OYPII8GyX2iMiIiIiIiJdNOBMoJltmf57t5n9ldjM3YGtgJunQttERERERESksMHSQTer/P8Z4MPp/88Bc3etRSIiIiIiItI1A3YC3f3zU7MhIiIiIiIi0n3tVAddDNgLGFu9vbt/qnvNEhERERERkW5opzroucBxwF+Ad7raGhEREREREemqdjqBr7n7kV1viYiIiIiIiHRdO53AI8zsQOBS4PXGQXe/tWutEhERERERka5opxO4IrAj8FH60kE9XRYREREREZFpSDudwC2Axd39jW43RkRERERERLprhjZuczswV5fbISIiIiIiIlNBOzOBCwD3mdnN9F8TqC0iREREREREpjHtdAIP7HorREREREREZKoYshPo7ldNjYaIiIiIiIhI9w3ZCTSzSUQ1UICZgZmAl919jm42TERERERERMprZyZw9uplM9scWKNbDRIREREREZHuaac6aD/ufi7aI1BERERERGSa1E466JaVizMA4+hLDxUREREREZFpSDvVQTer/P8t4DHg011pjYiIiIiIiHRVO2sCPz81GiIiIiIiIiLdN2An0My+N8j93N1/2IX2iIiIiIiISBcNNhP4cotj7wZ2BeYF1AkUERERERGZxgzYCXT3wxv/N7PZgX2AzwOnA4cPdD8REREREREZuQZdE2hm8wBfB7YHTgJWdff/To2GiYiIiIiISHmDrQn8KbAlcCyworv/b6q1SkRERERERLpisM3i9wXeB3wXeMrMXko/k8zspanTPBERERERESlpsDWBg3UQRUREREREZBqkjp6IiIiIiEgPUSdQRERERESkh6gTKCIiIiIi0kOmeifQzJY2swmVn5fM7GtmdpCZ/bNy/JOV++xvZg+Z2f1mtuHUbrOIiIiIiMj0YtB9ArvB3e8HVgEwsxmBfwLnEBvR/8Ldf1a9vZktB2wLLE9UK/2bmS3l7m9PzXaLiIiIiIhMD4Y7HfRjwMPu/vggt/k0cLq7v+7ujwIPAWtMldaJiIiIiIhMZ4a7E7gtcFrl8lfN7A4zO97M5k7HFgKerNxmYjomIiIiIiIiNQ1bJ9DMZgY+BZyZDh0DLEGkij4NHN64aYu7+wAxdzOzW8zslueee65sg0VERERERKYDwzkTuDFwq7s/A+Duz7j72+7+DvA7+lI+JwKLVO63MPBUq4Dufqy7j3P3cfPPP38Xmy4iIiIiIjJtGs5O4HZUUkHNbMHKdVsAd6X/nw9sa2azmNliwJLATVOtlSIiIiIiItORqV4dFMDM3gVsAOxeOXyYma1CpHo+1rjO3e82szOAe4C3gK+oMqiIiIiIiEieYekEuvsrwLxNx3Yc5PYHAwd3u10iIiIiIiLTu+GuDioiIiIiIiJTkTqBIiIiIiIiPUSdQBERERERkR6iTqCIiIiIiEgPUSdQRERERESkh6gTKCIiIiIi0kOGZYsIEZFpzdj9Lmzrdo8dskmXWyIiMnLps1Jk2qCZQBERERERkR6iTqCIiIiIiEgPUSdQRERERESkh6gTKCIiIiIi0kPUCRQREREREekh6gSKiIiIiIj0EHUCRUREREREeog6gSIiIiIiIj1EnUAREREREZEeok6giIiIiIhID1EnUEREREREpIeoEygiIiIiItJD1AkUERERERHpIeoEioiIiIiI9BB1AkVERERERHqIOoEiIiIiIiI9ZNRwN0BEREREpNvG7ndhW7d77JBNutwSkeGnmUAREREREZEeok6giIiIiIhID1EnUEREREREpIeoEygiIiIiItJD1AkUERERERHpIeoEioiIiIiI9BB1AkVERERERHqIOoEiIiIiIiI9RJ1AERERERGRHjJquBsgItKLxu534ZC3eeyQTaZCS0SmH3pfiYi0RzOBIiIiIiIiPUSdQBERERERkR6iTqCIiIiIiEgPGZZOoJk9ZmZ3mtkEM7slHZvHzC4zswfTv3NXbr+/mT1kZveb2YbD0WYREREREZHpwXDOBH7E3Vdx93Hp8n7A5e6+JHB5uoyZLQdsCywPbAQcbWYzDkeDRUREREREpnUjKR3008BJ6f8nAZtXjp/u7q+7+6PAQ8AaU795IiIiIiIi077h6gQ6cKmZjTez3dKxBdz9aYD073vS8YWAJyv3nZiOTcHMdjOzW8zslueee65LTRcREREREZl2Ddc+geu4+1Nm9h7gMjO7b5DbWotj3uqG7n4scCzAuHHjWt5GRERERESklw3LTKC7P5X+fRY4h0jvfMbMFgRI/z6bbj4RWKRy94WBp6Zea0VERERERKYfU70TaGbvNrPZG/8HPgHcBZwP7JxutjNwXvr/+cC2ZjaLmS0GLAncNHVbLSIiIiIiMn0YjnTQBYBzzKzx+09194vN7GbgDDPbFXgC2ArA3e82szOAe4C3gK+4+9vD0G4RERGRLGP3u3DI2zx2yCZToSUiIsPQCXT3R4CVWxx/HvjYAPc5GDi4y00TERERERGZ7o2kLSJERERERESky9QJFBERERER6SHqBIqIiIiIiPQQdQJFRERERER6yHBtFi8iIiJTQTtVKUGVKUVEeolmAkVERERERHqIOoEiIiIiIiI9RJ1AERERERGRHqJOoIiIiIiISA9RJ1BERERERKSHqBMoIiIiIiLSQ9QJFBERERER6SHqBIqIiIiIiPQQdQJFRERERER6yKjhboCIiIiIDJ+x+1045G0eO2STqdASEZlaNBMoIiIiIiLSQ9QJFBERERER6SHqBIqIiIiIiPQQdQJFRERERER6iDqBIiIiIiIiPUTVQWWa1U41M1BFM5n+6b0gIjJ16XNXpnWaCRQREREREekh6gSKiIiIiIj0EHUCRUREREREeog6gSIiIiIiIj1EhWFERERGGBWdEJFc+vyQdmgmUEREREREpIeoEygiIiIiItJD1AkUERERERHpIeoEioiIiIiI9BB1AkVERERERHqIqoOKiEhPUgU9ERFp6LXvBM0EioiIiIiI9BB1AkVERERERHqIOoEiIiIiIiI9RJ1AERERERGRHjLVC8OY2SLAH4D3Au8Ax7r7EWZ2EPAl4Ll002+7+1/TffYHdgXeBvZ290umdrtFREQG0msFBURERoJ2Pnv1udvacFQHfQvY191vNbPZgfFmdlm67hfu/rPqjc1sOWBbYHngfcDfzGwpd397qrZaRERERERkOjDV00Hd/Wl3vzX9fxJwL7DQIHf5NHC6u7/u7o8CDwFrdL+lIiIiIiIi059hXRNoZmOBDwA3pkNfNbM7zOx4M5s7HVsIeLJyt4kM3mkUERERERGRAQxbJ9DMZgPOBr7m7i8BxwBLAKsATwOHN27a4u4+QMzdzOwWM7vlueeea3UTERERERGRnjYcawIxs5mIDuAp7v5nAHd/pnL974AL0sWJwCKVuy8MPNUqrrsfCxwLMG7cuJYdRREREcmnQgzDT4WIRKRTU30m0MwMOA64191/Xjm+YOVmWwB3pf+fD2xrZrOY2WLAksBNU6u9IiIiIiIi05PhmAlcB9gRuNPMJqRj3wa2M7NViFTPx4DdAdz9bjM7A7iHqCz6FVUGFRERERERyTPVO4Hufi2t1/n9dZD7HAwc3LVGiYiIiIiI9IhhrQ4qIiIiIiIiU5c6gSIiIiIiIj1kWKqDioiIiIxkqsA5/PQcyLSsZCXlbrwXNBMoIiIiIiLSQ9QJFBERERER6SHqBIqIiIiIiPQQdQJFRERERER6SE8Vhim5QFNERKYuFYkQEZn69Nk7fd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qIOoEiIiIiIiI9RJ1AERERERGRHqJOoIiIiIiISA9RJ1BERERERKSHqBMoIiIiIiLSQ9QJFBERERER6SHTTCfQzDYys/vN7CEz22+42yMiIiIiIjItmiY6gWY2I/BrYGNgOWA7M1tueFslIiIiIiIy7ZkmOoHAGsBD7v6Iu78BnA58epjbJCIiIiIiMs2ZVjqBCwFPVi5PTMdERERERESkBnP34W7DkMxsK2BDd/9iurwjsIa779V0u92A3dLFpYH7hwg9H/Dvgk0tGU9tG/5YpeOpbdNXrNLx1Lbhj1U6nto2/LFKxxupsUrHU9uGP1bpeGrb8McqHa/dWIu6+/zNB0cVakS3TQQWqVxeGHiq+UbufixwbLtBzewWdx/XefPKx1Pbhj9W6Xhq2/QVq3Q8tW34Y5WOp7YNf6zS8UZqrNLx1Lbhj1U6nto2/LFKx+s01rSSDnozsKSZLWZmMwPbAucPc5tERERERESmOdPETKC7v2VmXwUuAWYEjnf3u4e5WSIiIiIiItOcaaITCODufwX+Wjhs26mjwxBPbRv+WKXjqW3TV6zS8dS24Y9VOp7aNvyxSscbqbFKx1Pbhj9W6Xhq2/DHKh2vo1jTRGEYERERERERKWNaWRMoIiIiIiIiBagTKCIiIiIi0kOmmTWBnTKz0cCmwIeA9wGvAncBF+YUmSkZT23rKN64FrH+5u7/qRurKe67gdfc/e1O4pSK1YXHbQZg5Uqsu939mQ7aVzReilnicVuYqCY8xeMGXOTu79SMV/pxK/b6NbP3AOs0xbol42/8ILBDateC9H/M/ujuL9aMN9Jfu0U/Q0o9D6VjVWIW+Wwr/HeWfs0V/14o9HlU+rVb8jkYsecNlbglv5fnrrTtsdz3VOnXbiVuR39rN56D0p9HI/E56ML3VelzkLLPQS+sCTSzg4DNgCuB8cCzwGhgKeAj6f/7uvsdUzue2pbdtl2AvYFHW8Rah3hjHODuT7TZthmIN+r2wOrA68AswHNEQaJj3f3BqR0rxTuIco/bEsC3gI8DD6Y2NWK9AvwWOKndD5SS8brwuJ0ALARcANzClI/basB+7n711Pw7U7xdKPT6NbOPAPsB8wC3NcVaAjgLONzdX2oj1kXEHqzn0fox2wz4ubu3tUXPCH/t7kLZz5CSz0PJWKXfV8XaluIVe80Vfl+V/E4o/dot/RwcxAg8b+jCa3dO4CvAdsDM9D0PCwA3AEe7+xU14pV87ZZ8vR1E2XO3kp9HI/k5OIiyj1vJc5Ci7/nJ3H26/wE2GeL69wDjhiOe2pbdtq8Asw5y/SrAx2q07SrgAGAlYIbK8XmAzwBnAztM7VhdeNxOA9YjDQC1iPM1YOcabSsWrwuP2wpDXD8z8P5hetyKvX6BnwJjBrhuFLA58Jk2Y81X4jaV247k127pz5CSz0PJWKXfV8XaVvo1V/h9VfI7ofRrt/RzMCLPG7rw2r0M2BGYq8V1qwG/BHatEa/ka7fk6630uVvJz6PBnoNxw/wclH7cSp6DFH3PN356YiZQZChmNpO7v9npbUrH6iV63EaOtC/rKe7+3+FuSzMzm8XdXx/qWI1467j7P4Y6Nq3q1vvKzBZz90eHOlYj3sbuflHTsT3c/Tc58TrVi59HZra4uz8y3O1o6KXnoBt/q5lt5e5nDnWsRryi7/mSzOxQd//WUMfajLWCu99VrnUjV890AlNe7nbAupTJyy0WT23Lblu31h0UyVPvQqy/AM1v2BeJNIPfuvtrNWJtBVzs7pPM7LvAqsCP3P3WDtq3NjCWylpjd/9DjfvPM9j1XnM9j5ndyZSPVzXeSnXipZijgS8Tr18HrgWOqfPYN8U7DPgR8fq4mFgv9DV3/2ONGF8f7Hp3/3lGu35EpCbdChwPXOIdfFmY2VLAN4BF6f/6+GhGrFvdfdWhjg1jvAWAHwMLuftGZrYc8EF3P65GjGLPaen3VSVuq8dtvLuvlhnvOuC77v73dPlbwPruvnFGrI7fV5VYSwAT3f11M1ufmKn5g7u/kBFryxaHXwTudPdnM+K1ep28CIx39wkZ8a4m0tduBq4GrnH3O+vGSbFKfl8VeQ7MbND3dN3vPzObxODfMXPUiZdi/gw4oZNzmEqsqfFZmfWeN7PL3f1jQx3rsG13ZH7PX0vM0p0InJrzXm+K1+pcpPFe+JG7P18j1j7ACcAk4PfAB4iU0kuz2tYLncCSebml46lt2W07iLK528Xy1EvnvFfiHgHMT6QWAWwD/AuYFZjD3XesEesOd1/JzNYFfgL8DPi2u69Zt10p3slEXvoEoLGQ3d197xoxHiU+KA0YA/w3/X8u4Al3X6xmmxZN//1K+vfk9O/2wCvu/oM68VLMM4gP38bJ5HbA3O6+Vd1YKd4Ed1/FzLYg0jn+D7jC3VeuEePA9N+libUkjbUPmwFXu/sXM9tmwCeAzxNpOmcAx7n7wxmxbgd+Q7xXJxc6cPfxNWK8l/j8+CPwOeK1ATAH8Bt3X6Zmmz4IrE2k4v2ictUcwBZ1noOmuBcRX9LfcfeVzWwUcJu7r1gjRrHntAvvq2WA5YHDiI59wxzAN9x9+TrxKnHnI74bvgFsBCwDbJszy1PifVWNRbz+xwKXEM/F0u7+yYxYFwIfBBqf/+sT3wlLAT9w95MHuOtA8U5NbftLOrQJ0YFbBjjT3Q/LaOPMxGtufWB3YDZ3H3QgYYA4Jb+vJlDgOTCzxuM+OsW7nXgvrATc6O7r1olXifsD4m87OcXbHpg98/H/IvGZO4r4HDnN6xdG2hj4JLA18KfKVXMAy7n7GjXjFXvPp4HUdxHvgfXp/zl+kbsvW7NtexIDs0sAD1Wumh34h7vvUCdeJe6SwBeArYCbiI75ZZmxDiO+905Nh7ZN/74ErOvum9WIdXv6XtmQOLc5ILUtq2NfK3d0Wv2hYF5u6XhqW3bbSuduF1srUDJW032vHugYUWWuTqzb0r8/AT5XPZbzA9wLU653yYz1G+CTlcsbEwuec+P9o51jbca6vZ1jNeLdnf79HbBRJ/GAS4kTj8bl2YnZ3k6ei5XT6/U+4BhiQfphGXHGF3hd7EycOEwC/p7+fwVREGDLjHgfBg4Enk7/Nn6+DizZQTtvTv/eVjk2Ybif01LvK+DTxMnp8+nfxs+RwNodPsfvAe5I8bI/Twq/r25N/34D2Kv5ua0Z6y/AApXLCwB/JtZ93ZUR7xKik9a4PBsx8zkrcE9GvHWB/YlCJNcBRwPbZf6tJb+vij0H6b6nAytWLq8AnNhBvBvbOVYz5tLAIcDjROfhIzXuu3L6vHw8/dv42ZIYtKzblmLveWAfonDT68Aj6f+PEh3yr2a0bR1icOB0ItOk8TNPJ49/ij0jsR7zn8Q5zn3kfdcMeA5CZAHUiXVH+vcIYrCys/dCpw+SfvSjn6nzkz6ExlQuj2l80df9ECBG3H8LPEzMCMxCZ52ZM4EFC/2dU3QYiBLIufEmEKNtjctrk39SfiKwVuXymsTMbm7bDklfLLcBMxEj51knDynOLJXLswD3Zcbam5i1u4QYCZ0pHZ8BeDgj3kHEaO2CxAnvPHW/pIFD079bl3idVeIuWjjelcC89J24rgVcNQKe09Lvqw8WerwmESPijZ/XgP81jmfGLPm+upGY8b8LWCwdq91hS/e7s+myNWLlnMil74SZm14f93YQ7+30925ejZv5t5b8vir2HKT7TmjnWI141xGzfzOmz8jtges6iDcj0fE6N30Of4sYQDi9ZpyZOnkOK3FOTv9+u0S8FGuvQnHGp39vLdi2lYjskAeAXwOrpuPvAx7PiHc7sGbl8hqk862M98IJxODgg8SM6uytPtvb/emZfQIhFvsTJyOLElPtRqSsLT7c8dS27LYVW2tUiblQi3htpbx2MxawL3CtmT1MPGaLAV+22E/opJqxtiZSrn7m7i+Y2YL0T/Ooaz7gHjO7iRjhA8DdP5UR699pneIfiTS2HYgRyFy7AsenNF2AF4g0jxxrAjuZWaPE/Bjg3kbOv9dcf+Du+5nZocTJ7ttm9grx5Z/jZOAmMzuHeNy2ANpek9lkXmLE8/Gm9r5jZptmxNs5/Vt9jTlQ5z3/yfS62I9ITS1lFjM7linXs+Z+huxLpKstYWb/IDogn82MVfI5Lf2+esjMvs2Uj1ut95a7z55SjxfxNrfjaCNm8/vqZfLfV58H9gAOdvdHzWwx+tLB67rGzC4gBs0gZhmuTp/hL2TEOxW4wczOS5c3A05L8e7JiDcvMbOyHrC3mb0DXO/uB2TEKvl9VfI5gPjM/j393wv3dhDvc8TMzBEp3j/SsdrM7OfAp4DLgR+7+03pqkPN7P6a4dZIS2c6PddaLS2v2MbMjqEvhRPIW1fs7kdZh3UEkjcbS43M7MgWv6ftJSkVvyKyCL7t7q9WYj2VPkPr+iJxDjIb8di9BHwxvRd+UjPWrkSV40fc/RUzm5d4f2TpiTWBDWZ2H7E2oHldStYXYcl4alt22zpea9QU71Bi7cI99F/bVrszUzJWJeYsxHoPI2YEsgqSpFgzEulI1Q/grJMwM/twq+PuflVGrHmItLz10qGrge/nfNE0xZ2D+MzL2rw3xVh0sOubO01txHsXkX44xt13S+sQlnb3CzLbtypRKAki9eq2jBgzECknK+S0oVvM7KfAbsC7ib3VjL61bu4ZRRhS3KKfISnmKCKdy4D7vYPqhWa2GpGmB5nPaYpT9H1lUcjlGqZ83M7OjJddVKYSo1Xhlcnc/c+dxO9U6ux+huhoGVFY6mzv4ETMzMZV47n7LR22cVkiVfpDRNbEE+7e8vO9jVhFvq/MbB93P2KoYzXijQb2pP97IbvAV0lm9gVixu+VFtfNWef7q9S5lpntTTxeixN78lXlDuB3XEcgxZmP2H/zUOB7zde7e60Bh3Re9Ad3377O/dqMPSdxDvJCh3HKTVT0WCfwRs8sfNHteGpbdqyOTxya4t0PrOSZ5ea7FasSs8TIGWa2F3FC+AzQqFhaeyarKeYCREEBgJs8o9pdSdaFqpkp7sr0dbSucffbc+KkWH8ivqB3cvcVzGxWYuR9lcx46xLr2U4ws/mJ9UKPZsQ5Bdi/1MyMmc1E/5OuK4kKgTlFP85z99xZnVbxSn+G3E4UY/iTZxTRGSDme4hiFkD+YE1JloqvFIz3a2Jd1s0dxDhhkKu97ixlilk0E6a0woN5DwP3E53Ta4gU2jc6aFup76tWlR9vc/cP5LatpNSp3JUonlJ9n7b9erPClUtTzNLnbse4+56FYt1LFKkp0gkxs5U7+S5uinUx8KlOXvtN8WYhBn/G0v+9kFOcrujkQk90Aitvrq2JXOs/0z9lrW5Z4GLx1LbstjWqle1NVAY9pylW7uj2RcBW7v6/nPt3K1aKV2TkLMV6iMhR7yQdrBpva2Iz0yuJk6QPEVXDzsqINT/wTab8Qq2Vnmd9FRZbcvfvZ7RtH+BLxGsXIj3vWHc/qm6sFO8Wdx9XPaGxVP0rI9aBRMW7pd19KTN7H1EhcJ2MWH8nOvQ3AS83jmd/0UTq1Uz0pYHtCLzt+ZVLFyU6u39LHedR7j6pZoxufYYsSnxJb0MMsPwJOCPnxNzMPgUcTqxFeZZIP77PMypwlnpfVeL9iFj39Nec+7eIdw9RJfNx4jXX6GxlD0wValfJzJUtiRmL9xB/X6ez2NXBvLfp8DEzsxm8g22MmmKVqBi9HZFWuS7RKW2Ynfj8+Hhm25Yk0vCWo/97IXeJy5nEGtTPAT8g1gTe6+771IhxxSBXe533aelzt6bY1YHG+YjCVTkDjWcCe7v707ltaYq3FFG8bIE0oLoS0ZH7UUas3xLbZp1P/++/3IHji0lbt9D/M+TwjFhFJxd6pRNY7M1VOp7alhfPouz5YLFqfZib2VFEatlCRGWty+n/oVnni6tYrKa4xUbO0nOxgbu/1WmsFO/2FO/ZdHl+4G+ZnZlLiRPn/0esA9kZeM4zNn0tzczuIApivJwuv5uYucs96boO+BhRKWxVi/2wTvOaJbxTrAnEnkG3VjqUufskFUvvTfGm6Nh20Nn9EpEWOo+7L5FO6H7jNfeXsv5bJzQrMtOT2nYAsL27z5hx/9uBjxLvpQ+Y2UeIao27ZcQq8r6yvr3RjEjNfR14k847NC1Trb1minUl3iZM2eHNGXkvmbnyELCZu3ey/qw5XsnBvIWBo4j0UidmBPdx94kZsTr+vkqvicWIDtt+lasmESnrWd9fFvvAHUgU/9iMWFNl7j7owOEg8W5L78/G1kszEXurZtcm6ETpc7dK3I4HGq1v/8jZibVtJeoIYGZXEWvOf1v5/rvLM5Y1DDSAnDNw3Ek7BohVdHKhVwrDfIc4USvV4y0ZT23Ls467N+emd6KxjmI8fXtyjYRYVXcB7yVK2nfqEeBKi32rqh/AWSNdwAzeP/3zeaJKWo553f04izUfVwFXpQ/4LCVHCIkT3bcrlxuj77kOJEq6L2KRgrkOsEtmrDfc3c3MYXIHNdcnmzsHKQ0l93l428yW8JQeaWaL0/9xrOMrRHW1GwHc/UGLdMlavOb+eHWY2VhiFH4b4u/8ZmaoN939eTObIc3SXJGehxxF3lfuPnvm7x8q7uNWKNXazH5DVM77CLGh8meJk80cV1isRy0xm/JMqQ5g8iQxw1DKCUSxmca+pzukYxtkxOr4+yoNADxO7K1Y0qzufrmZWfodB5nZNcTncY5GWvsLZrYCsWfg2NzGWYdptO7+kdzfPYQtSAON6fc8ZWZ1Pw9+VrxV4V3ufpNZv6/jrEGCRmcv/W1eoMN1nZmt6O53dhgHYj38BDMrMrnQK53AnYBfmdkDxAnXxe7+rxEST23Lc5yZzU2kH15MLIjvZFZrHeAiYsS9VlpZl2NVlazA+UT6mTn9dOpiM7uE/hsD56aJNb5Qn06j+U8BC3fQtt+RRggB3P0Oi02WczqBJwA3WlRrhCilfnxuw9z9MjO7ldhGwIhR939nhjsjpbHMlWbLvkCcAOfYgChLXrVxi2Pt+gZxMv0I8XcuSn5Fs9fd/Y3Gl71FEZZOZhtaFRN5kSjnX3tdq5ndSKS+nkGM2D6S2zbipHI2IhXuFDN7lswTGwq/r6z1GqYXiRLqtdtoU6Za/9HMclOt104zMne4+/fN7PBK3Loas4DjKsecmKGt6xaLdcDn0v8zPLdtpQfz5nf36rrKE83sa5mxOv6+MrNr3X3dyuzz5KvoYNYZeM2iANaDZvZVYh+42gNJFcem85EDiIHf2WhRpKQdNkAaLRlVga31uvgXiS0FJmQ0r+OBxtxskjb8O2XSNNr2WTIHIFJH/mRiKyPM7N/Euv27M9u2LrBLyj55nc7Sts+n4ORCT6SDNpjZMsSJzIbAnMRGwxcTqVi1R6VLxlPb6sezWIy9foq1DtGpaXQua62/MbO1iC0TPga8QezDcnHOSHTJWE1xi6bopZilRrows2rVu6vd/Zwh7jJQnE2Jk95FiNSkOYgqhlkffGZ2s7uvbv3X3WUXtUgnv+vS93fmVOAsXgQgxd0A+ERq2yXuflnN++9J7Oe3OLGHZMPsxPqv7IppFovjGxUz7/PMNQ1mdhhRTn8nYK/U3nvc/TuZ8S4kZhoaKVTrAzcQ69N+4O4n14g1A/BNdz8kpy0t4r2b2DfPiHVGcwKneN56tNLvqxuIdTON0e0Vif2w5gX2cPdLa8YrlmptKYUztXFLIjPhLndfsm6skqx14Rr3jII1KV7ptLW/EXuhNgbztgM+7zVTrVOs4t9XpZjZ6sSWEHMBPyTeCz919xuGs11QfNnHqcTgxV/SoU2Am4mKrWe6+2E14/0/YElikPAnxEDjqTkDNS069hAd1FuAfesOnqXskmOJirb/JTag38HdH8to23XAd9z9inR5fWK7jrXrxkr3L53qPjPx/QSdVp/upU5glUUxgY8QHYgPuvu4Ie4y1eKpbdmxFktxNgLe6xnrqlKceYkT6Y2JTUNvJTpxtfcmKxmrpOaRLqDTka4RyyKH/qvEl96qaYRwV3ffOCPWye6+41DH2ohTfM2GmR3aKoWz+dgQMeYE5qbFGhzPKJRiZh91978PMNuWNQOSOlq7UunsAr/PPWmyWKPyRXd/Jl1egEgf/iLRya+1lsPMrnb39Ya+ZdvxRlTV3QYzOx34YeMzw8yWI2Z8fwj8ue4gi8Vem6t7KtOfBvludvcVM9p2ANHR/Rix2bMTr5Gc/e6KrS8c6cxsDLFH2geJx+w6Ijsh62S1pDTTtgj9UySzC5ykmO9uDDp0GGcB4MfA+9x94/Re+KC7H5cRq1jBlJSd85nGIG/KKjiLSOsc7+7LZcTsaKCxEuf7RDbCqSnWtkT68P3Anu6+fmbcdxPLU7KzsKzQGnYzm8PdX7K+ImT9ZH6nrk8UWHuMeNwWAXZ2bRHRntIfJCXjqW0dxZuD/unN//Ny5X1XAzZy94OHI1Y3UmJKjXR1qW2N4gTrEtUVs4sTpHglRwj7lSq3KM9+Z86XaWnNbUvHsgrDpPt2XHrezL7v7geWngEpyczurHY0zMyI53QFyyhDnzogrxJFWKqV5XK+8EtW3S39vppiNr1xLGem3SJ1bWeiSitEqvWJ7v7LnPZV4s4CjPbM/UFtgPWF7r5rjRjfdPfDrK9oWD9ef2+0X7r716yvyEZzvOy9aDvVpe+EHxJrpR+h/5ZGuQVOPggcR2yhM8ZiLeru7v7lzHgXEUsFvuPuK1ukqN+WOYBxBYUKpqRZxZUb50LpvTDB3ZfN+WwryVoUXDKzG9x9rTodLuvCVlAWyz1uJQbKIdbGjnP3zWvGucDdN7XWRcjc8/ZXHA98zt3vT5eXIorJZW1z1CtrAoGBP0jIy+0vGk9ty27b7kRJ5lfp+8LJenOleHMRaWZj6X/ym7MNQ5FY7r5u+rdkQYZ3NzqAKfaVlpff3422lSxOgEdaycc7GSE0s/2BbwOzmtlL9H2Yv0F0MOvGKzZDZpUUTouUuobZgX/UbVuK+VVib7R++0gSs9lt875qez/wpjLiaea+TpvuZJC1f7mdXeAaM7sAODNd/gxwdXq9vJARr9Gx/Uq1eUSKbV3fIWbH+lXdJUbz6yr6vgLuN7NjgNPT5W2AB9KJZu30JHf/uZldSV+q9ec9I9W6wZqKa5hZ1h51lFlf2CgG09FG7hWNk9OiRTbS6+tLTPmd1fZgTZe+E7YGlig1sAv8kliOcj6Au99uZp3M3s/n7mek7wnc/S0zyy18dVAH7Wh2KnCDmZ2XLm8GnJY+2+5pN0iLDv3kq8hfm/lOGuRqfJZ9tnJdndmpbhSq+gLwffre51eTUbDN3TdN/5YsQjZTowOYYj9gUY02S0/NBFrsr7FiwRmiYvHUtuxYDxJpF7nFNJrjXUesB7qTvpNf3P2kAe80FWKleEsAE9399TRztxLwB3d/ISNWkZGuSrwiaZLpfgPOMNSMs4O7/3GgkcLMEcKfuPv+de/XIk6xGTIrnMKZYpYuPd9qlrLWJu02wLqKBs9fX2FEx6+xnvVa4GwfAV+OLWYpZwBuz5xhKPK+qtx3VmLwodFpuxY4mljD+C6vuc7YzH5ArFm8zjtM0bOye6p2ZX1hei5nc/eXOolTiTc3sIi73zHkjQeOcR3xHDTvZ3Z2RqyS31dnEymCRVKhK8/p5NmwOrNPLeJdSXyGXOax5GAt4FB3b7kuso14xVLALbKPJr9H3b3UQERHLDJ0jqAv9fgGYj/OfwKrufu1w9i2rdz9zKGO1Yi3DjED+7KZ7UCspf6l5+0dezzxeDXO3bYn9snNKrTWUzOBRMniuYhNd0daPLUtz8NEydxSRrv7oOkFwxQL4GxgnJm9n0hlOZ8Y6ftkRqwiI10V/TavTukwWekJRJWvHehfnCCnM/Ku9G/HI4WpA/JCowNosV/b5kRe/q/rDmg0ZshyP7inDOePmdlXmq8ws3kyO4JFSs9bFIFaHpizadZzDirrq9qR28lrI64To9E5s2tTMLOdBvg9ObNQJavulnpfAeDurxIb2bfa8Din0NRjqU1HppmHa4g1mecNeq/WxlGouAZwQcrq+CkxcOZkVt21KNSxB9HBGk+8L37u7j/NjHcl8CniXG4C8JyZXdXB9867vNx+rCW/r34C3GZmd1FgTzngyTRT7BZFNvamb7Y2x9eJv28JM/sHMD/9Z7baZlOmgB9lZrVSwK3/WrRH00/jutzvhKJShs5mA1w9bB3AZH/6MkMGO9auY4CVLdKOv0m8H04GcgYJ9iSyTPYmXh9XE+ues/TaTOA44DyiE1Jic8pi8dS27LZ9gFS2nzIbsv8fcQJzQVO8nPU8xWKleLemUcZvAK+5+1GWmddfaqTLKmmS9HXGjZQmmTNrZoWKE5jZ0cB+JUbaLcr+b+GxL9IqREreT4jR7Tfd/YuZcWchRpDH0j/9qu2iE9addQfHEZU8Oyo9b2afJjrLn6J/WetJwOnufl3dtpViXSo/b7Huq2E0UZzkVnevdVKYZigXJmYEqtVoc6vulnpfneHuW9sA6bmen5bbiP9eIv3v/wFze0ZaoRUsrtEUt9P1hY01k9sTg2TfIgp05K7bvc1jk/IvErOAB1pn64B/RMzE5g40VGOV/L66m9jipzmrJqvSqJnNR8xCfZx4X11KvBeyB0XSwGej+nF2xUYzux3YwJtSwOvMUrb4Tph8FR0slynBCq+PLcnMNiYGKbYm1nQ3zEEMKuUWG2y8F74H/NNjv9YpsmPajLWPux8x1LF29dpM4EnAoTR9kIyQeGpbnt8Cfy8UC6Lz8lNiLc7kNYbkrecpGQvgTTPbjiie0BhBy80FLzLS5e4/AX5SME1yRqJATYnCBo8B483sQHc/tcNYs7r7U+n/OwDHu/vhKaVrQgdxzyPt20Sls1WHd2fdQZF9JNMsznlm9kF3v75U40rw7qxdwt33ql62SNdte5uJShw3s3M9UmZz95FrtKHk+2qf9O+mBWJNZma/B5Yj1qFeQ8yk5BYLK7FH3YDrdi3WF+Y8JzNZrN/ZHPiVu79pac+1TKPMbEHipDVri5Qm+wDfNrPXiXWdnQyIlPy++re7H5l53yl4LB/J3u5mAGvQN5i3quWvQZ3B+6d/Pg/MUCdA6gAa8OGclMMuK70+tqSniHZ9ivhObphEpKrmmpQGzHcA1kufx7nvhZ2JAYyqXVoca0uvdQKLfpAUjqe25Xmrg9SXVr4OvN/LrDEsGQtic+09gIPd/VGLwhp/rBOgMtK1kJlVn4M5yN+EGuAmM5uzMUKe0qfWd/dz6wRx97fNbH4zm9k7XDOaRhtPAX5uZrsSKRnVUeQ6J3HV2bWPEh1m3P0dM2t9j/Ys7O4bdRKgKp2wrksMNlxT9/Fv8LTPmBUqoQ7sZrGBffPvyd0fbVZgjFcWyGfGmQG4w2tuA1HTK8TeWjluMLPV3f3mThpQ+H31dDqJOc7dP95JrCbzAjMSxXj+Q3xP5H4mHVSgPR8mBhhbpaw5eR3z3xKDU7cTxYcWBTrJVPgBsUXKte5+s8U6qwdzgxUeEOn4+6pivJn9hMgmqHbqc6udd1wApylesQ3eKZQCngaRziF/WUY/6T1/SafveXf/S4q1grt/o0TbACy24zqIWNvtRErpD+rM7nrs5Xy7mZ2aO5M7gG2AzxFbU/0rZWXUSgFPAyqfAxYzs2pWzex0kNbfa+mgPyc+QEp9kBSLp7Zlt+1g4HFiM9QSKZfnA9u6e8frDEvGahE7qwiARU76KsTJw/cqV00CrnD3/2a2p1XRidzUn98SC6fPp3+J/dqFXFK8nYCDiRO6annxOsVXjgAWBJ4mRgmXSqP4CwJ/8cz9Lc3sWOAod79zyBsPHeto4P30P3l42N2nWCvYRqzSJdQ/U7k4mtin6qmc1B8z24yoijizuy+W0nN/kDvLlQYK9i81Ym79y/bPQMxuneHu+w18rwFj3UNsCvw48V5ozMzUTvfrwvvqfGBHz0yNHCTuskTlxv8DZnT3hUvGr9mWGYDPehf3dTWzUR10douyggUsmuJ2VLTGWu+r6p6/RUSxAjgpXrEN3lO8xmBepyngvya2WeloEKkSr9h73sz+nvv8DRDvMmJ9XGOgYXtiILp2p9XMliSWeyxH/71Bc6vOv5tIiX7bYkuHZYCL6nQ004DRYrQoAEcMZGZ9hvRaJ7D0B0mxeGpbdtsebXHYO3iznkMUsriCDtcYloyV4l1JUxEAIKsIgJnNVHKky1qsQ7GmyoY1Yh3Y6nhjdqpGnOWJ2b+ngP/zDtYHpdSabYiO4Bnu/s90/APAe9z9kprxGuupRhGzRI8Qr5FOTvLvJkZXPV2egdjvbvnB79ky1o1EOt753lc9765SM2apbX/LfM+PJ2Zjr6y0rZN1UH8n1t3dRP/OUW6nsrrY/y3gcc/fi69lRVTPKJJT6n1ViXcGsBZwGf0ft9zPt02JfRDXI6rdXk/MZh+fEatVSfsXiVSvfT2KUrQb62p372T7gGqsfYg17JOI4jIfINYtX5oZ7zDgR8QWSRcDKwNfc/esGTeLLWZWJtY6n0wMBG3pGVUuS35fldZq0LLDeF1Zg9qpkoNIKV6x97zFVitLEktQqrGyUt+tRbVpM7slZ4DWzK4FDgR+QWQCfJ7oL7X8DG2nbcRn29xEFdRbgFfcvXRKcm29lg66sbu/Vj2QppBHQjy1Lc/izaNvZlar6mCTc9NPCSVjAczpUfHri8AJnooA5AQqnOoAcEua4f01cfK1F/1z6tuWe1LawlnEYv+sE6yq9Bo7vcXx3H3Miq6nSu4HxhBf+ACLANnl4t39Seuf6pq771UrSxJtzfGWu79onaXhVpV6vTU8ATzd+Iwzs1nNbKy7P1Y3UE5nb5BYpf/OC9NPKRsTI/lHeN/621w/JwZ/TiVOfLcF3ku8R44H1q8R6zIz+39EoYjqyWpOtskX3P0IM9uQqCD5eaJTmPsZ9Ql3/6aZbQFMJPaAvIL8tMu33N0tCjod4VHAYufMWB1/X1kXtvlJLjCzT3qHBXAqs/6z0+Ea1C7ZuHC8ku/5eYg0xupAYG6aNcAVZrYt0Ji1/yz5bZ3V3S83M0ufwQeZ2TVExzCHufsrFstSjvJYqjIhM1ZRvdYJPNvMPt2YNrWoQnYh+TnTJeOpbXnxjqNvc+bGtPv5REW+HHe5e7/OS0o/G+5YUL4IQEl7AQfQV1HrUuC7w9ccAFZx96xiK93WOLm32E/qbk8b2JvZ7EQKStsn/5UTkTmBe9OJiANrEhUgcxQtoV6ZmbH077+Iyog57jKzzwEzprSdvcn/O7MrDA7iTGDtyuW307HVW9982uSZ+50OEq922vIgNnL3NSuXjzWzG9z9B2b27ZqxGt8v1fblFvhqjFx8kugY3W6djWY0ikt8EjjN3f/T4eBIyQIWJb6v3p3+LbJWselzqEQBnJ+VaFe3lBxESvFOSt8HS6VD2VVQvcz2SFW7E3UY/kg8xzMCL6cBhLrP7WspW+VBM/sqsXfhezpom1kssdge2DUdm7GDeOW4e8/8EAuBzyUe/LHEKPknRkI8tS27bT8Ejkn/n5s4Gfx8B227ldjIvnF5O+DG4Y6V7r9VeqyOTpcXJza1zorXjR9iDdmwt2Na+QFuI6Xlp8szENsJ1Inx4cF+Mts1H3AKUanxWeKLdd7hfrxS295FrPG8mUirOZgo2z/sbUvtm9Di2O3D3a5e+iFSSbdO76cZ0v9vGOj5GSLWFK+t3NcbfbN+D6bX8ezEFhG5f+chwH3pc2QmYnaxk++Y9xIn0h9Kl8cAO2XGanxfNb6fR9z3lX5qP6frEwOUVxGz9o8C6w13u7rwd64OzEZs0XMCMTu5Vgfx1iMmJ76VLi8OHJkZ691EBdnG5RmI/T2z2tZTawIBLDZU3ojofOzuHe5TVTKe2pYd61BiFmQ14BDPXNydYi1OpBFuTyzM3gnY1DMWQpeMVZrFIuqt3P2FdHluYt+2DTPjrU2scem4kIiNkM1sp4ZWa1M6Wd82kqXX2JL0X2h/9fC1qDvSe+sodz8/Xf40sV6odnZCGoU+xTMLNjXF6qX31eJEyfTGnog3EIVm/gms5u5tb0ZtLfbzanWszVgzEIW5HnH3F9IyiIU8s2BKijk38JJH0Yl3AXO4+79qxriEWFN4kbvfl9uW0qx/BespeAd7ypX8PEoZHUcByxJb6swIvOw1Zp9sgH03K20b9u+EtLbtc56qMlsUOTnNm9biDYc0o749sJi7/9DMFgEWdPebhrlpRZnZDcDH3f1/6fJswKXuvvbg92ytJ9JBm/LJjVgrMwFYy8zW8vobIBeLp7Zlt626d9NNRCriTUT62paeubjY3R9JeeXnAk8SM5SvDncsmLzWcVei2Ez1iyunrPV8jQ5givFfM+sk3eEXREW/81O8280st5jCjSlf/gTipGTEjlSZ2UnEFgC/dve7MkI8YmZ7EwVsAL5MFImp04aubHpeUloXtA8xsjqBKC5wPf3Xg7QbayliI/Gx9C/vnl1pzgptOZHsAZxiZr9KlycCO2bGei9ws5ndSqxlu6SD90NX3ldWbhuRYjwKvwyUet9WBzAtU1gImNWiAFQjz3IOYhYvp13vmNnCwOdS2uZV7v6XnFipjTMRr631GvGA32SE2pkYlD0ovb9uJDqFlzdONjPatjDRMaqW7N/H6xVJylpX3kbbin0eJb8i1p2eCYwjBnzrbgvTWCfeSDtu7C26PfEdU4sV2tKhyUzVz0h3fyC9BkeCo4nq3x8lMsT+R9QoaDsN3/pXdp6C5xcLmx/4JlOeu+W83kZX35Pu/r80+JOlJzqBTJlPfs4Ax4cjntqWF6/5C76RDrMZGYuLW4zCzUOM5t1oselr26NwJWM1OZlI/dmQ2OJhe/LXab1jZmM8lf62qELY0UmhlyskshTwcWItzlFm9ieizPUDnbSvoUDHrepXRMrUjuStcdsDOJJYP+nA5cBudQJ4lzY9L2wf4sv4Bnf/iJktQ35BljOJE93fU6BYjVW2nCD2YFqFDraccPeHiYGt2YhU30m5bXP375rZAcAniCIiv7Ko0Hdc+j11FH1fVWf/gezZ/5IzIGb2TY+iC0e1illz5mhDYhPmhYHD6esETgLqritstO8Q4n1wSjq0t5mt7e7758QjBo9mIk6AIT6HjgG+WCdImjk8ETgxzVauSRQV+aaZvUrMNBxWs20nEIV5tkqXd0jHNqjRrqLrTitKfh4B4O4PmdmM7v42cILFNhR17t9YJ76Ou69TuWo/M/sH8Z1fJ97bZvaKVfbvLeAWMzuO/h3UrI66FdjXr8ma7r6qmd0Gkwe2Z64Zo7HGc0tiAK5RYGk7Yn/PXKcQ9RI2Jb7zdyaq5eZ42cxW9bSlmpmtRlQHztJz6aAirdgApdgbvMYC65KxmuLe5u4faKQLphG4S3JGk8xsI+BYYuQYImd9N6+51UEl3llERb5fEaOqewPj3H3bnHiVuB8hPojfTWywvJ+7X99hzNWJjtsa7p5bnGRESqO/C9B/hqzI/nedMLOb3X31NBO1pru/3ioVts1YU5QC77BtRbec6IbUwfo8MVtzBalMu7t/MzNex+8rK7SNSOXzsuUMiLu3ffJrZpt5bEbdsqJlTqfCzD7jHSwxaIp1B1Gw6p10eUbgttzXmpnd7u4rD3WsE2Y2H7Chu58y5I37369VqnvWe760kp9HKd7VxADL74miV08Du+Q8D6lNX/WUspwGW47O/KwsvY3LLMT7dPIehqlttQuwWcF9/VK8G4mCXDenzuD8xOBFzl7FU2wL0+pYjXjj3X216veKmV3leVuvrE5UKm9UUF4Q2MabihC2qydmAs1sFJFGtzmR3uHEA3geMaJaq7pRyXhqW0fxNmwR69ycjkxlFG6Bajx3f2Y4YzVpPD4vmNkKxJfN2JxA7n6xma1KfEEYsY/evzto2x7EGpyFiPS3S+lfTa9taYRwB2JU+xmi8uj5xFqaM4kNU7N5bJx7M9DRiZ2ZPeDuSw19y0FjLEWM3C/g7iuY2UrAp9z9Rxmx9iJKWD9DpMVAvPZy9hyckxil/VA6dBUxSps7ojzRzOYiUqMvM7P/0vcl1m6b5kn//YuZfZnIJKiWY89d71Z6y4liLFKFdwb+TZxgfsPd30yzNQ8SKUbtxir+viox+19yBqSRWlnt7KXHajZ3f6lu25KFzWwOYgbwd8QG6tl7+wFzAY3X6pyZMRreNrMlGrPCFmshs2fHS34eAf+22HD+tHR5O2JLgJGg48+jJjsSBTq+Sqw9XQT4TGasXYHj02cwwAtUKqDXVHQbl9TZ+3n66dQ87v7DyuUfmdnmHcQ7kvhOWMDMDiYGqHIrlM9vZot72k/UzBYjii7lapy7PW1mmxCvtYVzArn7zWnmemni3O2+uufOVT0xE2hmpxFvpJOIE1SIJ2Bn4oW4zXDFU9uy2/ZLIr3pD02xdgIedPd9arZtFSLFbE6ieEAj3gvAlxtT71M7VlPcLxIdl5WItJrZgAPc/bc1Yizj7velDuAUcttWkpk9QMwGnOBN60fM7Fvufmibcd5FfCk7sTZlWyLN4z6iQ9P2Whfrv96ucdb7LiKt1D1z3Z2ZXQV8A/htJ7Mp6X4PEaPaHZ9omdnZwF3EexXiJGdld99y4Hu1HfvDxHvjYnd/o8b9HqWvvHszd/eckv2k9KbLgf2IE7e9ibUve+TEK8nMfkAMkE2RPWBmy7p72+ngpd5XlfsUnf0vPANyKjEw9TaRrjYn8HN3/2lGrNvdfeU06PgVYv35CZ5XGGZb4FBiNteIDIz93X2KPUjbjPdRIo3zkRRvUaI69hWZ8Up+Ho0hXhuN4jzXEWsCi25b0Kncz6NuSwMP1sHAWyNOkS0dSjOznxHVnav7+i3vmRuyp5jLENuDGbGeNWu5jPVlSjXW548lUt1zM6U2Ba4hBgeOItYVf99T8bA2Y3zU3f9u/ethTOaZdTB6pRN4v7svPcB1tUfzS8ZT27Lb1vL2FsPSD7h7rUXZ6QRkd3e/sen4WsQXYttpHSVjlWZmx7r7bmbW6iTBPbO4hpkdBvyIyE2/GFgZ+Jq719602My2dvczmo5t5e5n1oxzBlGQZ1Zi1Oxe4gtnM+C97t52sQ6LNUZzEjMxz6Rjj7p7R7OS1peWdFvlpCs3TfIKYANP+2922K6iqVw2wH6Ize+RNmON9rQR+2DHasR7F7GP2SeIk4dLgB92GG9fotDMlyz2Mlza3S/IjLcqkX7lwD9yBmos0g5/6u4tN93ObNd8xOz/x4nH7VLiJD9rEMJibcvx9M2OvUBsrp7z905w91XMbHuiavS3iK0YcmbFG+n3RxApw+dU36814sxAnOheQ6xHM2I7h1qVPCvxZiQ63kfTf1Yge2/UUp9HqW0nufsOuW1piteqSuiLwC3ufl6J3zGSpNmi5iIitdYEpjjrEwN5j8HkYnw7+wioypwGVt9NZK04qaJqujprYNXM1gWWdPcTLNJBZ3P3RzPbNwuwTLrY0fuqBDP7vrsfaGYntLjaPa9AYG/sE0iUh96KKffW2IaMPXVKxlPbstt2B7Gmq/n4GsCdGW17cJDrHhquWE33nZcYRbqVGN3+JRl7t6XHfJ3cdgwQc0L6dwviS2ceMvdGo8U+ea2O1WiTEamzVrl8R0a81YC/EydeMxBl3jt93C4Clmj8fcRJ4kU1Y3w9/RxHLK7fv3Ls65ntuh5Yt3J5HeD6Dv7O2xqPf+U1WPs5Lfn66NYPUQDgm8Bd6fKs1NybrhLrAOBOomjF94n1e9/NjHX5cD82bbZzDmDODmPcTRRMOZO0V2YHn0cnUGhvP+Dqwo/VFYXjdfx5VIl1CTBzoXYdS6wf2yv9XElUfjwf+GXJx2C4f4gsoj8QA5gHpvf/cZmxxhMDUI3LS+W+dtP9t2rn2DA9bgcCfyEmAQDeRwya5cZbG/gckV22E5n7ZaZYi6e2/ZvYd/c8YPGMODMAW5d83HpiTSCRBnYocHTK/YbIy78iXddpPCNGL3PilYw1ULy5iJPXTtsG5R+33LbtAhyTZhQaqU2LAC+l6+q6yMwupO/DtxFvJ2Jma7hiVZ1OfBE21hpsT5xw1lpI7VGm/GdEmk4pjTLRnyT2DfqP1VxjZWYbp/sv1DTyOweQPbvl7m5mf/X0KZou106BcPfxZvZxIsX0KiqjtB34CnGCs4yZ/ZPYfHf7mjEaVUGfSD8zp59O7AmcZLEuxYg1TLt0EM8ajz9Mfg3W+v6xLpTsT3FLbzmxhLtvY2bbpTivWt03Q5/PAR/wNCtpUV3yVmLWva4JZnY+0TGqFonISyOKkfYvMeXjlrt+qd8MSOMh84wZEOC3xOzH7cDVFsVnctcE7krf3n6vWKyt/HxmrMvM7P8Rn9vV5yB3Pet1FluRNMfLTetv9XmUO5v3GPCP9Jqrti1nPdn7gY96ynIws2OIjvkGRCdpWLXKVMnJXknW9ph5vsPdv29mh1Oz2nlF6S0d9ic+P4Y6NqT0mVhyX78tgA8Qn4+4+1Pp/LA2MzuZGAyZQN8aWyfO6XKcSgxabJEub0uslV2zTpD0vflV+lJoO9YT6aBV6QPcvLMiGF2Jp7ZlxWmcGBow0TNTa1KsjYFPV+MRle/+OpyxKjGnqIpoZre4+7iMWN8nZlP/7AU+BMzsJ8QH3KvEbOxcwAXu3vaHnEUFxFWIQhDfq1w1iRjx/m+r+w0S7/dESur/mo4vQaQqrVsnXlOMBYmT8+znM8WZ0aOU97uJGfLs7QQqMWcn+rpZ+3s1xZqDCJZ7At2I82di9L66H+JH3H3zGjF2Jjqi44jCPo2O1UvE85nbmbmdGH0fT6WohmdWW7MoDf8xYhR61fR6O83d18iIdRGwnac9PS2KWfzR3Tcd7H4DxCqaRpT+zmuY8nHLKrhkZr8hOvMfIYrgfBa4yd13zYnXFNuAGT0jVbpysrq4u//AYq3be3NOVi3WtTZzz1/PWjStvxK3488jM2u5tsvda2/FYGb3E5k/L6bLcxLZQ8tkpuYe6k2VoVsdqxHvVm9aI9rqWJuxbnT3NS02Bd+SKKZzl9dc4pJiHU90XqoVd0e5e61BjMoA7dbEgEPDHERaf85n2zGkff3cfVkzm5uo5tn2vn5N8W5y9zUaj3t6DV/veSng9xJ/V5EOUuM5bTp2g7uvlRHrAOI8q8hAUs90AtPJzPzetLeSma3k7ndkxHsvxP46aUT0Q8Si27s7bOdixGjGPe5+X8b9xwDPuvtr6ctrF6Ka2T3A7+p8CZrZp4gtCIrlQltsIP6Mu9+f8rfXAu5199oVrNLf+pK7v2BmY4mTw3s7fQ5GKiu4kNr68vHfAl6D/I3FLda6rEWsuXup0qmZPadTbmajck7Wav4OK/gBv4G7X5Z53yeI2eE/AX/vpE0WFWNPJlJxIVJPdqrzfjCznQa73t2zRkLN7D1E9baP0rcf4tfc/dmMWMVK9qd4pbec2ICoSrccMVuxDlEu/sqMWOcS68cuIx63DYiU32chv9R7CVa43L/1rb1r/DsbMUj1iVK/I7NdRU9WRzIz+zFwWGXQYW5gX3fPrbJYql27Eu+pK2FyQZ0fE7MpB7n7N2rGa9Vpq70tTJc6RwcQyz4+RsweOfB7dz8gI1aRLR1KD9CmmI3O2uROvHWwvUmaYV+S+Iz8CVFR9VR3Pyoj1pnA3u7+dE5bWsQ7hFjjfDrxfG4DzEI8v7U6cMUHknqhE2hmWxPrp54l0tZ28SgTnzVaY2a7E5XkjEhv3IVYg7AO8QF6XI1Y5zZGw83s06mdV6ZYP3b3E2u27S5ixOwVMzuUmNI+lzj5qpWqY7FJ7MvEOoHTiA5hJ+Wnf0nMEo0i1gt8LMX+MLFXUtsf5Ga2H7A7USL+Z0Q61z+IzshxXjPlxMpurTEjsVnvwsR6iusq133X88ptVztujeeg44XUpZjZ9e7eUXqpmZ3h7lvbAJtH54zoDfK7sjtuLWI94e5jMu87K1GoZltisOYC4HRPFRJrxroO+I6nyoAWRQF+7O5r14jR6gvTUhsXcvfpZgmB9W05sTfx3XAOZbacaGQ6NLZfucEzMx5sgP3uGrzGvndWtvw/ZvYj4DrvcDa8Eq/YDEhJJU9WzewrwClNnazt3P3oQe84cLyinbZWs2odzGhdRqwXq7btdHffMLNtCxLnD0bMENfe0sHM9iSyEBYHqhMCsxMz97VSX81sTaJ4SLHOUVP8WYDRXm6z946Y2Ux1zoWGiFVkXz8zm9P7Zog3oH+Brxca5/o1Y15BdHpvov93wqfqxkrxBitOU6sDZ4ULo03VhZvD9UPk9S6Y/r8GUSJ+y3T5tox4dxJpK/MC/yNSQwDmpmYBgOrvJ0ooL5b+Px8ZC9mJGcTG/8fTvwhLrXhEMYe5iXUflxN7S/2GtNA+o213E2/OdwH/Bd6Vjs9EKqJQM9as6TmYRMzyQnSSasVK9zuNOEFai+i8LZz+fwzwp5qxfk/kgH8tPQc/r1w3IgpY0KJIRKtjNeJ9n1iraB3EaLxHF231U/jvf6Lm7c8f4OcvwMuF2jQ3sebg7cz7T/H+zvkMqdzXiPVAdxKj3CuVfA6G+4dY7/RI+rf5p3bRH6ITP+DPCPh7ryK+/26rHMv5rJxEpOBOImbIXq1cfqmD9h1ApJF/hr4Nt38wAh63G4kBt0axlPnJOG9I953Q4lhWrIHu28l3DLFEYJbK5VmJqr4j4W9diOg0rNf4yYgxJ7GG9bSm75d5MtvUeE2c2slrrCnmu9J74Xfp8pLApqXid9i2dYishAcqn51ZBdKI1NTziW20DgbuJ6PIDJEdNXeL458Ansxs24db/Qz34+/e+v3dyXt+uhnVHcKMnqZ13f0mM/sIcIGZLUyLGYc2vOnurwCvmNnDnlLe3P2/Vr/gRPX2ozyVs3X3f5vZOwPcZzBPWtpPhFiYvQjweBqZrss9RrJ+B/wupcBuDRxiZgu7+yIZ8bzydzX+9neIqkd1vO1RcOEN4iTk+fQLXra8Ggyr+pTbV0wEbrDYX6uONTzNWlks2j/aYk3UdtByj7OpxsxGE18y86WR2Wpxjfd1EPrrpFnKNINcO73U3Z9Os6jHuXutYjetWBQkaHkVMXhQx4eIDlHzOjsjTqyzWexTtQ2wMbHWbevMUI+kVKLG+o8diC/puu0ZRWQ37EucAH/WK8UFpheetvcYaGQ1I+Thg/06UjZGHRb7S/2QOFEdRQdp28Sg201Nn4+1067dPavYQhtxGxtHn21mF9DBDEjhGbfGJtTvsc43oZ6hmoqePu86KeI0o5nN4im9L2UWzNJBvD8Cl1usH3Uipa7t2eYmb5vZGHd/IrVtUfLOt0hZTdsQg7/V84daWx2k19OLwHbpsV+AeF/NZmazNdpaw8xptn5Na7F/m+etUz6BGDxuZNZMJAqvZG0xU9hxwP/RtA44h7ufYmbj6dvXb3PP29fvt8AVKbvnOQCLolw/BjbJbNtVOffrJutSYbRe6QROMrMlPK0HTCeb6xNpkstnxHunMi0++UWWThzqdmZWNrOXiCd0FjN7r8c6w5mJ0ce6vgj8wcwOIj7sJphZY0av7h5R/c4WUmf3SODI9IFe14Vmdg1RVfH3wBkp9efD1PwwB2612BD43cQs5UlmdjFxonVPRtv+a2ZbAWe7+zswea3bVsSsZR2Tv9Q91rbtZmbfI6qgzpbRtpJ2J2Yo30eqopW8RMpPz1HqxNBjPeEr1RSPDpTsuN0AvNLqy8GiaEGWlCYygVjn+Q13f3nwewzqC8SMbOPE42pqVjFMJ8/7EO+pjXyEbewMkZJEVC9dLx26CviN56cpXUfM1g11bFDu/pHM3z+YXxKpkXc2Og4d+LdFkZpGB+SzxGxbFjO73N0/NtSxGvGan9crzey3mc/rl9x98udZGqD9ErGnXi0FT1YhUtTOsCiC48SG9p1UjC7ZacPdD0vp+I2/9YeeuUE2sffmtRYb0EM8r7tlxtqc2OqgSH0CiwqLBxHZTdVOZd0lB3sQM1pzESnzVU5eVc9i1YWtbNVSgBfd/aLM+7YyH/G9eoKZzW9mi3nNff3c/Xdm9hrwdzP7BDFYsAfwEXd/LKdRFvvaHgUsS5zPzUhk/AzbkhtgQ2JwdmGgutzpJeDbuUF7ZU3gysQL7cGm4zMRe26cUjPeGOApbypeYWYLAcu6+98KtHmuFOv6zPsvS+wJM4oYSbq50bmpEWN9zyhmMETMDxIj2TekE5ItiLL2Z9VpX5qt2Ir4oD2LOKn/XIr167on0xaFZQ4lOpGNTt9cxHYY+9X5YDKzPxIV/C5uOv5F4Bh376REcxFmtpdnLJgeJF6xcs8Wm7yvRaSdVKtf1SqCYVFZ8TBPa+Sarrva3ddrcbepyszm8A4rb6Y4MxJrdjuaQU2z9M8Cz9F/1L4xA1W3cMKgA0+eUS7eourrTPSd7O5IZAZ8sWacxsjqH4nPjurI6m/cfZmB7jtE3NHEuqPGBu/XpHi112yktSkfq/vZPUCsxYny/2sTn3GPAtvX7einv+/dxKDW+vR/3C5y92Uz21fkeU2x7gBWbppxu8Pd2x70tb41oy15xprRNLC4G7GtjxGFg37vna2136gar4NOW3FmNh99a2Ov9/y1sRcRqYIdVzxO8R4C1nT35wvF29Vr1IIYIlbJ6sJFqpaaWeP2WxMdoj/Tf61c7S1JLKrHjiM690uZ2fuAM919nbqxUrytiI7bE8DGnTy3ZnYLsU7/zNTGnYhN6LM7W6VY6cJoPdIJHLISYDu36UY8tS0/XrdY4e0wSkoDGh9KF69x99sz47ybSOsY4+67mdmSxIdxVsqJFaygZwMUw/AaRTBKmxZeuxbprzt2MoM61Ax/RofhwCHi5ZSLn6IoR6tjbcTZme5sOXEGsT7uj+nQdsSala0yYq1OpINeRf+Trpy91hoxOyr/b2b70JdN8E/6P26/c/dfZcYt8rym+/2UWPtVnXF70t33rRHj0XRfA8YQHefG3rZPeEonnh6Y2bXuvq5F8bFWgz/DOQOCmZ0NrExkKFTfB1nVcdPgygbNA/kdtK/Y96kVqC5shauWWuutSBrcM7YkMbMJpH39vK/gUk6F1kYhOSPS5p8jBo+zBi5TzFvcfVy1PWZ2ndcostYi5qeoZK+4+18y47yXWEP5Pnff2MyWAz6YOwjRK+mgV6QPkfO8kvNtkXK5LrAzMeNz4jDEU9sy4pnZX4hR7Yu9KV0ojXjvAjzm7se32bbJmkeQrGwlyU62E9iHKNLTODn9o5kdmzmjdzyR19/4UOt03cGaadTyNpicfpW11sXdT0r3XSodur/5OW5H4Y5b6fdCN7wG3GlRlS9rBrVuJ6+NeLU7eW142yrp/en9XnsmJQ0qnFR6ZJU4+at2XK6w2Iswx8FEOvNoOls71hjcOpA0Q2lm1xKFV2qNmLv7EcARVjibgELPa/ItIvV9TyozbnUCeN+a0d9Q2eM1nWB3vGZ5JPG0Z6p3ab1nAY1CXB2xvsyER4h04wspM7hS7PvU3S8zs1vpm0HdJ2NA+imiYMqnUrsaJhGd1bpt6kaq+xvu7pbqaKSOdI7ae6a24ZX03T7BzA4j0uZz24fFPsprAI2sw73NbG133z8j3Anp5zvp8gNERz+rE9grM4GjiVz57YHFiP06RhPT2pcS6YMThiOe2sasxDrKum17L7HG8TPAf4jRn9Ep7kPAr9z9vHbbNsTvyt4CoGQsixSnD3pKdbXONkNtjHTd5mX26ClS7jnFWp9ICXuM+BJcBNjZ3WutGzWzK4EhO27exjYspd8L3TASZ1Ab0uO3K7EGe3LRFc/YqNzMPkZ8CT5C3+jvFzyKYQ07MzuRSP+8IV1ek3j9fjkj1i3uPq5Quy4j1ok2Zii3B9b3AkWYShjgef28t0jnnsrtmmIfyZLPi0w93chMSHFLf58uRF8xqEbb6tZNwApu6ZDitUrvfxEYX/f7zwru61dayohpbCn3f0RV2aPd/aHMeHcAq3hfvYkZiUq5OeduN7v76k2vtQmeuWdrT3QCqyzWAc4HvOqpcthIiae2ZccaCyxIVAl9wKNya90Yg1WS/Ki7tz0KVDJWU9w7gdU9rS1KJ9Y3u/uKGbGKrTtI8bYnFmSvSnTgPgsc4O5nDHrH1rHGA5/zVJHSYn+z05pPxNqI05WOW+HX7pxEgYJGiu9VxOxMblXEmYl9q5yYQX2jk/aVYrH57n3E2rsfEM/Jve6+T0asRvXDpYn31H0AXqhoRK5KWtJMRNueSJcXJbbuWSEj5iHA39390gLtG/GdmfTcVp/Xce7+jxr3L77XqJldQqzr/GOKuQOxPUHWfnfdYpGCv4i73zHcbQFI3ykT3f31NLC3EvCHOp+Zgzyf2al+3VDy+9QGqITqGXvUmdk6xPdLc3XhvI3FoxjfOGJrJIjCiDcT3zlnuvthbcSY0wvv6zfSpU7g+p7WEVusN74y8/PoSmLy47L0WlsLONTdP5zVtl7rBIq0Ymb/ZeBKkn9y9wWGI1ZT3K8Ts1fnpEObAye6+y8zYnW87qBFzGXoqyp3uWdW0LMW6wJaHasZs+ggRikpxfQu+hfDWNndpyg33kasTxLlsh8mnoPFgN29bDW3LI1Ry8bzmJ6PSzxvLUmRYgelWeH1lCnmJCIN6XXgTchfo2VmPyNSxBoDM58Flnf3QWdHui2Nim9NFOm5yN3vttga49vArHWyCczsfe7+1EDPReZzMA+RRrsefdsS/MDzCsMsBXyDKWd5ar8PUrwriZS/UUSV4eeI9Ua1KoFbZZuJUizWfI0j1mZeQqRzLu3un6wRY0GPau7Fns8U9y9MOUjwIvH++K3XLOJU8vvUotr0SiWeDzO7jxZbOnhm0ZQ0IPIZTwV6zGw2ojDfFsRs4HJtxLiFWI/536bjnyC2h6q79VhxVnZrHiwqvR5CLBkx4rNkf3c/PSPWqkQBnBWIc4f5iW2csgZ/1AkUAaxgJcmSsVrcfzXiC8aAq939tg5izUvfuoMbvINCOGZ2srvvONSxNmMdT3xBN/a7257YQ7PWdgfTglZpHLmpHekLf9NGykoajb7QM6tcNsU+CXiFmD29K+P+N7n7GmZ2NVE581/ATXVGpK171TyLbjlhUT16Cl5/D7KiKh3KxuzCDPStHc3tWHactmaRPrsIcBOwJvA48bm0v7ufWzPWrWl0POuzZ4jYs3mH1Skt1ob+hilPyscPeKfB4zUGV75IzAIemDNg1o3HrRLzG8Br7n5UNYWtZqx3EwN476SO9DLEgEHue/QI4uT5tHRoG+IzaVZgjszvrSLfp1awEqqZ3ejua3YapxLvXmKQ8o10eRZggkcxuLaeW4utWr5CdASb9/X79EiYybaoHltqa55GzAWB1YnXx42e9hfPjDWKvoyJrJoJDb1SGEZkUO6+8SDX1eq0lYzV4v7j6b/QuxMLEamRo4D1zCx3c1to2m8zje7XSt+s2JP4ktib1NklY3+vacSrZrauu18Lk9N3Xs2M9az3X7PwCLGuoYRfERUSdySKbtR1bEpX+y4xIzAbcEDNGNV9kg6nrxPY0T5JwDFECmfjNbZjOlZ7a4LkQvqq1TXWKd9Pxp60Ztby86JuRyvdp2jRj0ra2j30dWgaM2V1jCNmPt5JKdz/Bt6feZLU2Lx7bSu0ebeZrU0UlZkNGGNRoXl3z1jjCbzl7sdk3G8go9LJ5db0FYrIUfxxA95MJ/c707eHXu72SFcDH0qfIZcTM3bbEAOEOT7Q9F38l8YArZnd3W4Q69s6oaGx7+YYMxvjNbZOMLOjiPfPK0RBkuxKqJV2XWFRKbfjLR2SU4EbzKxRb2Ez4LTUSW9rf2bvwr5+rXQ4cPkkcFepDmAyA/HZNgpYysyWyvkcT+dWnyRm2EcBn0jnbllFjXpqJtDMDnX3bw11bDjiqW3ZbdvHo1rdoMfaiDOSt9aolu22yv9HATO7e+3BnDTbthJTrjuoVajDzPYnpW0RH7iNE/M3gGM9r/pVzzCzVYhU0DmJx+4/RBpR7WqSFtt0LEqk+zmxj+b9wD8g+0SuYxZ7o33WM9aHDhCv7D5JBbcmGCD+qkSnYfeM+1bLiI8mKsyN9/z0wS2p7F9Yd6atKVaRtDVrSuVtvlwz1rpEx2BrpqwmWfvzLcW8kUidPd/7CjHc5XlrPA8iBmbOof9Jee3U0hRvK2Iw5R/uvqdFRdWfuvtnasbpxuO2HHFyf727n2ZmiwHbuPshGbEas4p7ESnCh+XOKqZ49wIbNmbn0+z9xe6+XJ24VnDrBBugsFcl1h9qxCq+pUMl9mrEZ4gB17r7LZlxiu3rN0D81YmByzXqnlta4a15rOw6z7+SKoFXYuUXNeqxTmCrtSTZa41KxlPbirat9peDla0kWSzWAPFnJ1LqdgfO8Rp7X1Vi3ONt5O/XiPeTTjt81oWiDtMKM5sDwDvYON7MThjk6rZO5Mzsz8So8bleaGPmFLejNOhusijHvpX335rgrNyOyEC/o0Q8M1uESDXfLuO+RwPvp38K3MPu/pXMthRJWzOzV4iKzhAnlkuky7WLf5jZVu5+ppnt5u7HdtKuSswb3X1NK1D50WLvwWbumYU6SrOCm56XZLH10JeBXwC7eqwbvdMziqKleJ8k0nKr66e/DFwJfMkz1tl3S3rPb+vuPx3GNszh7i9ZrI+dQp1BDOvCvn6lmdmlRE2HMh2tsus8O6qP0Kwn0kHNbE/iDb64RZWehtlJo+TDFU9ty27bdsS6oMWsfzXO2YGcEaWNiEqSjRHLF+hfSfIX3n4lyZKxJjOzuYhNmnci0jJW72D07HozW87d20rhGIq772+drw9qVIrsxr4/I4qZ7TTAcQDqjPo2eJk1k2sSX3pHmtnfiA7Dhd55ldHLLEqC/4n+exhmzYAU9g0ibarflhO5wax/GfUZiIq5z3XUwj4TiYIAOT4MrNDIQLBIl7qzg7Z0nLaWLNtBG5rtT+zPtgexj2wJT1qkhHoayNsbyCp65YU3mLdYH3cMsIC7r2BmKwGfcvcfZYY82cz2poP1sQMN4jVknsB+jXhuz0kdwMWJIhtZ3P2vFhu6L0O85+/zvmIwv8yNW4qZzUdkcmxHLNs4Z/B7DBin1JYOpxLfy+NpUaUVqDOIUfT7PWWa7EJUzFwYeAt4kHjdXpkZdh53/0SRBoZHiFToEsWXLjKzT3iBitHQIzOBFmXY5yb2ItmvctWknJOQkvHUtuy2LUqM3k0RC7jD3d+q275K7BG1tUb6QtiXGLk/HjjKM7cQqMRcjyjz/C/ig6mjUTiLUvbb0rQ+qG66g0W++yU+QvYu6xaL9R9THCbWWCzkGSm+JVhfoYnZieqz2xGL2S8gSp5nffGM5BkQK7zlhPXfi+wtYr/Ls71mxcEUq7FOCKJDuQrwmLvvkBHrz8D/eaqomD5DD8mZVUz3H3H7UlrshTiKeJyuab4+M/1qPuAIYoP4xsbz++QMwJnZu4j9bce4+26pI7K0u9feVDzFu4oYxPitd5iqmu77e+JktVqt+G13b3t9rHWhSm5T/BmA2XKyJszso+7+d2ux7jG1bVhS5mFyhs8WxOD2UkTHbxt3X7iDmB1v6TDSpQyYx4G/EWnbLxHv/W8R2Vi19x20glvzpHhnAysT61k7GTDDzLYgiqPNQIcVo6F3OoHFprJLx1Pb8uP1CjN7mZhJOIHo5PbjGXnqFtWvvs6U6Q65JbdLpjucD+zYaUd3WmEx/bc98aV1D3CwD1OFtFZpi+n9ujWwtXewlqSUdCK9L3Ei/aUCJ9Jd2XIindR5J+mSTR2tt4gOYO0sjBTrKqJDf1M6tDpwPTGjl9tBmpk4YYUOq9SVkNqzKlFZeIqOi7tfVTPe5kQK7Z3ufkmB9v2JmE3ZKc3czUqsmVslM17ZjaO7vD42V+rM7EEMMI4n1lD/vG6KpJl936OCaqvUefeMtY+lmNmrxHvzu8RaOzezRzoZKLMCWzq0iDk3scn76Maxmhk/RTWnR5rZDe6+llUql2bELLY1T4pXbMAsZaxsTqHKpT2RDsqUU9lWua7uVHbpeGpbRjwzu9bd17X+RVOgwzfrCPVT+v7GUhX+nnD35gIAnSiZ7vAacGca1a+mDtYeNRvJLMo870J0aG4kiqfcP6yNmnJvy8bgzG/ST5bCMyAnEJ8hH0yXJxIpgLViWd+WE7Oa2Qeg35YT78poVyPuCkQnZJ50+d/Azp6xtUbhWbXvFYyFxQbgJxEznQYsYmY7D+cJoUfa8g1mtran8vO5LNZQLg9cB/zQzNZw9x922MQl3H0bi+UMuPur1sgBz/Nvi61gGim+n6WvQmWOt81sCe+/PvbtIe7TksUm1kcR6b4zE8shXs78bl4uDSBvD/yVGDAbT3w3ti11AGcgtpcoUqiqwTpfDvFtIpvmGODUNGDQqTFEkbaGN4FF0+uu9ne1xVYk+xBplxOILTGuB4ZzcPDNxmvWogjXGxCZHGaW1UnywpWUC3+OP0jByqU90Ql0903Tv0Xy8UvGU9uyY62b/i36Zh2J3P2gLoS9L42u/oX+6Qm56TCl1gdBlNi/MLMd0wQz+wrxZXo5sFGnKVIp5j70zRb/HvgAsF+dlBbvXvGWRsdt7XQ5q+OWlDqR7taWE8cCX/e0T2jqLB1L398+pNRJ/g5RLfbnwO+ADxGFLL7o7jfXbVTdWbA2HA58ojFwYbE+7TTyt4Ypysx+RmzeXZ2xqHOyuh6xJ9rbaRDjGqJiYCfeSLN/jU7bEnQ2cPYV4rW1jJn9E3gUqJ0qXNFqfWzuWuNfEZ2aM4mUxJ2IWdUcM1ksrdgc+JW7v9nBCf47ZvZVoopyEVZguxR3/wXwi9Tx3g44F3ifmX2LWAv5QEbTOt7Sock+RAbBDe7+ETNbBsgqllJQ4zX7GjEQvS2Amc1P3vfLSPc0cKVFYa6OK5f2RCewymLh9Fj6j9Zk54GXjKe2ZbdtbmKz4WqsrH1wbARvrVHYrMQHSHXxsxOVIXOcz5SlxWtL6VfzUyj9agQ7iigVvy6xR1XjeCdrM7/g7keY2YbEY/h5ovNVal3DBu5+WebdS86AFDmRTqOzJ1nhLSeAdzc6gOn3XJlOuuo4AfgDMSt5I1EYYwuiI/grooBPW7qYNTFTdeba3R9IJ+pFWGf7fJ1CFCHahEgj3Jn6xXnecPe3Adz9lQ5n7BoOBC4mZk1PAdYhBiKyuPsjwMfT62sGd59iuUDNeJc3ZulhcsGU7E6quz9kZjOmx/EEM7suM9RviRnn24GrLdYdZldSpnyhqs2JzIaOM2HSc3owcLCZrUh0CC8iqubWjfVDiy0FGls67OF9Wzrk7LH4mru/ZmaY2Szufp+ZLZ0RZwq573ePNZ6LAvO6+78rx58DvlmibSPMo+ln5vTTkZ5YE9hghfZG60Y8tS27bT8kvkQfaYqVu4/WiN1aY3rXlH71MeAvBdKvRiTrQvGExmvLzI4ArnT3c6yDvbRaxH/C3cdk3rfxnP7DY7+vJYhCM2tkxPoEMUu2HNHBXYfYW/HKnLaVZmbnALcSKaEQMzPj3H3zGjEmr+sys4fc/f2trhtO6XPc6fs7twdGeZkqtVhn+3yNd/fVqp+3ZnaVu3+4RoxiW1ekeDMQhSsuJ9LojJhR+fegd2wdq1XVx8lyZwVKMrOriWI6vycKkD1NvE9L7b85yjMLwFnhQlVWaLuUUqxL9RfSZ9vniUGpjwL/JQaDPpnb1krsTt7v7wVw93+lGcAPEWuU7+60XZ0ws5PdfUfL2Lt6aum1TmDpvdGKxVPbsmPdD6zoHZawt8r2FUTKVcPsxIlr2yk2JWONdFZwbz8zu4um9Ct3HxGpZdMCi2IHCxFVc1cm1uBcWecxtP7brfS7Cviou9ed0WrE3YAoeFCk42Zm89LhiXS3pMyE79M3+n4V8H13/2+NGJMHkJoHk1oNLg0Rq+WJYEMHJ4SzEOmIjb/zauDoErMhnbK+4hCXAEcCTxF7P7Y9m9KlgZoi+2Va/wq0U/DM/cxKSo/fs0SK3v8RxVyOdveHBr3jwPE2IQYJq+m9PyjQ1I5ZweqPhdpzgbtvmjq7rWb/O67KbGYfJp7Tizs9/+qwHbsTFeINOJSYFLib+I45zDP2vWx03oY61kace4CNiSyp9aFfHYwRUQyx1zqBxwGHe6G90UrGU9uyY50N7Onuz3YYZ8RurTHI7/k08C93v7FUzIw2LOjuTw90wlTnRKnTk91el2YaVgEecfcXUkdpIa9RadTM/kvMXDWPaBvwJ3dfoIP2Fem4pY7qacD57v7yULefFlVmoaozUKTLi9fpjFdOBFulMxY5IeyEma3UeI2mdNJvAWsAdwE/cvdXMmJuSqzhW4RIvZ6D6IiXLIZVm5kdALzKyNwvc8Qys98QxZo+Qswsfha4yd13HdaGJTYCt0spLX2/3OGZ249U4ixODAg+BRwC/IIo8nUv8A13f6xmvDuJ9PhZia0i3p9mBOcGrsjJmmhxLjIjsUSl1uSFxZ6bexITAv+k/2fwsH/2Qu91AkvvjVYsntqW3bZxwHnECUN1BK7u/nQjdmuNQX7Pj4EViRSsjUvEHE6l0696kXVYoS6lNR3mlTVtles6msXotG2VOB8mijBsQpRU/xNwgWfsw5fiFdtyIp0M7kOsqYI4sTnS3f9QM05X91obSZpmPQ8H5iXWRG5OrPPZqWa8GYG9PQptjChdSEM8idiz8IV0eW5igDV3qUZju5rF3f0HZjYGeK+73zTEXVvF2pQopNN4z2evQbW+VPfGv7MBf/ayG3pnsRG+t60V3NLBYh3r/u7+RAftuZoYxJuTGHA8gSjS8wlge6+5lKfp86PfdiZWczmEme1PFAWblbR1DvG6fQM41t33r9O2Stxj3H3PnPt2W691AkvvjVYsntqW3ba7iUXjzbHq7gfVnD6RPWJTMla3mdm6pFF3L7Qxagdt6ZkT326wASrU1R0Q6YZK25rXAWe3LZ18fRT4ElFhNXcPpyJ7t5nZTkTa29eJNYFG7Fn3U+CIuh3BUtL76gVP+26a2UeIDtZjRBGGYUvlSu2ZfKJmZhOA1T2qPxpwe+bg4BXu/pHCTR1xWp3k1j3xbbrvMcT786PuvmzqQFzq7qtnxHoI2JIC+5mZ2Y3uvqaZ3ZBiPk98Zy3ZSdxSrIt721oHBZJsgC0d6na0KvH+Tt9eo9WZ7LY/x5ve7/3Wmee8ds3sFuCD6TNjYXefmI6PBm70jDWoZvaT3A7fIDFXJtYqAlztNfcCNrP5vJI9Y2Y70Jcx8bvc91ivVQctvTdayXhqW55/u/uRnQbxEby1BkAa+dyISG96i9gr5lJ3f2fQO04Z5yZPxTjM7EvEmp5zgAPNbFV3P6RUm+tSJ6+zL3wKVKgzMxvqy6Sd23SjbU1tmJUod74N0dHqJO2qVOXSLwNbeP90pr+b2WeA04lqn8PhDKKy6ItmtgpRsv8nROrw0bTYVL2ulCo2m7vnVGyc08y2AGYAZvG04by7u2VuAwBcZ2a/Ysq0y6yq0Z0ysy0Hu97zK23PYGZze1pvmrJPOjmvW9OjcNNtqV3/NbPcCoRPUm4/swvMbC5iQOVWYnD1d50ELJWZkHRzb9tfEQVTdiRSpesovaVDibWm71hsJzMn8C4zG+fut5jZ+4l17HVtSVr32OgAJvMSGR45LkoZa/10MIO6N7AbfdXXTzGzY939qBphLiW+6zCz7xIdysbe28sSA5C19VonsPTeaCXjqW158cab2U+IhbfVWNlf9jbCttYws62JvXBuJ9ZEXEeM6B1mZjvUHFGqlnDfDdjA3Z+z2FPrBiJHvzZrUf2q1TEZUidf+I8Qz28nHa0rLNbZnldN+UkngusSpfavAE4chrY12vInYg3IxcCvieI3tQZDmpTau20Ob7Gexd0fM7PcbRhKmNXdn0r/3wE43t0PTx23CblB02f4HsSs83iiM/dzd6+1gTdROKcxk3CDmS3g7s9YVPyrtW7UzC71SBFs7MlYLRziFNjUOnOgZrP073tS2/6eLn8EuJL8rXkOJzq8ZxF/39bE9gK53kwz7I33wvxUMmxq+ibwVzO7ig73M/O+KtFnm9kFwOhOZt0Gypqgxr5+Tbq2t63HnqA3Aznb2JTe0uGT3mLbK+I93K5vEud+7xCDg/unWbI5iKyOup5sNdDg7v8k1uHlDFx+o/L/0cSM23jyPz++SAywvJzacyhwPbFeuV3VgcktgQ+5+8vpczj7fLfXOoGl90YrGU9ty4vXSB1YqylWbrpDy+0rctpWMNZ3gbU89qqaDzjF3TdMHczfUGMTatLIMTHqbh576ZA+TLLKbSc7A80dvl1aHJNBdPiF/wowwcw6qVC3EfAFYkPhxYAXiC/BGYmRyF+4+4RhaltjxulO4HOe9nAr4CDK7N32auZ13VY9efgosD/Q2DS7k7jLeax93h74KzFoMZ6YrWmbD7ClhLv/i9hWpI750327mQpae6Cm8TemDsxy7v50urwgMZCRxd3/kNLhPko8z1t6ZwXXjiQyQ95jZgcTBVi+mxnrYKLA1Gg63M8spfZ9mRiIcuBai3VWWeuAKZyZ4AUKwFgXCiQBE9MM6rnE3oj/JQqy5NqAKV/zG7c4NiB3v5y+NdMQz+V8wH8zP9OLD1y6+2bVy2a2CHBYRtsmh6BvsIH0/7ofvrOa2QeIc7cZGx3KlAab/V3YU2sCRYZiI3BrDYvqVyul9KhZgeu8L6f+Lq9RrcvMHiM6pEZ8ma7tUUlrNuBar78Oajvgc8SH7TWVq2YH3vYRulh+uHXjC98KV6hL7ZoPeNVT4YlcJdtmZte7+wc7aU+LmB1XLrX+hY36XUXNip6D/I7as1AW+0YuSOzT9ilgqXTisCCxF+e4zLbcTaSUngr8yt2vsqbCDDVizQHM7+4PNx2f/D5pM84jwP8b6PoOsleKaP68tg4rLqYMjuM77PhV27IW8B+i823A5e5+b2a8W3JfWy1inQFMAv6YDm0HzO3uW2XGK7qvn025FQMAXq+WQNECSS3iZ2/pYH3bXlUrFUPmtlfWel+/+3Jex2mA4AtEQaNWA5e/zhy4rP4OI96nK2be/+tEZ/ScdGhz4ER3/2WNGM3F2j7nUZl9XqIwUd7neC90As3sm+5+mJkdRes3at3R6GLx1Lbstu3g7n+0ATbNzUk5SXFH3NYaKXVgFSLlYmPgInf/scX6j2vcffkCbX0XsIC7t6peN9j9FiU+eKfYDoP40OxkdrHxOzpZJzcidesLP41+LpUu3u9pfdVIkAYwxrj7/R3G+T5wB1EdsOMvMCu05YRNhcJGlrGhcjqB2YboCJ6R0qRIo8rvcfdLMtuyNzF4cTtRqXUM8Ed3/9Cgd5wyztbAL+nbU26XNCPe733SZqzniWrRA22H0XbVTDP7M5G1cW7BzsKviEqNpxHfgdsCD7n7Xpnxvkhs3j2K+Pw4rcM0yWIDLGZ2CPB3L1BwrNXgQu6AQ7pv0X390ol4w2hgK2Aed/9ejRi3ecECSZ0OMDTFKrmFVvF9/SqxiwxcNp2jNrZeeqxuZ7cp5qpU9lR199tyYzXFnZFYS50zU9wz6aCNkaxbRmA8tS1PY1R99gKxqk4CrjezEtthFInl7t8ys08SG23/wN0vS1e9QFoo3Kn0AVKrA5ju9zjwuJnt2tzZNbP1ifUunepkndxIVT1J/Rh9X/hXEyfV9QPG430SUfXRiPTGnT2/2EExZrYZ8DMiLWwxiwIlP/C86qBfJ97/b5nZa5Bfej45nOgkHWJm2VtOlOjktfE7aqcLp47y6S2Od3QS4lGQa3JRLjN7gljjVte3gdXSqPYawMlm9u00a1c3ZerxOh29IaxJZE0caWZ/IzpuF9adRaly969aFIlpdJSPdfdzBrvPEPF+D/zeYp3X54E7zOwfRLXAKbZ5acOlFoWMSgywfAX4ppm9DrxJZ+/T28xsLXe/AcDM1gT+0UHbzk8/Rbj7802Hfmlm1wJtdwIpXCDJI937djMb4x1s6ZBivUgUlvousTfx6+n7ZiUz+0PNDtdXgeUZYF8/ILsTmB6zp3PvX1E9R32LGFzp5PXWqFNRvDCVRwptVgcQemQmUKRdNgK31jDrWsXG5hgXeKpsmnHfu4jqhz8lRkIPA8aVGlWe3qS0tX2JL/wfufuyletyU+rGEyki96fLSxFfXqsVana21LaPEkVcGqPdd+am13SDFdpyomBbvkiUdr+4egJiZt919x8NV9sq7XiYKCZ1DTGynZXx0Pw6sEhTvYAY0Nil5kzg5NmUTjVimdnsxAz9dkSlxQuI99WwbqnTkF4rmxKdwEWIarDrAi/7/2/vPsMkq6q2j/9vckZJBnDISckZAUEQxUcQJUtQJKMkeY3IY8CckAyiSH5IkkGR4JDzDEOUjJJRFHRgEGG43w9710x1Ud3T59SpOdVd63ddc9F1amr1nqYr7L3XXsveoWCsieQFFlLFy04XWCoh6c+kc2SNycwY0qLyWxRcWFUX+vrlXZ6GGYA1gH2LvI5LOrnl0tc9tUDSmbaLno9FFbR0aIk3gfRvWwz4I2kivazt/ykQo7K+ft3Uy1k1rYpmTDTri51ASZfSJv2woegTosp4MbbSYxuyLUTZtA56s7VGtyo2tipTmathbVJqx82k3dlGgY1hGwkffCtUWUXEJjO7KdXS9sM5PaYXvGn7XxpYiKTUooXalO6Gjsq7N1JVq2o5UYVfAXOQPrwdJek6243U962AXnguvJ/0vN8A+LlS+fm7bX+6YJyJkpZ0Pg+YdwQ3IhWzKJrqvkvBvz+URtn5icDppB3K+UgVOL9OOm80LHly1e73vaNJlqTDSa8j1wA/9NSm7j+RVDjt2nbHmTWSlnOqQtn2Q6nLVe7erMNhNX//yZImSZrXHfb109RqtL9ouvwmKRtju4LjqrJAUkMVLR2avWX7zbybfYTto5XbiRSJIWnmPKn6ROOi0tm+GaocbFm9nFXTTtkJIPTJJJCUhtSr8WJs5YyrMFazXmyt0a2KjQM4V6wr6Q1SBcTZ89iecPGy/SPhg28luvSGf6fSOdTT8+2d6N7zpKj7JO0IzChpaeAA0oJBGZWW71b1LSeqsFZjd0PpHNlxSmfUPkPxFMlumUx63k8m7ci8QDrXV9S+tHz4sz1R0mYU/yBd5Znht50DdDr/dEL+M2xVTK4GcR9wqNufB1qrTMCclrc06bkFFF5gOZjUfugXbe4rVbm7TCbONFTV16/SarRqXzDlIdv3lwxZRUuHZm8oFYP7LFPbnhRdaOxGX7+q/QL4aGtWDVB7Vk3VIh00hCZtUjKgYEGBbsRqitnRwef8JvNt0oe2bwH7A1uTUmsOLDsRlHQ3qSDD90gv5r8C3rC9TYEY9zR98J2J1Mh6AdIH31t7JU2k2yRt6qnnPos8blbSOZwph89JxXRKn2GqilLhoW+S2sKIlEr0PZcv8d4c+32kggKfKfHYGUhn0n7k6lpOtH6PMhU9H7S9XMu1bwEfIxVzWbqOcbU8fhIp1f1w4Gq//VzUcONMl3T3Okmax6mdxnzt7nfB4hpNcT9NKr7yr3z7HcBGti8qGW8PUoPxRUg9JNcBbrHdcX/FXqKKqhWrwmq06kLBlHZpgs3vsyXivZ/UG/QW241F6e1tD7u/8Eh4vrf7GZX5uQ2RAQBAkQyAnGnxS9JntwOA/yWlqT8MfM5lq/iO4NfVEEJBkq4gNbWdk9Ta4UzSCteWwEdsb1ky7hq272y5tovt0wd7TJsYXf/gOxJIetL2mBKPO9D2kdO6NtpIHZfvrrzlREv8MhU9zyBV2ryi5foewPG2O07zLTOulsdvSVpwWAv4L2ln93qnPmBF4lxLKnQzZLq77VOKjrFTqq51xWW2N9fUVgLNu7l2gVYCLXEnuKWtTyfnqpTaEa1JWnRbJX/w/K7t7UvG+yDp/NiUrDPbp5WJ1YtUbTXae0kZCW0LprT+f55GrEpbOlSpl5/vTWP5Lel52pxVM9NgGTzDiHcY8HyOpxxvbtvD7j2oVDTuZ8BcwI9JRfLOIZ0HPsglzoxCTAJDAEA93FqjShpYhnrAZKPdB4oCcRsvbEvYPkzSGODdnnpGZTgxuv7Bt1cotSVoexewsUv0lBtk1bf0B8IqSFqf9DtxWr79O6CxG/J9238qEbPS8t2quOVEv8kThY8DB5EWa2Yv+Pjp0eerzG5sZa0rumWQHYvSBZck3WF7TaUCIGs7VYEs9b4g6XTSJGQCUxtlu873vwZV0Ncvx6ns90AVFkxRhS0dqjY9nu+dGiSr5jjbrw/5wMHj3WZ77Wldm0aM5s9uj9pequm+KAwTQod6ubVGlZrP3rSuyHZyKPs4UprCxsBhpD6B55NWlYdlsA/xzmXQOxhbL9oA2Jm3nzsSBc/y5DMaO5JaLzRPLucGSqXoVei7pJTjhmVJaU5zktIwC08Cqb58d9UtJ95G0om29yr4mKp2oeYglWU3cDSpN91WwIOkNh2leuApFatahbTTcCPpnNBtReM4pQQfRzr3WEmfrzbKtJmpsnXFFJIWBhZl4O5Y2YITdyoVhzmW9P93fzo7B/x0Tim9CLhK0kvAsyVjrQG8v5OFlSrT6Vo0N9ae0tevRJwqz+dWVjDF1bZ0qNR0er53JP+8jiEVXHqLdC6zk2MVkyXtRGrVY9IRl6LHD2Zs+rq1D/YsZQfWFzuB6u0qlzG2cmNru8vWFKv21cZelNMSftr6wU/SUsCPXeAMX8vjx9terWW1qnQz3zbxS52T61WS/kD6//C2Xl6SrrfdtgLmILEWJa2ovm3Vl5Qm+Wan4y2rsbPQdPsC21vlr2+yXaiCbH7cnMB/nM/wqcNmuVXRIOe9SB8U77a9SIFYVTZQPxd4ipRmtixpkepcUmGHd9suVVEzp5OOd5fOUtatdUdNHbSuaIrxE1IF2gcYuDtWtmT/nKSzQR8h/Z5dSdphf3XIBw4v9obAvKRKzYU/AEs6DzjAnRUca8TqOJ1uGN/jRtvrF3zMCsPdWR5GrDHAs62v13nRYHnbV5eIOYEOWzoMEndu0u9tqQWkXifpE6TiT4+Rft8WB/a2/YeS8RYDjiSd7zSpx+VBtv9SIMbepFYh7T677Wf7oFJj65NJ4Ib5y62AdwNn5NufIaURHVJXvBhb6bE1DnavRypVfk6+vS0wzvaXCo6tZyfPI4Gk24APAnfkyeCCwJVVpSK2pq6GkUHSIx7kLGdrSkuBmLeSzq++km/PRfpd+2DJMVbSckLSZNJZngHnvfLthW0Pe7U2f3j7eNMu1GnAIbYvKJEaNsHpfJdIjZTfY9v59t2t6YQF4s5MquzZ+PldB5zgGvtpSdoPONv2i/nD0W+BlYCHgD1s31sg1s3ALs07sfnD70XA+rZnLTG+h4CVyqaVdVuebN0A3NzpRFLSWNJO8e0MrI5d+P2vinS6lsd23NevalL1BVOaFme/StptO7ro60dLvBVJr0XzkV7X/k4qSlJlVd7aSXoQ2Nz2o/n2ksDlbqlZMBr0RTqo7esAJH2vZYX9UqXDlrXFi7GVHtupOdauwIcbHzwknUCB/k1Nerm1xkhwFHAhsJCkHwDbAIcWCaChz8nN39nweks33vB71IOSPmH78uaLkjYnfTAvY7bm1VDbryilPJZVVcuJx4FN3FTsoEHSUwVjzdjYQbF9u6QPA5dJWoSS/RXzxO/3jd+pfLuT36/jSbuUx+Xbu+Rre3QQs1P72j4mf30kqX3OhTkV7gSK9S6trHVFk8dJP7OOJoGSjrB90GALjh0sNP6FtCh7lFIq5g2kYj8Xl4j1nZJjaKeKdDpUYV+/LuhGP+AqWjo0+xVwcCODJT+vTiQtAI8mf2tMALPHKdf+BoC8KL4nby+SVLpSfFX6YhLYZEFJS9h+HECpvO2CPRIvxlbOe0lnnxqHnefK1wppTFCrUGWskcL2mZLGkXrcCfiUi5csruyc3AjQjTf8XvQl4HJJ2wCNJtGrkz40bF4y5quSVnNuOi1pdVKPylJsb9F8W7nlRIlQR5CKMbxtElgiXpUN1O+UNJftV5o/dOTV7YkFYzVbs2Xn5E9KrWLq1PyZZiHbFwLYvjbv4hVxT7tFmLzgeCYMf6FGU48vTAImSLqGgbtjRY8vNKoWVrrgaPu3wG+VWgltR2p/sBfpPbZorCrfB3ckTeqPZGo63Y4l4lTa169i3egH/HlSS4cf2H4ixz1jGo8ZypxuOsKQn1eFi5j1Kklb5S/vl/R7Utq8SRlmd3QQ+mLSgsrVlFi86Ka+SAdtyCt4J5Jm9ZBm5Xvb/mPd8WJspcf2edKKY+OFaUPgOy7Y76efKPVGW8d22Wbdg8WdEXgXA1e62n0gHuzxlZ2T63XqQoW0/Gb8mnOj8/z/eTbXf1ZuVtK/szF5uR/4P5fsEah0Fu1sphaseA+pV1UnBTGa43fUcqKiMawMTLL9SMv1mYHtbJ9Z0fcpvdssaTywbWOiKmkJ4HeusWpmzkJYmFScagfSpOsC0uLU1raHvfCgCkvZa5C+dA298n4l6Tek4xUvkD603kg691n4XLGkdUiFiJYnFa6YEXjVFRZcKjGmyvr6TeP7dNqDsycLpki6kLSY11iE2BlYw/anahtUhdS+t3ODy+7cqYPK6y1xZgC2sX1up7GmxOynSSBM+UDSyOt90B3m5lcZL8ZWOta7Sf11AG6z/XwnY+sHqrg3mqT9SU3oXyCtdDUqLJY6b9RPqnrDV8Vn5XpZ/pktS/o9e9AdnENThS0nVF1Fz0rThasaV8tjNybtVD9O+v+wKPD5dos401M+IrAvqT3BrKSiOBcBP3Fuqj7MOJUt1OR0sAVtP9ByfQXgBdt/H+648uOWBr5JyoA5HPg1KZPiMWB3t/RsLRD3QlImzQOkM57XNzJ2SsS6kzQRP4905u6zwNIuWEsgx6oknU4V9vWbxvfpqAdnr1LqWfhdBrZO+I7tl2odWI+T9H3SOdvfVxCr0gXxvpoE5nMjBwOL2t4zv5Aua/uyuuPF2EqPreP+dP1IFfdGk/Qoqa9U6ZYEVX/w7TftVhurWoEczVp2ad4kTQALt5xQtRU9r6W6XajK+93lXf8DSOcBmyfjPVnwpFOdLtRIOpvU6/S6lusfIxXWKJTaKOlGUoGOeUgp1wcBl5Imgt93yYIpTfGXBz6WY8/oApVtm2LcaXsNNfUylHRzmUUppSI9N5DO6k5Jp7N9fsE4PdHfMfS2vAC0Oyl7ZbbG9Q52AieS2hC9DrwB5dsQSfpf0vGHc4ApxZtcsv9jv50JPJn0ItLYAXmatEpVajJTcbwYW7l4HfenA1D/VQdt9EabLOk1OnhRyp4Chr3KPoh+OSfXLZWelesjv6Ol5YSkOUqk0VbZV67K80GV97uzPVnSJ23/krSY1DO6seuZd5o7aXWwYusEMMf9o6RftHvANMxl+0QASfvYPi9fv0rSz8oOUqlg0wakiq/vJPXxvKFkuEn5tXuCpJ+Sfn5lz4/NUdGOWpV9/dp/A+lh28t0+/sUoQ5bOkhan7TQflq+/Tum9lX8vu0y/V572emkPqofI32u3Imp/Z8Ls134TO0QGhPRLzZ/C2CJMsH6bRK4pO3tlaolYfu1vJPUC/FibOWs7dyfLsd6Kb/xFNU4YN+2fUWNsbqi4hclSClh10q6nIEFD1qbmg6lGwfj+8lBwHmSBpyVq284I8Y1pD5rjQ9Is5N+34ruWFRW0dPVNlSuvNJodrNSQ+XWFenxgz+ku5p3PfPPbcquJ2nxqK5doKEqMpap1vhW09f/HuK+oj5OSvE70nbZJvENu5DSq/cj7Si+D9i6ZKzLJP1PBel0pXpiDkYDm9k3PsPM0bjewaJqJdTS0kFS2ZYO3wX2b7q9LLAraVJ/CGmxYDRZyva2kra0faqk/yP1WSxE0s62z8hfr9ecYSJpP0+tZDxsthcv+pih9Nsk8L+SZic/aZWqo3WSvlJlvBhbOW/k1KRGrAUp8SboHm6t0Q1NabSL2/6eUkXE93SQRvtk/jNL/lNYxR98+47tOyQtR0Vn5bpJHRROkLQeMMH2q5J2Jn2wP9L2X0sOp6qWE1VW9Jyigl2oroyLqZPkw5qumeKtNapU+a5nRR5pN4mR9HGmFkgrYjlJ95D+TUvmr8m3S+0IANj+oqRFScVhns3v0zPZLlxFtun5+B/SJKITBwKHSOoona7E5GdaTgHmBb5i+wUASU9U/UG9A1W1dJjHA8+zPuJciEvSjyoYZ69pvG++rHRu93nSedSiDmbqJsDRDFyE2g0oPAnU1ONUY2zvpQ6PZ/XbJPDbwBXA+ySdSeoZtGuPxIuxldPoT/culexP16KXW2tUqTmN9nukXZBjKZhG22C70zf51nidfvDtG5I2tv0nTS1v3bC0pMoq3lXsGFLhhF2AomlexwMrK1XQ/CpwEmm1e8OSY6kqjbYbfeWqUPm48sLbJTkdtJd0a9ezU1/K49iOdBQCUrGUdSnXKmX5qgbWTNKepJYQ85EK6yxC6q+4STe+33B1IXOlErb3z68XZ0m6iPS61ktn1qtq6fCO5hu2m99r3lVybL3sRKUiOP8LXEJqPfatEnE0yNftbg9X4zhVYyLf0fGsvioMAyBpfmAd0v+AW22/2CvxYmylYy3H1P5017h4f7rmWD3bWqNKygfkJd1le9V87W4P7PsVRgBJ37X9bbUvb233QEPaKjX97n4LeMb2Seqg4IMqajkh9WZho26NS9JY91i/NaUCIru46Tyg0nmoi4D1bc9a49hmJfW2WyFf6qhVSjdImkDqyXpb0/vCva6xXUpD/lC+NAMLdfRKZk0j7XVb0nGXwr2Ku0EVtXRQqnNwgu3LW65vDuxr+xMVDHfUaX5fan2PKvuepakFlyr57NZXO4E5Be7jNFWSlLRW2RS4KuPF2MrHI6UNTrJ9sqQFJS1u+4kygWxfkbfXO25fUWWsLqgkjTbUL08AZwD+4Ar7B1VBqXfcoaQJ1o+BX5J2P/5MSqH6S4mwEyV9g/SB5kP597jMuSqg0jTaXi1s1K1x9dyZQHp3N5b82j9UH7Je8Lrt/yof0Zc0Ez2wsyVpD1JK6CLABNIC8i1UlHqsDvv6OfVmPUrSecCqVYypIruRUnEb6dDXkxrIF/Ul4HJJ25AmlQCrk3ajyuxk9yRJBw91v4vVOIDupG1Xejyrr3YCJR1PToGzvXxeWbrSdqkUuCrjxdhKj+3bpLSaZW0vI+m9wHm21ys5tp5trVElSTuRioasBpxKTqP11CpzYYRRxf2DqqB0BvYs0rmZnUkfgs8FPgrsZLvwhzilvqA7AnfYvkGpLcxGzpXr6qIK+8qNhHFJatcP0GX+n1alV3djRwqlKp4vk3r67Q98AXjA9jcLxKi8Orake0lHFW61vUpetPmu7UoKX6mDvn759Qjbz+fF1A2Ah2zfX8XYekXeyd6JqeeIe24nu1P58ySkBcE1SamgAFuQembuUTDeokPd7xLn2CV9lNQj9P2k1+/1SAWwri0aC/pvElhpClyV8WJspcc2gbTyNr4p1pS+RCXinUPKt/6s7RXyisstLtFrrcpY3aBq02iXIZ3Velf+t64EfNL296sZbZgWVdw/qKIxNT/Hn7Q9pt19o416tLBRr46rKqqwv2I/yhkFu5MWaUSqiPibIpNmSY2zuW2rY7tcs/g7bK+Z3+/Xtv26eqAHqqS9ga+TflY/IdU2uJ/0wfyntk+qaVz91tKhUpKuBLZ2LoiklFJ+nu3N6h1ZogqPU/VVOijVp8BVGS/GVs5/bVtSI1bZPkQNvdxaozKSjgTOsX1sRSF/DXyFVI0M2/colVWOSeD0U2n/oIq8lRcI5iWVTl/D9p2SliLtRBWmgWXZZyGlgr5ie95KRlwB92hho6rHJekTvL2h8mGDP6Lr+rrNTEVpjb/Of0pxd6pjPy3pHaSznVdJeompZ3iHLWfn7Ed6/Tga2IE0WX0QOMzF++jtR/r9nx34K6m1wPM5u2ksqWhVHfqtpUPVxgD/bbr9X8pVB62cpEtI2TWX2H51Wn9/WvptElh1Jckq48XYyjlX0q+AdyhVNtuNDt7A6O3WGlUaDxyaP6BfSJoQ3tlBvDmcqvE1X3uzkwGGwpZvTc3JqYB1+ipwKWmR51PAN5Sqes4D7FkmoFsqBUr6FKmYRSmqvuVEX5B0AjAH8GHgN6TX8bLnuivhEdZmptNJWxulqu7mowrfBP4JHE56D90AeAzYw1N7LRZRWXVs25/OX34npyHPS6owXtQpwFOkSdvlpLPJPyel+x1P8T6Cb9ieBEyS9Jjt5/N4X2osTNek31o6VO104HalwjoGPk2qQN0LfkE6yvNjSbeTMn8uK5uW21fpoDAgBQ7gT52kwFUdL8ZWOtampPQVSGcLr+ow1qFUkG9dZaxukTQfqYHvDqS+M0uXjPMH0qroeTnVdxtgd9sfr260YShqU22s3bW6SVoAeMn25Apj3mp7nZKPvQdYGViJ9OZ/ErCV7bItJ/pCI+2+6b9zARfY/ug0HxyAzs6iVTyOG0kfcuchFQE5iLR4swEpfXDtEjF7rjp2I4U0Z+Q8R+qN63z77qLHSCTdCaxr+w1Ji9h+Ol+fjVRhtZZq25IeGey9XNKjtpea3mMaaZRaf6yfb15v+646x9MqZ9NtTFpM3cwFe2Y29NtOIKSVy0Yq4uw9Fi/GVs69OYbz16XZvkrSeKbmWx9YNt+6ylhdtBSpeuliwAND/9UhfZH0hr+cpGeAJ0iFQEKXKRUmWBiYXdKqMKX/0Dyk51lPaTwHJG1aZsFGA/shzkAqDNXJauab+YPglqQdwJMkfa6DeP2i0UtxklJBrn+QCs+EYco7bHeQzjEOWz67tytpAW8RUtbFI6Qy/teWGMpctk/Msffx1AJhV0n6WYl4PV0dOz/ff98469h8pKSgrcivPY0JYDY/8P86H2lpD0r6hNu3dHioqm/ShZ3sXjKBtFAwE4CkMc3njDvR6c8tZ5htwcDifqX01SRQqa/UtqQXXAEnSzqvbPGKKuPF2EqPbQ9SE88/5VhHSzrM9m9Ljq1nW2tUSdJPSG9gj5GqNX6vk5SpnPLzEaUzmTM0DlSH6eJjpA+Ei5BSuRr+TTr/0atOIu2CFLVF09dvAn8BtuxgHJW2nOgjl+VzWj8jpZeblBYaWqj6Viknkc6g/YiUhvtv4AZSiv+Kto8uGK/5TP6/h7hvmloWaZotKQnbFxQaWbXulDSX7Vfc1D81H9Uo8571VGMi2cz2M8AzOXYd1WinV0uHUunHvU7S/sC3gReAyaTPliZli1Sh9M9NqeDg2qR06GOBa/NZ3lL6Kh1U0p+BVRu5s3k2Pd728nXHi7GVHttDwAdt/yPfnh+42fayJcfWs601qiRpH+B3Ve1MKpWP3pq0ozhlccn1FonoK5K2tl1oR6HblA6xt72L9LzotJBTx9SjLSdGkvz8n832v+oeSy9Sxa1S1FIBu5EOnf8/TCj6XippEvAo6Xm5ZP6afHuJIs9TSUP1QnTz5KuXlJmsqYer0aoPWjp0i6RHSVVo/1H3WFrlNOurqjpO0Vc7gaQV49mAxpNgVtJOSC/Ei7GV8zQDV/Amkg5+l7V2PtN2F0w54D1LD8SqlO0TJH1SUqN623W2L+0g5MXAv0gtMXoi5acP3STpJOC9tj8u6f2k8yp1VaiDdKZoZ6C16p4oWcxF0iKkyn7rkVZnbySlWj895AMH4VTM4fCm20/SO0UAepqkD9K08JN3euJn93Zz2z4eQNIXbP8iXz9J0n4l4r0haUnbj0lajVzJ0Kl1QpmV/VILuu3YLtOMvC0NrATc7nsVPgelavv69Ww12px6WyojqpWkC0gN5y9y8QqqI9FTpM8zXSPpRNt7lXjoNcAXmz+7kdLA3ygzjn6bBL4O3C/pKtILy6bAjZKOArB9QI3xYmzl4j0D3Cbp4hxrS1JVp4NzrMOHenAbvdxaozJKFcLWAs7Mlw6Q9EHb3ygZchH3SA+dPnZy/tNo7PwwqXJYnZPAW4FJzmXjm+Vd/DJOBv6PlFIOU3dWNi0TTCOg5UQvknQ6addoAillCtLPMSaBb1d1q5SvAGMl/Yf0+7oDTHmPuaxoMFdYCVfSzrbPaLwHt/lew35Pdq4ELOkw4HlS4SaRdrjmHuKhg41tSl+/fCRiV9IO2Y8kFe7r5xFWjbYDa5M+uxwl6WrSrvbltv879MNGrMeBayVdTtOidtHPk0qF99reBfxPybEdT3rOH5dv75KvFWpkP2UgfZYOOuRhf9uFDldWGS/GVi6epG9PI9Z3hxsrx9uJdNh2dVI56W2AQz31oHwtsaqmVBFxlUYueZ6s3uWC1dGa4p0IHG27o8I8oTxNbah8l6c2aK+9oXLV2v2bqvx3KreccImm1v0kp/W/v4bzTiOOpE1IH9reIlXz+xKpIu08wJ62Ly4RU8D8VaX0V0XS3rZ/Ndh7c9H35BzzNrdUKG13bRhx7iVNaNr29Rttr5VVabynKDVN/xTwGWBN0oLDWbavrHN8Vavqd1fSZNLvWXPvLOfbC9sunBkm6W63VJ1td224+monsDG5yCs2KwDP2P5bL8SLsZUe25QnpVLFtLlstx5sLxLvTEnjmNq+4lMu2b6iylhd8g5SXyhIK9SF5TdVk15LPi/pcdLKmUjnP6o6SB2m7VWlM7GNned16HJKy7QM55xNibM4Lyr18zsr3/4MqTJlJWxfJOnrVcUbxe4D3k2FzedHK9vXkBp2N9yozlulzE163R4wCZS0ku17SsaswguSFioz2RvC5Lyoejbp9e0zTN19LqJX+/r1ukYF1Imk3djT8y7XdqSd1VE1Cazwd/dxYBO3qSoqqeyxpcmNVPAcZwnKPReAPpkEKjW1Pdr2/ZLmBW4h/dDmk/Rl22cNHaF78WJs5ePlmP8H7JPjjAPmlXS47VJlrbNebq1RlR8Bdyk13hXwIaBMKmiVlcZCZw4GLiFV4buJ1Jh5m3qHxFhJ0yycQNopH67dSNXVfkl6Xt2cr5Wi6ltO9IsFgAeUGhY3p0x9sr4h9S5J8wALNj68eWqrlMKTNknbAUcAf8uLqbt6akP3U0hl4+uyM3CsUrGZm0jPz5tKnrlr2BE4Mv9xjrtjiThvSZo5n5/6ROOiUl+/GToY34ig8q0J3nYO0PY/gRPyn1Elfy5qV/W1UAEn0nP0nUC71hI/LT4yYGoq+OOkz26LAqXP4fZFOqik+21/IH99EKny26eUDgj/oZE6VUe8GFv5eDlOo/nrTqS0y68B4zpIa2xtX/EpUgP0KlprlI7VDZLeQ0rpEKmx7fMdxDrd9i7Tuha6S9JMpB0HkYodlDosXuF4ZiNN0HYi9ZB7mYGFE451gcIJOW35VNuV9aDUwGqGjZYTv+4k26EfSNqw3XW3Of/Z75onbaTzPFMmbZLG2y40aZM0Afi47eckrUU6h3mI7Qua08ErGHfpfmZKhVLWJbUlWJdUEv8O22XPQnVMqfLvs7bfbLm+MLC87avrGdn0IWlN0v+HtWyPmpYOVVNqFN8wG6ny+Zu2v1rTkAZQqvzaeJ/vqP9mX+wEkitnZZsC58GU6lB1x4uxlY8HMHNeCf0UcIztNzpM6/gMA9tX/JjUZ6fMxK3KWJWz/Rxp56gKH2i+kT+srz7I3w1dkH/m/8PUao0fVarWWLQ4UmVcceEE25MlLShpFldUlMAVVjPsJzHZK+QQYPWmSdvpkg5x6plX5s1vxvz6je3bJX2Y1LdxEardxS7dz8z2E/nD6uz5z2yUzIZRKqpzPPAu2ytIWgn4ZIkF1V7t6zdd5IWHO0gL04Wo2qqqPc32uJZLN0mq5PVO0g/d4XnzPOmrJOW7XyaBL0vanPQkXw/YHaasmpd5UaoyXoytfDyAX5FW7u8Grpe0KG9vdlvEX+jd1ho9R6nJ9iHA7JIaP3eRJvwn1jaw/nQp6XftXnqkCm2zvCtZxfmxv5DelC8BXm2KX2qyq4pbToTQRtWTtonN54Ly5HIj4CJaFuQ6UWbSIOkQ0s7fgsBDpArBxwB7dXD+8dekNLhf5XHdk4+CFJ0EdiM9vecotR052/aLShVof0tqdP4QsIcLFnBTxVVVe50GVvWcgbSg/e4ScY5qvQTsImkuKFVZv3L9MgncGziK9D/xoKa0t02Ay2uOF2MrHw/bR+WYAEh6EvhwmVhZL7fW6Dm2f0R6I/iRy7eXCNVYpGwa9AjzbP4zAyXKxLdRacuJENqoetK2Ly1n2GxPVGokvV3RYHkhdnfg08B7Se9Xz5L6v55UMK38s6QzZJeRzgPeZrvTAlVz5Mlz87U3B/vLQ+jZvn4V29f2MfnrI0n/rgvz79wJpAWvIvYj/Z62rapKvW2IumEcU6t4vgk8Qd60KGgr4FrS71bjl3eHHL8n9MWZwBCGSz3cWqNKkpYEnnZqLrwRaZXwtLJpeqF+eYX2Go+yct2DkTSn7Ven/TenGaerLSdCkLQyqV/mIy3XZwa2s31m+0cOGq/SqruSziJNiE4FGjvgi5B2xuazvX3B8c1HOgv4QWAdYC5Sts7Ntk8e6rGDxPsDaSJynu3VJG0D7G7740VjNcUctX39JD1ke9n89R2212y6756ii4XN51bV0o6gyjOoo41SS43vAQsBX7H9jKTHbS/RQcz1gAm2X1Wqkr0acKRL9vqMSWAIbaiidhhVx6pKLiywBun82B9JZwOXrfPQfuiMpE8DZ5B2CN5gapuOeWodWMUkrUtaeZ7L9pj8AXtv218oGe9qUvpXc8uJz9veZNAH9TFNbQvTVp/sRhfShUnbtaQUzSHTGm2fMsx4UyYNbe572PYyw4nT5rEzkVLpPkTKBFrc9owl4ixBOl7wQeAl0s7Mzrb/UmZco52kHwALA4eRdp4mAReQsq62tl2oqrekO4F1c82FRRqp8kqFv25zyR51vSp/ZtuX9HsLaTfvVwV3xJvjrQ78nJTxtp/txToY2z2kHqMrkdp1nARsZbttoa5pGfUlccPoJGnb/N/FK4p3gqRG5dJ5SauWp5HaKHymrlhd9JZThbRPA0fY/hLwnprHFDrzC9JZnDlsz2N77tE2AcyOAD5G7g1o+26mvlmXsRsphe550pnFbeig5UQf2BzYArgi/9kp//k98Lsax9XLxkraX6k65RSSZpG0sVIVziEzR1psRmqLdJakZyU9oFQy/hHSIsYvhzsBzF6StK1Sr93G2GaQtD1p0jVskj4p6ceSbiBVQ/05acft/1HiXBWA7cdtf4R0znA52+vHBHBwtr9JmricRWod9D3Sc3Vp0nO1qK2Y2iuw+az0/KT/r6PN8aTFi+Pyn9XztVJyoZmNgddIZ8478WZeLNqStAN4JB0ci4idwDAiNdITVKK89iDxera1RjdIuo30YfqbwBZOldzus71CyXjRIqJmkv5IKhvfc0VhqiTpNttrN6chtaYoFYhVecuJfiHpJtvrTetaqL5VSkvsjtMaJS0G/IT0QfUlUhbBvKTzXl+3/USBWBeQewOS2jV1XMVX0ruAHwLvtf1xSe8n7UyNtrNoPanqnexe1+79pMx7TDd+bkpVSq8gvZ5sAPydlB66YpGxNfRLYZi2JG0JPG/7tl6LF2Obpn8oNfRcXKlK4AAu3rC4l1trdMPngX2AH+QJ4OKkVMKyokVE/Z4Drs3nZ5qbd9fWIqJLnpL0QcA5/e0A4M9lArkLLSf6yJyS1rd9I0D+fzJnzWPqSa64VUpL7I6r7uZdte0BJM1P2iB4sWSsrToZyyBOIRVr+ma+/TBwDqOvIEllVG1Lh76oqtpkspoKOeV05DKVbbvxc9se2BHYLf+/HQP8rMTYgD6fBAJrAytKmqmTA8ZdihdjG9onSAdiTyelwXWql1trVM72A5K+RuoBRV7p/XHROIoWEb3kifxnlvxntNqHVPFuYVIRiyuBL3YQ7y9U2HKij+wO/DanvEPa3Yo02mmoYtLWDa2TBklb0Tt94BawfW5+v8H2m5LKtpsY9VR9S4d+qara8BXSBO5x0ueZRUkL50W1+7nNTjqKV+rnlp+f55NSewFeBC4sMTYg0kHDCCdpQdt/V6rCZNuvlIyzDFPbVxzROE8h6WPAR20PO++9yljdImkL0lmNWWwvLmkV4LASO6iNeNEiIoxIkr7d7rrt707vsYxEkuYhfZbotA1AqEnzpIGUFroradKwHlB7HzilQjhbA1flYyDrAD8pWwxjtFMq3rQ2g7R0cAeVj6veye5VkmYFliU9Jx4E1rB9UwfxKvm5SdoT2ItUtXdJSUsDJ7hkIbO+mQTm1crNSKvHjR44f6z6l1jSpravKviYeYAFG1vPTddXsn1PiTFUmQbQGvuHtg/pNE6OtTiwKvCA7QdLxliBtBs4H+nJ+nfgc7bvq2KMo5WkxkHla5vOVd1bNq88P/6dpNWp2RrXbF/f6VhDaKa3N+AF+Bdwp+2LO4hbScuJfiLpE6RU8Obn/GH1jSiU0c1JQ0XjWw04mlRl+z5SgZhtynw+6geKlg6l5GMs25HmCX+wfX/O6joEmL0Xfm5Kld3XIlVl7fizW19UB5X0WWA8sBEwB+ncwoeBcfm+KhVaMZO0HWmV4XxJ90tas+nuU4p+87yidwtwq6R9SQ1bNwcukFSo2aWko1r+HA18oXG7xNguavp6S+BPpCpzl0jatWi87ETgYNuL2h5DqlQVaYjT9mablfvSK0KS9gCuJ7Wb+G7+73dKjy6Ewc0GrEKqhPgIqVT2fMDuko4oGkzSupIeIJ8rlLSypOMqG+0oJekE0vmU/UkLcNuS0qbCyPOG7Um2/wE8Zvt5ANsv0cH7QjNJp0o6Pi/cFmJ7PLAhqUXE3sAHYgI4pLfyzhOkozPAlAJFffG5v6STgD1IVU+PlnQy6bzdT3thApi93nx+PR8zKv0c7Zczgd8EVm/d9curXLeRyvcPm9oUImncRfrlKeKQPLbnJK0FnC7pENsX5HhF7UdamW27okexSepWpDLDVzaNZQdgXIlxwcAPCF8DNs5FSRYArqHcoeI5bY9t3LB9raQoTjBt90naEZgxpxMcQKroVtaBwJrArbY/LGk50mQwhKotRXrteBNA0vGk16hNgXtLxDuC1HLiEkgtJyR10nKiX3zQ9kpKzae/K+kXpF5kYeR5S9LM+bxityYNx5DOoO9Cev8ftjyOL5CKaRi4QdIJueBOeLt+a+lQlTWAlWy/lX/nXiR/hq55XM2uk9Sow7Ap6Xlxadlg/TIJFO1nym9RbqK1AbAz0Hr+TKRt2iJmtP0cgO3bJX0YuEzSIpSb3b9hexIwSdKAFT1JReMtT+ovsxnwFdvPSPq27VNLjAsG/ntmysVIsP2ipLJl7R+X9L+klFBI/1+GXc66j+1PWhx5ndRL6I+k/9dl/cf2fyQhaVbbD0pq23w4VEvSAs2V/CTtTHodug/4tUdfzv/CpGyOxk72nKTS8ZMlvT74wwZn+ykNrNwbRSem7bX830mS3kvq21hJ39Yw3XV90mD7DuAOUpP7ok4DJpJSQiH1QjydtPsc3u6pdq/7tp8hFawbVS0dKvRf5xZL+fPMwz02AYR0dnd30oLn3qT+rL8pG6xfJoE/AMZLuhJ4Kl8bQ1o5LvPB91Zgku3rWu+Q9FDBWBPVVIo27whuBFxES9n9YapsRc/2ROAgSasDZ0i6vGiMFisrVZAUMKukd+ddyllIVabK2I2049RYgb6eclWc2lIPt9boRF4o+CZTS2536mlJ7yD93l4l6SXSudvQfVeSKuUi6VDSItX/kdLAlwe+VN/QuuKnwIRcLEKkRvE/zBkAV5eIV1nLiT5zWX7O/4x03MLAr2sdUShrukwaJJ1oe68SD13WA3u0jZV0dydjGeX6raVDVZaT1EgzFrBkvi1S4cGV6htakiepv6ai19p+KgzzTlLKz8Kk/6FPkwrDvFTzuFYmTSgfabk+M7Cd7TMLxhsDPNtIlWq6vjCwvO0yH5JQWib/AqlBa6WNlfMHieVt31Jl3CpI+iGwImnnsqN2GFXG6mAMlzLEDrNLVgdt+R4bkhoNX+HovdZ1Gtg0fTywge1X82vI+E6K/fQqSe8h7XYKuN126QWHnI5+JPCRHO9K4MB8PioMg1IlvdnanDMOI0BeUJnmpMG50vU0Ys032F3A3bYXKTG+U0gVEG/Nt9cmFYD7QtFY/SAv+u8G7ETanX+ZgS0djvXoaulQCUlDnmm2/dfpNZZWSsWbhvrsVmqC2heTwOGsYBVZ5aoyXoytfLxQXJ6gDard7nbobZIeJKVHzQD81gMrwU1wzZX9uiEvai1KUzaLoxLtdJUXGfYl7cRCOj/+q5yFEkaQKicNSv37/srAozbOtxe2XbiHqaQ/k8r1NyaoY0i79W/RIzs0vUp90tJhtOvWBLVfJoHXUtEqV9XxYmzl41VJ0ieBK13RQXOlwhIv2H5I0vrAOsCfbV9eRfwQGiSNbbm0Y04rn5+U7bBGHePqFqXmx9uT+pg1zhK77C62utRyYrST9BtgZqBxRnwXYLLtPeobVehUp5MGSY8AmzS/xzfd95Tt95WI2bM7NCGMZP0yCWy3yjU7aeW88NZ4xatmlW7bT4ex9cTPrWqSXgNeBf5ALpRiu1RxCKUy9WuRdin+CGyS424I3GX7K1WMueTYzrW93WCpBbGiOnoo9TyaNZ//HDXyueuVbJcqAtMm3onAcsB5+dLWpAnm+4DHbR9UxfcZbdTSf2ywa6G/SPoicKPtt53Zk7S/7aPbPGxaMZcEnrb9eq6ZsBJwWuxshX4h6Ubb60uayMDPbo3zivOUitsPk8BmVW+NVxkvxlbo8UczdH70AQXj3UVqnr4NqQ3GCsCFwFlFUyQl3Z8fPzvpUP3Ctiflf/Ndtgv3SaqKpPfkXaK2K6ulUwqk/YAzXfMZ2zD6SfoDsK3t1urMZeP9Cfiop7acmImmlhO231/F9xlt8vnTbZ2LmklaAvidc5PqEKqi1CB7DWAx0sLqJaRiMf9T47BCGPH6pTroFPm8wnO9GC/GVsid+b/rAe8Hzsm3t6VcH0PnCcyvgV9LejewHfBjSYsUTGGxbWtq24vGZPUtam7U6qntSKpOn3k3cEf+YPhb0k5qf60w9SBJ40fhh/JJpOqg15BanADFF36aVN5yok98hVSF8HHSavSiVFiZOYxc+f0Tp+rfC5IqFj9k+/6SId+y/aakrYAjbB+dF25D6DpJp5Led461fV8PjGdG4F0MPBP/tvTrYcWKz2lhJMvnoT7aKEaQd9uutP3hgnHucq6w2Oa+RYtMmvKZpQ+SUl2vJaWa3UpKB33c9j5FxtYN+c30J8BCpA9wHaUU5JgCPkr6ILgGcC5wUmOnIIQqSPpcu+su2b9U0u7AoaTn6pSWE6S08O/Umb7d65Sqgi5L+rk9CKxh+6Z6RxXqJGlvUi8zkd5jdiWlV68H/NT2SSVi3gYcQWpptIXtJyTdV2dWTegfktYkFSNay/bXah7L/sC3gRcYeCY+qoOG/pPPB61r+5/59juBW20XalQuaSPb11Y4rnVJT8xb83mGT5Mqm/3OuRlpnSQ9SnozrbQfmlLLk88Dm5H6EK0DXGX7q1V+nxCqpApbTox2eRV6O9IO6h9s3y9pc+AQYPbBFtNCf8jnzdcmHYf4K7BU3hF8J6nw2yolYr4f2Ae4xfZZkhYHtrf94wqHHkLPy5/d1nZFLYxiEhhGNEmfB75DmnBA2m37TtFdgSrbV4yEVhiSbrK9XoXxDiBVd30R+A1wke03JM0APGJ7yaq+VxhI0nLAL0mrggcA/wt8CniY1EtrVDU+l7Q08CNSGvhsjeu2l+ggZrScGCalnm3vA24nfdj/K2mx5xu2L6pvZKEXNKegtxYKGirjJoS65fPgu5MW7d9LOsrzLHAxKaup9vY3OfttU7f0Ai+r784EhtHF9sm5UMTa+dLXbT9fItRYSdNsXwGcMp1jVSqngQLcKekc4CIGnqu6oGToBYCtWtNmbb+VdwlC95wI/AyYC/gT8DXSbuzmwDGk6rSjycmkdJhfAh8m/Vs15COGMFjLCSAmge2tQarO+lau+Pwieben5nGF3vCWpJnzB+ZPNC7m35Vaz8SHMA2nk6rWfwd4Ol9bhPSZ7QzS+0QtJB2cv3wcuFbS5Qz87HZ4qbixExhGuipW8Xu5tUaVJJ08xN22vVuH8Rdi4O5MqcPKYfiaV9clPWp7qab7Rl1hGEnjbK8u6V7bK+ZrN9jeoGS8SltOjHatv1Oj8XcslCdpDPBs605Ffp9e3vbV9YwshKFJemiwo0SSHra9zPQeU9P3//ZQ99v+bpm4sRMYRrSqVvGdmsQfBxzXafuKKmNVzXZXqvdJ2gI4nJRC8TfSpPzPwAe68f3CADM2fd26GjjL9BzIdPKfRppxbk3yDKnAUVmPk5qexyRweJaTdE/+WsCS+XajuFT0Gu1vT7U76mD7GdJztfbjECEM4iVJ2wLnN2o35PeabYFa21+VneRNS0wCw0j3KVK/oMo+wLmHW2tUJZc8PrAxMc2H9n/RwU7g90nngq62vaqkDwOfqWSwYVqOlTSX7VdsH9e4KGkpYDSuuh8EzEE6//g9Un/PthVDh6nqlhOj3fJ1DyD0tMqOQ0i6lKH7AX+y49GGMNUOpIq2x0lqTPreSTpmsUNto2oi6SpSf9aX8+13Amfb/lipeLEYE0YyVdw4ul+0O6DfyaF9SXfaXkPS3cCq+bzQ7bbXqmTAIXRJ1S0nQuhnFR+t2HCo+21f18lYQxiMpPlJc6QX6x5LM0kTWivsdvLZLXYCw0gXq/jlzCDpnbZfApA0H529HrwsaS5SGu6Zkv4GVFK9KoSGPGE7kNSbDlLK8VG2TysbMyZ7IVSn4qMVMckLtWi0YJD0Q9uH1D2eJpMljWnssktalCF2y6clJoFhpLsk/wnF/AK4WdLvSC8g2wE/6CDelsBrwJdIK8DzAod1OsgQGiR9lpQKejAwnnQGbTXgZ5IoOxHsRsuJEELnxyFyz8Gh0kHj/GmojKSjWi8Bu+QF7l7ZXPgmcKOkxgLJh4C9ygaLdNAwIkmax/a/B7lvyipJGFxuwLsx6YXuGtsPdBBrN+AG249UNb4wfPnw+ja2z617LN0i6VZgB9t/abm+GOlMxDol497I1JYTW5BbTtgeshpbCKG78i7HoFpbEoXQCUlPA9eS0pYbbYd+DnwZeidrRNICpBoMAm7pJGU1eraEkeraxhc5FbTZRdN1JCPXfMCrto8G/i5p8Q5iLQb8StLjks6VtL+kVaoYZJi2XMlsv7rH0WXztE4AAfK1eTqIO7vta0gTv7/a/g5pcSQUIOlUScdLWqHusYTRIT8fB/1T9/jCqLM8qe/pZqQid6cCE22f2kMTQJHGt5rtS4E5JJWuvRCTwDBSNTeHnm+I+0IbuefM14Bv5Eszk5qhlmL7W7Y3JrWEuBH4CjCu03GGQq6S9GVJ75M0X+NP3YOq0Gsl75uWAS0nJH2azlpO9KtjSNVod6l7IGF0kbSOpDskvSLpv5ImS2qbCRRCWbYn2j6IdFzmDElfpvfmSccB6zK1+vpE4NiyweJMYBipPMjX7W6Ht/s0sCrpbBW2n5U0d9lgkg4F1gPmAu4ipU/cUME4w/A12nt8semagdFytm35pv50zURn/8aDqLblRF+yfQdwB3B+3WMJo84xpBL95wFrAJ8Flqp1RGHUsj1O0sbAF0iL2r1kbdurSboLwPZLuf1KKTEJDCPVQpIOJn0AbHxNvr1gfcMaMf5r25IMIGnODuNtRaoGejlwHXBrrhIXphPbnaTzjgRd6U+XJy8Ar5DOA4aCJD1se5m6xxFGL9uPSprR9mTgZEk31z2mMLpIknOhlPzfY2nZZWv+OzV5Q9KM5M0OSQsCb5UNFpPAMFL9Gpi7zdcAv5n+wxlxzpX0K+AdkvYk7SL9umywvDI1N6kZ8KbAryW9YHv9aoYbpkXSHKTKmWNs75WrXi5r+7Kah1aJbpwB6kbLidFO0kSmZls0Uu/naFy33cn5zBDamZR3OyZI+imp4minC5chtBor6Xzg4ubigvl3b31ShshY4JR6hgfAUcCFpM2PHwDbAIeWDRbVQUPoU5I2BT5K+iD3R9tXdRBrBWADYENSus5TpGqh36pirGHaJJ1DOof5WdsrSJqdVDlslXpH1ptyy4kv0ablBHBkTATbk3Q0qQXMV2y/kK890Qc70aEmuUroC8AspOfsvMBxth+tdWBhVJE0G2lBfCdgceBlYHbSucArgWNtT6hrfA2SlgM2YWpl9z+XjhWTwBD6j6QvAefZfrqieI000BuBO3J/qDAdSbrT9hqS7rK9ar52t+2V6x5bL+pWy4l+IGl10mT5ItJ5rUejr2IIYbSQNDOwAPCa7ZdrHs4Uko4EzrFdSTp0r1W9CSFMH/MAf5R0g6QvSnpXJ8Fsf8L2T/ML04rVDDEU9N+8+9c4K7Ak8Hq9Q+pp3Wo5MerZHgd8JN+8DpitxuGEEEKlbL9h+7lemgBm44FDJT0q6WeS1ugkWOwEhtDHJK0EbA9sDTxt+yPTeMhwYo63vVrHgwuFSPoo8E3g/aTUlfWAXW1fW+e4uk3SqcAkUqrOfQUeN8726kXvCwNJeg+wqu3f1z2WEELoB7n909akqrljbC9dJk4UhgmjiqQtgedt31b3WEaIvwHPA/+gut5o0aexBravlDQOWIf0/+BA2y/WPKzp4RhgDKk/3dcKPK5bLSdGPUnzAAvafsz2c6RCHUhayXa7n2kIhUk63fYukg60fWTd4wmhhywFLAcsBjxQNkjsBIZRRdIPSemIM9n+eN3j6VWS9iXtAC4I/I6UY174haTdm7SkT9m+qNIBh2mSdAlwFnCJ7VfrHk+vy8UmBtWNaqSjgaTtgCNIC0gzk3ab78j3RRZAqIykB4CPA5cAG9GywGj7nzUMK4TaSPoJqSXXY8A5wIWdpKzGJDCEPiTpx6TiFxM6jBNv0j1C0oakif0ngNtJbxCXjZZ+jZJmAHYlpcAsQupL+QhwwmhPee0lkiYAH7f9nKS1gNOAQ2xf0FyUKIROSToA2Je0M/8MA99fHMWIQr+RtA/wu6qyfGISGEYkSWOAv9n+jySRPhyuRtoW/7XtN+scX7+IN+nekxvJbgzsCWw2Wvq2SToZ+CtwNak30r+BG0gpoBfbPrrG4fUNSffaXrHp9nuAy4BTSbuCsRMYKiXpeNv71j2OEEabmASGEUnSfcBatifl7fElSeXKNwawvVuNw+s78SbdG3J10C1IO4KrkXYC9693VNWQdI/tlZpu32p7HUmzAhNsL1/j8PqGpJuBXWw/1nRtbtLr7/q2Z61rbGH0krQyqRctwPVx9jSEzkVhmDBSzWB7Uv76I8Catt8CzpB0d43j6ku294036XrlZvFrA1cAxwLX5ufEaPGGpCVtPyZpNeC/ALZflxSrmdPPvrS0l7I9UdJmwHb1DCmMZjnjZC/ggnzpTEknxu5/CJ2JPoFhpHpK0sb5678A7wOQNH9tIxohJM0o6eqKYx4AnEmqMLoQ6U16VOxAjSAnA0va3sf2n0bZBBDgK8BYSQ8D5+fbSFqQlI5YCUmnSjpe0gpVxRxl7rH9SOvF3FfrTICcoh9CVfYA1rb9LdvfIlVA3rPmMYUw3Un6uaQPVBYv0kHDSCTpfaSCBDMC/wLWB+4C3gl82fY1NQ6v5+VKkrvY/ldF8e4B1m1UpZQ0J3BLc/pe6C5JM5N2aT6UL11HKpryRn2jqlaeXMzfzdYXktYktZxYy3aRlhN9QdK1pEn4xbafbLo+C+l1+HPAWNun1DLAMOpIupeU7fOffHs24I7ms6kh9ANJewCfJ2Vyngyc1cnnuJgEhhFN0vLAMqQnxNOkN4bRtgNSOUnnklZTrwKmtBOwfUDJePEmXTNJvyGV7D81X9oFmGx7j/pGNX1I2tT2VXWPox/k5/ZuwE7A4sDLwGykBbkrgWM7rTocQjNJB5MWFy7Mlz4FnGL7iLrGFEKdJC1Lmgx+BriJVBBxbOE4MQkMI5EkeRq/vMP5O/1K0ufaXbd9arvrw4jX/CYtYEviTXq6knS37ZWndW00kvSk7TEFHzMTsDvwaeC9gIFngYuBk0bTDmq35N3nBYDXOulVFcK05HPA65PeX663fVfNQwqhFrkC+OakSeD7gHNJz41Xbe9QKFZ8Rg4jUaQkdS7/rJbJNx/q9ENvvEnXS9J4YNtG1UZJS5D6CY2Kkv05hbntXcDGtucsGO8s0i7WqaQsAkj9Bz8HzGd7+5JDDSGEECon6XDgk8A1pMXK25vue8j2soXixSQwjESRktQZSRuRPvz+hfQh+n3A52xfX0HszW1XVqgjDI+kTUhnBB4n/T9dFPh8mRSRXiTpJWBn4JXWu4BzbL+rYLxB3zAlPWx7mXb3hRBCCHWQtBtwdlN1/Ob75i16PjAmgWHEi5Sk4iSNA3a0/VC+vQzpgPHqFcQeP1p2n0aa3DNvWdLE6EHbr9c8pMpI+gPw03aTWknX2/5Qm4cNFe9W4BfA+Y1zxJJmALYFDra9dgXDDiGEECqRi6N9mpR1ZeBG2xcO/agh4sUkMIT+09p4e7BrJWPfZXvVTuOE0E2SFgN+AmwMvJQvvwMYC3zd9hP1jCyEEEJ4O0nHAUsBZ+VL2wOP2f5iqXgxCQyh/0j6LWkV6fR8aSdgJtufLxlv1sauk6S1bN/efC2ETnWzGFTuL6putp4IIRQjaSLpfaot2/NMx+GEUDtJ9wMrNN7ncvbKvbZL9Q6MZvEh9Kd9gfuBA4ADgQeAfTqId0vji6aDyrcM8ndDKGOspP0lDagCKmkWSRtLOpVU1GXYJM0jaUnb/2ieAEqK/pYh1Mz23HmidwTwdWBhUvGmrwHfr3FoIdTlIVIf24b3AfeUDRY7gSH0EUnX2N5E0k+qaIQt6d2kN+YzgB1JZ9EA5iE1Kl+u0+8RhkfSesAE269K2hlYDTjS9l9rHlolqi4GJWk70ofLv5H6K+5q+458X5xrDaFHSLqt9Yxuu2shjFaSLiXtis8LrAncnm+vDdxs+yNl4s5U2QhDCCPBeyRtCHxS0tlMnbQBYHt8wXgfA3Ylrc4e3nR9InBIB+MMxR0PrCxpZeCrwEnAacCGtY6qIrb/AxwHHFdRMahDgNVtPydpLeB0SYfYvoCW50UIoVaTJe0EnE364PsZYHK9Qwphuvp5N4LGTmAIfUTSNqQG2esDd7bcbdsbl4y7te3zOx1fKK+xeyXpW8Aztk+KHa3BSbrX9opNt98DXEZqnbJr/NxC6A25iNORwHqkSeBNwEG2/1LjsEIY8WISGEIfkvS/tr9XYbxZga2BxWjKMLB9WFXfIwxN0nXAFaSUyQ2Av5PSQ1cc8oF9StLNwC62H2u6NjdwEbC+7VnrGlsIIYTQbTEJDCF0TNIVwL+AcTSl6dj+RW2D6jP5fOaOwB22b8gFVDayfVrNQ+tJOW12ku1HWq7PDGxn+8x6RhZCaCZpQWBP3r7IuFtdYwphNIhJYAihY5Lus71C3ePod5IWBZa2fbWkOYAZbU+se1y9qJstJ0II1cm79jfw9kXGOIIQQgeiMEwIoQo3S1rR9r11D6RfSdoT2AuYD1iSVLX1BGCTOsfVw8ZKOh+42PaTjYuSZiGdmf0cqXH8KfUML4SQzVFFNesQRjpJ9/L23pn/ItV4+L7tfxSKF4ucIfQfSfO1uTzR9hsF4zRekGYClgYeB14nVVe07ei3Np1ImgCsBdxme9V87d44E9he1S0nQgjdIen7pDL4v697LCHUSdJPSbvh/5cv7ZD/+2/SWfYtCsWLSWAI/UfSX0hNRl8iTdjeATxH6pm2p+1xw4yz6FD3j5YedSNBo2+WpLtsryppJmB8TMSnraKWEyGELpA0EZiTtMD4BlMXGeepdWAhTGeSbrK9XrtrZRZ9Ix00hP50BXCh7T8CSPoosBlwLqkX27Ca8DYmeYPtLFYz1DBM10k6BJhd0qbAF4BLax7TiJB3wJ+rexwhhLezPXfdYwihR8wlaW3btwHkHrdz5fveLBpshipHFkIYMdZoTAABbF8JfMj2rUCZ0vjjSS0JHgYeyV8/IWm8pNWrGHCYpq+Tfu73AnsDvwcOrXVEIYRQkqSdm75u3f3Yb/qPKITa7QH8RtITOaPrN8CekuYEflQ0WKSDhtCHJF0JXAOcnS9tD2xK2g28o2ijbEknMPjO4pG2h7WzGEIIIQBIGt94L2r+ut3tEPqJpHlJc7iXO4kT6aAh9KcdgW+TGmMLuDFfmxHYrkS8NWzv07hh+0pJP7R9cG4kH7pkkGphU8SZwBDCCKVBvm53O4RRL3+e2prcM1NKTwPbh5WJF5PAEPqQ7ReB/Qe5+9ESIf8p6WsM3Fl8SdKMwFsl4oXh27zuAYQQQhd4kK/b3Q6hH1xMagkxjlQoqSORDhpCH5K0DPBl8mpS47rtjUvGW4C0s7g+U3cWv0t6sRpju8zEMoQQQp+SNIm0KClS79PG+4iAJWzPWdfYQqiDpPtsr1BZvJgEhtB/JN1NaiQ+jtRzBoDhtoYIvUPSjbbXz2XUm1/Qo4x6CGHEihZEIQwk6UTgaNv3VhIvJoEh9B9J42x3XLVT0hG2D5J0KW3Sc2x/stPvEUIIIYTQ7yQ9ACwFPEFKB20s9pY6+x+TwBD6kKTvkBrDX0hTXrntfxaMs7rtcZI2bHe/7es6GWcoJp/BfBcDU3yfrG9EIYQQQqjCYLvjZXfFYxIYQh+S9ESby7a9RIXfYz3bN1UVLwxN0v6kc5kvMLUYT+kVwhBCCCHUT9I8tv8tab529xddwJ8SNyaBIYSy8s7TdsDCwBW275O0OXAIMLvtVWsdYB+R9Ciwtu1/1D2WEEIIIVRD0mW2N88L+GZgi5TSC/gxCQyhj0ja2PafJG3V7n7bFxSMdwrwPuB2YG3gr8C6wNdtX9TZaEMRksYCm9p+s+6xhBBCt0g6FZgEHGv7vrrHE8JIFX0CQ+gvGwJ/ArZoc5+BQpNAYA1gJdtvSZoNeBFYyvbznQ0zDJekg/OXjwPXSrqcgec8D69lYCGE0B3HAGOAXYCv1TyWEKYbSesBE2y/KmlnYDXgiLJn/2MnMIRQmqTxtlcb7HboPknfHup+29+dXmMJIYQQQndIugdYGVgJOB04CdjKdtvifNOMF5PAEPqPpAOBk4GJwK9Jq0lft31lwTiNZr4wsKFvR2WLQwgh9Ld85nwPYBHSmfObmu471Pb3axtcCDVoLLRL+hbwjO2TOll8j3TQEPrTbraPlPQxYCHg86RJYaFJILB85SMLpUi6CtjW9sv59juBs21/rNaBhRBCOb8C5iCdOT9K0nW2G+nvWwExCQz9ZqKkbwA7Ax/KCyUzlw0Wk8AQ+lOjstT/ACfbvluShnpAO2V704SuWLAxAQSw/ZKkhWocTwghdGKtRjaJpGOA4yRdAHyGgdURQ+gX2wM7Arvbfl7SGOBnZYPNUNmwQggjyThJV5ImgX+UNDdTe8uFkWlyfkMApjSVjXz/EMJINUvjC9tv2t4LmEAqbjZXXYMKoUYTgSNt3yBpGWAV4KyyweJMYAh9SNIMpBePx22/nBuQLmL7nnpHFsqStBlwInBdvvQhYC/bf6xvVCGEUI6kM4AzbF/Rcn0P4HjbpdPgQhiJJI0DNgDeCdwK3AlMsr1TqXgxCQyh/wxSZvjISO8c2SQtAKxDSpW6xfaLNQ8phBBCCBVoKgyzPzC77Z9KmmB7lTLxIh00hP50PDBJ0srAV0lN3k+rKrikUyUdL2mFqmKGoeUznZsBq9m+FJhD0lo1DyuEEEqT9G5J785fLyhpK0kfqHtcIdREktYFdgIuz9dmLBssJoEh9Kc3ndIAtiTtAB4JzF1h/GOAq0nNfMP0cRywLqloAqSzA8fWN5wQQihP0t7ALcCtkvYFLgM2By6QtHutgwuhHgcC3wAutH2/pCWAsWWDRTpoCH1I0nXAFaTWEB8C/k5KD12x1oGF0prSRO6yvWq+drftleseWwghFCXpXmBtYHZStspSuSLiO4GxZVPgQghJ7ASG0J+2B14nlxkGFqaDMsPtSDqxynhhmt7IPYMMKXWKqPgaQhi53rA9yfY/gMfyexW2XyIqH4c+lFOifybp95L+1PhTNl70CQyhD+U308Obbj9JiTOBuapo27tI7SfC9HMUcCGwkKQfANsAh9Y7pBBCKO0tSTPbfgP4ROOipNmITYzQn84EziGlRe8DfI6UyVVKpIOG0IckrQMcDSxP6sU0I/CK7XkLxplMStNpbtzrfHth27O0fWCojKQvA2fbflrScsAmpJ//Nbb/XO/oQgihnNz39Fnbb7ZcXxhY3vbV9YwshHpIGmd7dUn32F4pX7vO9oZl4sVOYAj96RhgB+A8YA3gs8DSJeI8DmySdxIHkPRURyMMw7UwcIukJ0hNY8+J1hAhhFHgKbfZqbD9DPAMpFKJ7f5OCKPUG/m/z0n6BPAssEjZYLGdHkKfsv0oMKPtybZPBjYqEeYIUtPSdn5acmihANtfAsYA/wusBNwj6Q+SPiupyoqvIYQwPY2VtH/eEZxC0iySNpZ0KikdLoR+8X1J8wL/D/gy8BvgS2WDRTpoCH1I0vXAR0gvIM8DzwG7RiXJkS8Xh/kI8GNgWdtz1DykEEIoLJ/9243UE21x4GVgNtLxhSuBY21PqGt8IYx0MQkMoQ9JWhR4gXQe8EvAvMBxeXewqu+xqe2rqooXpk3SiqQ03+2BfwBn2T6i1kGFEEKHJM0MLAC8ZvvlmocTQi1yX8AjST2B3yL10fyS7cdLxYtJYAj9SdIswHKkQi4P2f5vxfGftD1m2n8zdELS0qSJ32eAycDZpMlfqTeFEEIIIfQeSbcCx5LO/0N679/f9tql4sUkMIT+kw8UnwA8RqokuTiwt+0/FIxzyWB3ARvbnrOjgYZpkvQ46Q3hbNv31j2eEEIIIVRP0m2tEz5Jt9pep1S8mASG0H8kPQhs3kj/lLQkcLnt5QrGeQnYGXil9S5Slcp3VTHeEEIIIYR+JunHpLOxZ5OyuLYHZiXtDmL7n0XiRYuIEPrT31rO/z0O/K1EnFuBSbava71D0kNlBxdCCCGEEAbYPv9375bru5EmhUsUCRY7gSH0IUnHA4sC55JeOLYFHgJuArB9QX2jCyGEEEII3RSTwBD6kKSTh7jbtncbZpxpNuqNZr4hhBBCCL0lJoEhhNIkXQucD1xs+8mm67MA65Ma+Y61fUotA+xjuZHyJFIvrfvqHk8IIYQQekdMAkMIpUUz394laU1gDLCW7a/VPZ4QQggh9I6YBIYQKhHNfEMIIYQQukfSJ4EP5ZvX2b60bKwZqhlSCKHf2X7D9nMxAZy+JO0naYH89VKSrpf0sqTbJK1Y9/hCCCGE0DlJPwIOBB7Ifw7I18rFi53AEPqPpHmB7wAb5EvXAYfZ/ldtgwqlSLrf9gfy15cDv7F9oaSNgB/YXq/O8YUQQgihc5LuAVax/Va+PSNwl+2VysSLncAQ+tNvgX8D2+U//waGqhgaeldzv9eFbF8IYPtaYO5aRhRCCCGEbnhH09fzdhIomsWH0J+WtL110+3vSppQ12BCR34n6RTgMOBCSQcBFwCbAE8O8bgQQgghjBw/Au6SNBYQ6WzgN8oGi3TQEPqQpFuAr9i+Md9eD/i57XXrHVkoQ9KuwL7AksCswFPARcBPIsU3hBBCGB0kvQdYkzQJvM3286VjxSQwhP4jaRXgVFIqgYB/ArvavrvOcYUQQgghhPYkLQwsSlM2p+3rS8WKSWAI/UvSPAC2/133WEL1JG1q+6q6xxFCCCGEzkj6CbA9cD/wVr5s258sFS8mgSH0D0mfHep+26dNr7GE7pP0pO0xdY8jhBBCCJ2R9BCwku3Xq4gXhWFC6C9rtrkmYAtgYSAmgSOMpEsGuwuYf3qOJYQQQghd8zgwMxCTwBBCMbb3b3wtScBOwNeAW4Ef1DWu0JENgJ2BV1quC1hr+g8nhBBCCF0wCZgg6RqaJoK2DygTLCaBIfQZSTMBuwL/D7gN2Mb2Q7UOKnTiVmCS7eta78ipIyGEEEIY+S7JfyoRZwJD6COSvggcCFwD/Nj2X2seUgghhBBCmM5iEhhCH5H0FvA34O9A85NfpApTK9UysFCaJHkaL+TD+TshhBBC6B+RDhpCf1m87gGEyo2VdD5wse0nGxclzQKsD3wOGAucUs/wQgghhNBrYicwhBBGMEmzAbuRivwsDrwMzAbMCFwJHGt7Ql3jCyGEEEJ5kk63vYukA20fWVncmASGEMLoIGlmYAHgNdsv1zycEEIIIXRI0gPAx0lFYTYiHeGZwvY/S8WNSWAIIYQQQggh9B5JBwD7AksAzzBwEmjbS5SKG5PAEEIIIYQQQuhdko63vW9l8WISGEKQdCqpCemxtu+rezwhhBBCCGEgSSsDG+Sb19u+p2ysGaoZUghhhDsGuBrYpe6BhBBCCCGEgXJa6JnAQvnPmZL2Lx0vdgJDCCGEEEIIoXdJugdY1/ar+facwC1lezxHn8AQ+oikmYDdgU8D7yU1jH8WuBg4yfYbNQ4vhBBCCCG0J2By0+3JtFQKLSImgSH0l9NJfeS+Azydry1Caih+BrB9LaMKIYQQQghDORm4TdKF+fangJPKBot00BD6iKSHbC87yH0P215meo8phBBCCCFMm6TVgPVJO4DX276rbKzYCQyhv7wkaVvgfNtvAUiaAdgWeKnWkYUQQgghhEHZHg+MryJWVAcNob/sAGwDvCDpYUkPA88DW+X7QgghhBDCKBfpoCH0KUnzk14DXqx7LCGEEEIIYfqJncAQ+pTtfzRPACVtWud4QgghhBDC9BE7gSEEACQ9aXtM3eMIIYQQQgiJpImkll5t2Z6nTNwoDBNCH5F0yWB3AfNPz7GEEEIIIYSh2Z4bQNJhpDoOp5M+t+0EzF02buwEhtBHJL0E7Ay80noXcI7td03/UYUQQgghhKFIus322tO6NlyxExhCf7kVmGT7utY7JD1Uw3hCCCGEEMK0TZa0E3A2KT30M8DkssFiJzCEEEIIIYQQepikxYAjgfVIk8CbgINs/6VUvJgEhtA/JMnTeNIP5++EEEIIIYSRK9JBQ+gvYyWdD1xs+8nGRUmzAOsDnwPGAqfUM7wQQgghhNBK0oLAnsBiNM3hbO9WKl4s+IfQPyTNBuxGqii1OPAyMBswI3AlcKztCXWNL4QQQgghvJ2km4EbgHE0nQW0fX6peDEJDKE/SZoZWAB4zfbLNQ8nhBBCCCEMQtIE26tUFW+GqgKFEEYW22/Yfi4mgCGEEEIIPe8ySf9TVbDYCQwhhBBCCCGEHiZpIjAn8DrwBqnHs23PUypeTAJDCCGEEEIIoX9EOmgIIYQQQggh9CBJOzd9vV7LffuVjRuTwBBCCCGEEELoTQc3fX10y32l2kNATAJDCCGEEEIIoVdpkK/b3R62mASGEEIIIYQQQm/yIF+3uz1sURgmhBBCCCGEEHqQpEnAo6RdvyXz1+TbS9ies0zcmaoZXgghhBBCCCGEii3fjaCxExhCCCGEEEIIfSTOBIYQQgghhBBCH4lJYAghhBBCCCH0kZgEhhBCCCGEEEIfiUlgCCGEEEIIIYwgkk6VdLykFUo9PgrDhBBCCCGEEMLIIWlNYAywlu2vFX58TAJDCCGEEEIIoX9EOmgIIYQQQggh9CBJM0raW9L3JK3Xct+hZePGJDCEEEIIIYQQetOvgA2BfwBHSTq86b6tygaNSWAIIYQQQggh9Ka1bO9o+whgbWAuSRdImhVQ2aAxCQwhhBBCCCGE3jRL4wvbb9reC5gA/AmYq2zQmASGEEIIIYQQQm+6U9JmzRdsHwacDCxWNmhUBw0hhBBCCCGEPhI7gSGEEEIIIYQwQkj6YacxZqpiICGEEEIIIYQQqiXpqNZLwC6S5gKwfUCZuDEJDCGEEEIIIYTetBVwLXAlU6uB7gCM6yRonAkMIYQQQgghhB4kaW7ge8BCwFdsPyPpcdtLdBI3dgJDCCGEEEIIoQfZnggcJGl14AxJl1NBXZcoDBNCCCGEEEIIPcz2OGBj4DXgxk7jRTpoCCGEEEIIIfQgSfI0JmzD+TutYicwhBBCCCGEEHrTWEn7SxrTfFHSLJI2lnQq8LmiQWMnMIQQQgghhBB6kKTZgN2AnYDFgZeB2UmbeVcCx9qeUDhuTAJDCCGEEEIIobdJmhlYAHjN9ssdxYpJYAghhBBCCCH0jzgTGEIIIYQQQgh9JCaBIYQQQgghhNBHYhIYQgghhBBCCH0kJoEhhBBqJemVAn/3O5K+XFV8Se+V9LtB7rtW0hrdGluRf3eZ+CGEEMJgZqp7ACGEEEJdbD8LbFP3OEIIIYTpKXYCQwgh9BxJW0i6TdJdkq6W9K6mu1eW9CdJj0jas+kxX5F0h6R7JH13mN9nMUn35a9nl3R2fvw5pD5MVfxbLpI0TtL9kvZque8XksZLukbSgvnakpKuyI+5QdJyw/w+10r6iaTbJT0saYOmf+MN+fuMl/TBfH0jSddJOjf//R9L2ik//l5JS+a/t6Ck8/PP9g5J61XxcwkhhFCfmASGEELoRTcC69heFTgb+GrTfSsBnwDWBb6VUzo/CiwNrAWsAqwu6UMFv+e+wCTbKwE/AFbv7J8wxW62VwfWAA6QNH++Picw3vZqwHXAt/P1E4H982O+DBxX4HvNZHst4KCmeH8DNs3fZ3vgqKa/vzJwILAisAuwTH78b4D98985Evil7TWBrfN9IYQQRrBIBw0hhNCLFgHOkfQeYBbgiab7Lrb9GvCapLGkid/6wEeBu/LfmYs0Kby+wPf8EHmCZPseSfd09k+Y4gBJn85fvy+P6x/AW8A5+foZwAWS5gI+CJwnqfH4WQt8rwvyf8cBi+WvZwaOkbQKMBlYpunv32H7OQBJjwFX5uv3Ah/OX38EeH/TeOaRNLftiQXGFUIIoYfEJDCEEEIvOho43PYlkjYCvtN0n1v+rgEBP7L9qw6/b2vsjuSxfwRY1/YkSdcCsw3xvWcAXra9Sslv+Xr+72Smvsd/CXiBtOs3A/CfNn8f0qT09aavG4+fIY//tZJjCiGE0GMiHTSEEEIvmhd4Jn/9uZb7tpQ0W06r3Ai4A/gjsFveSUPSwpIWKvg9rwd2yo9fgZR2Sr59mqS1Cv8r0r/jpTwBXA5Yp+m+GZhalGZH4Ebb/waekLRt/r6StHKJ79s6hudsv0VK+Zyx4OOvBPZr3Mg7iiGEEEaw2AkMIYRQtzkkPd10+3DSzt95kp4BbgUWb7r/duByYAzwvVzh81lJywO35LTFV4CdSefhhut44OScBjohf5+GlYDnhhHjUEkHNd1eEtgnx3wo/1saXgU+IGkc8C/SeT1IE9HjJR1KSuU8G7i7wL+j1XHA+XliOTZ/3yIOAI7N/4aZSJPlfToYTwghhJrJrjTzJYQQQhhVJM0DnGR727rHEkIIIVQhJoEhhBBCCCGE0EciHTSEEMKoJ2lF4PSWy6/bXruO8XRC0rFAa6++I22fXMd4QgghjDyxExhCCCGEEEIIfSSqg4YQQgghhBBCH4lJYAghhBBCCCH0kZgEhhBCCCGEEEIfiUlgCCGEEEIIIfSRmASGEEIIIYQQQh/5/13X2tcnCeU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150" name="AutoShape 6" descr="data:image/png;base64,iVBORw0KGgoAAAANSUhEUgAAA4EAAALICAYAAADBivXcAAAAOXRFWHRTb2Z0d2FyZQBNYXRwbG90bGliIHZlcnNpb24zLjMuMSwgaHR0cHM6Ly9tYXRwbG90bGliLm9yZy/d3fzzAAAACXBIWXMAAAsTAAALEwEAmpwYAADsN0lEQVR4nOzdd5hkRfX/8feBBRYlBxGBZQHJUViCgIgBAQEFlCRRUYIK+JWfCiqCAQUUFVBQlCQSJEgQJIlEyQtLznkFAVFgJYfz++NU79zp7ZnpW129M7v9eT3PPLt9u/tMTcdbVadOmbsjIiIiIiIivWGG4W6AiIiIiIiITD3qBIqIiIiIiPQQdQJFRERERER6iDqBIiIiIiIiPUSdQBERERERkR6iTqCIiIiIiEgPUSdQRGQ6Zma/MbMDCsUaY2b/M7MZ0+UrzeyLJWKneBeZ2c6l4tX4vT8ys3+b2b/avP1BZvbHbrerXWa2vZldWvq2nTKzE83sR1Pjd4mISD3qBIqITKPM7DEze9XMJpnZC2Z2nZntYWaTP9vdfQ93/2GbsT4+2G3c/Ql3n83d3y7Q9ik6Uu6+sbuf1Gnsmu1YBNgXWM7d39vi+vXNbGIXf3/HHSV3P8XdP1H6tlNT6QGF4f49IiIjnTqBIiLTts3cfXZgUeAQ4FvAcaV/iZmNKh1zhFgUeN7dnx3uhrQyHT/uIiIyjNQJFBGZDrj7i+5+PrANsLOZrQD9Z5rMbD4zuyDNGv7HzK4xsxnM7GRgDPCXlO75TTMba2ZuZrua2RPA3yvHqh2TJczsJjN70czOM7N50u+aYgatMdtoZhsB3wa2Sb/v9nT95Fma1K7vmtnjZvasmf3BzOZM1zXasbOZPZFSOb8z0GNjZnOm+z+X4n03xf84cBnwvtSOE5vu927gosr1/zOz96WrZ04xJ5nZ3WY2rnK/95nZ2en3PWpmew/Qrt2A7YFvpth/qTxO3zKzO4CXzWyUme1nZg+n33ePmW1RibOLmV1buexpRvhBM/uvmf3azCzjtjOa2eHp8X3UzL7a4vmv/j0fMLNbUxv/BIyuXDd3eu09l37PBWa2cLruYOBDwK/S4/CrdPwIM3vSzF4ys/Fm9qFKvDXM7JZ03TNm9vPKdWtZzIq/YGa3m9n6g/0eEZFepE6giMh0xN1vAiYSJ7vN9k3XzQ8sQHTE3N13BJ4gZhVnc/fDKvf5MLAssOEAv3In4AvA+4C3gCPbaOPFwI+BP6Xft3KLm+2Sfj4CLA7MBjSftK8LLA18DPiemS07wK88CpgzxflwavPn3f1vwMbAU6kduzS18+Wm62dz96fS1Z8CTgfmAs5vtM0iFfcvwO3AQqltXzOzKR4/dz8WOAU4LMXerHL1dsAmwFzu/hbwMPGczgl8H/ijmS04wN8LsCmwOrAysDUDP3+D3fZL6e9fBVgV2HygAGY2M3AucDIwD3Am8JnKTWYATiBmXscAr5IeM3f/DnAN8NX0OHw13efm9LvnAU4FzjSzRsfyCOAId58DWAI4I7VjIeBC4Efpfv8PONvM5h/k94iI9Bx1AkVEpj9PESfAzd4EFgQWdfc33f0ad/chYh3k7i+7+6sDXH+yu9+VOkwHAFtbKhzToe2Bn7v7I+7+P2B/YNumWajvu/ur7n470emaojOZ2rINsL+7T3L3x4DDgR07bN+17v7XtD7y5MrvXh2Y391/4O5vuPsjwO+AbWvGP9Ldn2w87u5+prs/5e7vuPufgAeBNQa5/yHu/oK7PwFcQXSm6t52a6KjNdHd/0ukGw9kLWAm4JfptXUW0Ykjtf95dz/b3V9x90nAwUSHfEDu/sd0v7fc/XBgFqLTD/Fafr+Zzefu/3P3G9LxHYC/pufmHXe/DLgF+ORgv0tEpNeoEygiMv1ZCPhPi+M/BR4CLjWzR8xsvzZiPVnj+seJjsB8bbVycO9L8aqxRxEzmA3Vap6vELOFzeYDZm4Ra6EO29f8u0enDuqiRProC40fYsZ1gRYxBtPvcTezncxsQiXmCgz+OLfz2Ax12/c1tWOw18L7gH82DSpMfszN7F1m9tuUjvsScDUw12ADBma2r5nda5Fq/AIxC9r4m3cFlgLuM7ObzWzTdHxRYKumx39dYvBDREQSLTgXEZmOmNnqRAfn2ubr0gzMvsC+ZrY8cIWZ3ezulwMDzQgONVO4SOX/Y4gZmn8DLwPvqrRrRiINtd24TxEn9NXYbwHPAAsPcd+qf6c2LQrcU4n1zzbvP1Q7mz0JPOruS3YYf/JxM1uUmE38GHC9u79tZhMAq9m2up6m/2O9yEA3TLddyMys0hEcQ6SxQrzulgbWdPd/mdkqwG30/Q39Hoe0/u9bxN98t7u/Y2b/bdze3R8Etkvpt1sCZ5nZvMTjf7K7f2mAdtZ9PkVEpkuaCRQRmQ6Y2RxpNuR04I/ufmeL22xqZu9PhT9eAt5OPxCdq8UzfvUOZracmb0L+AFwVkqRfICYHdvEzGYCvkuk8zU8A4y1ynYWTU4D/s/MFjOz2ehbQ/hWncaltpwBHGxms6cO1deBdvf5ewaY11JRmjbcBLxkUdhl1lRcZYXUOR8o/lCP+7uJzstzAGb2eWImsNvOAPYxs4XMbC6iUzaQ64lO+t4WhWy2pH+66uzEOsAXLIoHHdh0/+bHYfYU7zlglJl9D5ijcaWZ7ZDW+b0DvJAOv008r5uZ2YbpsR9tUaSo0ZnNfZ2LiExX1AkUEZm2/cXMJhEzIN8Bfg58foDbLgn8DfgfcdJ+tLtfma77CfDdlEL3/2r8/pOBE4mUwtHA3hDVSoEvA78nZt1eJorSNJyZ/n3ezG5tEff4FPtq4FHgNWCvGu2q2iv9/keIGdJTU/whuft9RIf0kfTYvG+I278NbEasq3uUmIn8PZHK2MpxwHIp9rkDxLyHWMd4PdGJWRH4Rzvt79DvgEuBO4hZu78SHbMp9ol09zeIGbldgP8S6zD/XLnJL4FZicfjBuDiphBHAJ9NlUOPBC4hKrM+QKSVvkb/dNSNgLvN7H/pvtu6+2vu/iTwaSIF97l0n2/Qd77T/HtERHqSDV0TQERERHqdmW0M/MbdFx3yxiIiMqJpJlBERESmkNJZP5nSOxciUjjPGe52iYhI5zQTKCIiIlNI6zyvApYh1vNdCOzj7i8Na8NERKRj6gSKiIiIiIj0EKWDioiIiIiI9BB1AkVERERERHrIdLtZ/Hzzzedjx44d7maIiIiIiIgMi/Hjx//b3edvPj7ddgLHjh3LLbfcMtzNEBERERERGRZm9nir40oHFRERERER6SHqBIqIiIiIiPQQdQJFRERERER6yHS7JlBERERERKa+N998k4kTJ/Laa68Nd1N6xujRo1l44YWZaaaZ2rq9OoEiIiIiIlLMxIkTmX322Rk7dixmNtzNme65O88//zwTJ05kscUWa+s+SgcVEREREZFiXnvtNeadd151AKcSM2PeeeetNfOqTqCIiIiIiBSlDuDUVffxVidQRERERESkh2hNoIiIiIiIdM3Y/S4sGu+xQzYZ8jazzTYb//vf/waO8dhjbLrpptx1111t/95ddtmFTTfdlM9+9rNt36ekc889l6WWWorllluu41iaCRQRERERERnhzj33XO65554isdQJFBERERGR6dL//vc/Pvaxj7Hqqquy4oorct55502+7q233mLnnXdmpZVW4rOf/SyvvPIKAOPHj+fDH/4wq622GhtuuCFPP/10W7/r5ptvZu2112bllVdmjTXWYNKkSbz22mt8/vOfZ8UVV+QDH/gAV1xxBQAnnngiX/3qVyffd9NNN+XKK68EYhbzO9/5DiuvvDJrrbUWzzzzDNdddx3nn38+3/jGN1hllVV4+OGHO3pc1AkUEREREZHp0ujRoznnnHO49dZbueKKK9h3331xdwDuv/9+dtttN+644w7mmGMOjj76aN5880322msvzjrrLMaPH88XvvAFvvOd7wz5e9544w222WYbjjjiCG6//Xb+9re/Meuss/LrX/8agDvvvJPTTjuNnXfeecgqni+//DJrrbUWt99+O+uttx6/+93vWHvttfnUpz7FT3/6UyZMmMASSyzR0eOiNYEiIiIiIjJdcne+/e1vc/XVVzPDDDPwz3/+k2eeeQaARRZZhHXWWQeAHXbYgSOPPJKNNtqIu+66iw022ACAt99+mwUXXHDI33P//fez4IILsvrqqwMwxxxzAHDttdey1157AbDMMsuw6KKL8sADDwwaa+aZZ2bTTTcFYLXVVuOyyy7L+MsHp06giIiIiIhMl0455RSee+45xo8fz0wzzcTYsWMnz8Q1b6tgZrg7yy+/PNdff32t3+PuLbdpaMw6Nhs1ahTvvPPO5MvV2cGZZpppcqwZZ5yRt956q1Zb2tG1dFAzW8TMrjCze83sbjPbJx2fx8wuM7MH079zV+6zv5k9ZGb3m9mGleOrmdmd6bojTRuPiIiIiIjIEF588UXe8573MNNMM3HFFVfw+OOPT77uiSeemNzZO+2001h33XVZeumlee655yYff/PNN7n77ruH/D3LLLMMTz31FDfffDMAkyZN4q233mK99dbjlFNOAeCBBx7giSeeYOmll2bs2LFMmDCBd955hyeffJKbbrppyN8x++yzM2nSpNqPQSvdnAl8C9jX3W81s9mB8WZ2GbALcLm7H2Jm+wH7Ad8ys+WAbYHlgfcBfzOzpdz9beAYYDfgBuCvwEbARV1su4iIiIiIFNDOlg7dsv3227PZZpsxbtw4VlllFZZZZpnJ1y277LKcdNJJ7L777iy55JLsueeezDzzzJx11lnsvffevPjii7z11lt87WtfY/nllx/098w888z86U9/Yq+99uLVV19l1lln5W9/+xtf/vKX2WOPPVhxxRUZNWoUJ554IrPMMgvrrLMOiy22GCuuuCIrrLACq6666pB/y7bbbsuXvvQljjzySM4666yO1gXaQFOUpZnZecCv0s/67v60mS0IXOnuS5vZ/gDu/pN0+0uAg4DHgCvcfZl0fLt0/90H+33jxo3zW265pVt/TlHt7p0ynG8gEREREZF23HvvvSy77LLD3Yye0+pxN7Px7j6u+bZTpTqomY0FPgDcCCzg7k8DpH/fk262EPBk5W4T07GF0v+bj4uIiIiIiEhNXS8MY2azAWcDX3P3lwZZztfqCh/keKvftRuRNsqYMWPqN1ZERERERGQQW2yxBY8++mi/Y4ceeigbbrjhAPcYebraCTSzmYgO4Cnu/ud0+BkzW7CSDvpsOj4RWKRy94WBp9LxhVscn4K7HwscC5EOWuwPERERERERAc4555zhbkLHulkd1IDjgHvd/eeVq84Hdk7/3xk4r3J8WzObxcwWA5YEbkopo5PMbK0Uc6fKfUREREREZISZWnVHJNR9vLs5E7gOsCNwp5lNSMe+DRwCnGFmuwJPAFsBuPvdZnYGcA9RWfQrqTIowJ7AicCsRFVQVQYVERERERmBRo8ezfPPP8+8887bcu88Kcvdef755xk9enTb9+laJ9Ddr6X1ej6Ajw1wn4OBg1scvwVYoVzrOqeKniIiIiIiU1p44YWZOHEizz333HA3pWeMHj2ahRdeeOgbJl0vDCMiIiIiIr1jpplmYrHFFhvuZsggpsoWESIiIiIiIjIyqBMoIiIiIiLSQ9QJFBERERER6SHqBIqIiIiIiPQQdQJFRERERER6iDqBIiIiIiIiPUSdQBERERERkR6iTqCIiIiIiEgP0WbxIjLdGrvfhUPe5rFDNpkKLREREREZOTQTKCIiIiIi0kPUCRQREREREekh6gSKiIiIiIj0EHUCRUREREREeog6gSIiIiIiIj1E1UFFZMRop5onqKKniIiISCc0EygiIiIiItJD1AkUERERERHpIeoEioiIiIiI9BB1AkVERERERHqICsOIiIiIiEjXqQDcyKGZQBERERERkR6iTqCIiIiIiEgPUSdQRERERESkh6gTKCIiIiIi0kPUCRQREREREekh6gSKiIiIiIj0EHUCRUREREREeog6gSIiIiIiIj1EnUAREREREZEeok6giIiIiIhIDxk13A0Qkalr7H4XtnW7xw7ZpMstEREREZHhoJlAERERERGRHqJOoIiIiIiISA9RJ1BERERERKSHqBMoIiIiIiLSQ7rWCTSz483sWTO7q3LsT2Y2If08ZmYT0vGxZvZq5brfVO6zmpndaWYPmdmRZmbdarOIiIiIiMj0rpvVQU8EfgX8oXHA3bdp/N/MDgderNz+YXdfpUWcY4DdgBuAvwIbAReVb660okqSIiIiIiLTl67NBLr71cB/Wl2XZvO2Bk4bLIaZLQjM4e7Xu7sTHcrNCzdVRERERESkZwzXmsAPAc+4+4OVY4uZ2W1mdpWZfSgdWwiYWLnNxHRMREREREREMgzXZvHb0X8W8GlgjLs/b2arAeea2fJAq/V/PlBQM9uNSB1lzJgxBZsrIiIiIiIyfZjqM4FmNgrYEvhT45i7v+7uz6f/jwceBpYiZv4Wrtx9YeCpgWK7+7HuPs7dx80///zdaL6IiIiIiMg0bTjSQT8O3Ofuk9M8zWx+M5sx/X9xYEngEXd/GphkZmuldYQ7AecNQ5tFRERERESmC93cIuI04HpgaTObaGa7pqu2ZcqCMOsBd5jZ7cBZwB7u3igqsyfwe+AhYoZQlUFFREREREQydW1NoLtvN8DxXVocOxs4e4Db3wKsULRxIiIiIiIiPWq4qoOKiIiIiIjIMFAnUEREREREpIeoEygiIiIiItJD1AkUERERERHpIeoEioiIiIiI9BB1AkVERERERHqIOoEiIiIiIiI9RJ1AERERERGRHqJOoIiIiIiISA9RJ1BERERERKSHqBMoIiIiIiLSQ9QJFBERERER6SHqBIqIiIiIiPSQUcPdAOktY/e7sK3bPXbIJl1uiYiIiIhIb9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pI1zqBZna8mT1rZndVjh1kZv80swnp55OV6/Y3s4fM7H4z27ByfDUzuzNdd6SZWbfaLCIiIiIiMr3r5kzgicBGLY7/wt1XST9/BTCz5YBtgeXTfY42sxnT7Y8BdgOWTD+tYoqIiIiIiEgbutYJdPergf+0efNPA6e7++vu/ijwELCGmS0IzOHu17u7A38ANu9Kg0VERERERHrAcKwJ/KqZ3ZHSRedOxxYCnqzcZmI6tlD6f/NxERERERERyTC1O4HHAEsAqwBPA4en463W+fkgx1sys93M7BYzu+W5557rsKkiIiIiIiLTn6naCXT3Z9z9bXd/B/gdsEa6aiKwSOWmCwNPpeMLtzg+UPxj3X2cu4+bf/75yzZeRERERERkOjBVO4FpjV/DFkCjcuj5wLZmNouZLUYUgLnJ3Z8GJpnZWqkq6E7AeVOzzSIiIiIiItOTUd0KbGanAesD85nZROBAYH0zW4VI6XwM2B3A3e82szOAe4C3gK+4+9sp1J5EpdFZgYvSj4iIiIiIiGToWifQ3bdrcfi4QW5/MHBwi+O3ACsUbJqIiIiIiEjPGo7qoCIiIiIiIjJM1AkUERERERHpIeoEioiIiIiI9BB1AkVERERERHqIOoEiIiIiIiI9RJ1AERERERGRHqJOoIiIiIiISA9RJ1BERERERKSHqBMoIiIiIiLSQ9QJFBERERER6SHqBIqIiIiIiPQQdQJFRERERER6iDqBIiIiIiIiPUSdQBERERERkR6iTqCIiIiIiEgPUSdQRERERESkh6gTKCIiIiIi0kPUCRQREREREekh6gSKiIiIiIj0EHUCRUREREREeog6gSIiIiIiIj1EnUAREREREZEeMmq4GyAiIiK9aex+F7Z1u8cO2aTLLRER6S2aCRQREREREekh6gSKiIiIiIj0EHUCRUREREREeog6gSIiIiIiIj1EnUAREREREZEeouqgItOAdiroqXqeiIiIiLRDM4EiIiIiIiI9RJ1AERERERGRHjJkJ9DMtjKz2dP/v2tmfzazVbvfNBERERERESmtnZnAA9x9kpmtC2wInAQc091miYiIiIiISDe0Uxjm7fTvJsAx7n6emR3UvSaJDI92iq+ACrCIiIiIyLStnZnAf5rZb4Gtgb+a2Sxt3k9ERERERERGmHY6c1sDlwAbufsLwDzAN7rZKBEREREREemOITuB7v4K8Cywbjr0FvDgUPczs+PN7Fkzu6ty7Kdmdp+Z3WFm55jZXOn4WDN71cwmpJ/fVO6zmpndaWYPmdmRZmY1/0YRERERERFJ2qkOeiDwLWD/dGgm4I9txD4R2Kjp2GXACu6+EvBAJSbAw+6+SvrZo3L8GGA3YMn00xxTRERERERE2tROYZgtgA8AtwK4+1ONLSMG4+5Xm9nYpmOXVi7eAHx2sBhmtiAwh7tfny7/AdgcuKiNdvcsFTgZfnoORERERGSkamdN4Bvu7oADmNm7C/3uL9C/M7eYmd1mZleZ2YfSsYWAiZXbTEzHREREREREJEM7M4FnpOqgc5nZl4jO2+86+aVm9h1ibeEp6dDTwBh3f97MVgPONbPlgVbr/3yQuLsRqaOMGTOmkyaKiIiIiIhMl4bsBLr7z8xsA+AlYGnge+5+We4vNLOdgU2Bj6UZRtz9deD19P/xZvYwsBQx87dw5e4LA08N0tZjgWMBxo0bN2BnUUREREREpFe1MxNI6vRld/wazGwjosjMh1PV0cbx+YH/uPvbZrY4UQDmEXf/j5lNMrO1gBuBnYCjOm2HiIiIiIhIrxqyE2hmk5gyBfNF4BZgX3d/ZID7nQasD8xnZhOBA4lqoLMAl6WdHm5IlUDXA35gZm8BbwN7uPt/Uqg9iUqjsxJrCFUURkREREREJFM7M4E/J1IwTyXW6G0LvBe4Hzie6OhNwd23a3H4uAFuezZw9gDX3QKs0EY7RUREREREZAjtVAfdyN1/6+6T3P2ltO7uk+7+J2DuLrdPRERERERECmqnE/iOmW1tZjOkn60r16n4ioiIiIiIyDSknU7g9sCOwLPAM+n/O5jZrMBXu9g2ERERERERKaydLSIeATYb4OpryzZHREREREREuqmd6qCjgV2B5YHRjePu/oUutktERERERES6oJ100JOJaqAbAlcRG7ZP6majREREREREpDva6QS+390PAF5295OATYAVu9ssERERERER6YZ2OoFvpn9fMLMVgDmBsV1rkYiIiIiIiHRNO5vFH2tmcwMHAOcDswHf62qrREREREREpCvaqQ76+/Tfq4DFu9scERERERER6aZ2qoPOBexEpIBOvr277921VonINGPsfhcOeZvHDtlkKrRERERERNrRTjroX4EbgDuBd7rbHBEREREREemmdjqBo939611viYiIiIiIiHRdW/sEmtmXzGxBM5un8dP1lomIiIiIiEhx7cwEvgH8FPgO4OmYoyIxIiIiIiIi05x2OoFfJzaM/3e3GyMiIiIiIiLd1U466N3AK91uiIiIiIiIiHRfOzOBbwMTzOwK4PXGQW0RISIiIiIiMu1ppxN4bvoRERERERGRadyQnUB3P2lqNERERERERES6b8BOoJmd4e5bm9md9FUFnczdV+pqy0RERERERKS4wWYC90n/bjo1GiIiIiIiIiLdN2An0N2fTv8+PvWaIyIiIiIiIt3UzhYRIiIiIiIiMp1QJ1BERERERKSHDNgJNLPL07+HTr3miIiIiIiISDcNVhhmQTP7MPApMzsdsOqV7n5rV1smIiLTvLH7XdjW7R47ZJMut0REZOTSZ6VMbYN1Ar8H7AcsDPy86ToHPtqtRomIiIiIiEh3DFYd9CzgLDM7wN1/OBXbJCIiIiIiIl0y2EwgAO7+QzP7FLBeOnSlu1/Q3WaJiIiIiIhINwxZHdTMfkJsHH9P+tknHRMREREREZFpzJAzgcAmwCru/g6AmZ0E3Abs382GiYiIiIiISHnt7hM4V+X/c3ahHSIiIiIiIjIVtDMT+BPgNjO7gtgmYj00CygiIiIiIjJNaqcwzGlmdiWwOtEJ/Ja7/6vbDRMREREREZHy2pkJxN2fBs7vcltERERERESky9pdE1ibmR1vZs+a2V2VY/OY2WVm9mD6d+7Kdfub2UNmdr+ZbVg5vpqZ3ZmuO9LMrFttFhERERERmd51rRMInAhs1HRsP+Byd18SuDxdxsyWA7YFlk/3OdrMZkz3OQbYDVgy/TTHFBERERERkTYN2gk0sxmqM3l1uPvVwH+aDn8aOCn9/yRg88rx0939dXd/FHgIWMPMFgTmcPfr3d2BP1TuIyIiIiIiIjUN2glMewPebmZjCv2+BdL6wsY6w/ek4wsBT1ZuNzEdWyj9v/m4iIiIiIiIZGinMMyCwN1mdhPwcuOgu3+qYDtarfPzQY63DmK2G5E6ypgxpfqtIiIiIiIi0492OoHfL/j7njGzBd396ZTq+Ww6PhFYpHK7hYGn0vGFWxxvyd2PBY4FGDdu3ICdRRERERERkV7Vzj6BV5nZosCS7v43M3sXMONQ9xvA+cDOwCHp3/Mqx081s58D7yMKwNzk7m+b2SQzWwu4EdgJOCrzd4uIyBDG7ndhW7d77JBNutwSERER6ZYhq4Oa2ZeAs4DfpkMLAee2cb/TgOuBpc1sopntSnT+NjCzB4EN0mXc/W7gDOAe4GLgK+7+dgq1J/B7oljMw8BF7f5xIiIiIiIi0l876aBfAdYgZuJw9wfN7D2D3wXcfbsBrvrYALc/GDi4xfFbgBXaaKeIiIiIiIgMoZ19Al939zcaF8xsFIMUZxEREREREZGRq51O4FVm9m1gVjPbADgT+Et3myUiIiIiIiLd0E4ncD/gOeBOYHfgr8B3u9koERERERER6Y52qoO+Y2YnEWsCHbjf3ZUOKiIiIiIiMg0ashNoZpsAvyEqcxqwmJnt7u6q0ikiIiIiIjKNaac66OHAR9z9IQAzWwK4EG3VICIiIiIiMs1pZ03gs40OYPII8GyX2iMiIiIiIiJdNOBMoJltmf57t5n9ldjM3YGtgJunQttERERERESksMHSQTer/P8Z4MPp/88Bc3etRSIiIiIiItI1A3YC3f3zU7MhIiIiIiIi0n3tVAddDNgLGFu9vbt/qnvNEhERERERkW5opzroucBxwF+Ad7raGhEREREREemqdjqBr7n7kV1viYiIiIiIiHRdO53AI8zsQOBS4PXGQXe/tWutEhERERERka5opxO4IrAj8FH60kE9XRYREREREZFpSDudwC2Axd39jW43RkRERERERLprhjZuczswV5fbISIiIiIiIlNBOzOBCwD3mdnN9F8TqC0iREREREREpjHtdAIP7HorREREREREZKoYshPo7ldNjYaIiIiIiIhI9w3ZCTSzSUQ1UICZgZmAl919jm42TERERERERMprZyZw9uplM9scWKNbDRIREREREZHuaac6aD/ufi7aI1BERERERGSa1E466JaVizMA4+hLDxUREREREZFpSDvVQTer/P8t4DHg011pjYiIiIiIiHRVO2sCPz81GiIiIiIiIiLdN2An0My+N8j93N1/2IX2iIiIiIiISBcNNhP4cotj7wZ2BeYF1AkUERERERGZxgzYCXT3wxv/N7PZgX2AzwOnA4cPdD8REREREREZuQZdE2hm8wBfB7YHTgJWdff/To2GiYiIiIiISHmDrQn8KbAlcCyworv/b6q1SkRERERERLpisM3i9wXeB3wXeMrMXko/k8zspanTPBERERERESlpsDWBg3UQRUREREREZBqkjp6IiIiIiEgPUSdQRERERESkh6gTKCIiIiIi0kOmeifQzJY2swmVn5fM7GtmdpCZ/bNy/JOV++xvZg+Z2f1mtuHUbrOIiIiIiMj0YtB9ArvB3e8HVgEwsxmBfwLnEBvR/8Ldf1a9vZktB2wLLE9UK/2bmS3l7m9PzXaLiIiIiIhMD4Y7HfRjwMPu/vggt/k0cLq7v+7ujwIPAWtMldaJiIiIiIhMZ4a7E7gtcFrl8lfN7A4zO97M5k7HFgKerNxmYjomIiIiIiIiNQ1bJ9DMZgY+BZyZDh0DLEGkij4NHN64aYu7+wAxdzOzW8zslueee65sg0VERERERKYDwzkTuDFwq7s/A+Duz7j72+7+DvA7+lI+JwKLVO63MPBUq4Dufqy7j3P3cfPPP38Xmy4iIiIiIjJtGs5O4HZUUkHNbMHKdVsAd6X/nw9sa2azmNliwJLATVOtlSIiIiIiItORqV4dFMDM3gVsAOxeOXyYma1CpHo+1rjO3e82szOAe4C3gK+oMqiIiIiIiEieYekEuvsrwLxNx3Yc5PYHAwd3u10iIiIiIiLTu+GuDioiIiIiIiJTkTqBIiIiIiIiPUSdQBERERERkR6iTqCIiIiIiEgPUSdQRERERESkh6gTKCIiIiIi0kOGZYsIEZFpzdj9Lmzrdo8dskmXWyIiMnLps1Jk2qCZQBERERERkR6iTqCIiIiIiEgPUSdQRERERESkh6gTKCIiIiIi0kPUCRQREREREekh6gSKiIiIiIj0EHUCRUREREREeog6gSIiIiIiIj1EnUAREREREZEeok6giIiIiIhID1EnUEREREREpIeoEygiIiIiItJD1AkUERERERHpIeoEioiIiIiI9BB1AkVERERERHqIOoEiIiIiIiI9ZNRwN0BEREREpNvG7ndhW7d77JBNutwSkeGnmUAREREREZEeok6giIiIiIhID1EnUEREREREpIeoEygiIiIiItJD1AkUERERERHpIeoEioiIiIiI9BB1AkVERERERHqIOoEiIiIiIiI9RJ1AERERERGRHjJquBsgItKLxu534ZC3eeyQTaZCS0SmH3pfiYi0RzOBIiIiIiIiPUSdQBERERERkR6iTqCIiIiIiEgPGZZOoJk9ZmZ3mtkEM7slHZvHzC4zswfTv3NXbr+/mT1kZveb2YbD0WYREREREZHpwXDOBH7E3Vdx93Hp8n7A5e6+JHB5uoyZLQdsCywPbAQcbWYzDkeDRUREREREpnUjKR3008BJ6f8nAZtXjp/u7q+7+6PAQ8AaU795IiIiIiIi077h6gQ6cKmZjTez3dKxBdz9aYD073vS8YWAJyv3nZiOTcHMdjOzW8zslueee65LTRcREREREZl2Ddc+geu4+1Nm9h7gMjO7b5DbWotj3uqG7n4scCzAuHHjWt5GRERERESklw3LTKC7P5X+fRY4h0jvfMbMFgRI/z6bbj4RWKRy94WBp6Zea0VERERERKYfU70TaGbvNrPZG/8HPgHcBZwP7JxutjNwXvr/+cC2ZjaLmS0GLAncNHVbLSIiIiIiMn0YjnTQBYBzzKzx+09194vN7GbgDDPbFXgC2ArA3e82szOAe4C3gK+4+9vD0G4RERGRLGP3u3DI2zx2yCZToSUiIsPQCXT3R4CVWxx/HvjYAPc5GDi4y00TERERERGZ7o2kLSJERERERESky9QJFBERERER6SHqBIqIiIiIiPQQdQJFRERERER6yHBtFi8iIiJTQTtVKUGVKUVEeolmAkVERERERHqIOoEiIiIiIiI9RJ1AERERERGRHqJOoIiIiIiISA9RJ1BERERERKSHqBMoIiIiIiLSQ9QJFBERERER6SHqBIqIiIiIiPQQdQJFRERERER6yKjhboCIiIiIDJ+x+1045G0eO2STqdASEZlaNBMoIiIiIiLSQ9QJFBERERER6SHqBIqIiIiIiPQQdQJFRERERER6iDqBIiIiIiIiPUTVQWWa1U41M1BFM5n+6b0gIjJ16XNXpnWaCRQREREREekh6gSKiIiIiIj0EHUCRUREREREeog6gSIiIiIiIj1EhWFERERGGBWdEJFc+vyQdmgmUEREREREpIeoEygiIiIiItJD1AkUERERERHpIeoEioiIiIiI9BB1AkVERERERHqIqoOKiEhPUgU9ERFp6LXvBM0EioiIiIiI9BB1AkVERERERHqIOoEiIiIiIiI9RJ1AERERERGRHjLVC8OY2SLAH4D3Au8Ax7r7EWZ2EPAl4Ll002+7+1/TffYHdgXeBvZ290umdrtFREQG0msFBURERoJ2Pnv1udvacFQHfQvY191vNbPZgfFmdlm67hfu/rPqjc1sOWBbYHngfcDfzGwpd397qrZaRERERERkOjDV00Hd/Wl3vzX9fxJwL7DQIHf5NHC6u7/u7o8CDwFrdL+lIiIiIiIi059hXRNoZmOBDwA3pkNfNbM7zOx4M5s7HVsIeLJyt4kM3mkUERERERGRAQxbJ9DMZgPOBr7m7i8BxwBLAKsATwOHN27a4u4+QMzdzOwWM7vlueeea3UTERERERGRnjYcawIxs5mIDuAp7v5nAHd/pnL974AL0sWJwCKVuy8MPNUqrrsfCxwLMG7cuJYdRREREcmnQgzDT4WIRKRTU30m0MwMOA64191/Xjm+YOVmWwB3pf+fD2xrZrOY2WLAksBNU6u9IiIiIiIi05PhmAlcB9gRuNPMJqRj3wa2M7NViFTPx4DdAdz9bjM7A7iHqCz6FVUGFRERERERyTPVO4Hufi2t1/n9dZD7HAwc3LVGiYiIiIiI9IhhrQ4qIiIiIiIiU5c6gSIiIiIiIj1kWKqDioiIiIxkqsA5/PQcyLSsZCXlbrwXNBMoIiIiIiLSQ9QJFBERERER6SHqBIqIiIiIiPQQdQJFRERERER6SE8Vhim5QFNERKYuFYkQEZn69Nk7fd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qIOoEiIiIiIiI9RJ1AERERERGRHqJOoIiIiIiISA9RJ1BERERERKSHqBMoIiIiIiLSQ9QJFBERERER6SHTTCfQzDYys/vN7CEz22+42yMiIiIiIjItmiY6gWY2I/BrYGNgOWA7M1tueFslIiIiIiIy7ZkmOoHAGsBD7v6Iu78BnA58epjbJCIiIiIiMs2ZVjqBCwFPVi5PTMdERERERESkBnP34W7DkMxsK2BDd/9iurwjsIa779V0u92A3dLFpYH7hwg9H/Dvgk0tGU9tG/5YpeOpbdNXrNLx1Lbhj1U6nto2/LFKxxupsUrHU9uGP1bpeGrb8McqHa/dWIu6+/zNB0cVakS3TQQWqVxeGHiq+UbufixwbLtBzewWdx/XefPKx1Pbhj9W6Xhq2/QVq3Q8tW34Y5WOp7YNf6zS8UZqrNLx1Lbhj1U6nto2/LFKx+s01rSSDnozsKSZLWZmMwPbAucPc5tERERERESmOdPETKC7v2VmXwUuAWYEjnf3u4e5WSIiIiIiItOcaaITCODufwX+Wjhs26mjwxBPbRv+WKXjqW3TV6zS8dS24Y9VOp7aNvyxSscbqbFKx1Pbhj9W6Xhq2/DHKh2vo1jTRGEYERERERERKWNaWRMoIiIiIiIiBagTKCIiIiIi0kOmmTWBnTKz0cCmwIeA9wGvAncBF+YUmSkZT23rKN64FrH+5u7/qRurKe67gdfc/e1O4pSK1YXHbQZg5Uqsu939mQ7aVzReilnicVuYqCY8xeMGXOTu79SMV/pxK/b6NbP3AOs0xbol42/8ILBDateC9H/M/ujuL9aMN9Jfu0U/Q0o9D6VjVWIW+Wwr/HeWfs0V/14o9HlU+rVb8jkYsecNlbglv5fnrrTtsdz3VOnXbiVuR39rN56D0p9HI/E56ML3VelzkLLPQS+sCTSzg4DNgCuB8cCzwGhgKeAj6f/7uvsdUzue2pbdtl2AvYFHW8Rah3hjHODuT7TZthmIN+r2wOrA68AswHNEQaJj3f3BqR0rxTuIco/bEsC3gI8DD6Y2NWK9AvwWOKndD5SS8brwuJ0ALARcANzClI/basB+7n711Pw7U7xdKPT6NbOPAPsB8wC3NcVaAjgLONzdX2oj1kXEHqzn0fox2wz4ubu3tUXPCH/t7kLZz5CSz0PJWKXfV8XaluIVe80Vfl+V/E4o/dot/RwcxAg8b+jCa3dO4CvAdsDM9D0PCwA3AEe7+xU14pV87ZZ8vR1E2XO3kp9HI/k5OIiyj1vJc5Ci7/nJ3H26/wE2GeL69wDjhiOe2pbdtq8Asw5y/SrAx2q07SrgAGAlYIbK8XmAzwBnAztM7VhdeNxOA9YjDQC1iPM1YOcabSsWrwuP2wpDXD8z8P5hetyKvX6BnwJjBrhuFLA58Jk2Y81X4jaV247k127pz5CSz0PJWKXfV8XaVvo1V/h9VfI7ofRrt/RzMCLPG7rw2r0M2BGYq8V1qwG/BHatEa/ka7fk6630uVvJz6PBnoNxw/wclH7cSp6DFH3PN356YiZQZChmNpO7v9npbUrH6iV63EaOtC/rKe7+3+FuSzMzm8XdXx/qWI1467j7P4Y6Nq3q1vvKzBZz90eHOlYj3sbuflHTsT3c/Tc58TrVi59HZra4uz8y3O1o6KXnoBt/q5lt5e5nDnWsRryi7/mSzOxQd//WUMfajLWCu99VrnUjV890AlNe7nbAupTJyy0WT23Lblu31h0UyVPvQqy/AM1v2BeJNIPfuvtrNWJtBVzs7pPM7LvAqsCP3P3WDtq3NjCWylpjd/9DjfvPM9j1XnM9j5ndyZSPVzXeSnXipZijgS8Tr18HrgWOqfPYN8U7DPgR8fq4mFgv9DV3/2ONGF8f7Hp3/3lGu35EpCbdChwPXOIdfFmY2VLAN4BF6f/6+GhGrFvdfdWhjg1jvAWAHwMLuftGZrYc8EF3P65GjGLPaen3VSVuq8dtvLuvlhnvOuC77v73dPlbwPruvnFGrI7fV5VYSwAT3f11M1ufmKn5g7u/kBFryxaHXwTudPdnM+K1ep28CIx39wkZ8a4m0tduBq4GrnH3O+vGSbFKfl8VeQ7MbND3dN3vPzObxODfMXPUiZdi/gw4oZNzmEqsqfFZmfWeN7PL3f1jQx3rsG13ZH7PX0vM0p0InJrzXm+K1+pcpPFe+JG7P18j1j7ACcAk4PfAB4iU0kuz2tYLncCSebml46lt2W07iLK528Xy1EvnvFfiHgHMT6QWAWwD/AuYFZjD3XesEesOd1/JzNYFfgL8DPi2u69Zt10p3slEXvoEoLGQ3d197xoxHiU+KA0YA/w3/X8u4Al3X6xmmxZN//1K+vfk9O/2wCvu/oM68VLMM4gP38bJ5HbA3O6+Vd1YKd4Ed1/FzLYg0jn+D7jC3VeuEePA9N+libUkjbUPmwFXu/sXM9tmwCeAzxNpOmcAx7n7wxmxbgd+Q7xXJxc6cPfxNWK8l/j8+CPwOeK1ATAH8Bt3X6Zmmz4IrE2k4v2ictUcwBZ1noOmuBcRX9LfcfeVzWwUcJu7r1gjRrHntAvvq2WA5YHDiI59wxzAN9x9+TrxKnHnI74bvgFsBCwDbJszy1PifVWNRbz+xwKXEM/F0u7+yYxYFwIfBBqf/+sT3wlLAT9w95MHuOtA8U5NbftLOrQJ0YFbBjjT3Q/LaOPMxGtufWB3YDZ3H3QgYYA4Jb+vJlDgOTCzxuM+OsW7nXgvrATc6O7r1olXifsD4m87OcXbHpg98/H/IvGZO4r4HDnN6xdG2hj4JLA18KfKVXMAy7n7GjXjFXvPp4HUdxHvgfXp/zl+kbsvW7NtexIDs0sAD1Wumh34h7vvUCdeJe6SwBeArYCbiI75ZZmxDiO+905Nh7ZN/74ErOvum9WIdXv6XtmQOLc5ILUtq2NfK3d0Wv2hYF5u6XhqW3bbSuduF1srUDJW032vHugYUWWuTqzb0r8/AT5XPZbzA9wLU653yYz1G+CTlcsbEwuec+P9o51jbca6vZ1jNeLdnf79HbBRJ/GAS4kTj8bl2YnZ3k6ei5XT6/U+4BhiQfphGXHGF3hd7EycOEwC/p7+fwVREGDLjHgfBg4Enk7/Nn6+DizZQTtvTv/eVjk2Ybif01LvK+DTxMnp8+nfxs+RwNodPsfvAe5I8bI/Twq/r25N/34D2Kv5ua0Z6y/AApXLCwB/JtZ93ZUR7xKik9a4PBsx8zkrcE9GvHWB/YlCJNcBRwPbZf6tJb+vij0H6b6nAytWLq8AnNhBvBvbOVYz5tLAIcDjROfhIzXuu3L6vHw8/dv42ZIYtKzblmLveWAfonDT68Aj6f+PEh3yr2a0bR1icOB0ItOk8TNPJ49/ij0jsR7zn8Q5zn3kfdcMeA5CZAHUiXVH+vcIYrCys/dCpw+SfvSjn6nzkz6ExlQuj2l80df9ECBG3H8LPEzMCMxCZ52ZM4EFC/2dU3QYiBLIufEmEKNtjctrk39SfiKwVuXymsTMbm7bDklfLLcBMxEj51knDynOLJXLswD3Zcbam5i1u4QYCZ0pHZ8BeDgj3kHEaO2CxAnvPHW/pIFD079bl3idVeIuWjjelcC89J24rgVcNQKe09Lvqw8WerwmESPijZ/XgP81jmfGLPm+upGY8b8LWCwdq91hS/e7s+myNWLlnMil74SZm14f93YQ7+30925ejZv5t5b8vir2HKT7TmjnWI141xGzfzOmz8jtges6iDcj0fE6N30Of4sYQDi9ZpyZOnkOK3FOTv9+u0S8FGuvQnHGp39vLdi2lYjskAeAXwOrpuPvAx7PiHc7sGbl8hqk862M98IJxODgg8SM6uytPtvb/emZfQIhFvsTJyOLElPtRqSsLT7c8dS27LYVW2tUiblQi3htpbx2MxawL3CtmT1MPGaLAV+22E/opJqxtiZSrn7m7i+Y2YL0T/Ooaz7gHjO7iRjhA8DdP5UR699pneIfiTS2HYgRyFy7AsenNF2AF4g0jxxrAjuZWaPE/Bjg3kbOv9dcf+Du+5nZocTJ7ttm9grx5Z/jZOAmMzuHeNy2ANpek9lkXmLE8/Gm9r5jZptmxNs5/Vt9jTlQ5z3/yfS62I9ITS1lFjM7linXs+Z+huxLpKstYWb/IDogn82MVfI5Lf2+esjMvs2Uj1ut95a7z55SjxfxNrfjaCNm8/vqZfLfV58H9gAOdvdHzWwx+tLB67rGzC4gBs0gZhmuTp/hL2TEOxW4wczOS5c3A05L8e7JiDcvMbOyHrC3mb0DXO/uB2TEKvl9VfI5gPjM/j393wv3dhDvc8TMzBEp3j/SsdrM7OfAp4DLgR+7+03pqkPN7P6a4dZIS2c6PddaLS2v2MbMjqEvhRPIW1fs7kdZh3UEkjcbS43M7MgWv6ftJSkVvyKyCL7t7q9WYj2VPkPr+iJxDjIb8di9BHwxvRd+UjPWrkSV40fc/RUzm5d4f2TpiTWBDWZ2H7E2oHldStYXYcl4alt22zpea9QU71Bi7cI99F/bVrszUzJWJeYsxHoPI2YEsgqSpFgzEulI1Q/grJMwM/twq+PuflVGrHmItLz10qGrge/nfNE0xZ2D+MzL2rw3xVh0sOubO01txHsXkX44xt13S+sQlnb3CzLbtypRKAki9eq2jBgzECknK+S0oVvM7KfAbsC7ib3VjL61bu4ZRRhS3KKfISnmKCKdy4D7vYPqhWa2GpGmB5nPaYpT9H1lUcjlGqZ83M7OjJddVKYSo1Xhlcnc/c+dxO9U6ux+huhoGVFY6mzv4ETMzMZV47n7LR22cVkiVfpDRNbEE+7e8vO9jVhFvq/MbB93P2KoYzXijQb2pP97IbvAV0lm9gVixu+VFtfNWef7q9S5lpntTTxeixN78lXlDuB3XEcgxZmP2H/zUOB7zde7e60Bh3Re9Ad3377O/dqMPSdxDvJCh3HKTVT0WCfwRs8sfNHteGpbdqyOTxya4t0PrOSZ5ea7FasSs8TIGWa2F3FC+AzQqFhaeyarKeYCREEBgJs8o9pdSdaFqpkp7sr0dbSucffbc+KkWH8ivqB3cvcVzGxWYuR9lcx46xLr2U4ws/mJ9UKPZsQ5Bdi/1MyMmc1E/5OuK4kKgTlFP85z99xZnVbxSn+G3E4UY/iTZxTRGSDme4hiFkD+YE1JloqvFIz3a2Jd1s0dxDhhkKu97ixlilk0E6a0woN5DwP3E53Ta4gU2jc6aFup76tWlR9vc/cP5LatpNSp3JUonlJ9n7b9erPClUtTzNLnbse4+56FYt1LFKkp0gkxs5U7+S5uinUx8KlOXvtN8WYhBn/G0v+9kFOcrujkQk90Aitvrq2JXOs/0z9lrW5Z4GLx1LbstjWqle1NVAY9pylW7uj2RcBW7v6/nPt3K1aKV2TkLMV6iMhR7yQdrBpva2Iz0yuJk6QPEVXDzsqINT/wTab8Qq2Vnmd9FRZbcvfvZ7RtH+BLxGsXIj3vWHc/qm6sFO8Wdx9XPaGxVP0rI9aBRMW7pd19KTN7H1EhcJ2MWH8nOvQ3AS83jmd/0UTq1Uz0pYHtCLzt+ZVLFyU6u39LHedR7j6pZoxufYYsSnxJb0MMsPwJOCPnxNzMPgUcTqxFeZZIP77PMypwlnpfVeL9iFj39Nec+7eIdw9RJfNx4jXX6GxlD0wValfJzJUtiRmL9xB/X6ez2NXBvLfp8DEzsxm8g22MmmKVqBi9HZFWuS7RKW2Ynfj8+Hhm25Yk0vCWo/97IXeJy5nEGtTPAT8g1gTe6+771IhxxSBXe533aelzt6bY1YHG+YjCVTkDjWcCe7v707ltaYq3FFG8bIE0oLoS0ZH7UUas3xLbZp1P/++/3IHji0lbt9D/M+TwjFhFJxd6pRNY7M1VOp7alhfPouz5YLFqfZib2VFEatlCRGWty+n/oVnni6tYrKa4xUbO0nOxgbu/1WmsFO/2FO/ZdHl+4G+ZnZlLiRPn/0esA9kZeM4zNn0tzczuIApivJwuv5uYucs96boO+BhRKWxVi/2wTvOaJbxTrAnEnkG3VjqUufskFUvvTfGm6Nh20Nn9EpEWOo+7L5FO6H7jNfeXsv5bJzQrMtOT2nYAsL27z5hx/9uBjxLvpQ+Y2UeIao27ZcQq8r6yvr3RjEjNfR14k847NC1Trb1minUl3iZM2eHNGXkvmbnyELCZu3ey/qw5XsnBvIWBo4j0UidmBPdx94kZsTr+vkqvicWIDtt+lasmESnrWd9fFvvAHUgU/9iMWFNl7j7owOEg8W5L78/G1kszEXurZtcm6ETpc7dK3I4HGq1v/8jZibVtJeoIYGZXEWvOf1v5/rvLM5Y1DDSAnDNw3Ek7BohVdHKhVwrDfIc4USvV4y0ZT23Ls467N+emd6KxjmI8fXtyjYRYVXcB7yVK2nfqEeBKi32rqh/AWSNdwAzeP/3zeaJKWo553f04izUfVwFXpQ/4LCVHCIkT3bcrlxuj77kOJEq6L2KRgrkOsEtmrDfc3c3MYXIHNdcnmzsHKQ0l93l428yW8JQeaWaL0/9xrOMrRHW1GwHc/UGLdMlavOb+eHWY2VhiFH4b4u/8ZmaoN939eTObIc3SXJGehxxF3lfuPnvm7x8q7uNWKNXazH5DVM77CLGh8meJk80cV1isRy0xm/JMqQ5g8iQxw1DKCUSxmca+pzukYxtkxOr4+yoNADxO7K1Y0qzufrmZWfodB5nZNcTncY5GWvsLZrYCsWfg2NzGWYdptO7+kdzfPYQtSAON6fc8ZWZ1Pw9+VrxV4V3ufpNZv6/jrEGCRmcv/W1eoMN1nZmt6O53dhgHYj38BDMrMrnQK53AnYBfmdkDxAnXxe7+rxEST23Lc5yZzU2kH15MLIjvZFZrHeAiYsS9VlpZl2NVlazA+UT6mTn9dOpiM7uE/hsD56aJNb5Qn06j+U8BC3fQtt+RRggB3P0Oi02WczqBJwA3WlRrhCilfnxuw9z9MjO7ldhGwIhR939nhjsjpbHMlWbLvkCcAOfYgChLXrVxi2Pt+gZxMv0I8XcuSn5Fs9fd/Y3Gl71FEZZOZhtaFRN5kSjnX3tdq5ndSKS+nkGM2D6S2zbipHI2IhXuFDN7lswTGwq/r6z1GqYXiRLqtdtoU6Za/9HMclOt104zMne4+/fN7PBK3Loas4DjKsecmKGt6xaLdcDn0v8zPLdtpQfz5nf36rrKE83sa5mxOv6+MrNr3X3dyuzz5KvoYNYZeM2iANaDZvZVYh+42gNJFcem85EDiIHf2WhRpKQdNkAaLRlVga31uvgXiS0FJmQ0r+OBxtxskjb8O2XSNNr2WTIHIFJH/mRiKyPM7N/Euv27M9u2LrBLyj55nc7Sts+n4ORCT6SDNpjZMsSJzIbAnMRGwxcTqVi1R6VLxlPb6sezWIy9foq1DtGpaXQua62/MbO1iC0TPga8QezDcnHOSHTJWE1xi6bopZilRrows2rVu6vd/Zwh7jJQnE2Jk95FiNSkOYgqhlkffGZ2s7uvbv3X3WUXtUgnv+vS93fmVOAsXgQgxd0A+ERq2yXuflnN++9J7Oe3OLGHZMPsxPqv7IppFovjGxUz7/PMNQ1mdhhRTn8nYK/U3nvc/TuZ8S4kZhoaKVTrAzcQ69N+4O4n14g1A/BNdz8kpy0t4r2b2DfPiHVGcwKneN56tNLvqxuIdTON0e0Vif2w5gX2cPdLa8YrlmptKYUztXFLIjPhLndfsm6skqx14Rr3jII1KV7ptLW/EXuhNgbztgM+7zVTrVOs4t9XpZjZ6sSWEHMBPyTeCz919xuGs11QfNnHqcTgxV/SoU2Am4mKrWe6+2E14/0/YElikPAnxEDjqTkDNS069hAd1FuAfesOnqXskmOJirb/JTag38HdH8to23XAd9z9inR5fWK7jrXrxkr3L53qPjPx/QSdVp/upU5glUUxgY8QHYgPuvu4Ie4y1eKpbdmxFktxNgLe6xnrqlKceYkT6Y2JTUNvJTpxtfcmKxmrpOaRLqDTka4RyyKH/qvEl96qaYRwV3ffOCPWye6+41DH2ohTfM2GmR3aKoWz+dgQMeYE5qbFGhzPKJRiZh91978PMNuWNQOSOlq7UunsAr/PPWmyWKPyRXd/Jl1egEgf/iLRya+1lsPMrnb39Ya+ZdvxRlTV3QYzOx34YeMzw8yWI2Z8fwj8ue4gi8Vem6t7KtOfBvludvcVM9p2ANHR/Rix2bMTr5Gc/e6KrS8c6cxsDLFH2geJx+w6Ijsh62S1pDTTtgj9UySzC5ykmO9uDDp0GGcB4MfA+9x94/Re+KC7H5cRq1jBlJSd85nGIG/KKjiLSOsc7+7LZcTsaKCxEuf7RDbCqSnWtkT68P3Anu6+fmbcdxPLU7KzsKzQGnYzm8PdX7K+ImT9ZH6nrk8UWHuMeNwWAXZ2bRHRntIfJCXjqW0dxZuD/unN//Ny5X1XAzZy94OHI1Y3UmJKjXR1qW2N4gTrEtUVs4sTpHglRwj7lSq3KM9+Z86XaWnNbUvHsgrDpPt2XHrezL7v7geWngEpyczurHY0zMyI53QFyyhDnzogrxJFWKqV5XK+8EtW3S39vppiNr1xLGem3SJ1bWeiSitEqvWJ7v7LnPZV4s4CjPbM/UFtgPWF7r5rjRjfdPfDrK9oWD9ef2+0X7r716yvyEZzvOy9aDvVpe+EHxJrpR+h/5ZGuQVOPggcR2yhM8ZiLeru7v7lzHgXEUsFvuPuK1ukqN+WOYBxBYUKpqRZxZUb50LpvTDB3ZfN+WwryVoUXDKzG9x9rTodLuvCVlAWyz1uJQbKIdbGjnP3zWvGucDdN7XWRcjc8/ZXHA98zt3vT5eXIorJZW1z1CtrAoGBP0jIy+0vGk9ty27b7kRJ5lfp+8LJenOleHMRaWZj6X/ym7MNQ5FY7r5u+rdkQYZ3NzqAKfaVlpff3422lSxOgEdaycc7GSE0s/2BbwOzmtlL9H2Yv0F0MOvGKzZDZpUUTouUuobZgX/UbVuK+VVib7R++0gSs9lt875qez/wpjLiaea+TpvuZJC1f7mdXeAaM7sAODNd/gxwdXq9vJARr9Gx/Uq1eUSKbV3fIWbH+lXdJUbz6yr6vgLuN7NjgNPT5W2AB9KJZu30JHf/uZldSV+q9ec9I9W6wZqKa5hZ1h51lFlf2CgG09FG7hWNk9OiRTbS6+tLTPmd1fZgTZe+E7YGlig1sAv8kliOcj6Au99uZp3M3s/n7mek7wnc/S0zyy18dVAH7Wh2KnCDmZ2XLm8GnJY+2+5pN0iLDv3kq8hfm/lOGuRqfJZ9tnJdndmpbhSq+gLwffre51eTUbDN3TdN/5YsQjZTowOYYj9gUY02S0/NBFrsr7FiwRmiYvHUtuxYDxJpF7nFNJrjXUesB7qTvpNf3P2kAe80FWKleEsAE9399TRztxLwB3d/ISNWkZGuSrwiaZLpfgPOMNSMs4O7/3GgkcLMEcKfuPv+de/XIk6xGTIrnMKZYpYuPd9qlrLWJu02wLqKBs9fX2FEx6+xnvVa4GwfAV+OLWYpZwBuz5xhKPK+qtx3VmLwodFpuxY4mljD+C6vuc7YzH5ArFm8zjtM0bOye6p2ZX1hei5nc/eXOolTiTc3sIi73zHkjQeOcR3xHDTvZ3Z2RqyS31dnEymCRVKhK8/p5NmwOrNPLeJdSXyGXOax5GAt4FB3b7kuso14xVLALbKPJr9H3b3UQERHLDJ0jqAv9fgGYj/OfwKrufu1w9i2rdz9zKGO1Yi3DjED+7KZ7UCspf6l5+0dezzxeDXO3bYn9snNKrTWUzOBRMniuYhNd0daPLUtz8NEydxSRrv7oOkFwxQL4GxgnJm9n0hlOZ8Y6ftkRqwiI10V/TavTukwWekJRJWvHehfnCCnM/Ku9G/HI4WpA/JCowNosV/b5kRe/q/rDmg0ZshyP7inDOePmdlXmq8ws3kyO4JFSs9bFIFaHpizadZzDirrq9qR28lrI64To9E5s2tTMLOdBvg9ObNQJavulnpfAeDurxIb2bfa8Din0NRjqU1HppmHa4g1mecNeq/WxlGouAZwQcrq+CkxcOZkVt21KNSxB9HBGk+8L37u7j/NjHcl8CniXG4C8JyZXdXB9867vNx+rCW/r34C3GZmd1FgTzngyTRT7BZFNvamb7Y2x9eJv28JM/sHMD/9Z7baZlOmgB9lZrVSwK3/WrRH00/jutzvhKJShs5mA1w9bB3AZH/6MkMGO9auY4CVLdKOv0m8H04GcgYJ9iSyTPYmXh9XE+ues/TaTOA44DyiE1Jic8pi8dS27LZ9gFS2nzIbsv8fcQJzQVO8nPU8xWKleLemUcZvAK+5+1GWmddfaqTLKmmS9HXGjZQmmTNrZoWKE5jZ0cB+JUbaLcr+b+GxL9IqREreT4jR7Tfd/YuZcWchRpDH0j/9qu2iE9addQfHEZU8Oyo9b2afJjrLn6J/WetJwOnufl3dtpViXSo/b7Huq2E0UZzkVnevdVKYZigXJmYEqtVoc6vulnpfneHuW9sA6bmen5bbiP9eIv3v/wFze0ZaoRUsrtEUt9P1hY01k9sTg2TfIgp05K7bvc1jk/IvErOAB1pn64B/RMzE5g40VGOV/L66m9jipzmrJqvSqJnNR8xCfZx4X11KvBeyB0XSwGej+nF2xUYzux3YwJtSwOvMUrb4Tph8FR0slynBCq+PLcnMNiYGKbYm1nQ3zEEMKuUWG2y8F74H/NNjv9YpsmPajLWPux8x1LF29dpM4EnAoTR9kIyQeGpbnt8Cfy8UC6Lz8lNiLc7kNYbkrecpGQvgTTPbjiie0BhBy80FLzLS5e4/AX5SME1yRqJATYnCBo8B483sQHc/tcNYs7r7U+n/OwDHu/vhKaVrQgdxzyPt20Sls1WHd2fdQZF9JNMsznlm9kF3v75U40rw7qxdwt33ql62SNdte5uJShw3s3M9UmZz95FrtKHk+2qf9O+mBWJNZma/B5Yj1qFeQ8yk5BYLK7FH3YDrdi3WF+Y8JzNZrN/ZHPiVu79pac+1TKPMbEHipDVri5Qm+wDfNrPXiXWdnQyIlPy++re7H5l53yl4LB/J3u5mAGvQN5i3quWvQZ3B+6d/Pg/MUCdA6gAa8OGclMMuK70+tqSniHZ9ivhObphEpKrmmpQGzHcA1kufx7nvhZ2JAYyqXVoca0uvdQKLfpAUjqe25Xmrg9SXVr4OvN/LrDEsGQtic+09gIPd/VGLwhp/rBOgMtK1kJlVn4M5yN+EGuAmM5uzMUKe0qfWd/dz6wRx97fNbH4zm9k7XDOaRhtPAX5uZrsSKRnVUeQ6J3HV2bWPEh1m3P0dM2t9j/Ys7O4bdRKgKp2wrksMNlxT9/Fv8LTPmBUqoQ7sZrGBffPvyd0fbVZgjFcWyGfGmQG4w2tuA1HTK8TeWjluMLPV3f3mThpQ+H31dDqJOc7dP95JrCbzAjMSxXj+Q3xP5H4mHVSgPR8mBhhbpaw5eR3z3xKDU7cTxYcWBTrJVPgBsUXKte5+s8U6qwdzgxUeEOn4+6pivJn9hMgmqHbqc6udd1wApylesQ3eKZQCngaRziF/WUY/6T1/SafveXf/S4q1grt/o0TbACy24zqIWNvtRErpD+rM7nrs5Xy7mZ2aO5M7gG2AzxFbU/0rZWXUSgFPAyqfAxYzs2pWzex0kNbfa+mgPyc+QEp9kBSLp7Zlt+1g4HFiM9QSKZfnA9u6e8frDEvGahE7qwiARU76KsTJw/cqV00CrnD3/2a2p1XRidzUn98SC6fPp3+J/dqFXFK8nYCDiRO6annxOsVXjgAWBJ4mRgmXSqP4CwJ/8cz9Lc3sWOAod79zyBsPHeto4P30P3l42N2nWCvYRqzSJdQ/U7k4mtin6qmc1B8z24yoijizuy+W0nN/kDvLlQYK9i81Ym79y/bPQMxuneHu+w18rwFj3UNsCvw48V5ozMzUTvfrwvvqfGBHz0yNHCTuskTlxv8DZnT3hUvGr9mWGYDPehf3dTWzUR10douyggUsmuJ2VLTGWu+r6p6/RUSxAjgpXrEN3lO8xmBepyngvya2WeloEKkSr9h73sz+nvv8DRDvMmJ9XGOgYXtiILp2p9XMliSWeyxH/71Bc6vOv5tIiX7bYkuHZYCL6nQ004DRYrQoAEcMZGZ9hvRaJ7D0B0mxeGpbdtsebXHYO3iznkMUsriCDtcYloyV4l1JUxEAIKsIgJnNVHKky1qsQ7GmyoY1Yh3Y6nhjdqpGnOWJ2b+ngP/zDtYHpdSabYiO4Bnu/s90/APAe9z9kprxGuupRhGzRI8Qr5FOTvLvJkZXPV2egdjvbvnB79ky1o1EOt753lc9765SM2apbX/LfM+PJ2Zjr6y0rZN1UH8n1t3dRP/OUW6nsrrY/y3gcc/fi69lRVTPKJJT6n1ViXcGsBZwGf0ft9zPt02JfRDXI6rdXk/MZh+fEatVSfsXiVSvfT2KUrQb62p372T7gGqsfYg17JOI4jIfINYtX5oZ7zDgR8QWSRcDKwNfc/esGTeLLWZWJtY6n0wMBG3pGVUuS35fldZq0LLDeF1Zg9qpkoNIKV6x97zFVitLEktQqrGyUt+tRbVpM7slZ4DWzK4FDgR+QWQCfJ7oL7X8DG2nbcRn29xEFdRbgFfcvXRKcm29lg66sbu/Vj2QppBHQjy1Lc/izaNvZlar6mCTc9NPCSVjAczpUfHri8AJnooA5AQqnOoAcEua4f01cfK1F/1z6tuWe1LawlnEYv+sE6yq9Bo7vcXx3H3Miq6nSu4HxhBf+ACLANnl4t39Seuf6pq771UrSxJtzfGWu79onaXhVpV6vTU8ATzd+Iwzs1nNbKy7P1Y3UE5nb5BYpf/OC9NPKRsTI/lHeN/621w/JwZ/TiVOfLcF3ku8R44H1q8R6zIz+39EoYjqyWpOtskX3P0IM9uQqCD5eaJTmPsZ9Ql3/6aZbQFMJPaAvIL8tMu33N0tCjod4VHAYufMWB1/X1kXtvlJLjCzT3qHBXAqs/6z0+Ea1C7ZuHC8ku/5eYg0xupAYG6aNcAVZrYt0Ji1/yz5bZ3V3S83M0ufwQeZ2TVExzCHufsrFstSjvJYqjIhM1ZRvdYJPNvMPt2YNrWoQnYh+TnTJeOpbXnxjqNvc+bGtPv5REW+HHe5e7/OS0o/G+5YUL4IQEl7AQfQV1HrUuC7w9ccAFZx96xiK93WOLm32E/qbk8b2JvZ7EQKStsn/5UTkTmBe9OJiANrEhUgcxQtoV6ZmbH077+Iyog57jKzzwEzprSdvcn/O7MrDA7iTGDtyuW307HVW9982uSZ+50OEq922vIgNnL3NSuXjzWzG9z9B2b27ZqxGt8v1fblFvhqjFx8kugY3W6djWY0ikt8EjjN3f/T4eBIyQIWJb6v3p3+LbJWselzqEQBnJ+VaFe3lBxESvFOSt8HS6VD2VVQvcz2SFW7E3UY/kg8xzMCL6cBhLrP7WspW+VBM/sqsXfhezpom1kssdge2DUdm7GDeOW4e8/8EAuBzyUe/LHEKPknRkI8tS27bT8Ejkn/n5s4Gfx8B227ldjIvnF5O+DG4Y6V7r9VeqyOTpcXJza1zorXjR9iDdmwt2Na+QFuI6Xlp8szENsJ1Inx4cF+Mts1H3AKUanxWeKLdd7hfrxS295FrPG8mUirOZgo2z/sbUvtm9Di2O3D3a5e+iFSSbdO76cZ0v9vGOj5GSLWFK+t3NcbfbN+D6bX8ezEFhG5f+chwH3pc2QmYnaxk++Y9xIn0h9Kl8cAO2XGanxfNb6fR9z3lX5qP6frEwOUVxGz9o8C6w13u7rwd64OzEZs0XMCMTu5Vgfx1iMmJ76VLi8OHJkZ691EBdnG5RmI/T2z2tZTawIBLDZU3ojofOzuHe5TVTKe2pYd61BiFmQ14BDPXNydYi1OpBFuTyzM3gnY1DMWQpeMVZrFIuqt3P2FdHluYt+2DTPjrU2scem4kIiNkM1sp4ZWa1M6Wd82kqXX2JL0X2h/9fC1qDvSe+sodz8/Xf40sV6odnZCGoU+xTMLNjXF6qX31eJEyfTGnog3EIVm/gms5u5tb0ZtLfbzanWszVgzEIW5HnH3F9IyiIU8s2BKijk38JJH0Yl3AXO4+79qxriEWFN4kbvfl9uW0qx/BespeAd7ypX8PEoZHUcByxJb6swIvOw1Zp9sgH03K20b9u+EtLbtc56qMlsUOTnNm9biDYc0o749sJi7/9DMFgEWdPebhrlpRZnZDcDH3f1/6fJswKXuvvbg92ytJ9JBm/LJjVgrMwFYy8zW8vobIBeLp7Zlt626d9NNRCriTUT62paeubjY3R9JeeXnAk8SM5SvDncsmLzWcVei2Ez1iyunrPV8jQ5givFfM+sk3eEXREW/81O8280st5jCjSlf/gTipGTEjlSZ2UnEFgC/dve7MkI8YmZ7EwVsAL5MFImp04aubHpeUloXtA8xsjqBKC5wPf3Xg7QbayliI/Gx9C/vnl1pzgptOZHsAZxiZr9KlycCO2bGei9ws5ndSqxlu6SD90NX3ldWbhuRYjwKvwyUet9WBzAtU1gImNWiAFQjz3IOYhYvp13vmNnCwOdS2uZV7v6XnFipjTMRr631GvGA32SE2pkYlD0ovb9uJDqFlzdONjPatjDRMaqW7N/H6xVJylpX3kbbin0eJb8i1p2eCYwjBnzrbgvTWCfeSDtu7C26PfEdU4sV2tKhyUzVz0h3fyC9BkeCo4nq3x8lMsT+R9QoaDsN3/pXdp6C5xcLmx/4JlOeu+W83kZX35Pu/r80+JOlJzqBTJlPfs4Ax4cjntqWF6/5C76RDrMZGYuLW4zCzUOM5t1oselr26NwJWM1OZlI/dmQ2OJhe/LXab1jZmM8lf62qELY0UmhlyskshTwcWItzlFm9ieizPUDnbSvoUDHrepXRMrUjuStcdsDOJJYP+nA5cBudQJ4lzY9L2wf4sv4Bnf/iJktQ35BljOJE93fU6BYjVW2nCD2YFqFDraccPeHiYGt2YhU30m5bXP375rZAcAniCIiv7Ko0Hdc+j11FH1fVWf/gezZ/5IzIGb2TY+iC0e1illz5mhDYhPmhYHD6esETgLqritstO8Q4n1wSjq0t5mt7e7758QjBo9mIk6AIT6HjgG+WCdImjk8ETgxzVauSRQV+aaZvUrMNBxWs20nEIV5tkqXd0jHNqjRrqLrTitKfh4B4O4PmdmM7v42cILFNhR17t9YJ76Ou69TuWo/M/sH8Z1fJ97bZvaKVfbvLeAWMzuO/h3UrI66FdjXr8ma7r6qmd0Gkwe2Z64Zo7HGc0tiAK5RYGk7Yn/PXKcQ9RI2Jb7zdyaq5eZ42cxW9bSlmpmtRlQHztJz6aAirdgApdgbvMYC65KxmuLe5u4faKQLphG4S3JGk8xsI+BYYuQYImd9N6+51UEl3llERb5fEaOqewPj3H3bnHiVuB8hPojfTWywvJ+7X99hzNWJjtsa7p5bnGRESqO/C9B/hqzI/nedMLOb3X31NBO1pru/3ioVts1YU5QC77BtRbec6IbUwfo8MVtzBalMu7t/MzNex+8rK7SNSOXzsuUMiLu3ffJrZpt5bEbdsqJlTqfCzD7jHSwxaIp1B1Gw6p10eUbgttzXmpnd7u4rD3WsE2Y2H7Chu58y5I37369VqnvWe760kp9HKd7VxADL74miV08Du+Q8D6lNX/WUspwGW47O/KwsvY3LLMT7dPIehqlttQuwWcF9/VK8G4mCXDenzuD8xOBFzl7FU2wL0+pYjXjj3X216veKmV3leVuvrE5UKm9UUF4Q2MabihC2qydmAs1sFJFGtzmR3uHEA3geMaJaq7pRyXhqW0fxNmwR69ycjkxlFG6Bajx3f2Y4YzVpPD4vmNkKxJfN2JxA7n6xma1KfEEYsY/evzto2x7EGpyFiPS3S+lfTa9taYRwB2JU+xmi8uj5xFqaM4kNU7N5bJx7M9DRiZ2ZPeDuSw19y0FjLEWM3C/g7iuY2UrAp9z9Rxmx9iJKWD9DpMVAvPZy9hyckxil/VA6dBUxSps7ojzRzOYiUqMvM7P/0vcl1m6b5kn//YuZfZnIJKiWY89d71Z6y4liLFKFdwb+TZxgfsPd30yzNQ8SKUbtxir+viox+19yBqSRWlnt7KXHajZ3f6lu25KFzWwOYgbwd8QG6tl7+wFzAY3X6pyZMRreNrMlGrPCFmshs2fHS34eAf+22HD+tHR5O2JLgJGg48+jJjsSBTq+Sqw9XQT4TGasXYHj02cwwAtUKqDXVHQbl9TZ+3n66dQ87v7DyuUfmdnmHcQ7kvhOWMDMDiYGqHIrlM9vZot72k/UzBYjii7lapy7PW1mmxCvtYVzArn7zWnmemni3O2+uufOVT0xE2hmpxFvpJOIE1SIJ2Bn4oW4zXDFU9uy2/ZLIr3pD02xdgIedPd9arZtFSLFbE6ieEAj3gvAlxtT71M7VlPcLxIdl5WItJrZgAPc/bc1Yizj7velDuAUcttWkpk9QMwGnOBN60fM7Fvufmibcd5FfCk7sTZlWyLN4z6iQ9P2Whfrv96ucdb7LiKt1D1z3Z2ZXQV8A/htJ7Mp6X4PEaPaHZ9omdnZwF3EexXiJGdld99y4Hu1HfvDxHvjYnd/o8b9HqWvvHszd/eckv2k9KbLgf2IE7e9ibUve+TEK8nMfkAMkE2RPWBmy7p72+ngpd5XlfsUnf0vPANyKjEw9TaRrjYn8HN3/2lGrNvdfeU06PgVYv35CZ5XGGZb4FBiNteIDIz93X2KPUjbjPdRIo3zkRRvUaI69hWZ8Up+Ho0hXhuN4jzXEWsCi25b0Kncz6NuSwMP1sHAWyNOkS0dSjOznxHVnav7+i3vmRuyp5jLENuDGbGeNWu5jPVlSjXW548lUt1zM6U2Ba4hBgeOItYVf99T8bA2Y3zU3f9u/ethTOaZdTB6pRN4v7svPcB1tUfzS8ZT27Lb1vL2FsPSD7h7rUXZ6QRkd3e/sen4WsQXYttpHSVjlWZmx7r7bmbW6iTBPbO4hpkdBvyIyE2/GFgZ+Jq719602My2dvczmo5t5e5n1oxzBlGQZ1Zi1Oxe4gtnM+C97t52sQ6LNUZzEjMxz6Rjj7p7R7OS1peWdFvlpCs3TfIKYANP+2922K6iqVw2wH6Ize+RNmON9rQR+2DHasR7F7GP2SeIk4dLgB92GG9fotDMlyz2Mlza3S/IjLcqkX7lwD9yBmos0g5/6u4tN93ObNd8xOz/x4nH7VLiJD9rEMJibcvx9M2OvUBsrp7z905w91XMbHuiavS3iK0YcmbFG+n3RxApw+dU36814sxAnOheQ6xHM2I7h1qVPCvxZiQ63kfTf1Yge2/UUp9HqW0nufsOuW1piteqSuiLwC3ufl6J3zGSpNmi5iIitdYEpjjrEwN5j8HkYnw7+wioypwGVt9NZK04qaJqujprYNXM1gWWdPcTLNJBZ3P3RzPbNwuwTLrY0fuqBDP7vrsfaGYntLjaPa9AYG/sE0iUh96KKffW2IaMPXVKxlPbstt2B7Gmq/n4GsCdGW17cJDrHhquWE33nZcYRbqVGN3+JRl7t6XHfJ3cdgwQc0L6dwviS2ceMvdGo8U+ea2O1WiTEamzVrl8R0a81YC/EydeMxBl3jt93C4Clmj8fcRJ4kU1Y3w9/RxHLK7fv3Ls65ntuh5Yt3J5HeD6Dv7O2xqPf+U1WPs5Lfn66NYPUQDgm8Bd6fKs1NybrhLrAOBOomjF94n1e9/NjHX5cD82bbZzDmDODmPcTRRMOZO0V2YHn0cnUGhvP+Dqwo/VFYXjdfx5VIl1CTBzoXYdS6wf2yv9XElUfjwf+GXJx2C4f4gsoj8QA5gHpvf/cZmxxhMDUI3LS+W+dtP9t2rn2DA9bgcCfyEmAQDeRwya5cZbG/gckV22E5n7ZaZYi6e2/ZvYd/c8YPGMODMAW5d83HpiTSCRBnYocHTK/YbIy78iXddpPCNGL3PilYw1ULy5iJPXTtsG5R+33LbtAhyTZhQaqU2LAC+l6+q6yMwupO/DtxFvJ2Jma7hiVZ1OfBE21hpsT5xw1lpI7VGm/GdEmk4pjTLRnyT2DfqP1VxjZWYbp/sv1DTyOweQPbvl7m5mf/X0KZou106BcPfxZvZxIsX0KiqjtB34CnGCs4yZ/ZPYfHf7mjEaVUGfSD8zp59O7AmcZLEuxYg1TLt0EM8ajz9Mfg3W+v6xLpTsT3FLbzmxhLtvY2bbpTivWt03Q5/PAR/wNCtpUV3yVmLWva4JZnY+0TGqFonISyOKkfYvMeXjlrt+qd8MSOMh84wZEOC3xOzH7cDVFsVnctcE7krf3n6vWKyt/HxmrMvM7P8Rn9vV5yB3Pet1FluRNMfLTetv9XmUO5v3GPCP9Jqrti1nPdn7gY96ynIws2OIjvkGRCdpWLXKVMnJXknW9ph5vsPdv29mh1Oz2nlF6S0d9ic+P4Y6NqT0mVhyX78tgA8Qn4+4+1Pp/LA2MzuZGAyZQN8aWyfO6XKcSgxabJEub0uslV2zTpD0vflV+lJoO9YT6aBV6QPcvLMiGF2Jp7ZlxWmcGBow0TNTa1KsjYFPV+MRle/+OpyxKjGnqIpoZre4+7iMWN8nZlP/7AU+BMzsJ8QH3KvEbOxcwAXu3vaHnEUFxFWIQhDfq1w1iRjx/m+r+w0S7/dESur/mo4vQaQqrVsnXlOMBYmT8+znM8WZ0aOU97uJGfLs7QQqMWcn+rpZ+3s1xZqDCJZ7At2I82di9L66H+JH3H3zGjF2Jjqi44jCPo2O1UvE85nbmbmdGH0fT6WohmdWW7MoDf8xYhR61fR6O83d18iIdRGwnac9PS2KWfzR3Tcd7H4DxCqaRpT+zmuY8nHLKrhkZr8hOvMfIYrgfBa4yd13zYnXFNuAGT0jVbpysrq4u//AYq3be3NOVi3WtTZzz1/PWjStvxK3488jM2u5tsvda2/FYGb3E5k/L6bLcxLZQ8tkpuYe6k2VoVsdqxHvVm9aI9rqWJuxbnT3NS02Bd+SKKZzl9dc4pJiHU90XqoVd0e5e61BjMoA7dbEgEPDHERaf85n2zGkff3cfVkzm5uo5tn2vn5N8W5y9zUaj3t6DV/veSng9xJ/V5EOUuM5bTp2g7uvlRHrAOI8q8hAUs90AtPJzPzetLeSma3k7ndkxHsvxP46aUT0Q8Si27s7bOdixGjGPe5+X8b9xwDPuvtr6ctrF6Ka2T3A7+p8CZrZp4gtCIrlQltsIP6Mu9+f8rfXAu5199oVrNLf+pK7v2BmY4mTw3s7fQ5GKiu4kNr68vHfAl6D/I3FLda6rEWsuXup0qmZPadTbmajck7Wav4OK/gBv4G7X5Z53yeI2eE/AX/vpE0WFWNPJlJxIVJPdqrzfjCznQa73t2zRkLN7D1E9baP0rcf4tfc/dmMWMVK9qd4pbec2ICoSrccMVuxDlEu/sqMWOcS68cuIx63DYiU32chv9R7CVa43L/1rb1r/DsbMUj1iVK/I7NdRU9WRzIz+zFwWGXQYW5gX3fPrbJYql27Eu+pK2FyQZ0fE7MpB7n7N2rGa9Vpq70tTJc6RwcQyz4+RsweOfB7dz8gI1aRLR1KD9CmmI3O2uROvHWwvUmaYV+S+Iz8CVFR9VR3Pyoj1pnA3u7+dE5bWsQ7hFjjfDrxfG4DzEI8v7U6cMUHknqhE2hmWxPrp54l0tZ28SgTnzVaY2a7E5XkjEhv3IVYg7AO8QF6XI1Y5zZGw83s06mdV6ZYP3b3E2u27S5ixOwVMzuUmNI+lzj5qpWqY7FJ7MvEOoHTiA5hJ+Wnf0nMEo0i1gt8LMX+MLFXUtsf5Ga2H7A7USL+Z0Q61z+IzshxXjPlxMpurTEjsVnvwsR6iusq133X88ptVztujeeg44XUpZjZ9e7eUXqpmZ3h7lvbAJtH54zoDfK7sjtuLWI94e5jMu87K1GoZltisOYC4HRPFRJrxroO+I6nyoAWRQF+7O5r14jR6gvTUhsXcvfpZgmB9W05sTfx3XAOZbacaGQ6NLZfucEzMx5sgP3uGrzGvndWtvw/ZvYj4DrvcDa8Eq/YDEhJJU9WzewrwClNnazt3P3oQe84cLyinbZWs2odzGhdRqwXq7btdHffMLNtCxLnD0bMENfe0sHM9iSyEBYHqhMCsxMz97VSX81sTaJ4SLHOUVP8WYDRXm6z946Y2Ux1zoWGiFVkXz8zm9P7Zog3oH+Brxca5/o1Y15BdHpvov93wqfqxkrxBitOU6sDZ4ULo03VhZvD9UPk9S6Y/r8GUSJ+y3T5tox4dxJpK/MC/yNSQwDmpmYBgOrvJ0ooL5b+Px8ZC9mJGcTG/8fTvwhLrXhEMYe5iXUflxN7S/2GtNA+o213E2/OdwH/Bd6Vjs9EKqJQM9as6TmYRMzyQnSSasVK9zuNOEFai+i8LZz+fwzwp5qxfk/kgH8tPQc/r1w3IgpY0KJIRKtjNeJ9n1iraB3EaLxHF231U/jvf6Lm7c8f4OcvwMuF2jQ3sebg7cz7T/H+zvkMqdzXiPVAdxKj3CuVfA6G+4dY7/RI+rf5p3bRH6ITP+DPCPh7ryK+/26rHMv5rJxEpOBOImbIXq1cfqmD9h1ApJF/hr4Nt38wAh63G4kBt0axlPnJOG9I953Q4lhWrIHu28l3DLFEYJbK5VmJqr4j4W9diOg0rNf4yYgxJ7GG9bSm75d5MtvUeE2c2slrrCnmu9J74Xfp8pLApqXid9i2dYishAcqn51ZBdKI1NTziW20DgbuJ6PIDJEdNXeL458Ansxs24db/Qz34+/e+v3dyXt+uhnVHcKMnqZ13f0mM/sIcIGZLUyLGYc2vOnurwCvmNnDnlLe3P2/Vr/gRPX2ozyVs3X3f5vZOwPcZzBPWtpPhFiYvQjweBqZrss9RrJ+B/wupcBuDRxiZgu7+yIZ8bzydzX+9neIqkd1vO1RcOEN4iTk+fQLXra8Ggyr+pTbV0wEbrDYX6uONTzNWlks2j/aYk3UdtByj7OpxsxGE18y86WR2Wpxjfd1EPrrpFnKNINcO73U3Z9Os6jHuXutYjetWBQkaHkVMXhQx4eIDlHzOjsjTqyzWexTtQ2wMbHWbevMUI+kVKLG+o8diC/puu0ZRWQ37EucAH/WK8UFpheetvcYaGQ1I+Thg/06UjZGHRb7S/2QOFEdRQdp28Sg201Nn4+1067dPavYQhtxGxtHn21mF9DBDEjhGbfGJtTvsc43oZ6hmoqePu86KeI0o5nN4im9L2UWzNJBvD8Cl1usH3Uipa7t2eYmb5vZGHd/IrVtUfLOt0hZTdsQg7/V84daWx2k19OLwHbpsV+AeF/NZmazNdpaw8xptn5Na7F/m+etUz6BGDxuZNZMJAqvZG0xU9hxwP/RtA44h7ufYmbj6dvXb3PP29fvt8AVKbvnOQCLolw/BjbJbNtVOffrJutSYbRe6QROMrMlPK0HTCeb6xNpkstnxHunMi0++UWWThzqdmZWNrOXiCd0FjN7r8c6w5mJ0ce6vgj8wcwOIj7sJphZY0av7h5R/c4WUmf3SODI9IFe14Vmdg1RVfH3wBkp9efD1PwwB2612BD43cQs5UlmdjFxonVPRtv+a2ZbAWe7+zswea3bVsSsZR2Tv9Q91rbtZmbfI6qgzpbRtpJ2J2Yo30eqopW8RMpPz1HqxNBjPeEr1RSPDpTsuN0AvNLqy8GiaEGWlCYygVjn+Q13f3nwewzqC8SMbOPE42pqVjFMJ8/7EO+pjXyEbewMkZJEVC9dLx26CviN56cpXUfM1g11bFDu/pHM3z+YXxKpkXc2Og4d+LdFkZpGB+SzxGxbFjO73N0/NtSxGvGan9crzey3mc/rl9x98udZGqD9ErGnXi0FT1YhUtTOsCiC48SG9p1UjC7ZacPdD0vp+I2/9YeeuUE2sffmtRYb0EM8r7tlxtqc2OqgSH0CiwqLBxHZTdVOZd0lB3sQM1pzESnzVU5eVc9i1YWtbNVSgBfd/aLM+7YyH/G9eoKZzW9mi3nNff3c/Xdm9hrwdzP7BDFYsAfwEXd/LKdRFvvaHgUsS5zPzUhk/AzbkhtgQ2JwdmGgutzpJeDbuUF7ZU3gysQL7cGm4zMRe26cUjPeGOApbypeYWYLAcu6+98KtHmuFOv6zPsvS+wJM4oYSbq50bmpEWN9zyhmMETMDxIj2TekE5ItiLL2Z9VpX5qt2Ir4oD2LOKn/XIr167on0xaFZQ4lOpGNTt9cxHYY+9X5YDKzPxIV/C5uOv5F4Bh376REcxFmtpdnLJgeJF6xcs8Wm7yvRaSdVKtf1SqCYVFZ8TBPa+Sarrva3ddrcbepyszm8A4rb6Y4MxJrdjuaQU2z9M8Cz9F/1L4xA1W3cMKgA0+eUS7eourrTPSd7O5IZAZ8sWacxsjqH4nPjurI6m/cfZmB7jtE3NHEuqPGBu/XpHi112yktSkfq/vZPUCsxYny/2sTn3GPAtvX7einv+/dxKDW+vR/3C5y92Uz21fkeU2x7gBWbppxu8Pd2x70tb41oy15xprRNLC4G7GtjxGFg37vna2136gar4NOW3FmNh99a2Ov9/y1sRcRqYIdVzxO8R4C1nT35wvF29Vr1IIYIlbJ6sJFqpaaWeP2WxMdoj/Tf61c7S1JLKrHjiM690uZ2fuAM919nbqxUrytiI7bE8DGnTy3ZnYLsU7/zNTGnYhN6LM7W6VY6cJoPdIJHLISYDu36UY8tS0/XrdY4e0wSkoDGh9KF69x99sz47ybSOsY4+67mdmSxIdxVsqJFaygZwMUw/AaRTBKmxZeuxbprzt2MoM61Ax/RofhwCHi5ZSLn6IoR6tjbcTZme5sOXEGsT7uj+nQdsSala0yYq1OpINeRf+Trpy91hoxOyr/b2b70JdN8E/6P26/c/dfZcYt8rym+/2UWPtVnXF70t33rRHj0XRfA8YQHefG3rZPeEonnh6Y2bXuvq5F8bFWgz/DOQOCmZ0NrExkKFTfB1nVcdPgygbNA/kdtK/Y96kVqC5shauWWuutSBrcM7YkMbMJpH39vK/gUk6F1kYhOSPS5p8jBo+zBi5TzFvcfVy1PWZ2ndcostYi5qeoZK+4+18y47yXWEP5Pnff2MyWAz6YOwjRK+mgV6QPkfO8kvNtkXK5LrAzMeNz4jDEU9sy4pnZX4hR7Yu9KV0ojXjvAjzm7se32bbJmkeQrGwlyU62E9iHKNLTODn9o5kdmzmjdzyR19/4UOt03cGaadTyNpicfpW11sXdT0r3XSodur/5OW5H4Y5b6fdCN7wG3GlRlS9rBrVuJ6+NeLU7eW142yrp/en9XnsmJQ0qnFR6ZJU4+at2XK6w2Iswx8FEOvNoOls71hjcOpA0Q2lm1xKFV2qNmLv7EcARVjibgELPa/ItIvV9TyozbnUCeN+a0d9Q2eM1nWB3vGZ5JPG0Z6p3ab1nAY1CXB2xvsyER4h04wspM7hS7PvU3S8zs1vpm0HdJ2NA+imiYMqnUrsaJhGd1bpt6kaq+xvu7pbqaKSOdI7ae6a24ZX03T7BzA4j0uZz24fFPsprAI2sw73NbG133z8j3Anp5zvp8gNERz+rE9grM4GjiVz57YHFiP06RhPT2pcS6YMThiOe2sasxDrKum17L7HG8TPAf4jRn9Ep7kPAr9z9vHbbNsTvyt4CoGQsixSnD3pKdbXONkNtjHTd5mX26ClS7jnFWp9ICXuM+BJcBNjZ3WutGzWzK4EhO27exjYspd8L3TASZ1Ab0uO3K7EGe3LRFc/YqNzMPkZ8CT5C3+jvFzyKYQ07MzuRSP+8IV1ek3j9fjkj1i3uPq5Quy4j1ok2Zii3B9b3AkWYShjgef28t0jnnsrtmmIfyZLPi0w93chMSHFLf58uRF8xqEbb6tZNwApu6ZDitUrvfxEYX/f7zwru61dayohpbCn3f0RV2aPd/aHMeHcAq3hfvYkZiUq5OeduN7v76k2vtQmeuWdrT3QCqyzWAc4HvOqpcthIiae2ZccaCyxIVAl9wKNya90Yg1WS/Ki7tz0KVDJWU9w7gdU9rS1KJ9Y3u/uKGbGKrTtI8bYnFmSvSnTgPgsc4O5nDHrH1rHGA5/zVJHSYn+z05pPxNqI05WOW+HX7pxEgYJGiu9VxOxMblXEmYl9q5yYQX2jk/aVYrH57n3E2rsfEM/Jve6+T0asRvXDpYn31H0AXqhoRK5KWtJMRNueSJcXJbbuWSEj5iHA39390gLtG/GdmfTcVp/Xce7+jxr3L77XqJldQqzr/GOKuQOxPUHWfnfdYpGCv4i73zHcbQFI3ykT3f31NLC3EvCHOp+Zgzyf2al+3VDy+9QGqITqGXvUmdk6xPdLc3XhvI3FoxjfOGJrJIjCiDcT3zlnuvthbcSY0wvv6zfSpU7g+p7WEVusN74y8/PoSmLy47L0WlsLONTdP5zVtl7rBIq0Ymb/ZeBKkn9y9wWGI1ZT3K8Ts1fnpEObAye6+y8zYnW87qBFzGXoqyp3uWdW0LMW6wJaHasZs+ggRikpxfQu+hfDWNndpyg33kasTxLlsh8mnoPFgN29bDW3LI1Ry8bzmJ6PSzxvLUmRYgelWeH1lCnmJCIN6XXgTchfo2VmPyNSxBoDM58Flnf3QWdHui2Nim9NFOm5yN3vttga49vArHWyCczsfe7+1EDPReZzMA+RRrsefdsS/MDzCsMsBXyDKWd5ar8PUrwriZS/UUSV4eeI9Ua1KoFbZZuJUizWfI0j1mZeQqRzLu3un6wRY0GPau7Fns8U9y9MOUjwIvH++K3XLOJU8vvUotr0SiWeDzO7jxZbOnhm0ZQ0IPIZTwV6zGw2ojDfFsRs4HJtxLiFWI/536bjnyC2h6q79VhxVnZrHiwqvR5CLBkx4rNkf3c/PSPWqkQBnBWIc4f5iW2csgZ/1AkUAaxgJcmSsVrcfzXiC8aAq939tg5izUvfuoMbvINCOGZ2srvvONSxNmMdT3xBN/a7257YQ7PWdgfTglZpHLmpHekLf9NGykoajb7QM6tcNsU+CXiFmD29K+P+N7n7GmZ2NVE581/ATXVGpK171TyLbjlhUT16Cl5/D7KiKh3KxuzCDPStHc3tWHactmaRPrsIcBOwJvA48bm0v7ufWzPWrWl0POuzZ4jYs3mH1Skt1ob+hilPyscPeKfB4zUGV75IzAIemDNg1o3HrRLzG8Br7n5UNYWtZqx3EwN476SO9DLEgEHue/QI4uT5tHRoG+IzaVZgjszvrSLfp1awEqqZ3ejua3YapxLvXmKQ8o10eRZggkcxuLaeW4utWr5CdASb9/X79EiYybaoHltqa55GzAWB1YnXx42e9hfPjDWKvoyJrJoJDb1SGEZkUO6+8SDX1eq0lYzV4v7j6b/QuxMLEamRo4D1zCx3c1to2m8zje7XSt+s2JP4ktib1NklY3+vacSrZrauu18Lk9N3Xs2M9az3X7PwCLGuoYRfERUSdySKbtR1bEpX+y4xIzAbcEDNGNV9kg6nrxPY0T5JwDFECmfjNbZjOlZ7a4LkQvqq1TXWKd9Pxp60Ztby86JuRyvdp2jRj0ra2j30dWgaM2V1jCNmPt5JKdz/Bt6feZLU2Lx7bSu0ebeZrU0UlZkNGGNRoXl3z1jjCbzl7sdk3G8go9LJ5db0FYrIUfxxA95MJ/c707eHXu72SFcDH0qfIZcTM3bbEAOEOT7Q9F38l8YArZnd3W4Q69s6oaGx7+YYMxvjNbZOMLOjiPfPK0RBkuxKqJV2XWFRKbfjLR2SU4EbzKxRb2Ez4LTUSW9rf2bvwr5+rXQ4cPkkcFepDmAyA/HZNgpYysyWyvkcT+dWnyRm2EcBn0jnbllFjXpqJtDMDnX3bw11bDjiqW3ZbdvHo1rdoMfaiDOSt9aolu22yv9HATO7e+3BnDTbthJTrjuoVajDzPYnpW0RH7iNE/M3gGM9r/pVzzCzVYhU0DmJx+4/RBpR7WqSFtt0LEqk+zmxj+b9wD8g+0SuYxZ7o33WM9aHDhCv7D5JBbcmGCD+qkSnYfeM+1bLiI8mKsyN9/z0wS2p7F9Yd6atKVaRtDVrSuVtvlwz1rpEx2BrpqwmWfvzLcW8kUidPd/7CjHc5XlrPA8iBmbOof9Jee3U0hRvK2Iw5R/uvqdFRdWfuvtnasbpxuO2HHFyf727n2ZmiwHbuPshGbEas4p7ESnCh+XOKqZ49wIbNmbn0+z9xe6+XJ24VnDrBBugsFcl1h9qxCq+pUMl9mrEZ4gB17r7LZlxiu3rN0D81YmByzXqnlta4a15rOw6z7+SKoFXYuUXNeqxTmCrtSTZa41KxlPbirat9peDla0kWSzWAPFnJ1LqdgfO8Rp7X1Vi3ONt5O/XiPeTTjt81oWiDtMKM5sDwDvYON7MThjk6rZO5Mzsz8So8bleaGPmFLejNOhusijHvpX335rgrNyOyEC/o0Q8M1uESDXfLuO+RwPvp38K3MPu/pXMthRJWzOzV4iKzhAnlkuky7WLf5jZVu5+ppnt5u7HdtKuSswb3X1NK1D50WLvwWbumYU6SrOCm56XZLH10JeBXwC7eqwbvdMziqKleJ8k0nKr66e/DFwJfMkz1tl3S3rPb+vuPx3GNszh7i9ZrI+dQp1BDOvCvn6lmdmlRE2HMh2tsus8O6qP0Kwn0kHNbE/iDb64RZWehtlJo+TDFU9ty27bdsS6oMWsfzXO2YGcEaWNiEqSjRHLF+hfSfIX3n4lyZKxJjOzuYhNmnci0jJW72D07HozW87d20rhGIq772+drw9qVIrsxr4/I4qZ7TTAcQDqjPo2eJk1k2sSX3pHmtnfiA7Dhd55ldHLLEqC/4n+exhmzYAU9g0ibarflhO5wax/GfUZiIq5z3XUwj4TiYIAOT4MrNDIQLBIl7qzg7Z0nLaWLNtBG5rtT+zPtgexj2wJT1qkhHoayNsbyCp65YU3mLdYH3cMsIC7r2BmKwGfcvcfZYY82cz2poP1sQMN4jVknsB+jXhuz0kdwMWJIhtZ3P2vFhu6L0O85+/zvmIwv8yNW4qZzUdkcmxHLNs4Z/B7DBin1JYOpxLfy+NpUaUVqDOIUfT7PWWa7EJUzFwYeAt4kHjdXpkZdh53/0SRBoZHiFToEsWXLjKzT3iBitHQIzOBFmXY5yb2ItmvctWknJOQkvHUtuy2LUqM3k0RC7jD3d+q275K7BG1tUb6QtiXGLk/HjjKM7cQqMRcjyjz/C/ig6mjUTiLUvbb0rQ+qG66g0W++yU+QvYu6xaL9R9THCbWWCzkGSm+JVhfoYnZieqz2xGL2S8gSp5nffGM5BkQK7zlhPXfi+wtYr/Ls71mxcEUq7FOCKJDuQrwmLvvkBHrz8D/eaqomD5DD8mZVUz3H3H7UlrshTiKeJyuab4+M/1qPuAIYoP4xsbz++QMwJnZu4j9bce4+26pI7K0u9feVDzFu4oYxPitd5iqmu77e+JktVqt+G13b3t9rHWhSm5T/BmA2XKyJszso+7+d2ux7jG1bVhS5mFyhs8WxOD2UkTHbxt3X7iDmB1v6TDSpQyYx4G/EWnbLxHv/W8R2Vi19x20glvzpHhnAysT61k7GTDDzLYgiqPNQIcVo6F3OoHFprJLx1Pb8uP1CjN7mZhJOIHo5PbjGXnqFtWvvs6U6Q65JbdLpjucD+zYaUd3WmEx/bc98aV1D3CwD1OFtFZpi+n9ujWwtXewlqSUdCK9L3Ei/aUCJ9Jd2XIindR5J+mSTR2tt4gOYO0sjBTrKqJDf1M6tDpwPTGjl9tBmpk4YYUOq9SVkNqzKlFZeIqOi7tfVTPe5kQK7Z3ufkmB9v2JmE3ZKc3czUqsmVslM17ZjaO7vD42V+rM7EEMMI4n1lD/vG6KpJl936OCaqvUefeMtY+lmNmrxHvzu8RaOzezRzoZKLMCWzq0iDk3scn76Maxmhk/RTWnR5rZDe6+llUql2bELLY1T4pXbMAsZaxsTqHKpT2RDsqUU9lWua7uVHbpeGpbRjwzu9bd17X+RVOgwzfrCPVT+v7GUhX+nnD35gIAnSiZ7vAacGca1a+mDtYeNRvJLMo870J0aG4kiqfcP6yNmnJvy8bgzG/ST5bCMyAnEJ8hH0yXJxIpgLViWd+WE7Oa2Qeg35YT78poVyPuCkQnZJ50+d/Azp6xtUbhWbXvFYyFxQbgJxEznQYsYmY7D+cJoUfa8g1mtran8vO5LNZQLg9cB/zQzNZw9x922MQl3H0bi+UMuPur1sgBz/Nvi61gGim+n6WvQmWOt81sCe+/PvbtIe7TksUm1kcR6b4zE8shXs78bl4uDSBvD/yVGDAbT3w3ti11AGcgtpcoUqiqwTpfDvFtIpvmGODUNGDQqTFEkbaGN4FF0+uu9ne1xVYk+xBplxOILTGuB4ZzcPDNxmvWogjXGxCZHGaW1UnywpWUC3+OP0jByqU90Ql0903Tv0Xy8UvGU9uyY62b/i36Zh2J3P2gLoS9L42u/oX+6Qm56TCl1gdBlNi/MLMd0wQz+wrxZXo5sFGnKVIp5j70zRb/HvgAsF+dlBbvXvGWRsdt7XQ5q+OWlDqR7taWE8cCX/e0T2jqLB1L398+pNRJ/g5RLfbnwO+ADxGFLL7o7jfXbVTdWbA2HA58ojFwYbE+7TTyt4Ypysx+RmzeXZ2xqHOyuh6xJ9rbaRDjGqJiYCfeSLN/jU7bEnQ2cPYV4rW1jJn9E3gUqJ0qXNFqfWzuWuNfEZ2aM4mUxJ2IWdUcM1ksrdgc+JW7v9nBCf47ZvZVoopyEVZguxR3/wXwi9Tx3g44F3ifmX2LWAv5QEbTOt7Sock+RAbBDe7+ETNbBsgqllJQ4zX7GjEQvS2Amc1P3vfLSPc0cKVFYa6OK5f2RCewymLh9Fj6j9Zk54GXjKe2ZbdtbmKz4WqsrH1wbARvrVHYrMQHSHXxsxOVIXOcz5SlxWtL6VfzUyj9agQ7iigVvy6xR1XjeCdrM7/g7keY2YbEY/h5ovNVal3DBu5+WebdS86AFDmRTqOzJ1nhLSeAdzc6gOn3XJlOuuo4AfgDMSt5I1EYYwuiI/grooBPW7qYNTFTdeba3R9IJ+pFWGf7fJ1CFCHahEgj3Jn6xXnecPe3Adz9lQ5n7BoOBC4mZk1PAdYhBiKyuPsjwMfT62sGd59iuUDNeJc3ZulhcsGU7E6quz9kZjOmx/EEM7suM9RviRnn24GrLdYdZldSpnyhqs2JzIaOM2HSc3owcLCZrUh0CC8iqubWjfVDiy0FGls67OF9Wzrk7LH4mru/ZmaY2Szufp+ZLZ0RZwq573ePNZ6LAvO6+78rx58DvlmibSPMo+ln5vTTkZ5YE9hghfZG60Y8tS27bT8kvkQfaYqVu4/WiN1aY3rXlH71MeAvBdKvRiTrQvGExmvLzI4ArnT3c6yDvbRaxH/C3cdk3rfxnP7DY7+vJYhCM2tkxPoEMUu2HNHBXYfYW/HKnLaVZmbnALcSKaEQMzPj3H3zGjEmr+sys4fc/f2trhtO6XPc6fs7twdGeZkqtVhn+3yNd/fVqp+3ZnaVu3+4RoxiW1ekeDMQhSsuJ9LojJhR+fegd2wdq1XVx8lyZwVKMrOriWI6vycKkD1NvE9L7b85yjMLwFnhQlVWaLuUUqxL9RfSZ9vniUGpjwL/JQaDPpnb1krsTt7v7wVw93+lGcAPEWuU7+60XZ0ws5PdfUfL2Lt6aum1TmDpvdGKxVPbsmPdD6zoHZawt8r2FUTKVcPsxIlr2yk2JWONdFZwbz8zu4um9Ct3HxGpZdMCi2IHCxFVc1cm1uBcWecxtP7brfS7Cviou9ed0WrE3YAoeFCk42Zm89LhiXS3pMyE79M3+n4V8H13/2+NGJMHkJoHk1oNLg0Rq+WJYEMHJ4SzEOmIjb/zauDoErMhnbK+4hCXAEcCTxF7P7Y9m9KlgZoi+2Va/wq0U/DM/cxKSo/fs0SK3v8RxVyOdveHBr3jwPE2IQYJq+m9PyjQ1I5ZweqPhdpzgbtvmjq7rWb/O67KbGYfJp7Tizs9/+qwHbsTFeINOJSYFLib+I45zDP2vWx03oY61kace4CNiSyp9aFfHYwRUQyx1zqBxwGHe6G90UrGU9uyY50N7Onuz3YYZ8RurTHI7/k08C93v7FUzIw2LOjuTw90wlTnRKnTk91el2YaVgEecfcXUkdpIa9RadTM/kvMXDWPaBvwJ3dfoIP2Fem4pY7qacD57v7yULefFlVmoaozUKTLi9fpjFdOBFulMxY5IeyEma3UeI2mdNJvAWsAdwE/cvdXMmJuSqzhW4RIvZ6D6IiXLIZVm5kdALzKyNwvc8Qys98QxZo+Qswsfha4yd13HdaGJTYCt0spLX2/3OGZ249U4ixODAg+BRwC/IIo8nUv8A13f6xmvDuJ9PhZia0i3p9mBOcGrsjJmmhxLjIjsUSl1uSFxZ6bexITAv+k/2fwsH/2Qu91AkvvjVYsntqW3bZxwHnECUN1BK7u/nQjdmuNQX7Pj4EViRSsjUvEHE6l0696kXVYoS6lNR3mlTVtles6msXotG2VOB8mijBsQpRU/xNwgWfsw5fiFdtyIp0M7kOsqYI4sTnS3f9QM05X91obSZpmPQ8H5iXWRG5OrPPZqWa8GYG9PQptjChdSEM8idiz8IV0eW5igDV3qUZju5rF3f0HZjYGeK+73zTEXVvF2pQopNN4z2evQbW+VPfGv7MBf/ayG3pnsRG+t60V3NLBYh3r/u7+RAftuZoYxJuTGHA8gSjS8wlge6+5lKfp86PfdiZWczmEme1PFAWblbR1DvG6fQM41t33r9O2Stxj3H3PnPt2W691AkvvjVYsntqW3ba7iUXjzbHq7gfVnD6RPWJTMla3mdm6pFF3L7Qxagdt6ZkT326wASrU1R0Q6YZK25rXAWe3LZ18fRT4ElFhNXcPpyJ7t5nZTkTa29eJNYFG7Fn3U+CIuh3BUtL76gVP+26a2UeIDtZjRBGGYUvlSu2ZfKJmZhOA1T2qPxpwe+bg4BXu/pHCTR1xWp3k1j3xbbrvMcT786PuvmzqQFzq7qtnxHoI2JIC+5mZ2Y3uvqaZ3ZBiPk98Zy3ZSdxSrIt721oHBZJsgC0d6na0KvH+Tt9eo9WZ7LY/x5ve7/3Wmee8ds3sFuCD6TNjYXefmI6PBm70jDWoZvaT3A7fIDFXJtYqAlztNfcCNrP5vJI9Y2Y70Jcx8bvc91ivVQctvTdayXhqW55/u/uRnQbxEby1BkAa+dyISG96i9gr5lJ3f2fQO04Z5yZPxTjM7EvEmp5zgAPNbFV3P6RUm+tSJ6+zL3wKVKgzMxvqy6Sd23SjbU1tmJUod74N0dHqJO2qVOXSLwNbeP90pr+b2WeA04lqn8PhDKKy6ItmtgpRsv8nROrw0bTYVL2ulCo2m7vnVGyc08y2AGYAZvG04by7u2VuAwBcZ2a/Ysq0y6yq0Z0ysy0Hu97zK23PYGZze1pvmrJPOjmvW9OjcNNtqV3/NbPcCoRPUm4/swvMbC5iQOVWYnD1d50ELJWZkHRzb9tfEQVTdiRSpesovaVDibWm71hsJzMn8C4zG+fut5jZ+4l17HVtSVr32OgAJvMSGR45LkoZa/10MIO6N7AbfdXXTzGzY939qBphLiW+6zCz7xIdysbe28sSA5C19VonsPTeaCXjqW158cab2U+IhbfVWNlf9jbCttYws62JvXBuJ9ZEXEeM6B1mZjvUHFGqlnDfDdjA3Z+z2FPrBiJHvzZrUf2q1TEZUidf+I8Qz28nHa0rLNbZnldN+UkngusSpfavAE4chrY12vInYg3IxcCvieI3tQZDmpTau20Ob7Gexd0fM7PcbRhKmNXdn0r/3wE43t0PTx23CblB02f4HsSs83iiM/dzd6+1gTdROKcxk3CDmS3g7s9YVPyrtW7UzC71SBFs7MlYLRziFNjUOnOgZrP073tS2/6eLn8EuJL8rXkOJzq8ZxF/39bE9gK53kwz7I33wvxUMmxq+ibwVzO7ig73M/O+KtFnm9kFwOhOZt0Gypqgxr5+Tbq2t63HnqA3Aznb2JTe0uGT3mLbK+I93K5vEud+7xCDg/unWbI5iKyOup5sNdDg7v8k1uHlDFx+o/L/0cSM23jyPz++SAywvJzacyhwPbFeuV3VgcktgQ+5+8vpczj7fLfXOoGl90YrGU9ty4vXSB1YqylWbrpDy+0rctpWMNZ3gbU89qqaDzjF3TdMHczfUGMTatLIMTHqbh576ZA+TLLKbSc7A80dvl1aHJNBdPiF/wowwcw6qVC3EfAFYkPhxYAXiC/BGYmRyF+4+4RhaltjxulO4HOe9nAr4CDK7N32auZ13VY9efgosD/Q2DS7k7jLeax93h74KzFoMZ6YrWmbD7ClhLv/i9hWpI750327mQpae6Cm8TemDsxy7v50urwgMZCRxd3/kNLhPko8z1t6ZwXXjiQyQ95jZgcTBVi+mxnrYKLA1Gg63M8spfZ9mRiIcuBai3VWWeuAKZyZ4AUKwFgXCiQBE9MM6rnE3oj/JQqy5NqAKV/zG7c4NiB3v5y+NdMQz+V8wH8zP9OLD1y6+2bVy2a2CHBYRtsmh6BvsIH0/7ofvrOa2QeIc7cZGx3KlAab/V3YU2sCRYZiI3BrDYvqVyul9KhZgeu8L6f+Lq9RrcvMHiM6pEZ8ma7tUUlrNuBar78Oajvgc8SH7TWVq2YH3vYRulh+uHXjC98KV6hL7ZoPeNVT4YlcJdtmZte7+wc7aU+LmB1XLrX+hY36XUXNip6D/I7as1AW+0YuSOzT9ilgqXTisCCxF+e4zLbcTaSUngr8yt2vsqbCDDVizQHM7+4PNx2f/D5pM84jwP8b6PoOsleKaP68tg4rLqYMjuM77PhV27IW8B+i823A5e5+b2a8W3JfWy1inQFMAv6YDm0HzO3uW2XGK7qvn025FQMAXq+WQNECSS3iZ2/pYH3bXlUrFUPmtlfWel+/+3Jex2mA4AtEQaNWA5e/zhy4rP4OI96nK2be/+tEZ/ScdGhz4ER3/2WNGM3F2j7nUZl9XqIwUd7neC90As3sm+5+mJkdRes3at3R6GLx1Lbstu3g7n+0ATbNzUk5SXFH3NYaKXVgFSLlYmPgInf/scX6j2vcffkCbX0XsIC7t6peN9j9FiU+eKfYDoP40OxkdrHxOzpZJzcidesLP41+LpUu3u9pfdVIkAYwxrj7/R3G+T5wB1EdsOMvMCu05YRNhcJGlrGhcjqB2YboCJ6R0qRIo8rvcfdLMtuyNzF4cTtRqXUM8Ed3/9Cgd5wyztbAL+nbU26XNCPe733SZqzniWrRA22H0XbVTDP7M5G1cW7BzsKviEqNpxHfgdsCD7n7Xpnxvkhs3j2K+Pw4rcM0yWIDLGZ2CPB3L1BwrNXgQu6AQ7pv0X390ol4w2hgK2Aed/9ejRi3ecECSZ0OMDTFKrmFVvF9/SqxiwxcNp2jNrZeeqxuZ7cp5qpU9lR199tyYzXFnZFYS50zU9wz6aCNkaxbRmA8tS1PY1R99gKxqk4CrjezEtthFInl7t8ys08SG23/wN0vS1e9QFoo3Kn0AVKrA5ju9zjwuJnt2tzZNbP1ifUunepkndxIVT1J/Rh9X/hXEyfV9QPG430SUfXRiPTGnT2/2EExZrYZ8DMiLWwxiwIlP/C86qBfJ97/b5nZa5Bfej45nOgkHWJm2VtOlOjktfE7aqcLp47y6S2Od3QS4lGQa3JRLjN7gljjVte3gdXSqPYawMlm9u00a1c3ZerxOh29IaxJZE0caWZ/IzpuF9adRaly969aFIlpdJSPdfdzBrvPEPF+D/zeYp3X54E7zOwfRLXAKbZ5acOlFoWMSgywfAX4ppm9DrxJZ+/T28xsLXe/AcDM1gT+0UHbzk8/Rbj7802Hfmlm1wJtdwIpXCDJI937djMb4x1s6ZBivUgUlvousTfx6+n7ZiUz+0PNDtdXgeUZYF8/ILsTmB6zp3PvX1E9R32LGFzp5PXWqFNRvDCVRwptVgcQemQmUKRdNgK31jDrWsXG5hgXeKpsmnHfu4jqhz8lRkIPA8aVGlWe3qS0tX2JL/wfufuyletyU+rGEyki96fLSxFfXqsVana21LaPEkVcGqPdd+am13SDFdpyomBbvkiUdr+4egJiZt919x8NV9sq7XiYKCZ1DTGynZXx0Pw6sEhTvYAY0Nil5kzg5NmUTjVimdnsxAz9dkSlxQuI99WwbqnTkF4rmxKdwEWIarDrAi/7/2/vPsMkq6q2j/9vckZJBnDISckZAUEQxUcQJUtQJKMkeY3IY8CckAyiSH5IkkGR4JDzDEOUjJJRFHRgEGG43w9710x1Ud3T59SpOdVd63ddc9F1amr1nqYr7L3XXsveoWCsieQFFlLFy04XWCoh6c+kc2SNycwY0qLyWxRcWFUX+vrlXZ6GGYA1gH2LvI5LOrnl0tc9tUDSmbaLno9FFbR0aIk3gfRvWwz4I2kivazt/ykQo7K+ft3Uy1k1rYpmTDTri51ASZfSJv2woegTosp4MbbSYxuyLUTZtA56s7VGtyo2tipTmathbVJqx82k3dlGgY1hGwkffCtUWUXEJjO7KdXS9sM5PaYXvGn7XxpYiKTUooXalO6Gjsq7N1JVq2o5UYVfAXOQPrwdJek6243U962AXnguvJ/0vN8A+LlS+fm7bX+6YJyJkpZ0Pg+YdwQ3IhWzKJrqvkvBvz+URtn5icDppB3K+UgVOL9OOm80LHly1e73vaNJlqTDSa8j1wA/9NSm7j+RVDjt2nbHmTWSlnOqQtn2Q6nLVe7erMNhNX//yZImSZrXHfb109RqtL9ouvwmKRtju4LjqrJAUkMVLR2avWX7zbybfYTto5XbiRSJIWnmPKn6ROOi0tm+GaocbFm9nFXTTtkJIPTJJJCUhtSr8WJs5YyrMFazXmyt0a2KjQM4V6wr6Q1SBcTZ89iecPGy/SPhg28luvSGf6fSOdTT8+2d6N7zpKj7JO0IzChpaeAA0oJBGZWW71b1LSeqsFZjd0PpHNlxSmfUPkPxFMlumUx63k8m7ci8QDrXV9S+tHz4sz1R0mYU/yBd5Znht50DdDr/dEL+M2xVTK4GcR9wqNufB1qrTMCclrc06bkFFF5gOZjUfugXbe4rVbm7TCbONFTV16/SarRqXzDlIdv3lwxZRUuHZm8oFYP7LFPbnhRdaOxGX7+q/QL4aGtWDVB7Vk3VIh00hCZtUjKgYEGBbsRqitnRwef8JvNt0oe2bwH7A1uTUmsOLDsRlHQ3qSDD90gv5r8C3rC9TYEY9zR98J2J1Mh6AdIH31t7JU2k2yRt6qnnPos8blbSOZwph89JxXRKn2GqilLhoW+S2sKIlEr0PZcv8d4c+32kggKfKfHYGUhn0n7k6lpOtH6PMhU9H7S9XMu1bwEfIxVzWbqOcbU8fhIp1f1w4Gq//VzUcONMl3T3Okmax6mdxnzt7nfB4hpNcT9NKr7yr3z7HcBGti8qGW8PUoPxRUg9JNcBbrHdcX/FXqKKqhWrwmq06kLBlHZpgs3vsyXivZ/UG/QW241F6e1tD7u/8Eh4vrf7GZX5uQ2RAQBAkQyAnGnxS9JntwOA/yWlqT8MfM5lq/iO4NfVEEJBkq4gNbWdk9Ta4UzSCteWwEdsb1ky7hq272y5tovt0wd7TJsYXf/gOxJIetL2mBKPO9D2kdO6NtpIHZfvrrzlREv8MhU9zyBV2ryi5foewPG2O07zLTOulsdvSVpwWAv4L2ln93qnPmBF4lxLKnQzZLq77VOKjrFTqq51xWW2N9fUVgLNu7l2gVYCLXEnuKWtTyfnqpTaEa1JWnRbJX/w/K7t7UvG+yDp/NiUrDPbp5WJ1YtUbTXae0kZCW0LprT+f55GrEpbOlSpl5/vTWP5Lel52pxVM9NgGTzDiHcY8HyOpxxvbtvD7j2oVDTuZ8BcwI9JRfLOIZ0HPsglzoxCTAJDAEA93FqjShpYhnrAZKPdB4oCcRsvbEvYPkzSGODdnnpGZTgxuv7Bt1cotSVoexewsUv0lBtk1bf0B8IqSFqf9DtxWr79O6CxG/J9238qEbPS8t2quOVEv8kThY8DB5EWa2Yv+Pjp0eerzG5sZa0rumWQHYvSBZck3WF7TaUCIGs7VYEs9b4g6XTSJGQCUxtlu873vwZV0Ncvx6ns90AVFkxRhS0dqjY9nu+dGiSr5jjbrw/5wMHj3WZ77Wldm0aM5s9uj9pequm+KAwTQod6ubVGlZrP3rSuyHZyKPs4UprCxsBhpD6B55NWlYdlsA/xzmXQOxhbL9oA2Jm3nzsSBc/y5DMaO5JaLzRPLucGSqXoVei7pJTjhmVJaU5zktIwC08Cqb58d9UtJ95G0om29yr4mKp2oeYglWU3cDSpN91WwIOkNh2leuApFatahbTTcCPpnNBtReM4pQQfRzr3WEmfrzbKtJmpsnXFFJIWBhZl4O5Y2YITdyoVhzmW9P93fzo7B/x0Tim9CLhK0kvAsyVjrQG8v5OFlSrT6Vo0N9ae0tevRJwqz+dWVjDF1bZ0qNR0er53JP+8jiEVXHqLdC6zk2MVkyXtRGrVY9IRl6LHD2Zs+rq1D/YsZQfWFzuB6u0qlzG2cmNru8vWFKv21cZelNMSftr6wU/SUsCPXeAMX8vjx9terWW1qnQz3zbxS52T61WS/kD6//C2Xl6SrrfdtgLmILEWJa2ovm3Vl5Qm+Wan4y2rsbPQdPsC21vlr2+yXaiCbH7cnMB/nM/wqcNmuVXRIOe9SB8U77a9SIFYVTZQPxd4ipRmtixpkepcUmGHd9suVVEzp5OOd5fOUtatdUdNHbSuaIrxE1IF2gcYuDtWtmT/nKSzQR8h/Z5dSdphf3XIBw4v9obAvKRKzYU/AEs6DzjAnRUca8TqOJ1uGN/jRtvrF3zMCsPdWR5GrDHAs62v13nRYHnbV5eIOYEOWzoMEndu0u9tqQWkXifpE6TiT4+Rft8WB/a2/YeS8RYDjiSd7zSpx+VBtv9SIMbepFYh7T677Wf7oFJj65NJ4Ib5y62AdwNn5NufIaURHVJXvBhb6bE1DnavRypVfk6+vS0wzvaXCo6tZyfPI4Gk24APAnfkyeCCwJVVpSK2pq6GkUHSIx7kLGdrSkuBmLeSzq++km/PRfpd+2DJMVbSckLSZNJZngHnvfLthW0Pe7U2f3j7eNMu1GnAIbYvKJEaNsHpfJdIjZTfY9v59t2t6YQF4s5MquzZ+PldB5zgGvtpSdoPONv2i/nD0W+BlYCHgD1s31sg1s3ALs07sfnD70XA+rZnLTG+h4CVyqaVdVuebN0A3NzpRFLSWNJO8e0MrI5d+P2vinS6lsd23NevalL1BVOaFme/StptO7ro60dLvBVJr0XzkV7X/k4qSlJlVd7aSXoQ2Nz2o/n2ksDlbqlZMBr0RTqo7esAJH2vZYX9UqXDlrXFi7GVHtupOdauwIcbHzwknUCB/k1Nerm1xkhwFHAhsJCkHwDbAIcWCaChz8nN39nweks33vB71IOSPmH78uaLkjYnfTAvY7bm1VDbryilPJZVVcuJx4FN3FTsoEHSUwVjzdjYQbF9u6QPA5dJWoSS/RXzxO/3jd+pfLuT36/jSbuUx+Xbu+Rre3QQs1P72j4mf30kqX3OhTkV7gSK9S6trHVFk8dJP7OOJoGSjrB90GALjh0sNP6FtCh7lFIq5g2kYj8Xl4j1nZJjaKeKdDpUYV+/LuhGP+AqWjo0+xVwcCODJT+vTiQtAI8mf2tMALPHKdf+BoC8KL4nby+SVLpSfFX6YhLYZEFJS9h+HECpvO2CPRIvxlbOe0lnnxqHnefK1wppTFCrUGWskcL2mZLGkXrcCfiUi5csruyc3AjQjTf8XvQl4HJJ2wCNJtGrkz40bF4y5quSVnNuOi1pdVKPylJsb9F8W7nlRIlQR5CKMbxtElgiXpUN1O+UNJftV5o/dOTV7YkFYzVbs2Xn5E9KrWLq1PyZZiHbFwLYvjbv4hVxT7tFmLzgeCYMf6FGU48vTAImSLqGgbtjRY8vNKoWVrrgaPu3wG+VWgltR2p/sBfpPbZorCrfB3ckTeqPZGo63Y4l4lTa169i3egH/HlSS4cf2H4ixz1jGo8ZypxuOsKQn1eFi5j1Kklb5S/vl/R7Utq8SRlmd3QQ+mLSgsrVlFi86Ka+SAdtyCt4J5Jm9ZBm5Xvb/mPd8WJspcf2edKKY+OFaUPgOy7Y76efKPVGW8d22Wbdg8WdEXgXA1e62n0gHuzxlZ2T63XqQoW0/Gb8mnOj8/z/eTbXf1ZuVtK/szF5uR/4P5fsEah0Fu1sphaseA+pV1UnBTGa43fUcqKiMawMTLL9SMv1mYHtbJ9Z0fcpvdssaTywbWOiKmkJ4HeusWpmzkJYmFScagfSpOsC0uLU1raHvfCgCkvZa5C+dA298n4l6Tek4xUvkD603kg691n4XLGkdUiFiJYnFa6YEXjVFRZcKjGmyvr6TeP7dNqDsycLpki6kLSY11iE2BlYw/anahtUhdS+t3ODy+7cqYPK6y1xZgC2sX1up7GmxOynSSBM+UDSyOt90B3m5lcZL8ZWOta7Sf11AG6z/XwnY+sHqrg3mqT9SU3oXyCtdDUqLJY6b9RPqnrDV8Vn5XpZ/pktS/o9e9AdnENThS0nVF1Fz0rThasaV8tjNybtVD9O+v+wKPD5dos401M+IrAvqT3BrKSiOBcBP3Fuqj7MOJUt1OR0sAVtP9ByfQXgBdt/H+648uOWBr5JyoA5HPg1KZPiMWB3t/RsLRD3QlImzQOkM57XNzJ2SsS6kzQRP4905u6zwNIuWEsgx6oknU4V9vWbxvfpqAdnr1LqWfhdBrZO+I7tl2odWI+T9H3SOdvfVxCr0gXxvpoE5nMjBwOL2t4zv5Aua/uyuuPF2EqPreP+dP1IFfdGk/Qoqa9U6ZYEVX/w7TftVhurWoEczVp2ad4kTQALt5xQtRU9r6W6XajK+93lXf8DSOcBmyfjPVnwpFOdLtRIOpvU6/S6lusfIxXWKJTaKOlGUoGOeUgp1wcBl5Imgt93yYIpTfGXBz6WY8/oApVtm2LcaXsNNfUylHRzmUUppSI9N5DO6k5Jp7N9fsE4PdHfMfS2vAC0Oyl7ZbbG9Q52AieS2hC9DrwB5dsQSfpf0vGHc4ApxZtcsv9jv50JPJn0ItLYAXmatEpVajJTcbwYW7l4HfenA1D/VQdt9EabLOk1OnhRyp4Chr3KPoh+OSfXLZWelesjv6Ol5YSkOUqk0VbZV67K80GV97uzPVnSJ23/krSY1DO6seuZd5o7aXWwYusEMMf9o6RftHvANMxl+0QASfvYPi9fv0rSz8oOUqlg0wakiq/vJPXxvKFkuEn5tXuCpJ+Sfn5lz4/NUdGOWpV9/dp/A+lh28t0+/sUoQ5bOkhan7TQflq+/Tum9lX8vu0y/V572emkPqofI32u3Imp/Z8Ls134TO0QGhPRLzZ/C2CJMsH6bRK4pO3tlaolYfu1vJPUC/FibOWs7dyfLsd6Kb/xFNU4YN+2fUWNsbqi4hclSClh10q6nIEFD1qbmg6lGwfj+8lBwHmSBpyVq284I8Y1pD5rjQ9Is5N+34ruWFRW0dPVNlSuvNJodrNSQ+XWFenxgz+ku5p3PfPPbcquJ2nxqK5doKEqMpap1vhW09f/HuK+oj5OSvE70nbZJvENu5DSq/cj7Si+D9i6ZKzLJP1PBel0pXpiDkYDm9k3PsPM0bjewaJqJdTS0kFS2ZYO3wX2b7q9LLAraVJ/CGmxYDRZyva2kra0faqk/yP1WSxE0s62z8hfr9ecYSJpP0+tZDxsthcv+pih9Nsk8L+SZic/aZWqo3WSvlJlvBhbOW/k1KRGrAUp8SboHm6t0Q1NabSL2/6eUkXE93SQRvtk/jNL/lNYxR98+47tOyQtR0Vn5bpJHRROkLQeMMH2q5J2Jn2wP9L2X0sOp6qWE1VW9Jyigl2oroyLqZPkw5qumeKtNapU+a5nRR5pN4mR9HGmFkgrYjlJ95D+TUvmr8m3S+0IANj+oqRFScVhns3v0zPZLlxFtun5+B/SJKITBwKHSOoona7E5GdaTgHmBb5i+wUASU9U/UG9A1W1dJjHA8+zPuJciEvSjyoYZ69pvG++rHRu93nSedSiDmbqJsDRDFyE2g0oPAnU1ONUY2zvpQ6PZ/XbJPDbwBXA+ySdSeoZtGuPxIuxldPoT/culexP16KXW2tUqTmN9nukXZBjKZhG22C70zf51nidfvDtG5I2tv0nTS1v3bC0pMoq3lXsGFLhhF2AomlexwMrK1XQ/CpwEmm1e8OSY6kqjbYbfeWqUPm48sLbJTkdtJd0a9ezU1/K49iOdBQCUrGUdSnXKmX5qgbWTNKepJYQ85EK6yxC6q+4STe+33B1IXOlErb3z68XZ0m6iPS61ktn1qtq6fCO5hu2m99r3lVybL3sRKUiOP8LXEJqPfatEnE0yNftbg9X4zhVYyLf0fGsvioMAyBpfmAd0v+AW22/2CvxYmylYy3H1P5017h4f7rmWD3bWqNKygfkJd1le9V87W4P7PsVRgBJ37X9bbUvb233QEPaKjX97n4LeMb2Seqg4IMqajkh9WZho26NS9JY91i/NaUCIru46Tyg0nmoi4D1bc9a49hmJfW2WyFf6qhVSjdImkDqyXpb0/vCva6xXUpD/lC+NAMLdfRKZk0j7XVb0nGXwr2Ku0EVtXRQqnNwgu3LW65vDuxr+xMVDHfUaX5fan2PKvuepakFlyr57NZXO4E5Be7jNFWSlLRW2RS4KuPF2MrHI6UNTrJ9sqQFJS1u+4kygWxfkbfXO25fUWWsLqgkjTbUL08AZwD+4Ar7B1VBqXfcoaQJ1o+BX5J2P/5MSqH6S4mwEyV9g/SB5kP597jMuSqg0jTaXi1s1K1x9dyZQHp3N5b82j9UH7Je8Lrt/yof0Zc0Ez2wsyVpD1JK6CLABNIC8i1UlHqsDvv6OfVmPUrSecCqVYypIruRUnEb6dDXkxrIF/Ul4HJJ25AmlQCrk3ajyuxk9yRJBw91v4vVOIDupG1Xejyrr3YCJR1PToGzvXxeWbrSdqkUuCrjxdhKj+3bpLSaZW0vI+m9wHm21ys5tp5trVElSTuRioasBpxKTqP11CpzYYRRxf2DqqB0BvYs0rmZnUkfgs8FPgrsZLvwhzilvqA7AnfYvkGpLcxGzpXr6qIK+8qNhHFJatcP0GX+n1alV3djRwqlKp4vk3r67Q98AXjA9jcLxKi8Orake0lHFW61vUpetPmu7UoKX6mDvn759Qjbz+fF1A2Ah2zfX8XYekXeyd6JqeeIe24nu1P58ySkBcE1SamgAFuQembuUTDeokPd7xLn2CV9lNQj9P2k1+/1SAWwri0aC/pvElhpClyV8WJspcc2gbTyNr4p1pS+RCXinUPKt/6s7RXyisstLtFrrcpY3aBq02iXIZ3Velf+t64EfNL296sZbZgWVdw/qKIxNT/Hn7Q9pt19o416tLBRr46rKqqwv2I/yhkFu5MWaUSqiPibIpNmSY2zuW2rY7tcs/g7bK+Z3+/Xtv26eqAHqqS9ga+TflY/IdU2uJ/0wfyntk+qaVz91tKhUpKuBLZ2LoiklFJ+nu3N6h1ZogqPU/VVOijVp8BVGS/GVs5/bVtSI1bZPkQNvdxaozKSjgTOsX1sRSF/DXyFVI0M2/colVWOSeD0U2n/oIq8lRcI5iWVTl/D9p2SliLtRBWmgWXZZyGlgr5ie95KRlwB92hho6rHJekTvL2h8mGDP6Lr+rrNTEVpjb/Of0pxd6pjPy3pHaSznVdJeompZ3iHLWfn7Ed6/Tga2IE0WX0QOMzF++jtR/r9nx34K6m1wPM5u2ksqWhVHfqtpUPVxgD/bbr9X8pVB62cpEtI2TWX2H51Wn9/WvptElh1Jckq48XYyjlX0q+AdyhVNtuNDt7A6O3WGlUaDxyaP6BfSJoQ3tlBvDmcqvE1X3uzkwGGwpZvTc3JqYB1+ipwKWmR51PAN5Sqes4D7FkmoFsqBUr6FKmYRSmqvuVEX5B0AjAH8GHgN6TX8bLnuivhEdZmptNJWxulqu7mowrfBP4JHE56D90AeAzYw1N7LRZRWXVs25/OX34npyHPS6owXtQpwFOkSdvlpLPJPyel+x1P8T6Cb9ieBEyS9Jjt5/N4X2osTNek31o6VO104HalwjoGPk2qQN0LfkE6yvNjSbeTMn8uK5uW21fpoDAgBQ7gT52kwFUdL8ZWOtampPQVSGcLr+ow1qFUkG9dZaxukTQfqYHvDqS+M0uXjPMH0qroeTnVdxtgd9sfr260YShqU22s3bW6SVoAeMn25Apj3mp7nZKPvQdYGViJ9OZ/ErCV7bItJ/pCI+2+6b9zARfY/ug0HxyAzs6iVTyOG0kfcuchFQE5iLR4swEpfXDtEjF7rjp2I4U0Z+Q8R+qN63z77qLHSCTdCaxr+w1Ji9h+Ol+fjVRhtZZq25IeGey9XNKjtpea3mMaaZRaf6yfb15v+646x9MqZ9NtTFpM3cwFe2Y29NtOIKSVy0Yq4uw9Fi/GVs69OYbz16XZvkrSeKbmWx9YNt+6ylhdtBSpeuliwAND/9UhfZH0hr+cpGeAJ0iFQEKXKRUmWBiYXdKqMKX/0Dyk51lPaTwHJG1aZsFGA/shzkAqDNXJauab+YPglqQdwJMkfa6DeP2i0UtxklJBrn+QCs+EYco7bHeQzjEOWz67tytpAW8RUtbFI6Qy/teWGMpctk/Msffx1AJhV0n6WYl4PV0dOz/ff98469h8pKSgrcivPY0JYDY/8P86H2lpD0r6hNu3dHioqm/ShZ3sXjKBtFAwE4CkMc3njDvR6c8tZ5htwcDifqX01SRQqa/UtqQXXAEnSzqvbPGKKuPF2EqPbQ9SE88/5VhHSzrM9m9Ljq1nW2tUSdJPSG9gj5GqNX6vk5SpnPLzEaUzmTM0DlSH6eJjpA+Ei5BSuRr+TTr/0atOIu2CFLVF09dvAn8BtuxgHJW2nOgjl+VzWj8jpZeblBYaWqj6Viknkc6g/YiUhvtv4AZSiv+Kto8uGK/5TP6/h7hvmloWaZotKQnbFxQaWbXulDSX7Vfc1D81H9Uo8571VGMi2cz2M8AzOXYd1WinV0uHUunHvU7S/sC3gReAyaTPliZli1Sh9M9NqeDg2qR06GOBa/NZ3lL6Kh1U0p+BVRu5s3k2Pd728nXHi7GVHttDwAdt/yPfnh+42fayJcfWs601qiRpH+B3Ve1MKpWP3pq0ozhlccn1FonoK5K2tl1oR6HblA6xt72L9LzotJBTx9SjLSdGkvz8n832v+oeSy9Sxa1S1FIBu5EOnf8/TCj6XippEvAo6Xm5ZP6afHuJIs9TSUP1QnTz5KuXlJmsqYer0aoPWjp0i6RHSVVo/1H3WFrlNOurqjpO0Vc7gaQV49mAxpNgVtJOSC/Ei7GV8zQDV/Amkg5+l7V2PtN2F0w54D1LD8SqlO0TJH1SUqN623W2L+0g5MXAv0gtMXoi5acP3STpJOC9tj8u6f2k8yp1VaiDdKZoZ6C16p4oWcxF0iKkyn7rkVZnbySlWj895AMH4VTM4fCm20/SO0UAepqkD9K08JN3euJn93Zz2z4eQNIXbP8iXz9J0n4l4r0haUnbj0lajVzJ0Kl1QpmV/VILuu3YLtOMvC0NrATc7nsVPgelavv69Ww12px6WyojqpWkC0gN5y9y8QqqI9FTpM8zXSPpRNt7lXjoNcAXmz+7kdLA3ygzjn6bBL4O3C/pKtILy6bAjZKOArB9QI3xYmzl4j0D3Cbp4hxrS1JVp4NzrMOHenAbvdxaozJKFcLWAs7Mlw6Q9EHb3ygZchH3SA+dPnZy/tNo7PwwqXJYnZPAW4FJzmXjm+Vd/DJOBv6PlFIOU3dWNi0TTCOg5UQvknQ6addoAillCtLPMSaBb1d1q5SvAGMl/Yf0+7oDTHmPuaxoMFdYCVfSzrbPaLwHt/lew35Pdq4ELOkw4HlS4SaRdrjmHuKhg41tSl+/fCRiV9IO2Y8kFe7r5xFWjbYDa5M+uxwl6WrSrvbltv879MNGrMeBayVdTtOidtHPk0qF99reBfxPybEdT3rOH5dv75KvFWpkP2UgfZYOOuRhf9uFDldWGS/GVi6epG9PI9Z3hxsrx9uJdNh2dVI56W2AQz31oHwtsaqmVBFxlUYueZ6s3uWC1dGa4p0IHG27o8I8oTxNbah8l6c2aK+9oXLV2v2bqvx3KreccImm1v0kp/W/v4bzTiOOpE1IH9reIlXz+xKpIu08wJ62Ly4RU8D8VaX0V0XS3rZ/Ndh7c9H35BzzNrdUKG13bRhx7iVNaNr29Rttr5VVabynKDVN/xTwGWBN0oLDWbavrHN8Vavqd1fSZNLvWXPvLOfbC9sunBkm6W63VJ1td224+monsDG5yCs2KwDP2P5bL8SLsZUe25QnpVLFtLlstx5sLxLvTEnjmNq+4lMu2b6iylhd8g5SXyhIK9SF5TdVk15LPi/pcdLKmUjnP6o6SB2m7VWlM7GNned16HJKy7QM55xNibM4Lyr18zsr3/4MqTJlJWxfJOnrVcUbxe4D3k2FzedHK9vXkBp2N9yozlulzE163R4wCZS0ku17SsaswguSFioz2RvC5Lyoejbp9e0zTN19LqJX+/r1ukYF1Imk3djT8y7XdqSd1VE1Cazwd/dxYBO3qSoqqeyxpcmNVPAcZwnKPReAPpkEKjW1Pdr2/ZLmBW4h/dDmk/Rl22cNHaF78WJs5ePlmP8H7JPjjAPmlXS47VJlrbNebq1RlR8Bdyk13hXwIaBMKmiVlcZCZw4GLiFV4buJ1Jh5m3qHxFhJ0yycQNopH67dSNXVfkl6Xt2cr5Wi6ltO9IsFgAeUGhY3p0x9sr4h9S5J8wALNj68eWqrlMKTNknbAUcAf8uLqbt6akP3U0hl4+uyM3CsUrGZm0jPz5tKnrlr2BE4Mv9xjrtjiThvSZo5n5/6ROOiUl+/GToY34ig8q0J3nYO0PY/gRPyn1Elfy5qV/W1UAEn0nP0nUC71hI/LT4yYGoq+OOkz26LAqXP4fZFOqik+21/IH99EKny26eUDgj/oZE6VUe8GFv5eDlOo/nrTqS0y68B4zpIa2xtX/EpUgP0KlprlI7VDZLeQ0rpEKmx7fMdxDrd9i7Tuha6S9JMpB0HkYodlDosXuF4ZiNN0HYi9ZB7mYGFE451gcIJOW35VNuV9aDUwGqGjZYTv+4k26EfSNqw3XW3Of/Z75onbaTzPFMmbZLG2y40aZM0Afi47eckrUU6h3mI7Qua08ErGHfpfmZKhVLWJbUlWJdUEv8O22XPQnVMqfLvs7bfbLm+MLC87avrGdn0IWlN0v+HtWyPmpYOVVNqFN8wG6ny+Zu2v1rTkAZQqvzaeJ/vqP9mX+wEkitnZZsC58GU6lB1x4uxlY8HMHNeCf0UcIztNzpM6/gMA9tX/JjUZ6fMxK3KWJWz/Rxp56gKH2i+kT+srz7I3w1dkH/m/8PUao0fVarWWLQ4UmVcceEE25MlLShpFldUlMAVVjPsJzHZK+QQYPWmSdvpkg5x6plX5s1vxvz6je3bJX2Y1LdxEardxS7dz8z2E/nD6uz5z2yUzIZRKqpzPPAu2ytIWgn4ZIkF1V7t6zdd5IWHO0gL04Wo2qqqPc32uJZLN0mq5PVO0g/d4XnzPOmrJOW7XyaBL0vanPQkXw/YHaasmpd5UaoyXoytfDyAX5FW7u8Grpe0KG9vdlvEX+jd1ho9R6nJ9iHA7JIaP3eRJvwn1jaw/nQp6XftXnqkCm2zvCtZxfmxv5DelC8BXm2KX2qyq4pbToTQRtWTtonN54Ly5HIj4CJaFuQ6UWbSIOkQ0s7fgsBDpArBxwB7dXD+8dekNLhf5XHdk4+CFJ0EdiM9vecotR052/aLShVof0tqdP4QsIcLFnBTxVVVe50GVvWcgbSg/e4ScY5qvQTsImkuKFVZv3L9MgncGziK9D/xoKa0t02Ay2uOF2MrHw/bR+WYAEh6EvhwmVhZL7fW6Dm2f0R6I/iRy7eXCNVYpGwa9AjzbP4zAyXKxLdRacuJENqoetK2Ly1n2GxPVGokvV3RYHkhdnfg08B7Se9Xz5L6v55UMK38s6QzZJeRzgPeZrvTAlVz5Mlz87U3B/vLQ+jZvn4V29f2MfnrI0n/rgvz79wJpAWvIvYj/Z62rapKvW2IumEcU6t4vgk8Qd60KGgr4FrS71bjl3eHHL8n9MWZwBCGSz3cWqNKkpYEnnZqLrwRaZXwtLJpeqF+eYX2Go+yct2DkTSn7Ven/TenGaerLSdCkLQyqV/mIy3XZwa2s31m+0cOGq/SqruSziJNiE4FGjvgi5B2xuazvX3B8c1HOgv4QWAdYC5Sts7Ntk8e6rGDxPsDaSJynu3VJG0D7G7740VjNcUctX39JD1ke9n89R2212y6756ii4XN51bV0o6gyjOoo41SS43vAQsBX7H9jKTHbS/RQcz1gAm2X1Wqkr0acKRL9vqMSWAIbaiidhhVx6pKLiywBun82B9JZwOXrfPQfuiMpE8DZ5B2CN5gapuOeWodWMUkrUtaeZ7L9pj8AXtv218oGe9qUvpXc8uJz9veZNAH9TFNbQvTVp/sRhfShUnbtaQUzSHTGm2fMsx4UyYNbe572PYyw4nT5rEzkVLpPkTKBFrc9owl4ixBOl7wQeAl0s7Mzrb/UmZco52kHwALA4eRdp4mAReQsq62tl2oqrekO4F1c82FRRqp8kqFv25zyR51vSp/ZtuX9HsLaTfvVwV3xJvjrQ78nJTxtp/txToY2z2kHqMrkdp1nARsZbttoa5pGfUlccPoJGnb/N/FK4p3gqRG5dJ5SauWp5HaKHymrlhd9JZThbRPA0fY/hLwnprHFDrzC9JZnDlsz2N77tE2AcyOAD5G7g1o+26mvlmXsRsphe550pnFbeig5UQf2BzYArgi/9kp//k98Lsax9XLxkraX6k65RSSZpG0sVIVziEzR1psRmqLdJakZyU9oFQy/hHSIsYvhzsBzF6StK1Sr93G2GaQtD1p0jVskj4p6ceSbiBVQ/05acft/1HiXBWA7cdtf4R0znA52+vHBHBwtr9JmricRWod9D3Sc3Vp0nO1qK2Y2iuw+az0/KT/r6PN8aTFi+Pyn9XztVJyoZmNgddIZ8478WZeLNqStAN4JB0ci4idwDAiNdITVKK89iDxera1RjdIuo30YfqbwBZOldzus71CyXjRIqJmkv5IKhvfc0VhqiTpNttrN6chtaYoFYhVecuJfiHpJtvrTetaqL5VSkvsjtMaJS0G/IT0QfUlUhbBvKTzXl+3/USBWBeQewOS2jV1XMVX0ruAHwLvtf1xSe8n7UyNtrNoPanqnexe1+79pMx7TDd+bkpVSq8gvZ5sAPydlB66YpGxNfRLYZi2JG0JPG/7tl6LF2Obpn8oNfRcXKlK4AAu3rC4l1trdMPngX2AH+QJ4OKkVMKyokVE/Z4Drs3nZ5qbd9fWIqJLnpL0QcA5/e0A4M9lArkLLSf6yJyS1rd9I0D+fzJnzWPqSa64VUpL7I6r7uZdte0BJM1P2iB4sWSsrToZyyBOIRVr+ma+/TBwDqOvIEllVG1Lh76oqtpkspoKOeV05DKVbbvxc9se2BHYLf+/HQP8rMTYgD6fBAJrAytKmqmTA8ZdihdjG9onSAdiTyelwXWql1trVM72A5K+RuoBRV7p/XHROIoWEb3kifxnlvxntNqHVPFuYVIRiyuBL3YQ7y9U2HKij+wO/DanvEPa3Yo02mmoYtLWDa2TBklb0Tt94BawfW5+v8H2m5LKtpsY9VR9S4d+qara8BXSBO5x0ueZRUkL50W1+7nNTjqKV+rnlp+f55NSewFeBC4sMTYg0kHDCCdpQdt/V6rCZNuvlIyzDFPbVxzROE8h6WPAR20PO++9yljdImkL0lmNWWwvLmkV4LASO6iNeNEiIoxIkr7d7rrt707vsYxEkuYhfZbotA1AqEnzpIGUFroradKwHlB7HzilQjhbA1flYyDrAD8pWwxjtFMq3rQ2g7R0cAeVj6veye5VkmYFliU9Jx4E1rB9UwfxKvm5SdoT2ItUtXdJSUsDJ7hkIbO+mQTm1crNSKvHjR44f6z6l1jSpravKviYeYAFG1vPTddXsn1PiTFUmQbQGvuHtg/pNE6OtTiwKvCA7QdLxliBtBs4H+nJ+nfgc7bvq2KMo5WkxkHla5vOVd1bNq88P/6dpNWp2RrXbF/f6VhDaKa3N+AF+Bdwp+2LO4hbScuJfiLpE6RU8Obn/GH1jSiU0c1JQ0XjWw04mlRl+z5SgZhtynw+6geKlg6l5GMs25HmCX+wfX/O6joEmL0Xfm5Kld3XIlVl7fizW19UB5X0WWA8sBEwB+ncwoeBcfm+KhVaMZO0HWmV4XxJ90tas+nuU4p+87yidwtwq6R9SQ1bNwcukFSo2aWko1r+HA18oXG7xNguavp6S+BPpCpzl0jatWi87ETgYNuL2h5DqlQVaYjT9mablfvSK0KS9gCuJ7Wb+G7+73dKjy6Ewc0GrEKqhPgIqVT2fMDuko4oGkzSupIeIJ8rlLSypOMqG+0oJekE0vmU/UkLcNuS0qbCyPOG7Um2/wE8Zvt5ANsv0cH7QjNJp0o6Pi/cFmJ7PLAhqUXE3sAHYgI4pLfyzhOkozPAlAJFffG5v6STgD1IVU+PlnQy6bzdT3thApi93nx+PR8zKv0c7Zczgd8EVm/d9curXLeRyvcPm9oUImncRfrlKeKQPLbnJK0FnC7pENsX5HhF7UdamW27okexSepWpDLDVzaNZQdgXIlxwcAPCF8DNs5FSRYArqHcoeI5bY9t3LB9raQoTjBt90naEZgxpxMcQKroVtaBwJrArbY/LGk50mQwhKotRXrteBNA0vGk16hNgXtLxDuC1HLiEkgtJyR10nKiX3zQ9kpKzae/K+kXpF5kYeR5S9LM+bxityYNx5DOoO9Cev8ftjyOL5CKaRi4QdIJueBOeLt+a+lQlTWAlWy/lX/nXiR/hq55XM2uk9Sow7Ap6Xlxadlg/TIJFO1nym9RbqK1AbAz0Hr+TKRt2iJmtP0cgO3bJX0YuEzSIpSb3b9hexIwSdKAFT1JReMtT+ovsxnwFdvPSPq27VNLjAsG/ntmysVIsP2ipLJl7R+X9L+klFBI/1+GXc66j+1PWhx5ndRL6I+k/9dl/cf2fyQhaVbbD0pq23w4VEvSAs2V/CTtTHodug/4tUdfzv/CpGyOxk72nKTS8ZMlvT74wwZn+ykNrNwbRSem7bX830mS3kvq21hJ39Yw3XV90mD7DuAOUpP7ok4DJpJSQiH1QjydtPsc3u6pdq/7tp8hFawbVS0dKvRf5xZL+fPMwz02AYR0dnd30oLn3qT+rL8pG6xfJoE/AMZLuhJ4Kl8bQ1o5LvPB91Zgku3rWu+Q9FDBWBPVVIo27whuBFxES9n9YapsRc/2ROAgSasDZ0i6vGiMFisrVZAUMKukd+ddyllIVabK2I2049RYgb6eclWc2lIPt9boRF4o+CZTS2536mlJ7yD93l4l6SXSudvQfVeSKuUi6VDSItX/kdLAlwe+VN/QuuKnwIRcLEKkRvE/zBkAV5eIV1nLiT5zWX7O/4x03MLAr2sdUShrukwaJJ1oe68SD13WA3u0jZV0dydjGeX6raVDVZaT1EgzFrBkvi1S4cGV6htakiepv6ai19p+KgzzTlLKz8Kk/6FPkwrDvFTzuFYmTSgfabk+M7Cd7TMLxhsDPNtIlWq6vjCwvO0yH5JQWib/AqlBa6WNlfMHieVt31Jl3CpI+iGwImnnsqN2GFXG6mAMlzLEDrNLVgdt+R4bkhoNX+HovdZ1Gtg0fTywge1X82vI+E6K/fQqSe8h7XYKuN126QWHnI5+JPCRHO9K4MB8PioMg1IlvdnanDMOI0BeUJnmpMG50vU0Ys032F3A3bYXKTG+U0gVEG/Nt9cmFYD7QtFY/SAv+u8G7ETanX+ZgS0djvXoaulQCUlDnmm2/dfpNZZWSsWbhvrsVmqC2heTwOGsYBVZ5aoyXoytfLxQXJ6gDard7nbobZIeJKVHzQD81gMrwU1wzZX9uiEvai1KUzaLoxLtdJUXGfYl7cRCOj/+q5yFEkaQKicNSv37/srAozbOtxe2XbiHqaQ/k8r1NyaoY0i79W/RIzs0vUp90tJhtOvWBLVfJoHXUtEqV9XxYmzl41VJ0ieBK13RQXOlwhIv2H5I0vrAOsCfbV9eRfwQGiSNbbm0Y04rn5+U7bBGHePqFqXmx9uT+pg1zhK77C62utRyYrST9BtgZqBxRnwXYLLtPeobVehUp5MGSY8AmzS/xzfd95Tt95WI2bM7NCGMZP0yCWy3yjU7aeW88NZ4xatmlW7bT4ex9cTPrWqSXgNeBf5ALpRiu1RxCKUy9WuRdin+CGyS424I3GX7K1WMueTYzrW93WCpBbGiOnoo9TyaNZ//HDXyueuVbJcqAtMm3onAcsB5+dLWpAnm+4DHbR9UxfcZbdTSf2ywa6G/SPoicKPtt53Zk7S/7aPbPGxaMZcEnrb9eq6ZsBJwWuxshX4h6Ubb60uayMDPbo3zivOUitsPk8BmVW+NVxkvxlbo8UczdH70AQXj3UVqnr4NqQ3GCsCFwFlFUyQl3Z8fPzvpUP3Ctiflf/Ndtgv3SaqKpPfkXaK2K6ulUwqk/YAzXfMZ2zD6SfoDsK3t1urMZeP9Cfiop7acmImmlhO231/F9xlt8vnTbZ2LmklaAvidc5PqEKqi1CB7DWAx0sLqJaRiMf9T47BCGPH6pTroFPm8wnO9GC/GVsid+b/rAe8Hzsm3t6VcH0PnCcyvgV9LejewHfBjSYsUTGGxbWtq24vGZPUtam7U6qntSKpOn3k3cEf+YPhb0k5qf60w9SBJ40fhh/JJpOqg15BanADFF36aVN5yok98hVSF8HHSavSiVFiZOYxc+f0Tp+rfC5IqFj9k+/6SId+y/aakrYAjbB+dF25D6DpJp5Led461fV8PjGdG4F0MPBP/tvTrYcWKz2lhJMvnoT7aKEaQd9uutP3hgnHucq6w2Oa+RYtMmvKZpQ+SUl2vJaWa3UpKB33c9j5FxtYN+c30J8BCpA9wHaUU5JgCPkr6ILgGcC5wUmOnIIQqSPpcu+su2b9U0u7AoaTn6pSWE6S08O/Umb7d65Sqgi5L+rk9CKxh+6Z6RxXqJGlvUi8zkd5jdiWlV68H/NT2SSVi3gYcQWpptIXtJyTdV2dWTegfktYkFSNay/bXah7L/sC3gRcYeCY+qoOG/pPPB61r+5/59juBW20XalQuaSPb11Y4rnVJT8xb83mGT5Mqm/3OuRlpnSQ9SnozrbQfmlLLk88Dm5H6EK0DXGX7q1V+nxCqpApbTox2eRV6O9IO6h9s3y9pc+AQYPbBFtNCf8jnzdcmHYf4K7BU3hF8J6nw2yolYr4f2Ae4xfZZkhYHtrf94wqHHkLPy5/d1nZFLYxiEhhGNEmfB75DmnBA2m37TtFdgSrbV4yEVhiSbrK9XoXxDiBVd30R+A1wke03JM0APGJ7yaq+VxhI0nLAL0mrggcA/wt8CniY1EtrVDU+l7Q08CNSGvhsjeu2l+ggZrScGCalnm3vA24nfdj/K2mx5xu2L6pvZKEXNKegtxYKGirjJoS65fPgu5MW7d9LOsrzLHAxKaup9vY3OfttU7f0Ai+r784EhtHF9sm5UMTa+dLXbT9fItRYSdNsXwGcMp1jVSqngQLcKekc4CIGnqu6oGToBYCtWtNmbb+VdwlC95wI/AyYC/gT8DXSbuzmwDGk6rSjycmkdJhfAh8m/Vs15COGMFjLCSAmge2tQarO+lau+Pwieben5nGF3vCWpJnzB+ZPNC7m35Vaz8SHMA2nk6rWfwd4Ol9bhPSZ7QzS+0QtJB2cv3wcuFbS5Qz87HZ4qbixExhGuipW8Xu5tUaVJJ08xN22vVuH8Rdi4O5MqcPKYfiaV9clPWp7qab7Rl1hGEnjbK8u6V7bK+ZrN9jeoGS8SltOjHatv1Oj8XcslCdpDPBs605Ffp9e3vbV9YwshKFJemiwo0SSHra9zPQeU9P3//ZQ99v+bpm4sRMYRrSqVvGdmsQfBxzXafuKKmNVzXZXqvdJ2gI4nJRC8TfSpPzPwAe68f3CADM2fd26GjjL9BzIdPKfRppxbk3yDKnAUVmPk5qexyRweJaTdE/+WsCS+XajuFT0Gu1vT7U76mD7GdJztfbjECEM4iVJ2wLnN2o35PeabYFa21+VneRNS0wCw0j3KVK/oMo+wLmHW2tUJZc8PrAxMc2H9n/RwU7g90nngq62vaqkDwOfqWSwYVqOlTSX7VdsH9e4KGkpYDSuuh8EzEE6//g9Un/PthVDh6nqlhOj3fJ1DyD0tMqOQ0i6lKH7AX+y49GGMNUOpIq2x0lqTPreSTpmsUNto2oi6SpSf9aX8+13Amfb/lipeLEYE0YyVdw4ul+0O6DfyaF9SXfaXkPS3cCq+bzQ7bbXqmTAIXRJ1S0nQuhnFR+t2HCo+21f18lYQxiMpPlJc6QX6x5LM0kTWivsdvLZLXYCw0gXq/jlzCDpnbZfApA0H529HrwsaS5SGu6Zkv4GVFK9KoSGPGE7kNSbDlLK8VG2TysbMyZ7IVSn4qMVMckLtWi0YJD0Q9uH1D2eJpMljWnssktalCF2y6clJoFhpLsk/wnF/AK4WdLvSC8g2wE/6CDelsBrwJdIK8DzAod1OsgQGiR9lpQKejAwnnQGbTXgZ5IoOxHsRsuJEELnxyFyz8Gh0kHj/GmojKSjWi8Bu+QF7l7ZXPgmcKOkxgLJh4C9ygaLdNAwIkmax/a/B7lvyipJGFxuwLsx6YXuGtsPdBBrN+AG249UNb4wfPnw+ja2z617LN0i6VZgB9t/abm+GOlMxDol497I1JYTW5BbTtgeshpbCKG78i7HoFpbEoXQCUlPA9eS0pYbbYd+DnwZeidrRNICpBoMAm7pJGU1eraEkeraxhc5FbTZRdN1JCPXfMCrto8G/i5p8Q5iLQb8StLjks6VtL+kVaoYZJi2XMlsv7rH0WXztE4AAfK1eTqIO7vta0gTv7/a/g5pcSQUIOlUScdLWqHusYTRIT8fB/1T9/jCqLM8qe/pZqQid6cCE22f2kMTQJHGt5rtS4E5JJWuvRCTwDBSNTeHnm+I+0IbuefM14Bv5Eszk5qhlmL7W7Y3JrWEuBH4CjCu03GGQq6S9GVJ75M0X+NP3YOq0Gsl75uWAS0nJH2azlpO9KtjSNVod6l7IGF0kbSOpDskvSLpv5ImS2qbCRRCWbYn2j6IdFzmDElfpvfmSccB6zK1+vpE4NiyweJMYBipPMjX7W6Ht/s0sCrpbBW2n5U0d9lgkg4F1gPmAu4ipU/cUME4w/A12nt8semagdFytm35pv50zURn/8aDqLblRF+yfQdwB3B+3WMJo84xpBL95wFrAJ8Flqp1RGHUsj1O0sbAF0iL2r1kbdurSboLwPZLuf1KKTEJDCPVQpIOJn0AbHxNvr1gfcMaMf5r25IMIGnODuNtRaoGejlwHXBrrhIXphPbnaTzjgRd6U+XJy8Ar5DOA4aCJD1se5m6xxFGL9uPSprR9mTgZEk31z2mMLpIknOhlPzfY2nZZWv+OzV5Q9KM5M0OSQsCb5UNFpPAMFL9Gpi7zdcAv5n+wxlxzpX0K+AdkvYk7SL9umywvDI1N6kZ8KbAryW9YHv9aoYbpkXSHKTKmWNs75WrXi5r+7Kah1aJbpwB6kbLidFO0kSmZls0Uu/naFy33cn5zBDamZR3OyZI+imp4minC5chtBor6Xzg4ubigvl3b31ShshY4JR6hgfAUcCFpM2PHwDbAIeWDRbVQUPoU5I2BT5K+iD3R9tXdRBrBWADYENSus5TpGqh36pirGHaJJ1DOof5WdsrSJqdVDlslXpH1ptyy4kv0ablBHBkTATbk3Q0qQXMV2y/kK890Qc70aEmuUroC8AspOfsvMBxth+tdWBhVJE0G2lBfCdgceBlYHbSucArgWNtT6hrfA2SlgM2YWpl9z+XjhWTwBD6j6QvAefZfrqieI000BuBO3J/qDAdSbrT9hqS7rK9ar52t+2V6x5bL+pWy4l+IGl10mT5ItJ5rUejr2IIYbSQNDOwAPCa7ZdrHs4Uko4EzrFdSTp0r1W9CSFMH/MAf5R0g6QvSnpXJ8Fsf8L2T/ML04rVDDEU9N+8+9c4K7Ak8Hq9Q+pp3Wo5MerZHgd8JN+8DpitxuGEEEKlbL9h+7lemgBm44FDJT0q6WeS1ugkWOwEhtDHJK0EbA9sDTxt+yPTeMhwYo63vVrHgwuFSPoo8E3g/aTUlfWAXW1fW+e4uk3SqcAkUqrOfQUeN8726kXvCwNJeg+wqu3f1z2WEELoB7n909akqrljbC9dJk4UhgmjiqQtgedt31b3WEaIvwHPA/+gut5o0aexBravlDQOWIf0/+BA2y/WPKzp4RhgDKk/3dcKPK5bLSdGPUnzAAvafsz2c6RCHUhayXa7n2kIhUk63fYukg60fWTd4wmhhywFLAcsBjxQNkjsBIZRRdIPSemIM9n+eN3j6VWS9iXtAC4I/I6UY174haTdm7SkT9m+qNIBh2mSdAlwFnCJ7VfrHk+vy8UmBtWNaqSjgaTtgCNIC0gzk3ab78j3RRZAqIykB4CPA5cAG9GywGj7nzUMK4TaSPoJqSXXY8A5wIWdpKzGJDCEPiTpx6TiFxM6jBNv0j1C0oakif0ngNtJbxCXjZZ+jZJmAHYlpcAsQupL+QhwwmhPee0lkiYAH7f9nKS1gNOAQ2xf0FyUKIROSToA2Je0M/8MA99fHMWIQr+RtA/wu6qyfGISGEYkSWOAv9n+jySRPhyuRtoW/7XtN+scX7+IN+nekxvJbgzsCWw2Wvq2SToZ+CtwNak30r+BG0gpoBfbPrrG4fUNSffaXrHp9nuAy4BTSbuCsRMYKiXpeNv71j2OEEabmASGEUnSfcBatifl7fElSeXKNwawvVuNw+s78SbdG3J10C1IO4KrkXYC9693VNWQdI/tlZpu32p7HUmzAhNsL1/j8PqGpJuBXWw/1nRtbtLr7/q2Z61rbGH0krQyqRctwPVx9jSEzkVhmDBSzWB7Uv76I8Catt8CzpB0d43j6ku294036XrlZvFrA1cAxwLX5ufEaPGGpCVtPyZpNeC/ALZflxSrmdPPvrS0l7I9UdJmwHb1DCmMZjnjZC/ggnzpTEknxu5/CJ2JPoFhpHpK0sb5678A7wOQNH9tIxohJM0o6eqKYx4AnEmqMLoQ6U16VOxAjSAnA0va3sf2n0bZBBDgK8BYSQ8D5+fbSFqQlI5YCUmnSjpe0gpVxRxl7rH9SOvF3FfrTICcoh9CVfYA1rb9LdvfIlVA3rPmMYUw3Un6uaQPVBYv0kHDSCTpfaSCBDMC/wLWB+4C3gl82fY1NQ6v5+VKkrvY/ldF8e4B1m1UpZQ0J3BLc/pe6C5JM5N2aT6UL11HKpryRn2jqlaeXMzfzdYXktYktZxYy3aRlhN9QdK1pEn4xbafbLo+C+l1+HPAWNun1DLAMOpIupeU7fOffHs24I7ms6kh9ANJewCfJ2Vyngyc1cnnuJgEhhFN0vLAMqQnxNOkN4bRtgNSOUnnklZTrwKmtBOwfUDJePEmXTNJvyGV7D81X9oFmGx7j/pGNX1I2tT2VXWPox/k5/ZuwE7A4sDLwGykBbkrgWM7rTocQjNJB5MWFy7Mlz4FnGL7iLrGFEKdJC1Lmgx+BriJVBBxbOE4MQkMI5EkeRq/vMP5O/1K0ufaXbd9arvrw4jX/CYtYEviTXq6knS37ZWndW00kvSk7TEFHzMTsDvwaeC9gIFngYuBk0bTDmq35N3nBYDXOulVFcK05HPA65PeX663fVfNQwqhFrkC+OakSeD7gHNJz41Xbe9QKFZ8Rg4jUaQkdS7/rJbJNx/q9ENvvEnXS9J4YNtG1UZJS5D6CY2Kkv05hbntXcDGtucsGO8s0i7WqaQsAkj9Bz8HzGd7+5JDDSGEECon6XDgk8A1pMXK25vue8j2soXixSQwjESRktQZSRuRPvz+hfQh+n3A52xfX0HszW1XVqgjDI+kTUhnBB4n/T9dFPh8mRSRXiTpJWBn4JXWu4BzbL+rYLxB3zAlPWx7mXb3hRBCCHWQtBtwdlN1/Ob75i16PjAmgWHEi5Sk4iSNA3a0/VC+vQzpgPHqFcQeP1p2n0aa3DNvWdLE6EHbr9c8pMpI+gPw03aTWknX2/5Qm4cNFe9W4BfA+Y1zxJJmALYFDra9dgXDDiGEECqRi6N9mpR1ZeBG2xcO/agh4sUkMIT+09p4e7BrJWPfZXvVTuOE0E2SFgN+AmwMvJQvvwMYC3zd9hP1jCyEEEJ4O0nHAUsBZ+VL2wOP2f5iqXgxCQyh/0j6LWkV6fR8aSdgJtufLxlv1sauk6S1bN/efC2ETnWzGFTuL6putp4IIRQjaSLpfaot2/NMx+GEUDtJ9wMrNN7ncvbKvbZL9Q6MZvEh9Kd9gfuBA4ADgQeAfTqId0vji6aDyrcM8ndDKGOspP0lDagCKmkWSRtLOpVU1GXYJM0jaUnb/2ieAEqK/pYh1Mz23HmidwTwdWBhUvGmrwHfr3FoIdTlIVIf24b3AfeUDRY7gSH0EUnX2N5E0k+qaIQt6d2kN+YzgB1JZ9EA5iE1Kl+u0+8RhkfSesAE269K2hlYDTjS9l9rHlolqi4GJWk70ofLv5H6K+5q+458X5xrDaFHSLqt9Yxuu2shjFaSLiXtis8LrAncnm+vDdxs+yNl4s5U2QhDCCPBeyRtCHxS0tlMnbQBYHt8wXgfA3Ylrc4e3nR9InBIB+MMxR0PrCxpZeCrwEnAacCGtY6qIrb/AxwHHFdRMahDgNVtPydpLeB0SYfYvoCW50UIoVaTJe0EnE364PsZYHK9Qwphuvp5N4LGTmAIfUTSNqQG2esDd7bcbdsbl4y7te3zOx1fKK+xeyXpW8Aztk+KHa3BSbrX9opNt98DXEZqnbJr/NxC6A25iNORwHqkSeBNwEG2/1LjsEIY8WISGEIfkvS/tr9XYbxZga2BxWjKMLB9WFXfIwxN0nXAFaSUyQ2Av5PSQ1cc8oF9StLNwC62H2u6NjdwEbC+7VnrGlsIIYTQbTEJDCF0TNIVwL+AcTSl6dj+RW2D6jP5fOaOwB22b8gFVDayfVrNQ+tJOW12ku1HWq7PDGxn+8x6RhZCaCZpQWBP3r7IuFtdYwphNIhJYAihY5Lus71C3ePod5IWBZa2fbWkOYAZbU+se1y9qJstJ0II1cm79jfw9kXGOIIQQgeiMEwIoQo3S1rR9r11D6RfSdoT2AuYD1iSVLX1BGCTOsfVw8ZKOh+42PaTjYuSZiGdmf0cqXH8KfUML4SQzVFFNesQRjpJ9/L23pn/ItV4+L7tfxSKF4ucIfQfSfO1uTzR9hsF4zRekGYClgYeB14nVVe07ei3Np1ImgCsBdxme9V87d44E9he1S0nQgjdIen7pDL4v697LCHUSdJPSbvh/5cv7ZD/+2/SWfYtCsWLSWAI/UfSX0hNRl8iTdjeATxH6pm2p+1xw4yz6FD3j5YedSNBo2+WpLtsryppJmB8TMSnraKWEyGELpA0EZiTtMD4BlMXGeepdWAhTGeSbrK9XrtrZRZ9Ix00hP50BXCh7T8CSPoosBlwLqkX27Ca8DYmeYPtLFYz1DBM10k6BJhd0qbAF4BLax7TiJB3wJ+rexwhhLezPXfdYwihR8wlaW3btwHkHrdz5fveLBpshipHFkIYMdZoTAABbF8JfMj2rUCZ0vjjSS0JHgYeyV8/IWm8pNWrGHCYpq+Tfu73AnsDvwcOrXVEIYRQkqSdm75u3f3Yb/qPKITa7QH8RtITOaPrN8CekuYEflQ0WKSDhtCHJF0JXAOcnS9tD2xK2g28o2ijbEknMPjO4pG2h7WzGEIIIQBIGt94L2r+ut3tEPqJpHlJc7iXO4kT6aAh9KcdgW+TGmMLuDFfmxHYrkS8NWzv07hh+0pJP7R9cG4kH7pkkGphU8SZwBDCCKVBvm53O4RRL3+e2prcM1NKTwPbh5WJF5PAEPqQ7ReB/Qe5+9ESIf8p6WsM3Fl8SdKMwFsl4oXh27zuAYQQQhd4kK/b3Q6hH1xMagkxjlQoqSORDhpCH5K0DPBl8mpS47rtjUvGW4C0s7g+U3cWv0t6sRpju8zEMoQQQp+SNIm0KClS79PG+4iAJWzPWdfYQqiDpPtsr1BZvJgEhtB/JN1NaiQ+jtRzBoDhtoYIvUPSjbbXz2XUm1/Qo4x6CGHEihZEIQwk6UTgaNv3VhIvJoEh9B9J42x3XLVT0hG2D5J0KW3Sc2x/stPvEUIIIYTQ7yQ9ACwFPEFKB20s9pY6+x+TwBD6kKTvkBrDX0hTXrntfxaMs7rtcZI2bHe/7es6GWcoJp/BfBcDU3yfrG9EIYQQQqjCYLvjZXfFYxIYQh+S9ESby7a9RIXfYz3bN1UVLwxN0v6kc5kvMLUYT+kVwhBCCCHUT9I8tv8tab529xddwJ8SNyaBIYSy8s7TdsDCwBW275O0OXAIMLvtVWsdYB+R9Ciwtu1/1D2WEEIIIVRD0mW2N88L+GZgi5TSC/gxCQyhj0ja2PafJG3V7n7bFxSMdwrwPuB2YG3gr8C6wNdtX9TZaEMRksYCm9p+s+6xhBBCt0g6FZgEHGv7vrrHE8JIFX0CQ+gvGwJ/ArZoc5+BQpNAYA1gJdtvSZoNeBFYyvbznQ0zDJekg/OXjwPXSrqcgec8D69lYCGE0B3HAGOAXYCv1TyWEKYbSesBE2y/KmlnYDXgiLJn/2MnMIRQmqTxtlcb7HboPknfHup+29+dXmMJIYQQQndIugdYGVgJOB04CdjKdtvifNOMF5PAEPqPpAOBk4GJwK9Jq0lft31lwTiNZr4wsKFvR2WLQwgh9Ld85nwPYBHSmfObmu471Pb3axtcCDVoLLRL+hbwjO2TOll8j3TQEPrTbraPlPQxYCHg86RJYaFJILB85SMLpUi6CtjW9sv59juBs21/rNaBhRBCOb8C5iCdOT9K0nW2G+nvWwExCQz9ZqKkbwA7Ax/KCyUzlw0Wk8AQ+lOjstT/ACfbvluShnpAO2V704SuWLAxAQSw/ZKkhWocTwghdGKtRjaJpGOA4yRdAHyGgdURQ+gX2wM7Arvbfl7SGOBnZYPNUNmwQggjyThJV5ImgX+UNDdTe8uFkWlyfkMApjSVjXz/EMJINUvjC9tv2t4LmEAqbjZXXYMKoUYTgSNt3yBpGWAV4KyyweJMYAh9SNIMpBePx22/nBuQLmL7nnpHFsqStBlwInBdvvQhYC/bf6xvVCGEUI6kM4AzbF/Rcn0P4HjbpdPgQhiJJI0DNgDeCdwK3AlMsr1TqXgxCQyh/wxSZvjISO8c2SQtAKxDSpW6xfaLNQ8phBBCCBVoKgyzPzC77Z9KmmB7lTLxIh00hP50PDBJ0srAV0lN3k+rKrikUyUdL2mFqmKGoeUznZsBq9m+FJhD0lo1DyuEEEqT9G5J785fLyhpK0kfqHtcIdREktYFdgIuz9dmLBssJoEh9Kc3ndIAtiTtAB4JzF1h/GOAq0nNfMP0cRywLqloAqSzA8fWN5wQQihP0t7ALcCtkvYFLgM2By6QtHutgwuhHgcC3wAutH2/pCWAsWWDRTpoCH1I0nXAFaTWEB8C/k5KD12x1oGF0prSRO6yvWq+drftleseWwghFCXpXmBtYHZStspSuSLiO4GxZVPgQghJ7ASG0J+2B14nlxkGFqaDMsPtSDqxynhhmt7IPYMMKXWKqPgaQhi53rA9yfY/gMfyexW2XyIqH4c+lFOifybp95L+1PhTNl70CQyhD+U308Obbj9JiTOBuapo27tI7SfC9HMUcCGwkKQfANsAh9Y7pBBCKO0tSTPbfgP4ROOipNmITYzQn84EziGlRe8DfI6UyVVKpIOG0IckrQMcDSxP6sU0I/CK7XkLxplMStNpbtzrfHth27O0fWCojKQvA2fbflrScsAmpJ//Nbb/XO/oQgihnNz39Fnbb7ZcXxhY3vbV9YwshHpIGmd7dUn32F4pX7vO9oZl4sVOYAj96RhgB+A8YA3gs8DSJeI8DmySdxIHkPRURyMMw7UwcIukJ0hNY8+J1hAhhFHgKbfZqbD9DPAMpFKJ7f5OCKPUG/m/z0n6BPAssEjZYLGdHkKfsv0oMKPtybZPBjYqEeYIUtPSdn5acmihANtfAsYA/wusBNwj6Q+SPiupyoqvIYQwPY2VtH/eEZxC0iySNpZ0KikdLoR+8X1J8wL/D/gy8BvgS2WDRTpoCH1I0vXAR0gvIM8DzwG7RiXJkS8Xh/kI8GNgWdtz1DykEEIoLJ/9243UE21x4GVgNtLxhSuBY21PqGt8IYx0MQkMoQ9JWhR4gXQe8EvAvMBxeXewqu+xqe2rqooXpk3SiqQ03+2BfwBn2T6i1kGFEEKHJM0MLAC8ZvvlmocTQi1yX8AjST2B3yL10fyS7cdLxYtJYAj9SdIswHKkQi4P2f5vxfGftD1m2n8zdELS0qSJ32eAycDZpMlfqTeFEEIIIfQeSbcCx5LO/0N679/f9tql4sUkMIT+kw8UnwA8RqokuTiwt+0/FIxzyWB3ARvbnrOjgYZpkvQ46Q3hbNv31j2eEEIIIVRP0m2tEz5Jt9pep1S8mASG0H8kPQhs3kj/lLQkcLnt5QrGeQnYGXil9S5Slcp3VTHeEEIIIYR+JunHpLOxZ5OyuLYHZiXtDmL7n0XiRYuIEPrT31rO/z0O/K1EnFuBSbava71D0kNlBxdCCCGEEAbYPv9375bru5EmhUsUCRY7gSH0IUnHA4sC55JeOLYFHgJuArB9QX2jCyGEEEII3RSTwBD6kKSTh7jbtncbZpxpNuqNZr4hhBBCCL0lJoEhhNIkXQucD1xs+8mm67MA65Ma+Y61fUotA+xjuZHyJFIvrfvqHk8IIYQQekdMAkMIpUUz394laU1gDLCW7a/VPZ4QQggh9I6YBIYQKhHNfEMIIYQQukfSJ4EP5ZvX2b60bKwZqhlSCKHf2X7D9nMxAZy+JO0naYH89VKSrpf0sqTbJK1Y9/hCCCGE0DlJPwIOBB7Ifw7I18rFi53AEPqPpHmB7wAb5EvXAYfZ/ldtgwqlSLrf9gfy15cDv7F9oaSNgB/YXq/O8YUQQgihc5LuAVax/Va+PSNwl+2VysSLncAQ+tNvgX8D2+U//waGqhgaeldzv9eFbF8IYPtaYO5aRhRCCCGEbnhH09fzdhIomsWH0J+WtL110+3vSppQ12BCR34n6RTgMOBCSQcBFwCbAE8O8bgQQgghjBw/Au6SNBYQ6WzgN8oGi3TQEPqQpFuAr9i+Md9eD/i57XXrHVkoQ9KuwL7AksCswFPARcBPIsU3hBBCGB0kvQdYkzQJvM3286VjxSQwhP4jaRXgVFIqgYB/ArvavrvOcYUQQgghhPYkLQwsSlM2p+3rS8WKSWAI/UvSPAC2/133WEL1JG1q+6q6xxFCCCGEzkj6CbA9cD/wVr5s258sFS8mgSH0D0mfHep+26dNr7GE7pP0pO0xdY8jhBBCCJ2R9BCwku3Xq4gXhWFC6C9rtrkmYAtgYSAmgSOMpEsGuwuYf3qOJYQQQghd8zgwMxCTwBBCMbb3b3wtScBOwNeAW4Ef1DWu0JENgJ2BV1quC1hr+g8nhBBCCF0wCZgg6RqaJoK2DygTLCaBIfQZSTMBuwL/D7gN2Mb2Q7UOKnTiVmCS7eta78ipIyGEEEIY+S7JfyoRZwJD6COSvggcCFwD/Nj2X2seUgghhBBCmM5iEhhCH5H0FvA34O9A85NfpApTK9UysFCaJHkaL+TD+TshhBBC6B+RDhpCf1m87gGEyo2VdD5wse0nGxclzQKsD3wOGAucUs/wQgghhNBrYicwhBBGMEmzAbuRivwsDrwMzAbMCFwJHGt7Ql3jCyGEEEJ5kk63vYukA20fWVncmASGEMLoIGlmYAHgNdsv1zycEEIIIXRI0gPAx0lFYTYiHeGZwvY/S8WNSWAIIYQQQggh9B5JBwD7AksAzzBwEmjbS5SKG5PAEEIIIYQQQuhdko63vW9l8WISGEKQdCqpCemxtu+rezwhhBBCCGEgSSsDG+Sb19u+p2ysGaoZUghhhDsGuBrYpe6BhBBCCCGEgXJa6JnAQvnPmZL2Lx0vdgJDCCGEEEIIoXdJugdY1/ar+facwC1lezxHn8AQ+oikmYDdgU8D7yU1jH8WuBg4yfYbNQ4vhBBCCCG0J2By0+3JtFQKLSImgSH0l9NJfeS+Azydry1Caih+BrB9LaMKIYQQQghDORm4TdKF+fangJPKBot00BD6iKSHbC87yH0P215meo8phBBCCCFMm6TVgPVJO4DX276rbKzYCQyhv7wkaVvgfNtvAUiaAdgWeKnWkYUQQgghhEHZHg+MryJWVAcNob/sAGwDvCDpYUkPA88DW+X7QgghhBDCKBfpoCH0KUnzk14DXqx7LCGEEEIIYfqJncAQ+pTtfzRPACVtWud4QgghhBDC9BE7gSEEACQ9aXtM3eMIIYQQQgiJpImkll5t2Z6nTNwoDBNCH5F0yWB3AfNPz7GEEEIIIYSh2Z4bQNJhpDoOp5M+t+0EzF02buwEhtBHJL0E7Ay80noXcI7td03/UYUQQgghhKFIus322tO6NlyxExhCf7kVmGT7utY7JD1Uw3hCCCGEEMK0TZa0E3A2KT30M8DkssFiJzCEEEIIIYQQepikxYAjgfVIk8CbgINs/6VUvJgEhtA/JMnTeNIP5++EEEIIIYSRK9JBQ+gvYyWdD1xs+8nGRUmzAOsDnwPGAqfUM7wQQgghhNBK0oLAnsBiNM3hbO9WKl4s+IfQPyTNBuxGqii1OPAyMBswI3AlcKztCXWNL4QQQgghvJ2km4EbgHE0nQW0fX6peDEJDKE/SZoZWAB4zfbLNQ8nhBBCCCEMQtIE26tUFW+GqgKFEEYW22/Yfi4mgCGEEEIIPe8ySf9TVbDYCQwhhBBCCCGEHiZpIjAn8DrwBqnHs23PUypeTAJDCCGEEEIIoX9EOmgIIYQQQggh9CBJOzd9vV7LffuVjRuTwBBCCCGEEELoTQc3fX10y32l2kNATAJDCCGEEEIIoVdpkK/b3R62mASGEEIIIYQQQm/yIF+3uz1sURgmhBBCCCGEEHqQpEnAo6RdvyXz1+TbS9ies0zcmaoZXgghhBBCCCGEii3fjaCxExhCCCGEEEIIfSTOBIYQQgghhBBCH4lJYAghhBBCCCH0kZgEhhBCCCGEEEIfiUlgCCGEEEIIIYwgkk6VdLykFUo9PgrDhBBCCCGEEMLIIWlNYAywlu2vFX58TAJDCCGEEEIIoX9EOmgIIYQQQggh9CBJM0raW9L3JK3Xct+hZePGJDCEEEIIIYQQetOvgA2BfwBHSTq86b6tygaNSWAIIYQQQggh9Ka1bO9o+whgbWAuSRdImhVQ2aAxCQwhhBBCCCGE3jRL4wvbb9reC5gA/AmYq2zQmASGEEIIIYQQQm+6U9JmzRdsHwacDCxWNmhUBw0hhBBCCCGEPhI7gSGEEEIIIYQwQkj6YacxZqpiICGEEEIIIYQQqiXpqNZLwC6S5gKwfUCZuDEJDCGEEEIIIYTetBVwLXAlU6uB7gCM6yRonAkMIYQQQgghhB4kaW7ge8BCwFdsPyPpcdtLdBI3dgJDCCGEEEIIoQfZnggcJGl14AxJl1NBXZcoDBNCCCGEEEIIPcz2OGBj4DXgxk7jRTpoCCGEEEIIIfQgSfI0JmzD+TutYicwhBBCCCGEEHrTWEn7SxrTfFHSLJI2lnQq8LmiQWMnMIQQQgghhBB6kKTZgN2AnYDFgZeB2UmbeVcCx9qeUDhuTAJDCCGEEEIIobdJmhlYAHjN9ssdxYpJYAghhBBCCCH0jzgTGEIIIYQQQgh9JCaBIYQQQgghhNBHYhIYQgghhBBCCH0kJoEhhBBqJemVAn/3O5K+XFV8Se+V9LtB7rtW0hrdGluRf3eZ+CGEEMJgZqp7ACGEEEJdbD8LbFP3OEIIIYTpKXYCQwgh9BxJW0i6TdJdkq6W9K6mu1eW9CdJj0jas+kxX5F0h6R7JH13mN9nMUn35a9nl3R2fvw5pD5MVfxbLpI0TtL9kvZque8XksZLukbSgvnakpKuyI+5QdJyw/w+10r6iaTbJT0saYOmf+MN+fuMl/TBfH0jSddJOjf//R9L2ik//l5JS+a/t6Ck8/PP9g5J61XxcwkhhFCfmASGEELoRTcC69heFTgb+GrTfSsBnwDWBb6VUzo/CiwNrAWsAqwu6UMFv+e+wCTbKwE/AFbv7J8wxW62VwfWAA6QNH++Picw3vZqwHXAt/P1E4H982O+DBxX4HvNZHst4KCmeH8DNs3fZ3vgqKa/vzJwILAisAuwTH78b4D98985Evil7TWBrfN9IYQQRrBIBw0hhNCLFgHOkfQeYBbgiab7Lrb9GvCapLGkid/6wEeBu/LfmYs0Kby+wPf8EHmCZPseSfd09k+Y4gBJn85fvy+P6x/AW8A5+foZwAWS5gI+CJwnqfH4WQt8rwvyf8cBi+WvZwaOkbQKMBlYpunv32H7OQBJjwFX5uv3Ah/OX38EeH/TeOaRNLftiQXGFUIIoYfEJDCEEEIvOho43PYlkjYCvtN0n1v+rgEBP7L9qw6/b2vsjuSxfwRY1/YkSdcCsw3xvWcAXra9Sslv+Xr+72Smvsd/CXiBtOs3A/CfNn8f0qT09aavG4+fIY//tZJjCiGE0GMiHTSEEEIvmhd4Jn/9uZb7tpQ0W06r3Ai4A/gjsFveSUPSwpIWKvg9rwd2yo9fgZR2Sr59mqS1Cv8r0r/jpTwBXA5Yp+m+GZhalGZH4Ebb/waekLRt/r6StHKJ79s6hudsv0VK+Zyx4OOvBPZr3Mg7iiGEEEaw2AkMIYRQtzkkPd10+3DSzt95kp4BbgUWb7r/duByYAzwvVzh81lJywO35LTFV4CdSefhhut44OScBjohf5+GlYDnhhHjUEkHNd1eEtgnx3wo/1saXgU+IGkc8C/SeT1IE9HjJR1KSuU8G7i7wL+j1XHA+XliOTZ/3yIOAI7N/4aZSJPlfToYTwghhJrJrjTzJYQQQhhVJM0DnGR727rHEkIIIVQhJoEhhBBCCCGE0EciHTSEEMKoJ2lF4PSWy6/bXruO8XRC0rFAa6++I22fXMd4QgghjDyxExhCCCGEEEIIfSSqg4YQQgghhBBCH4lJYAghhBBCCCH0kZgEhhBCCCGEEEIfiUlgCCGEEEIIIfSRmASGEEIIIYQQQh/5/13X2tcnCeU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152" name="AutoShape 8" descr="data:image/png;base64,iVBORw0KGgoAAAANSUhEUgAAA4EAAALICAYAAADBivXcAAAAOXRFWHRTb2Z0d2FyZQBNYXRwbG90bGliIHZlcnNpb24zLjMuMSwgaHR0cHM6Ly9tYXRwbG90bGliLm9yZy/d3fzzAAAACXBIWXMAAAsTAAALEwEAmpwYAADsN0lEQVR4nOzdd5hkRfX/8feBBRYlBxGBZQHJUViCgIgBAQEFlCRRUYIK+JWfCiqCAQUUFVBQlCQSJEgQJIlEyQtLznkFAVFgJYfz++NU79zp7ZnpW129M7v9eT3PPLt9u/tMTcdbVadOmbsjIiIiIiIivWGG4W6AiIiIiIiITD3qBIqIiIiIiPQQdQJFRERERER6iDqBIiIiIiIiPUSdQBERERERkR6iTqCIiIiIiEgPUSdQRGQ6Zma/MbMDCsUaY2b/M7MZ0+UrzeyLJWKneBeZ2c6l4tX4vT8ys3+b2b/avP1BZvbHbrerXWa2vZldWvq2nTKzE83sR1Pjd4mISD3qBIqITKPM7DEze9XMJpnZC2Z2nZntYWaTP9vdfQ93/2GbsT4+2G3c/Ql3n83d3y7Q9ik6Uu6+sbuf1Gnsmu1YBNgXWM7d39vi+vXNbGIXf3/HHSV3P8XdP1H6tlNT6QGF4f49IiIjnTqBIiLTts3cfXZgUeAQ4FvAcaV/iZmNKh1zhFgUeN7dnx3uhrQyHT/uIiIyjNQJFBGZDrj7i+5+PrANsLOZrQD9Z5rMbD4zuyDNGv7HzK4xsxnM7GRgDPCXlO75TTMba2ZuZrua2RPA3yvHqh2TJczsJjN70czOM7N50u+aYgatMdtoZhsB3wa2Sb/v9nT95Fma1K7vmtnjZvasmf3BzOZM1zXasbOZPZFSOb8z0GNjZnOm+z+X4n03xf84cBnwvtSOE5vu927gosr1/zOz96WrZ04xJ5nZ3WY2rnK/95nZ2en3PWpmew/Qrt2A7YFvpth/qTxO3zKzO4CXzWyUme1nZg+n33ePmW1RibOLmV1buexpRvhBM/uvmf3azCzjtjOa2eHp8X3UzL7a4vmv/j0fMLNbUxv/BIyuXDd3eu09l37PBWa2cLruYOBDwK/S4/CrdPwIM3vSzF4ys/Fm9qFKvDXM7JZ03TNm9vPKdWtZzIq/YGa3m9n6g/0eEZFepE6giMh0xN1vAiYSJ7vN9k3XzQ8sQHTE3N13BJ4gZhVnc/fDKvf5MLAssOEAv3In4AvA+4C3gCPbaOPFwI+BP6Xft3KLm+2Sfj4CLA7MBjSftK8LLA18DPiemS07wK88CpgzxflwavPn3f1vwMbAU6kduzS18+Wm62dz96fS1Z8CTgfmAs5vtM0iFfcvwO3AQqltXzOzKR4/dz8WOAU4LMXerHL1dsAmwFzu/hbwMPGczgl8H/ijmS04wN8LsCmwOrAysDUDP3+D3fZL6e9fBVgV2HygAGY2M3AucDIwD3Am8JnKTWYATiBmXscAr5IeM3f/DnAN8NX0OHw13efm9LvnAU4FzjSzRsfyCOAId58DWAI4I7VjIeBC4Efpfv8PONvM5h/k94iI9Bx1AkVEpj9PESfAzd4EFgQWdfc33f0ad/chYh3k7i+7+6sDXH+yu9+VOkwHAFtbKhzToe2Bn7v7I+7+P2B/YNumWajvu/ur7n470emaojOZ2rINsL+7T3L3x4DDgR07bN+17v7XtD7y5MrvXh2Y391/4O5vuPsjwO+AbWvGP9Ldn2w87u5+prs/5e7vuPufgAeBNQa5/yHu/oK7PwFcQXSm6t52a6KjNdHd/0ukGw9kLWAm4JfptXUW0Ykjtf95dz/b3V9x90nAwUSHfEDu/sd0v7fc/XBgFqLTD/Fafr+Zzefu/3P3G9LxHYC/pufmHXe/DLgF+ORgv0tEpNeoEygiMv1ZCPhPi+M/BR4CLjWzR8xsvzZiPVnj+seJjsB8bbVycO9L8aqxRxEzmA3Vap6vELOFzeYDZm4Ra6EO29f8u0enDuqiRProC40fYsZ1gRYxBtPvcTezncxsQiXmCgz+OLfz2Ax12/c1tWOw18L7gH82DSpMfszN7F1m9tuUjvsScDUw12ADBma2r5nda5Fq/AIxC9r4m3cFlgLuM7ObzWzTdHxRYKumx39dYvBDREQSLTgXEZmOmNnqRAfn2ubr0gzMvsC+ZrY8cIWZ3ezulwMDzQgONVO4SOX/Y4gZmn8DLwPvqrRrRiINtd24TxEn9NXYbwHPAAsPcd+qf6c2LQrcU4n1zzbvP1Q7mz0JPOruS3YYf/JxM1uUmE38GHC9u79tZhMAq9m2up6m/2O9yEA3TLddyMys0hEcQ6SxQrzulgbWdPd/mdkqwG30/Q39Hoe0/u9bxN98t7u/Y2b/bdze3R8Etkvpt1sCZ5nZvMTjf7K7f2mAdtZ9PkVEpkuaCRQRmQ6Y2RxpNuR04I/ufmeL22xqZu9PhT9eAt5OPxCdq8UzfvUOZracmb0L+AFwVkqRfICYHdvEzGYCvkuk8zU8A4y1ynYWTU4D/s/MFjOz2ehbQ/hWncaltpwBHGxms6cO1deBdvf5ewaY11JRmjbcBLxkUdhl1lRcZYXUOR8o/lCP+7uJzstzAGb2eWImsNvOAPYxs4XMbC6iUzaQ64lO+t4WhWy2pH+66uzEOsAXLIoHHdh0/+bHYfYU7zlglJl9D5ijcaWZ7ZDW+b0DvJAOv008r5uZ2YbpsR9tUaSo0ZnNfZ2LiExX1AkUEZm2/cXMJhEzIN8Bfg58foDbLgn8DfgfcdJ+tLtfma77CfDdlEL3/2r8/pOBE4mUwtHA3hDVSoEvA78nZt1eJorSNJyZ/n3ezG5tEff4FPtq4FHgNWCvGu2q2iv9/keIGdJTU/whuft9RIf0kfTYvG+I278NbEasq3uUmIn8PZHK2MpxwHIp9rkDxLyHWMd4PdGJWRH4Rzvt79DvgEuBO4hZu78SHbMp9ol09zeIGbldgP8S6zD/XLnJL4FZicfjBuDiphBHAJ9NlUOPBC4hKrM+QKSVvkb/dNSNgLvN7H/pvtu6+2vu/iTwaSIF97l0n2/Qd77T/HtERHqSDV0TQERERHqdmW0M/MbdFx3yxiIiMqJpJlBERESmkNJZP5nSOxciUjjPGe52iYhI5zQTKCIiIlNI6zyvApYh1vNdCOzj7i8Na8NERKRj6gSKiIiIiIj0EKWDioiIiIiI9BB1AkVERERERHrIdLtZ/Hzzzedjx44d7maIiIiIiIgMi/Hjx//b3edvPj7ddgLHjh3LLbfcMtzNEBERERERGRZm9nir40oHFRERERER6SHqBIqIiIiIiPQQdQJFRERERER6yHS7JlBERERERKa+N998k4kTJ/Laa68Nd1N6xujRo1l44YWZaaaZ2rq9OoEiIiIiIlLMxIkTmX322Rk7dixmNtzNme65O88//zwTJ05kscUWa+s+SgcVEREREZFiXnvtNeadd151AKcSM2PeeeetNfOqTqCIiIiIiBSlDuDUVffxVidQRERERESkh2hNoIiIiIiIdM3Y/S4sGu+xQzYZ8jazzTYb//vf/waO8dhjbLrpptx1111t/95ddtmFTTfdlM9+9rNt36ekc889l6WWWorllluu41iaCRQRERERERnhzj33XO65554isdQJFBERERGR6dL//vc/Pvaxj7Hqqquy4oorct55502+7q233mLnnXdmpZVW4rOf/SyvvPIKAOPHj+fDH/4wq622GhtuuCFPP/10W7/r5ptvZu2112bllVdmjTXWYNKkSbz22mt8/vOfZ8UVV+QDH/gAV1xxBQAnnngiX/3qVyffd9NNN+XKK68EYhbzO9/5DiuvvDJrrbUWzzzzDNdddx3nn38+3/jGN1hllVV4+OGHO3pc1AkUEREREZHp0ujRoznnnHO49dZbueKKK9h3331xdwDuv/9+dtttN+644w7mmGMOjj76aN5880322msvzjrrLMaPH88XvvAFvvOd7wz5e9544w222WYbjjjiCG6//Xb+9re/Meuss/LrX/8agDvvvJPTTjuNnXfeecgqni+//DJrrbUWt99+O+uttx6/+93vWHvttfnUpz7FT3/6UyZMmMASSyzR0eOiNYEiIiIiIjJdcne+/e1vc/XVVzPDDDPwz3/+k2eeeQaARRZZhHXWWQeAHXbYgSOPPJKNNtqIu+66iw022ACAt99+mwUXXHDI33P//fez4IILsvrqqwMwxxxzAHDttdey1157AbDMMsuw6KKL8sADDwwaa+aZZ2bTTTcFYLXVVuOyyy7L+MsHp06giIiIiIhMl0455RSee+45xo8fz0wzzcTYsWMnz8Q1b6tgZrg7yy+/PNdff32t3+PuLbdpaMw6Nhs1ahTvvPPO5MvV2cGZZpppcqwZZ5yRt956q1Zb2tG1dFAzW8TMrjCze83sbjPbJx2fx8wuM7MH079zV+6zv5k9ZGb3m9mGleOrmdmd6bojTRuPiIiIiIjIEF588UXe8573MNNMM3HFFVfw+OOPT77uiSeemNzZO+2001h33XVZeumlee655yYff/PNN7n77ruH/D3LLLMMTz31FDfffDMAkyZN4q233mK99dbjlFNOAeCBBx7giSeeYOmll2bs2LFMmDCBd955hyeffJKbbrppyN8x++yzM2nSpNqPQSvdnAl8C9jX3W81s9mB8WZ2GbALcLm7H2Jm+wH7Ad8ys+WAbYHlgfcBfzOzpdz9beAYYDfgBuCvwEbARV1su4iIiIiIFNDOlg7dsv3227PZZpsxbtw4VlllFZZZZpnJ1y277LKcdNJJ7L777iy55JLsueeezDzzzJx11lnsvffevPjii7z11lt87WtfY/nllx/098w888z86U9/Yq+99uLVV19l1lln5W9/+xtf/vKX2WOPPVhxxRUZNWoUJ554IrPMMgvrrLMOiy22GCuuuCIrrLACq6666pB/y7bbbsuXvvQljjzySM4666yO1gXaQFOUpZnZecCv0s/67v60mS0IXOnuS5vZ/gDu/pN0+0uAg4DHgCvcfZl0fLt0/90H+33jxo3zW265pVt/TlHt7p0ynG8gEREREZF23HvvvSy77LLD3Yye0+pxN7Px7j6u+bZTpTqomY0FPgDcCCzg7k8DpH/fk262EPBk5W4T07GF0v+bj4uIiIiIiEhNXS8MY2azAWcDX3P3lwZZztfqCh/keKvftRuRNsqYMWPqN1ZERERERGQQW2yxBY8++mi/Y4ceeigbbrjhAPcYebraCTSzmYgO4Cnu/ud0+BkzW7CSDvpsOj4RWKRy94WBp9LxhVscn4K7HwscC5EOWuwPERERERERAc4555zhbkLHulkd1IDjgHvd/eeVq84Hdk7/3xk4r3J8WzObxcwWA5YEbkopo5PMbK0Uc6fKfUREREREZISZWnVHJNR9vLs5E7gOsCNwp5lNSMe+DRwCnGFmuwJPAFsBuPvdZnYGcA9RWfQrqTIowJ7AicCsRFVQVQYVERERERmBRo8ezfPPP8+8887bcu88Kcvdef755xk9enTb9+laJ9Ddr6X1ej6Ajw1wn4OBg1scvwVYoVzrOqeKniIiIiIiU1p44YWZOHEizz333HA3pWeMHj2ahRdeeOgbJl0vDCMiIiIiIr1jpplmYrHFFhvuZsggpsoWESIiIiIiIjIyqBMoIiIiIiLSQ9QJFBERERER6SHqBIqIiIiIiPQQdQJFRERERER6iDqBIiIiIiIiPUSdQBERERERkR6iTqCIiIiIiEgP0WbxIjLdGrvfhUPe5rFDNpkKLREREREZOTQTKCIiIiIi0kPUCRQREREREekh6gSKiIiIiIj0EHUCRUREREREeog6gSIiIiIiIj1E1UFFZMRop5onqKKniIiISCc0EygiIiIiItJD1AkUERERERHpIeoEioiIiIiI9BB1AkVERERERHqICsOIiIiIiEjXqQDcyKGZQBERERERkR6iTqCIiIiIiEgPUSdQRERERESkh6gTKCIiIiIi0kPUCRQREREREekh6gSKiIiIiIj0EHUCRUREREREeog6gSIiIiIiIj1EnUAREREREZEeok6giIiIiIhIDxk13A0Qkalr7H4XtnW7xw7ZpMstEREREZHhoJlAERERERGRHqJOoIiIiIiISA9RJ1BERERERKSHqBMoIiIiIiLSQ7rWCTSz483sWTO7q3LsT2Y2If08ZmYT0vGxZvZq5brfVO6zmpndaWYPmdmRZmbdarOIiIiIiMj0rpvVQU8EfgX8oXHA3bdp/N/MDgderNz+YXdfpUWcY4DdgBuAvwIbAReVb660okqSIiIiIiLTl67NBLr71cB/Wl2XZvO2Bk4bLIaZLQjM4e7Xu7sTHcrNCzdVRERERESkZwzXmsAPAc+4+4OVY4uZ2W1mdpWZfSgdWwiYWLnNxHRMREREREREMgzXZvHb0X8W8GlgjLs/b2arAeea2fJAq/V/PlBQM9uNSB1lzJgxBZsrIiIiIiIyfZjqM4FmNgrYEvhT45i7v+7uz6f/jwceBpYiZv4Wrtx9YeCpgWK7+7HuPs7dx80///zdaL6IiIiIiMg0bTjSQT8O3Ofuk9M8zWx+M5sx/X9xYEngEXd/GphkZmuldYQ7AecNQ5tFRERERESmC93cIuI04HpgaTObaGa7pqu2ZcqCMOsBd5jZ7cBZwB7u3igqsyfwe+AhYoZQlUFFREREREQydW1NoLtvN8DxXVocOxs4e4Db3wKsULRxIiIiIiIiPWq4qoOKiIiIiIjIMFAnUEREREREpIeoEygiIiIiItJD1AkUERERERHpIeoEioiIiIiI9BB1AkVERERERHqIOoEiIiIiIiI9RJ1AERERERGRHqJOoIiIiIiISA9RJ1BERERERKSHqBMoIiIiIiLSQ9QJFBERERER6SHqBIqIiIiIiPSQUcPdAOktY/e7sK3bPXbIJl1uiYiIiIhIb9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pI1zqBZna8mT1rZndVjh1kZv80swnp55OV6/Y3s4fM7H4z27ByfDUzuzNdd6SZWbfaLCIiIiIiMr3r5kzgicBGLY7/wt1XST9/BTCz5YBtgeXTfY42sxnT7Y8BdgOWTD+tYoqIiIiIiEgbutYJdPergf+0efNPA6e7++vu/ijwELCGmS0IzOHu17u7A38ANu9Kg0VERERERHrAcKwJ/KqZ3ZHSRedOxxYCnqzcZmI6tlD6f/NxERERERERyTC1O4HHAEsAqwBPA4en463W+fkgx1sys93M7BYzu+W5557rsKkiIiIiIiLTn6naCXT3Z9z9bXd/B/gdsEa6aiKwSOWmCwNPpeMLtzg+UPxj3X2cu4+bf/75yzZeRERERERkOjBVO4FpjV/DFkCjcuj5wLZmNouZLUYUgLnJ3Z8GJpnZWqkq6E7AeVOzzSIiIiIiItOTUd0KbGanAesD85nZROBAYH0zW4VI6XwM2B3A3e82szOAe4C3gK+4+9sp1J5EpdFZgYvSj4iIiIiIiGToWifQ3bdrcfi4QW5/MHBwi+O3ACsUbJqIiIiIiEjPGo7qoCIiIiIiIjJM1AkUERERERHpIeoEioiIiIiI9BB1AkVERERERHqIOoEiIiIiIiI9RJ1AERERERGRHqJOoIiIiIiISA9RJ1BERERERKSHqBMoIiIiIiLSQ9QJFBERERER6SHqBIqIiIiIiPQQdQJFRERERER6iDqBIiIiIiIiPUSdQBERERERkR6iTqCIiIiIiEgPUSdQRERERESkh6gTKCIiIiIi0kPUCRQREREREekh6gSKiIiIiIj0EHUCRUREREREeog6gSIiIiIiIj1EnUAREREREZEeMmq4GyAiIiK9aex+F7Z1u8cO2aTLLRER6S2aCRQREREREekh6gSKiIiIiIj0EHUCRUREREREeog6gSIiIiIiIj1EnUAREREREZEeouqgItOAdiroqXqeiIiIiLRDM4EiIiIiIiI9RJ1AERERERGRHjJkJ9DMtjKz2dP/v2tmfzazVbvfNBERERERESmtnZnAA9x9kpmtC2wInAQc091miYiIiIiISDe0Uxjm7fTvJsAx7n6emR3UvSaJDI92iq+ACrCIiIiIyLStnZnAf5rZb4Gtgb+a2Sxt3k9ERERERERGmHY6c1sDlwAbufsLwDzAN7rZKBEREREREemOITuB7v4K8Cywbjr0FvDgUPczs+PN7Fkzu6ty7Kdmdp+Z3WFm55jZXOn4WDN71cwmpJ/fVO6zmpndaWYPmdmRZmY1/0YRERERERFJ2qkOeiDwLWD/dGgm4I9txD4R2Kjp2GXACu6+EvBAJSbAw+6+SvrZo3L8GGA3YMn00xxTRERERERE2tROYZgtgA8AtwK4+1ONLSMG4+5Xm9nYpmOXVi7eAHx2sBhmtiAwh7tfny7/AdgcuKiNdvcsFTgZfnoORERERGSkamdN4Bvu7oADmNm7C/3uL9C/M7eYmd1mZleZ2YfSsYWAiZXbTEzHREREREREJEM7M4FnpOqgc5nZl4jO2+86+aVm9h1ibeEp6dDTwBh3f97MVgPONbPlgVbr/3yQuLsRqaOMGTOmkyaKiIiIiIhMl4bsBLr7z8xsA+AlYGnge+5+We4vNLOdgU2Bj6UZRtz9deD19P/xZvYwsBQx87dw5e4LA08N0tZjgWMBxo0bN2BnUUREREREpFe1MxNI6vRld/wazGwjosjMh1PV0cbx+YH/uPvbZrY4UQDmEXf/j5lNMrO1gBuBnYCjOm2HiIiIiIhIrxqyE2hmk5gyBfNF4BZgX3d/ZID7nQasD8xnZhOBA4lqoLMAl6WdHm5IlUDXA35gZm8BbwN7uPt/Uqg9iUqjsxJrCFUURkREREREJFM7M4E/J1IwTyXW6G0LvBe4Hzie6OhNwd23a3H4uAFuezZw9gDX3QKs0EY7RUREREREZAjtVAfdyN1/6+6T3P2ltO7uk+7+J2DuLrdPRERERERECmqnE/iOmW1tZjOkn60r16n4ioiIiIiIyDSknU7g9sCOwLPAM+n/O5jZrMBXu9g2ERERERERKaydLSIeATYb4OpryzZHREREREREuqmd6qCjgV2B5YHRjePu/oUutktERERERES6oJ100JOJaqAbAlcRG7ZP6majREREREREpDva6QS+390PAF5295OATYAVu9ssERERERER6YZ2OoFvpn9fMLMVgDmBsV1rkYiIiIiIiHRNO5vFH2tmcwMHAOcDswHf62qrREREREREpCvaqQ76+/Tfq4DFu9scERERERER6aZ2qoPOBexEpIBOvr277921VonINGPsfhcOeZvHDtlkKrRERERERNrRTjroX4EbgDuBd7rbHBEREREREemmdjqBo939611viYiIiIiIiHRdW/sEmtmXzGxBM5un8dP1lomIiIiIiEhx7cwEvgH8FPgO4OmYoyIxIiIiIiIi05x2OoFfJzaM/3e3GyMiIiIiIiLd1U466N3AK91uiIiIiIiIiHRfOzOBbwMTzOwK4PXGQW0RISIiIiIiMu1ppxN4bvoRERERERGRadyQnUB3P2lqNERERERERES6b8BOoJmd4e5bm9md9FUFnczdV+pqy0RERERERKS4wWYC90n/bjo1GiIiIiIiIiLdN2An0N2fTv8+PvWaIyIiIiIiIt3UzhYRIiIiIiIiMp1QJ1BERERERKSHDNgJNLPL07+HTr3miIiIiIiISDcNVhhmQTP7MPApMzsdsOqV7n5rV1smIiLTvLH7XdjW7R47ZJMut0REZOTSZ6VMbYN1Ar8H7AcsDPy86ToHPtqtRomIiIiIiEh3DFYd9CzgLDM7wN1/OBXbJCIiIiIiIl0y2EwgAO7+QzP7FLBeOnSlu1/Q3WaJiIiIiIhINwxZHdTMfkJsHH9P+tknHRMREREREZFpzJAzgcAmwCru/g6AmZ0E3Abs382GiYiIiIiISHnt7hM4V+X/c3ahHSIiIiIiIjIVtDMT+BPgNjO7gtgmYj00CygiIiIiIjJNaqcwzGlmdiWwOtEJ/Ja7/6vbDRMREREREZHy2pkJxN2fBs7vcltERERERESky9pdE1ibmR1vZs+a2V2VY/OY2WVm9mD6d+7Kdfub2UNmdr+ZbVg5vpqZ3ZmuO9LMrFttFhERERERmd51rRMInAhs1HRsP+Byd18SuDxdxsyWA7YFlk/3OdrMZkz3OQbYDVgy/TTHFBERERERkTYN2gk0sxmqM3l1uPvVwH+aDn8aOCn9/yRg88rx0939dXd/FHgIWMPMFgTmcPfr3d2BP1TuIyIiIiIiIjUN2glMewPebmZjCv2+BdL6wsY6w/ek4wsBT1ZuNzEdWyj9v/m4iIiIiIiIZGinMMyCwN1mdhPwcuOgu3+qYDtarfPzQY63DmK2G5E6ypgxpfqtIiIiIiIi0492OoHfL/j7njGzBd396ZTq+Ww6PhFYpHK7hYGn0vGFWxxvyd2PBY4FGDdu3ICdRRERERERkV7Vzj6BV5nZosCS7v43M3sXMONQ9xvA+cDOwCHp3/Mqx081s58D7yMKwNzk7m+b2SQzWwu4EdgJOCrzd4uIyBDG7ndhW7d77JBNutwSERER6ZYhq4Oa2ZeAs4DfpkMLAee2cb/TgOuBpc1sopntSnT+NjCzB4EN0mXc/W7gDOAe4GLgK+7+dgq1J/B7oljMw8BF7f5xIiIiIiIi0l876aBfAdYgZuJw9wfN7D2D3wXcfbsBrvrYALc/GDi4xfFbgBXaaKeIiIiIiIgMoZ19Al939zcaF8xsFIMUZxEREREREZGRq51O4FVm9m1gVjPbADgT+Et3myUiIiIiIiLd0E4ncD/gOeBOYHfgr8B3u9koERERERER6Y52qoO+Y2YnEWsCHbjf3ZUOKiIiIiIiMg0ashNoZpsAvyEqcxqwmJnt7u6q0ikiIiIiIjKNaac66OHAR9z9IQAzWwK4EG3VICIiIiIiMs1pZ03gs40OYPII8GyX2iMiIiIiIiJdNOBMoJltmf57t5n9ldjM3YGtgJunQttERERERESksMHSQTer/P8Z4MPp/88Bc3etRSIiIiIiItI1A3YC3f3zU7MhIiIiIiIi0n3tVAddDNgLGFu9vbt/qnvNEhERERERkW5opzroucBxwF+Ad7raGhEREREREemqdjqBr7n7kV1viYiIiIiIiHRdO53AI8zsQOBS4PXGQXe/tWutEhERERERka5opxO4IrAj8FH60kE9XRYREREREZFpSDudwC2Axd39jW43RkRERERERLprhjZuczswV5fbISIiIiIiIlNBOzOBCwD3mdnN9F8TqC0iREREREREpjHtdAIP7HorREREREREZKoYshPo7ldNjYaIiIiIiIhI9w3ZCTSzSUQ1UICZgZmAl919jm42TERERERERMprZyZw9uplM9scWKNbDRIREREREZHuaac6aD/ufi7aI1BERERERGSa1E466JaVizMA4+hLDxUREREREZFpSDvVQTer/P8t4DHg011pjYiIiIiIiHRVO2sCPz81GiIiIiIiIiLdN2An0My+N8j93N1/2IX2iIiIiIiISBcNNhP4cotj7wZ2BeYF1AkUERERERGZxgzYCXT3wxv/N7PZgX2AzwOnA4cPdD8REREREREZuQZdE2hm8wBfB7YHTgJWdff/To2GiYiIiIiISHmDrQn8KbAlcCyworv/b6q1SkRERERERLpisM3i9wXeB3wXeMrMXko/k8zspanTPBERERERESlpsDWBg3UQRUREREREZBqkjp6IiIiIiEgPUSdQRERERESkh6gTKCIiIiIi0kOmeifQzJY2swmVn5fM7GtmdpCZ/bNy/JOV++xvZg+Z2f1mtuHUbrOIiIiIiMj0YtB9ArvB3e8HVgEwsxmBfwLnEBvR/8Ldf1a9vZktB2wLLE9UK/2bmS3l7m9PzXaLiIiIiIhMD4Y7HfRjwMPu/vggt/k0cLq7v+7ujwIPAWtMldaJiIiIiIhMZ4a7E7gtcFrl8lfN7A4zO97M5k7HFgKerNxmYjomIiIiIiIiNQ1bJ9DMZgY+BZyZDh0DLEGkij4NHN64aYu7+wAxdzOzW8zslueee65sg0VERERERKYDwzkTuDFwq7s/A+Duz7j72+7+DvA7+lI+JwKLVO63MPBUq4Dufqy7j3P3cfPPP38Xmy4iIiIiIjJtGs5O4HZUUkHNbMHKdVsAd6X/nw9sa2azmNliwJLATVOtlSIiIiIiItORqV4dFMDM3gVsAOxeOXyYma1CpHo+1rjO3e82szOAe4C3gK+oMqiIiIiIiEieYekEuvsrwLxNx3Yc5PYHAwd3u10iIiIiIiLTu+GuDioiIiIiIiJTkTqBIiIiIiIiPUSdQBERERERkR6iTqCIiIiIiEgPUSdQRERERESkh6gTKCIiIiIi0kOGZYsIEZFpzdj9Lmzrdo8dskmXWyIiMnLps1Jk2qCZQBERERERkR6iTqCIiIiIiEgPUSdQRERERESkh6gTKCIiIiIi0kPUCRQREREREekh6gSKiIiIiIj0EHUCRUREREREeog6gSIiIiIiIj1EnUAREREREZEeok6giIiIiIhID1EnUEREREREpIeoEygiIiIiItJD1AkUERERERHpIeoEioiIiIiI9BB1AkVERERERHqIOoEiIiIiIiI9ZNRwN0BEREREpNvG7ndhW7d77JBNutwSkeGnmUAREREREZEeok6giIiIiIhID1EnUEREREREpIeoEygiIiIiItJD1AkUERERERHpIeoEioiIiIiI9BB1AkVERERERHqIOoEiIiIiIiI9RJ1AERERERGRHjJquBsgItKLxu534ZC3eeyQTaZCS0SmH3pfiYi0RzOBIiIiIiIiPUSdQBERERERkR6iTqCIiIiIiEgPGZZOoJk9ZmZ3mtkEM7slHZvHzC4zswfTv3NXbr+/mT1kZveb2YbD0WYREREREZHpwXDOBH7E3Vdx93Hp8n7A5e6+JHB5uoyZLQdsCywPbAQcbWYzDkeDRUREREREpnUjKR3008BJ6f8nAZtXjp/u7q+7+6PAQ8AaU795IiIiIiIi077h6gQ6cKmZjTez3dKxBdz9aYD073vS8YWAJyv3nZiOTcHMdjOzW8zslueee65LTRcREREREZl2Ddc+geu4+1Nm9h7gMjO7b5DbWotj3uqG7n4scCzAuHHjWt5GRERERESklw3LTKC7P5X+fRY4h0jvfMbMFgRI/z6bbj4RWKRy94WBp6Zea0VERERERKYfU70TaGbvNrPZG/8HPgHcBZwP7JxutjNwXvr/+cC2ZjaLmS0GLAncNHVbLSIiIiIiMn0YjnTQBYBzzKzx+09194vN7GbgDDPbFXgC2ArA3e82szOAe4C3gK+4+9vD0G4RERGRLGP3u3DI2zx2yCZToSUiIsPQCXT3R4CVWxx/HvjYAPc5GDi4y00TERERERGZ7o2kLSJERERERESky9QJFBERERER6SHqBIqIiIiIiPQQdQJFRERERER6yHBtFi8iIiJTQTtVKUGVKUVEeolmAkVERERERHqIOoEiIiIiIiI9RJ1AERERERGRHqJOoIiIiIiISA9RJ1BERERERKSHqBMoIiIiIiLSQ9QJFBERERER6SHqBIqIiIiIiPQQdQJFRERERER6yKjhboCIiIiIDJ+x+1045G0eO2STqdASEZlaNBMoIiIiIiLSQ9QJFBERERER6SHqBIqIiIiIiPQQdQJFRERERER6iDqBIiIiIiIiPUTVQWWa1U41M1BFM5n+6b0gIjJ16XNXpnWaCRQREREREekh6gSKiIiIiIj0EHUCRUREREREeog6gSIiIiIiIj1EhWFERERGGBWdEJFc+vyQdmgmUEREREREpIeoEygiIiIiItJD1AkUERERERHpIeoEioiIiIiI9BB1AkVERERERHqIqoOKiEhPUgU9ERFp6LXvBM0EioiIiIiI9BB1AkVERERERHqIOoEiIiIiIiI9RJ1AERERERGRHjLVC8OY2SLAH4D3Au8Ax7r7EWZ2EPAl4Ll002+7+1/TffYHdgXeBvZ290umdrtFREQG0msFBURERoJ2Pnv1udvacFQHfQvY191vNbPZgfFmdlm67hfu/rPqjc1sOWBbYHngfcDfzGwpd397qrZaRERERERkOjDV00Hd/Wl3vzX9fxJwL7DQIHf5NHC6u7/u7o8CDwFrdL+lIiIiIiIi059hXRNoZmOBDwA3pkNfNbM7zOx4M5s7HVsIeLJyt4kM3mkUERERERGRAQxbJ9DMZgPOBr7m7i8BxwBLAKsATwOHN27a4u4+QMzdzOwWM7vlueeea3UTERERERGRnjYcawIxs5mIDuAp7v5nAHd/pnL974AL0sWJwCKVuy8MPNUqrrsfCxwLMG7cuJYdRREREcmnQgzDT4WIRKRTU30m0MwMOA64191/Xjm+YOVmWwB3pf+fD2xrZrOY2WLAksBNU6u9IiIiIiIi05PhmAlcB9gRuNPMJqRj3wa2M7NViFTPx4DdAdz9bjM7A7iHqCz6FVUGFRERERERyTPVO4Hufi2t1/n9dZD7HAwc3LVGiYiIiIiI9IhhrQ4qIiIiIiIiU5c6gSIiIiIiIj1kWKqDioiIiIxkqsA5/PQcyLSsZCXlbrwXNBMoIiIiIiLSQ9QJFBERERER6SHqBIqIiIiIiPQQdQJFRERERER6SE8Vhim5QFNERKYuFYkQEZn69Nk7fdJMoIiIiIiISA9RJ1BERERERKSHqBMoIiIiIiLSQ9QJFBERERER6SHqBIqIiIiIiPQQdQJFRERERER6iDqBIiIiIiIiPUSdQBERERERkR6iTqCIiIiIiEgPUSdQRERERESkh6gTKCIiIiIi0kPUCRQREREREekh6gSKiIiIiIj0EHUCRUREREREeog6gSIiIiIiIj1EnUAREREREZEeok6giIiIiIhID1EnUEREREREpIeoEygiIiIiItJD1AkUERERERHpIeoEioiIiIiI9BB1AkVERERERHqIOoEiIiIiIiI9RJ1AERERERGRHqJOoIiIiIiISA9RJ1BERERERKSHqBMoIiIiIiLSQ9QJFBERERER6SHTTCfQzDYys/vN7CEz22+42yMiIiIiIjItmiY6gWY2I/BrYGNgOWA7M1tueFslIiIiIiIy7ZkmOoHAGsBD7v6Iu78BnA58epjbJCIiIiIiMs2ZVjqBCwFPVi5PTMdERERERESkBnP34W7DkMxsK2BDd/9iurwjsIa779V0u92A3dLFpYH7hwg9H/Dvgk0tGU9tG/5YpeOpbdNXrNLx1Lbhj1U6nto2/LFKxxupsUrHU9uGP1bpeGrb8McqHa/dWIu6+/zNB0cVakS3TQQWqVxeGHiq+UbufixwbLtBzewWdx/XefPKx1Pbhj9W6Xhq2/QVq3Q8tW34Y5WOp7YNf6zS8UZqrNLx1Lbhj1U6nto2/LFKx+s01rSSDnozsKSZLWZmMwPbAucPc5tERERERESmOdPETKC7v2VmXwUuAWYEjnf3u4e5WSIiIiIiItOcaaITCODufwX+Wjhs26mjwxBPbRv+WKXjqW3TV6zS8dS24Y9VOp7aNvyxSscbqbFKx1Pbhj9W6Xhq2/DHKh2vo1jTRGEYERERERERKWNaWRMoIiIiIiIiBagTKCIiIiIi0kOmmTWBnTKz0cCmwIeA9wGvAncBF+YUmSkZT23rKN64FrH+5u7/qRurKe67gdfc/e1O4pSK1YXHbQZg5Uqsu939mQ7aVzReilnicVuYqCY8xeMGXOTu79SMV/pxK/b6NbP3AOs0xbol42/8ILBDateC9H/M/ujuL9aMN9Jfu0U/Q0o9D6VjVWIW+Wwr/HeWfs0V/14o9HlU+rVb8jkYsecNlbglv5fnrrTtsdz3VOnXbiVuR39rN56D0p9HI/E56ML3VelzkLLPQS+sCTSzg4DNgCuB8cCzwGhgKeAj6f/7uvsdUzue2pbdtl2AvYFHW8Rah3hjHODuT7TZthmIN+r2wOrA68AswHNEQaJj3f3BqR0rxTuIco/bEsC3gI8DD6Y2NWK9AvwWOKndD5SS8brwuJ0ALARcANzClI/basB+7n711Pw7U7xdKPT6NbOPAPsB8wC3NcVaAjgLONzdX2oj1kXEHqzn0fox2wz4ubu3tUXPCH/t7kLZz5CSz0PJWKXfV8XaluIVe80Vfl+V/E4o/dot/RwcxAg8b+jCa3dO4CvAdsDM9D0PCwA3AEe7+xU14pV87ZZ8vR1E2XO3kp9HI/k5OIiyj1vJc5Ci7/nJ3H26/wE2GeL69wDjhiOe2pbdtq8Asw5y/SrAx2q07SrgAGAlYIbK8XmAzwBnAztM7VhdeNxOA9YjDQC1iPM1YOcabSsWrwuP2wpDXD8z8P5hetyKvX6BnwJjBrhuFLA58Jk2Y81X4jaV247k127pz5CSz0PJWKXfV8XaVvo1V/h9VfI7ofRrt/RzMCLPG7rw2r0M2BGYq8V1qwG/BHatEa/ka7fk6630uVvJz6PBnoNxw/wclH7cSp6DFH3PN356YiZQZChmNpO7v9npbUrH6iV63EaOtC/rKe7+3+FuSzMzm8XdXx/qWI1467j7P4Y6Nq3q1vvKzBZz90eHOlYj3sbuflHTsT3c/Tc58TrVi59HZra4uz8y3O1o6KXnoBt/q5lt5e5nDnWsRryi7/mSzOxQd//WUMfajLWCu99VrnUjV890AlNe7nbAupTJyy0WT23Lblu31h0UyVPvQqy/AM1v2BeJNIPfuvtrNWJtBVzs7pPM7LvAqsCP3P3WDtq3NjCWylpjd/9DjfvPM9j1XnM9j5ndyZSPVzXeSnXipZijgS8Tr18HrgWOqfPYN8U7DPgR8fq4mFgv9DV3/2ONGF8f7Hp3/3lGu35EpCbdChwPXOIdfFmY2VLAN4BF6f/6+GhGrFvdfdWhjg1jvAWAHwMLuftGZrYc8EF3P65GjGLPaen3VSVuq8dtvLuvlhnvOuC77v73dPlbwPruvnFGrI7fV5VYSwAT3f11M1ufmKn5g7u/kBFryxaHXwTudPdnM+K1ep28CIx39wkZ8a4m0tduBq4GrnH3O+vGSbFKfl8VeQ7MbND3dN3vPzObxODfMXPUiZdi/gw4oZNzmEqsqfFZmfWeN7PL3f1jQx3rsG13ZH7PX0vM0p0InJrzXm+K1+pcpPFe+JG7P18j1j7ACcAk4PfAB4iU0kuz2tYLncCSebml46lt2W07iLK528Xy1EvnvFfiHgHMT6QWAWwD/AuYFZjD3XesEesOd1/JzNYFfgL8DPi2u69Zt10p3slEXvoEoLGQ3d197xoxHiU+KA0YA/w3/X8u4Al3X6xmmxZN//1K+vfk9O/2wCvu/oM68VLMM4gP38bJ5HbA3O6+Vd1YKd4Ed1/FzLYg0jn+D7jC3VeuEePA9N+libUkjbUPmwFXu/sXM9tmwCeAzxNpOmcAx7n7wxmxbgd+Q7xXJxc6cPfxNWK8l/j8+CPwOeK1ATAH8Bt3X6Zmmz4IrE2k4v2ictUcwBZ1noOmuBcRX9LfcfeVzWwUcJu7r1gjRrHntAvvq2WA5YHDiI59wxzAN9x9+TrxKnHnI74bvgFsBCwDbJszy1PifVWNRbz+xwKXEM/F0u7+yYxYFwIfBBqf/+sT3wlLAT9w95MHuOtA8U5NbftLOrQJ0YFbBjjT3Q/LaOPMxGtufWB3YDZ3H3QgYYA4Jb+vJlDgOTCzxuM+OsW7nXgvrATc6O7r1olXifsD4m87OcXbHpg98/H/IvGZO4r4HDnN6xdG2hj4JLA18KfKVXMAy7n7GjXjFXvPp4HUdxHvgfXp/zl+kbsvW7NtexIDs0sAD1Wumh34h7vvUCdeJe6SwBeArYCbiI75ZZmxDiO+905Nh7ZN/74ErOvum9WIdXv6XtmQOLc5ILUtq2NfK3d0Wv2hYF5u6XhqW3bbSuduF1srUDJW032vHugYUWWuTqzb0r8/AT5XPZbzA9wLU653yYz1G+CTlcsbEwuec+P9o51jbca6vZ1jNeLdnf79HbBRJ/GAS4kTj8bl2YnZ3k6ei5XT6/U+4BhiQfphGXHGF3hd7EycOEwC/p7+fwVREGDLjHgfBg4Enk7/Nn6+DizZQTtvTv/eVjk2Ybif01LvK+DTxMnp8+nfxs+RwNodPsfvAe5I8bI/Twq/r25N/34D2Kv5ua0Z6y/AApXLCwB/JtZ93ZUR7xKik9a4PBsx8zkrcE9GvHWB/YlCJNcBRwPbZf6tJb+vij0H6b6nAytWLq8AnNhBvBvbOVYz5tLAIcDjROfhIzXuu3L6vHw8/dv42ZIYtKzblmLveWAfonDT68Aj6f+PEh3yr2a0bR1icOB0ItOk8TNPJ49/ij0jsR7zn8Q5zn3kfdcMeA5CZAHUiXVH+vcIYrCys/dCpw+SfvSjn6nzkz6ExlQuj2l80df9ECBG3H8LPEzMCMxCZ52ZM4EFC/2dU3QYiBLIufEmEKNtjctrk39SfiKwVuXymsTMbm7bDklfLLcBMxEj51knDynOLJXLswD3Zcbam5i1u4QYCZ0pHZ8BeDgj3kHEaO2CxAnvPHW/pIFD079bl3idVeIuWjjelcC89J24rgVcNQKe09Lvqw8WerwmESPijZ/XgP81jmfGLPm+upGY8b8LWCwdq91hS/e7s+myNWLlnMil74SZm14f93YQ7+30925ejZv5t5b8vir2HKT7TmjnWI141xGzfzOmz8jtges6iDcj0fE6N30Of4sYQDi9ZpyZOnkOK3FOTv9+u0S8FGuvQnHGp39vLdi2lYjskAeAXwOrpuPvAx7PiHc7sGbl8hqk862M98IJxODgg8SM6uytPtvb/emZfQIhFvsTJyOLElPtRqSsLT7c8dS27LYVW2tUiblQi3htpbx2MxawL3CtmT1MPGaLAV+22E/opJqxtiZSrn7m7i+Y2YL0T/Ooaz7gHjO7iRjhA8DdP5UR699pneIfiTS2HYgRyFy7AsenNF2AF4g0jxxrAjuZWaPE/Bjg3kbOv9dcf+Du+5nZocTJ7ttm9grx5Z/jZOAmMzuHeNy2ANpek9lkXmLE8/Gm9r5jZptmxNs5/Vt9jTlQ5z3/yfS62I9ITS1lFjM7linXs+Z+huxLpKstYWb/IDogn82MVfI5Lf2+esjMvs2Uj1ut95a7z55SjxfxNrfjaCNm8/vqZfLfV58H9gAOdvdHzWwx+tLB67rGzC4gBs0gZhmuTp/hL2TEOxW4wczOS5c3A05L8e7JiDcvMbOyHrC3mb0DXO/uB2TEKvl9VfI5gPjM/j393wv3dhDvc8TMzBEp3j/SsdrM7OfAp4DLgR+7+03pqkPN7P6a4dZIS2c6PddaLS2v2MbMjqEvhRPIW1fs7kdZh3UEkjcbS43M7MgWv6ftJSkVvyKyCL7t7q9WYj2VPkPr+iJxDjIb8di9BHwxvRd+UjPWrkSV40fc/RUzm5d4f2TpiTWBDWZ2H7E2oHldStYXYcl4alt22zpea9QU71Bi7cI99F/bVrszUzJWJeYsxHoPI2YEsgqSpFgzEulI1Q/grJMwM/twq+PuflVGrHmItLz10qGrge/nfNE0xZ2D+MzL2rw3xVh0sOubO01txHsXkX44xt13S+sQlnb3CzLbtypRKAki9eq2jBgzECknK+S0oVvM7KfAbsC7ib3VjL61bu4ZRRhS3KKfISnmKCKdy4D7vYPqhWa2GpGmB5nPaYpT9H1lUcjlGqZ83M7OjJddVKYSo1Xhlcnc/c+dxO9U6ux+huhoGVFY6mzv4ETMzMZV47n7LR22cVkiVfpDRNbEE+7e8vO9jVhFvq/MbB93P2KoYzXijQb2pP97IbvAV0lm9gVixu+VFtfNWef7q9S5lpntTTxeixN78lXlDuB3XEcgxZmP2H/zUOB7zde7e60Bh3Re9Ad3377O/dqMPSdxDvJCh3HKTVT0WCfwRs8sfNHteGpbdqyOTxya4t0PrOSZ5ea7FasSs8TIGWa2F3FC+AzQqFhaeyarKeYCREEBgJs8o9pdSdaFqpkp7sr0dbSucffbc+KkWH8ivqB3cvcVzGxWYuR9lcx46xLr2U4ws/mJ9UKPZsQ5Bdi/1MyMmc1E/5OuK4kKgTlFP85z99xZnVbxSn+G3E4UY/iTZxTRGSDme4hiFkD+YE1JloqvFIz3a2Jd1s0dxDhhkKu97ixlilk0E6a0woN5DwP3E53Ta4gU2jc6aFup76tWlR9vc/cP5LatpNSp3JUonlJ9n7b9erPClUtTzNLnbse4+56FYt1LFKkp0gkxs5U7+S5uinUx8KlOXvtN8WYhBn/G0v+9kFOcrujkQk90Aitvrq2JXOs/0z9lrW5Z4GLx1LbstjWqle1NVAY9pylW7uj2RcBW7v6/nPt3K1aKV2TkLMV6iMhR7yQdrBpva2Iz0yuJk6QPEVXDzsqINT/wTab8Qq2Vnmd9FRZbcvfvZ7RtH+BLxGsXIj3vWHc/qm6sFO8Wdx9XPaGxVP0rI9aBRMW7pd19KTN7H1EhcJ2MWH8nOvQ3AS83jmd/0UTq1Uz0pYHtCLzt+ZVLFyU6u39LHedR7j6pZoxufYYsSnxJb0MMsPwJOCPnxNzMPgUcTqxFeZZIP77PMypwlnpfVeL9iFj39Nec+7eIdw9RJfNx4jXX6GxlD0wValfJzJUtiRmL9xB/X6ez2NXBvLfp8DEzsxm8g22MmmKVqBi9HZFWuS7RKW2Ynfj8+Hhm25Yk0vCWo/97IXeJy5nEGtTPAT8g1gTe6+771IhxxSBXe533aelzt6bY1YHG+YjCVTkDjWcCe7v707ltaYq3FFG8bIE0oLoS0ZH7UUas3xLbZp1P/++/3IHji0lbt9D/M+TwjFhFJxd6pRNY7M1VOp7alhfPouz5YLFqfZib2VFEatlCRGWty+n/oVnni6tYrKa4xUbO0nOxgbu/1WmsFO/2FO/ZdHl+4G+ZnZlLiRPn/0esA9kZeM4zNn0tzczuIApivJwuv5uYucs96boO+BhRKWxVi/2wTvOaJbxTrAnEnkG3VjqUufskFUvvTfGm6Nh20Nn9EpEWOo+7L5FO6H7jNfeXsv5bJzQrMtOT2nYAsL27z5hx/9uBjxLvpQ+Y2UeIao27ZcQq8r6yvr3RjEjNfR14k847NC1Trb1minUl3iZM2eHNGXkvmbnyELCZu3ey/qw5XsnBvIWBo4j0UidmBPdx94kZsTr+vkqvicWIDtt+lasmESnrWd9fFvvAHUgU/9iMWFNl7j7owOEg8W5L78/G1kszEXurZtcm6ETpc7dK3I4HGq1v/8jZibVtJeoIYGZXEWvOf1v5/rvLM5Y1DDSAnDNw3Ek7BohVdHKhVwrDfIc4USvV4y0ZT23Ls467N+emd6KxjmI8fXtyjYRYVXcB7yVK2nfqEeBKi32rqh/AWSNdwAzeP/3zeaJKWo553f04izUfVwFXpQ/4LCVHCIkT3bcrlxuj77kOJEq6L2KRgrkOsEtmrDfc3c3MYXIHNdcnmzsHKQ0l93l428yW8JQeaWaL0/9xrOMrRHW1GwHc/UGLdMlavOb+eHWY2VhiFH4b4u/8ZmaoN939eTObIc3SXJGehxxF3lfuPnvm7x8q7uNWKNXazH5DVM77CLGh8meJk80cV1isRy0xm/JMqQ5g8iQxw1DKCUSxmca+pzukYxtkxOr4+yoNADxO7K1Y0qzufrmZWfodB5nZNcTncY5GWvsLZrYCsWfg2NzGWYdptO7+kdzfPYQtSAON6fc8ZWZ1Pw9+VrxV4V3ufpNZv6/jrEGCRmcv/W1eoMN1nZmt6O53dhgHYj38BDMrMrnQK53AnYBfmdkDxAnXxe7+rxEST23Lc5yZzU2kH15MLIjvZFZrHeAiYsS9VlpZl2NVlazA+UT6mTn9dOpiM7uE/hsD56aJNb5Qn06j+U8BC3fQtt+RRggB3P0Oi02WczqBJwA3WlRrhCilfnxuw9z9MjO7ldhGwIhR939nhjsjpbHMlWbLvkCcAOfYgChLXrVxi2Pt+gZxMv0I8XcuSn5Fs9fd/Y3Gl71FEZZOZhtaFRN5kSjnX3tdq5ndSKS+nkGM2D6S2zbipHI2IhXuFDN7lswTGwq/r6z1GqYXiRLqtdtoU6Za/9HMclOt104zMne4+/fN7PBK3Loas4DjKsecmKGt6xaLdcDn0v8zPLdtpQfz5nf36rrKE83sa5mxOv6+MrNr3X3dyuzz5KvoYNYZeM2iANaDZvZVYh+42gNJFcem85EDiIHf2WhRpKQdNkAaLRlVga31uvgXiS0FJmQ0r+OBxtxskjb8O2XSNNr2WTIHIFJH/mRiKyPM7N/Euv27M9u2LrBLyj55nc7Sts+n4ORCT6SDNpjZMsSJzIbAnMRGwxcTqVi1R6VLxlPb6sezWIy9foq1DtGpaXQua62/MbO1iC0TPga8QezDcnHOSHTJWE1xi6bopZilRrows2rVu6vd/Zwh7jJQnE2Jk95FiNSkOYgqhlkffGZ2s7uvbv3X3WUXtUgnv+vS93fmVOAsXgQgxd0A+ERq2yXuflnN++9J7Oe3OLGHZMPsxPqv7IppFovjGxUz7/PMNQ1mdhhRTn8nYK/U3nvc/TuZ8S4kZhoaKVTrAzcQ69N+4O4n14g1A/BNdz8kpy0t4r2b2DfPiHVGcwKneN56tNLvqxuIdTON0e0Vif2w5gX2cPdLa8YrlmptKYUztXFLIjPhLndfsm6skqx14Rr3jII1KV7ptLW/EXuhNgbztgM+7zVTrVOs4t9XpZjZ6sSWEHMBPyTeCz919xuGs11QfNnHqcTgxV/SoU2Am4mKrWe6+2E14/0/YElikPAnxEDjqTkDNS069hAd1FuAfesOnqXskmOJirb/JTag38HdH8to23XAd9z9inR5fWK7jrXrxkr3L53qPjPx/QSdVp/upU5glUUxgY8QHYgPuvu4Ie4y1eKpbdmxFktxNgLe6xnrqlKceYkT6Y2JTUNvJTpxtfcmKxmrpOaRLqDTka4RyyKH/qvEl96qaYRwV3ffOCPWye6+41DH2ohTfM2GmR3aKoWz+dgQMeYE5qbFGhzPKJRiZh91978PMNuWNQOSOlq7UunsAr/PPWmyWKPyRXd/Jl1egEgf/iLRya+1lsPMrnb39Ya+ZdvxRlTV3QYzOx34YeMzw8yWI2Z8fwj8ue4gi8Vem6t7KtOfBvludvcVM9p2ANHR/Rix2bMTr5Gc/e6KrS8c6cxsDLFH2geJx+w6Ijsh62S1pDTTtgj9UySzC5ykmO9uDDp0GGcB4MfA+9x94/Re+KC7H5cRq1jBlJSd85nGIG/KKjiLSOsc7+7LZcTsaKCxEuf7RDbCqSnWtkT68P3Anu6+fmbcdxPLU7KzsKzQGnYzm8PdX7K+ImT9ZH6nrk8UWHuMeNwWAXZ2bRHRntIfJCXjqW0dxZuD/unN//Ny5X1XAzZy94OHI1Y3UmJKjXR1qW2N4gTrEtUVs4sTpHglRwj7lSq3KM9+Z86XaWnNbUvHsgrDpPt2XHrezL7v7geWngEpyczurHY0zMyI53QFyyhDnzogrxJFWKqV5XK+8EtW3S39vppiNr1xLGem3SJ1bWeiSitEqvWJ7v7LnPZV4s4CjPbM/UFtgPWF7r5rjRjfdPfDrK9oWD9ef2+0X7r716yvyEZzvOy9aDvVpe+EHxJrpR+h/5ZGuQVOPggcR2yhM8ZiLeru7v7lzHgXEUsFvuPuK1ukqN+WOYBxBYUKpqRZxZUb50LpvTDB3ZfN+WwryVoUXDKzG9x9rTodLuvCVlAWyz1uJQbKIdbGjnP3zWvGucDdN7XWRcjc8/ZXHA98zt3vT5eXIorJZW1z1CtrAoGBP0jIy+0vGk9ty27b7kRJ5lfp+8LJenOleHMRaWZj6X/ym7MNQ5FY7r5u+rdkQYZ3NzqAKfaVlpff3422lSxOgEdaycc7GSE0s/2BbwOzmtlL9H2Yv0F0MOvGKzZDZpUUTouUuobZgX/UbVuK+VVib7R++0gSs9lt875qez/wpjLiaea+TpvuZJC1f7mdXeAaM7sAODNd/gxwdXq9vJARr9Gx/Uq1eUSKbV3fIWbH+lXdJUbz6yr6vgLuN7NjgNPT5W2AB9KJZu30JHf/uZldSV+q9ec9I9W6wZqKa5hZ1h51lFlf2CgG09FG7hWNk9OiRTbS6+tLTPmd1fZgTZe+E7YGlig1sAv8kliOcj6Au99uZp3M3s/n7mek7wnc/S0zyy18dVAH7Wh2KnCDmZ2XLm8GnJY+2+5pN0iLDv3kq8hfm/lOGuRqfJZ9tnJdndmpbhSq+gLwffre51eTUbDN3TdN/5YsQjZTowOYYj9gUY02S0/NBFrsr7FiwRmiYvHUtuxYDxJpF7nFNJrjXUesB7qTvpNf3P2kAe80FWKleEsAE9399TRztxLwB3d/ISNWkZGuSrwiaZLpfgPOMNSMs4O7/3GgkcLMEcKfuPv+de/XIk6xGTIrnMKZYpYuPd9qlrLWJu02wLqKBs9fX2FEx6+xnvVa4GwfAV+OLWYpZwBuz5xhKPK+qtx3VmLwodFpuxY4mljD+C6vuc7YzH5ArFm8zjtM0bOye6p2ZX1hei5nc/eXOolTiTc3sIi73zHkjQeOcR3xHDTvZ3Z2RqyS31dnEymCRVKhK8/p5NmwOrNPLeJdSXyGXOax5GAt4FB3b7kuso14xVLALbKPJr9H3b3UQERHLDJ0jqAv9fgGYj/OfwKrufu1w9i2rdz9zKGO1Yi3DjED+7KZ7UCspf6l5+0dezzxeDXO3bYn9snNKrTWUzOBRMniuYhNd0daPLUtz8NEydxSRrv7oOkFwxQL4GxgnJm9n0hlOZ8Y6ftkRqwiI10V/TavTukwWekJRJWvHehfnCCnM/Ku9G/HI4WpA/JCowNosV/b5kRe/q/rDmg0ZshyP7inDOePmdlXmq8ws3kyO4JFSs9bFIFaHpizadZzDirrq9qR28lrI64To9E5s2tTMLOdBvg9ObNQJavulnpfAeDurxIb2bfa8Din0NRjqU1HppmHa4g1mecNeq/WxlGouAZwQcrq+CkxcOZkVt21KNSxB9HBGk+8L37u7j/NjHcl8CniXG4C8JyZXdXB9867vNx+rCW/r34C3GZmd1FgTzngyTRT7BZFNvamb7Y2x9eJv28JM/sHMD/9Z7baZlOmgB9lZrVSwK3/WrRH00/jutzvhKJShs5mA1w9bB3AZH/6MkMGO9auY4CVLdKOv0m8H04GcgYJ9iSyTPYmXh9XE+ues/TaTOA44DyiE1Jic8pi8dS27LZ9gFS2nzIbsv8fcQJzQVO8nPU8xWKleLemUcZvAK+5+1GWmddfaqTLKmmS9HXGjZQmmTNrZoWKE5jZ0cB+JUbaLcr+b+GxL9IqREreT4jR7Tfd/YuZcWchRpDH0j/9qu2iE9addQfHEZU8Oyo9b2afJjrLn6J/WetJwOnufl3dtpViXSo/b7Huq2E0UZzkVnevdVKYZigXJmYEqtVoc6vulnpfneHuW9sA6bmen5bbiP9eIv3v/wFze0ZaoRUsrtEUt9P1hY01k9sTg2TfIgp05K7bvc1jk/IvErOAB1pn64B/RMzE5g40VGOV/L66m9jipzmrJqvSqJnNR8xCfZx4X11KvBeyB0XSwGej+nF2xUYzux3YwJtSwOvMUrb4Tph8FR0slynBCq+PLcnMNiYGKbYm1nQ3zEEMKuUWG2y8F74H/NNjv9YpsmPajLWPux8x1LF29dpM4EnAoTR9kIyQeGpbnt8Cfy8UC6Lz8lNiLc7kNYbkrecpGQvgTTPbjiie0BhBy80FLzLS5e4/AX5SME1yRqJATYnCBo8B483sQHc/tcNYs7r7U+n/OwDHu/vhKaVrQgdxzyPt20Sls1WHd2fdQZF9JNMsznlm9kF3v75U40rw7qxdwt33ql62SNdte5uJShw3s3M9UmZz95FrtKHk+2qf9O+mBWJNZma/B5Yj1qFeQ8yk5BYLK7FH3YDrdi3WF+Y8JzNZrN/ZHPiVu79pac+1TKPMbEHipDVri5Qm+wDfNrPXiXWdnQyIlPy++re7H5l53yl4LB/J3u5mAGvQN5i3quWvQZ3B+6d/Pg/MUCdA6gAa8OGclMMuK70+tqSniHZ9ivhObphEpKrmmpQGzHcA1kufx7nvhZ2JAYyqXVoca0uvdQKLfpAUjqe25Xmrg9SXVr4OvN/LrDEsGQtic+09gIPd/VGLwhp/rBOgMtK1kJlVn4M5yN+EGuAmM5uzMUKe0qfWd/dz6wRx97fNbH4zm9k7XDOaRhtPAX5uZrsSKRnVUeQ6J3HV2bWPEh1m3P0dM2t9j/Ys7O4bdRKgKp2wrksMNlxT9/Fv8LTPmBUqoQ7sZrGBffPvyd0fbVZgjFcWyGfGmQG4w2tuA1HTK8TeWjluMLPV3f3mThpQ+H31dDqJOc7dP95JrCbzAjMSxXj+Q3xP5H4mHVSgPR8mBhhbpaw5eR3z3xKDU7cTxYcWBTrJVPgBsUXKte5+s8U6qwdzgxUeEOn4+6pivJn9hMgmqHbqc6udd1wApylesQ3eKZQCngaRziF/WUY/6T1/SafveXf/S4q1grt/o0TbACy24zqIWNvtRErpD+rM7nrs5Xy7mZ2aO5M7gG2AzxFbU/0rZWXUSgFPAyqfAxYzs2pWzex0kNbfa+mgPyc+QEp9kBSLp7Zlt+1g4HFiM9QSKZfnA9u6e8frDEvGahE7qwiARU76KsTJw/cqV00CrnD3/2a2p1XRidzUn98SC6fPp3+J/dqFXFK8nYCDiRO6annxOsVXjgAWBJ4mRgmXSqP4CwJ/8cz9Lc3sWOAod79zyBsPHeto4P30P3l42N2nWCvYRqzSJdQ/U7k4mtin6qmc1B8z24yoijizuy+W0nN/kDvLlQYK9i81Ym79y/bPQMxuneHu+w18rwFj3UNsCvw48V5ozMzUTvfrwvvqfGBHz0yNHCTuskTlxv8DZnT3hUvGr9mWGYDPehf3dTWzUR10douyggUsmuJ2VLTGWu+r6p6/RUSxAjgpXrEN3lO8xmBepyngvya2WeloEKkSr9h73sz+nvv8DRDvMmJ9XGOgYXtiILp2p9XMliSWeyxH/71Bc6vOv5tIiX7bYkuHZYCL6nQ004DRYrQoAEcMZGZ9hvRaJ7D0B0mxeGpbdtsebXHYO3iznkMUsriCDtcYloyV4l1JUxEAIKsIgJnNVHKky1qsQ7GmyoY1Yh3Y6nhjdqpGnOWJ2b+ngP/zDtYHpdSabYiO4Bnu/s90/APAe9z9kprxGuupRhGzRI8Qr5FOTvLvJkZXPV2egdjvbvnB79ky1o1EOt753lc9765SM2apbX/LfM+PJ2Zjr6y0rZN1UH8n1t3dRP/OUW6nsrrY/y3gcc/fi69lRVTPKJJT6n1ViXcGsBZwGf0ft9zPt02JfRDXI6rdXk/MZh+fEatVSfsXiVSvfT2KUrQb62p372T7gGqsfYg17JOI4jIfINYtX5oZ7zDgR8QWSRcDKwNfc/esGTeLLWZWJtY6n0wMBG3pGVUuS35fldZq0LLDeF1Zg9qpkoNIKV6x97zFVitLEktQqrGyUt+tRbVpM7slZ4DWzK4FDgR+QWQCfJ7oL7X8DG2nbcRn29xEFdRbgFfcvXRKcm29lg66sbu/Vj2QppBHQjy1Lc/izaNvZlar6mCTc9NPCSVjAczpUfHri8AJnooA5AQqnOoAcEua4f01cfK1F/1z6tuWe1LawlnEYv+sE6yq9Bo7vcXx3H3Miq6nSu4HxhBf+ACLANnl4t39Seuf6pq771UrSxJtzfGWu79onaXhVpV6vTU8ATzd+Iwzs1nNbKy7P1Y3UE5nb5BYpf/OC9NPKRsTI/lHeN/621w/JwZ/TiVOfLcF3ku8R44H1q8R6zIz+39EoYjqyWpOtskX3P0IM9uQqCD5eaJTmPsZ9Ql3/6aZbQFMJPaAvIL8tMu33N0tCjod4VHAYufMWB1/X1kXtvlJLjCzT3qHBXAqs/6z0+Ea1C7ZuHC8ku/5eYg0xupAYG6aNcAVZrYt0Ji1/yz5bZ3V3S83M0ufwQeZ2TVExzCHufsrFstSjvJYqjIhM1ZRvdYJPNvMPt2YNrWoQnYh+TnTJeOpbXnxjqNvc+bGtPv5REW+HHe5e7/OS0o/G+5YUL4IQEl7AQfQV1HrUuC7w9ccAFZx96xiK93WOLm32E/qbk8b2JvZ7EQKStsn/5UTkTmBe9OJiANrEhUgcxQtoV6ZmbH077+Iyog57jKzzwEzprSdvcn/O7MrDA7iTGDtyuW307HVW9982uSZ+50OEq922vIgNnL3NSuXjzWzG9z9B2b27ZqxGt8v1fblFvhqjFx8kugY3W6djWY0ikt8EjjN3f/T4eBIyQIWJb6v3p3+LbJWselzqEQBnJ+VaFe3lBxESvFOSt8HS6VD2VVQvcz2SFW7E3UY/kg8xzMCL6cBhLrP7WspW+VBM/sqsXfhezpom1kssdge2DUdm7GDeOW4e8/8EAuBzyUe/LHEKPknRkI8tS27bT8Ejkn/n5s4Gfx8B227ldjIvnF5O+DG4Y6V7r9VeqyOTpcXJza1zorXjR9iDdmwt2Na+QFuI6Xlp8szENsJ1Inx4cF+Mts1H3AKUanxWeKLdd7hfrxS295FrPG8mUirOZgo2z/sbUvtm9Di2O3D3a5e+iFSSbdO76cZ0v9vGOj5GSLWFK+t3NcbfbN+D6bX8ezEFhG5f+chwH3pc2QmYnaxk++Y9xIn0h9Kl8cAO2XGanxfNb6fR9z3lX5qP6frEwOUVxGz9o8C6w13u7rwd64OzEZs0XMCMTu5Vgfx1iMmJ76VLi8OHJkZ691EBdnG5RmI/T2z2tZTawIBLDZU3ojofOzuHe5TVTKe2pYd61BiFmQ14BDPXNydYi1OpBFuTyzM3gnY1DMWQpeMVZrFIuqt3P2FdHluYt+2DTPjrU2scem4kIiNkM1sp4ZWa1M6Wd82kqXX2JL0X2h/9fC1qDvSe+sodz8/Xf40sV6odnZCGoU+xTMLNjXF6qX31eJEyfTGnog3EIVm/gms5u5tb0ZtLfbzanWszVgzEIW5HnH3F9IyiIU8s2BKijk38JJH0Yl3AXO4+79qxriEWFN4kbvfl9uW0qx/BespeAd7ypX8PEoZHUcByxJb6swIvOw1Zp9sgH03K20b9u+EtLbtc56qMlsUOTnNm9biDYc0o749sJi7/9DMFgEWdPebhrlpRZnZDcDH3f1/6fJswKXuvvbg92ytJ9JBm/LJjVgrMwFYy8zW8vobIBeLp7Zlt626d9NNRCriTUT62paeubjY3R9JeeXnAk8SM5SvDncsmLzWcVei2Ez1iyunrPV8jQ5givFfM+sk3eEXREW/81O8280st5jCjSlf/gTipGTEjlSZ2UnEFgC/dve7MkI8YmZ7EwVsAL5MFImp04aubHpeUloXtA8xsjqBKC5wPf3Xg7QbayliI/Gx9C/vnl1pzgptOZHsAZxiZr9KlycCO2bGei9ws5ndSqxlu6SD90NX3ldWbhuRYjwKvwyUet9WBzAtU1gImNWiAFQjz3IOYhYvp13vmNnCwOdS2uZV7v6XnFipjTMRr631GvGA32SE2pkYlD0ovb9uJDqFlzdONjPatjDRMaqW7N/H6xVJylpX3kbbin0eJb8i1p2eCYwjBnzrbgvTWCfeSDtu7C26PfEdU4sV2tKhyUzVz0h3fyC9BkeCo4nq3x8lMsT+R9QoaDsN3/pXdp6C5xcLmx/4JlOeu+W83kZX35Pu/r80+JOlJzqBTJlPfs4Ax4cjntqWF6/5C76RDrMZGYuLW4zCzUOM5t1oselr26NwJWM1OZlI/dmQ2OJhe/LXab1jZmM8lf62qELY0UmhlyskshTwcWItzlFm9ieizPUDnbSvoUDHrepXRMrUjuStcdsDOJJYP+nA5cBudQJ4lzY9L2wf4sv4Bnf/iJktQ35BljOJE93fU6BYjVW2nCD2YFqFDraccPeHiYGt2YhU30m5bXP375rZAcAniCIiv7Ko0Hdc+j11FH1fVWf/gezZ/5IzIGb2TY+iC0e1illz5mhDYhPmhYHD6esETgLqritstO8Q4n1wSjq0t5mt7e7758QjBo9mIk6AIT6HjgG+WCdImjk8ETgxzVauSRQV+aaZvUrMNBxWs20nEIV5tkqXd0jHNqjRrqLrTitKfh4B4O4PmdmM7v42cILFNhR17t9YJ76Ou69TuWo/M/sH8Z1fJ97bZvaKVfbvLeAWMzuO/h3UrI66FdjXr8ma7r6qmd0Gkwe2Z64Zo7HGc0tiAK5RYGk7Yn/PXKcQ9RI2Jb7zdyaq5eZ42cxW9bSlmpmtRlQHztJz6aAirdgApdgbvMYC65KxmuLe5u4faKQLphG4S3JGk8xsI+BYYuQYImd9N6+51UEl3llERb5fEaOqewPj3H3bnHiVuB8hPojfTWywvJ+7X99hzNWJjtsa7p5bnGRESqO/C9B/hqzI/nedMLOb3X31NBO1pru/3ioVts1YU5QC77BtRbec6IbUwfo8MVtzBalMu7t/MzNex+8rK7SNSOXzsuUMiLu3ffJrZpt5bEbdsqJlTqfCzD7jHSwxaIp1B1Gw6p10eUbgttzXmpnd7u4rD3WsE2Y2H7Chu58y5I37369VqnvWe760kp9HKd7VxADL74miV08Du+Q8D6lNX/WUspwGW47O/KwsvY3LLMT7dPIehqlttQuwWcF9/VK8G4mCXDenzuD8xOBFzl7FU2wL0+pYjXjj3X216veKmV3leVuvrE5UKm9UUF4Q2MabihC2qydmAs1sFJFGtzmR3uHEA3geMaJaq7pRyXhqW0fxNmwR69ycjkxlFG6Bajx3f2Y4YzVpPD4vmNkKxJfN2JxA7n6xma1KfEEYsY/evzto2x7EGpyFiPS3S+lfTa9taYRwB2JU+xmi8uj5xFqaM4kNU7N5bJx7M9DRiZ2ZPeDuSw19y0FjLEWM3C/g7iuY2UrAp9z9Rxmx9iJKWD9DpMVAvPZy9hyckxil/VA6dBUxSps7ojzRzOYiUqMvM7P/0vcl1m6b5kn//YuZfZnIJKiWY89d71Z6y4liLFKFdwb+TZxgfsPd30yzNQ8SKUbtxir+viox+19yBqSRWlnt7KXHajZ3f6lu25KFzWwOYgbwd8QG6tl7+wFzAY3X6pyZMRreNrMlGrPCFmshs2fHS34eAf+22HD+tHR5O2JLgJGg48+jJjsSBTq+Sqw9XQT4TGasXYHj02cwwAtUKqDXVHQbl9TZ+3n66dQ87v7DyuUfmdnmHcQ7kvhOWMDMDiYGqHIrlM9vZot72k/UzBYjii7lapy7PW1mmxCvtYVzArn7zWnmemni3O2+uufOVT0xE2hmpxFvpJOIE1SIJ2Bn4oW4zXDFU9uy2/ZLIr3pD02xdgIedPd9arZtFSLFbE6ieEAj3gvAlxtT71M7VlPcLxIdl5WItJrZgAPc/bc1Yizj7velDuAUcttWkpk9QMwGnOBN60fM7Fvufmibcd5FfCk7sTZlWyLN4z6iQ9P2Whfrv96ucdb7LiKt1D1z3Z2ZXQV8A/htJ7Mp6X4PEaPaHZ9omdnZwF3EexXiJGdld99y4Hu1HfvDxHvjYnd/o8b9HqWvvHszd/eckv2k9KbLgf2IE7e9ibUve+TEK8nMfkAMkE2RPWBmy7p72+ngpd5XlfsUnf0vPANyKjEw9TaRrjYn8HN3/2lGrNvdfeU06PgVYv35CZ5XGGZb4FBiNteIDIz93X2KPUjbjPdRIo3zkRRvUaI69hWZ8Up+Ho0hXhuN4jzXEWsCi25b0Kncz6NuSwMP1sHAWyNOkS0dSjOznxHVnav7+i3vmRuyp5jLENuDGbGeNWu5jPVlSjXW548lUt1zM6U2Ba4hBgeOItYVf99T8bA2Y3zU3f9u/ethTOaZdTB6pRN4v7svPcB1tUfzS8ZT27Lb1vL2FsPSD7h7rUXZ6QRkd3e/sen4WsQXYttpHSVjlWZmx7r7bmbW6iTBPbO4hpkdBvyIyE2/GFgZ+Jq719602My2dvczmo5t5e5n1oxzBlGQZ1Zi1Oxe4gtnM+C97t52sQ6LNUZzEjMxz6Rjj7p7R7OS1peWdFvlpCs3TfIKYANP+2922K6iqVw2wH6Ize+RNmON9rQR+2DHasR7F7GP2SeIk4dLgB92GG9fotDMlyz2Mlza3S/IjLcqkX7lwD9yBmos0g5/6u4tN93ObNd8xOz/x4nH7VLiJD9rEMJibcvx9M2OvUBsrp7z905w91XMbHuiavS3iK0YcmbFG+n3RxApw+dU36814sxAnOheQ6xHM2I7h1qVPCvxZiQ63kfTf1Yge2/UUp9HqW0nufsOuW1piteqSuiLwC3ufl6J3zGSpNmi5iIitdYEpjjrEwN5j8HkYnw7+wioypwGVt9NZK04qaJqujprYNXM1gWWdPcTLNJBZ3P3RzPbNwuwTLrY0fuqBDP7vrsfaGYntLjaPa9AYG/sE0iUh96KKffW2IaMPXVKxlPbstt2B7Gmq/n4GsCdGW17cJDrHhquWE33nZcYRbqVGN3+JRl7t6XHfJ3cdgwQc0L6dwviS2ceMvdGo8U+ea2O1WiTEamzVrl8R0a81YC/EydeMxBl3jt93C4Clmj8fcRJ4kU1Y3w9/RxHLK7fv3Ls65ntuh5Yt3J5HeD6Dv7O2xqPf+U1WPs5Lfn66NYPUQDgm8Bd6fKs1NybrhLrAOBOomjF94n1e9/NjHX5cD82bbZzDmDODmPcTRRMOZO0V2YHn0cnUGhvP+Dqwo/VFYXjdfx5VIl1CTBzoXYdS6wf2yv9XElUfjwf+GXJx2C4f4gsoj8QA5gHpvf/cZmxxhMDUI3LS+W+dtP9t2rn2DA9bgcCfyEmAQDeRwya5cZbG/gckV22E5n7ZaZYi6e2/ZvYd/c8YPGMODMAW5d83HpiTSCRBnYocHTK/YbIy78iXddpPCNGL3PilYw1ULy5iJPXTtsG5R+33LbtAhyTZhQaqU2LAC+l6+q6yMwupO/DtxFvJ2Jma7hiVZ1OfBE21hpsT5xw1lpI7VGm/GdEmk4pjTLRnyT2DfqP1VxjZWYbp/sv1DTyOweQPbvl7m5mf/X0KZou106BcPfxZvZxIsX0KiqjtB34CnGCs4yZ/ZPYfHf7mjEaVUGfSD8zp59O7AmcZLEuxYg1TLt0EM8ajz9Mfg3W+v6xLpTsT3FLbzmxhLtvY2bbpTivWt03Q5/PAR/wNCtpUV3yVmLWva4JZnY+0TGqFonISyOKkfYvMeXjlrt+qd8MSOMh84wZEOC3xOzH7cDVFsVnctcE7krf3n6vWKyt/HxmrMvM7P8Rn9vV5yB3Pet1FluRNMfLTetv9XmUO5v3GPCP9Jqrti1nPdn7gY96ynIws2OIjvkGRCdpWLXKVMnJXknW9ph5vsPdv29mh1Oz2nlF6S0d9ic+P4Y6NqT0mVhyX78tgA8Qn4+4+1Pp/LA2MzuZGAyZQN8aWyfO6XKcSgxabJEub0uslV2zTpD0vflV+lJoO9YT6aBV6QPcvLMiGF2Jp7ZlxWmcGBow0TNTa1KsjYFPV+MRle/+OpyxKjGnqIpoZre4+7iMWN8nZlP/7AU+BMzsJ8QH3KvEbOxcwAXu3vaHnEUFxFWIQhDfq1w1iRjx/m+r+w0S7/dESur/mo4vQaQqrVsnXlOMBYmT8+znM8WZ0aOU97uJGfLs7QQqMWcn+rpZ+3s1xZqDCJZ7At2I82di9L66H+JH3H3zGjF2Jjqi44jCPo2O1UvE85nbmbmdGH0fT6WohmdWW7MoDf8xYhR61fR6O83d18iIdRGwnac9PS2KWfzR3Tcd7H4DxCqaRpT+zmuY8nHLKrhkZr8hOvMfIYrgfBa4yd13zYnXFNuAGT0jVbpysrq4u//AYq3be3NOVi3WtTZzz1/PWjStvxK3488jM2u5tsvda2/FYGb3E5k/L6bLcxLZQ8tkpuYe6k2VoVsdqxHvVm9aI9rqWJuxbnT3NS02Bd+SKKZzl9dc4pJiHU90XqoVd0e5e61BjMoA7dbEgEPDHERaf85n2zGkff3cfVkzm5uo5tn2vn5N8W5y9zUaj3t6DV/veSng9xJ/V5EOUuM5bTp2g7uvlRHrAOI8q8hAUs90AtPJzPzetLeSma3k7ndkxHsvxP46aUT0Q8Si27s7bOdixGjGPe5+X8b9xwDPuvtr6ctrF6Ka2T3A7+p8CZrZp4gtCIrlQltsIP6Mu9+f8rfXAu5199oVrNLf+pK7v2BmY4mTw3s7fQ5GKiu4kNr68vHfAl6D/I3FLda6rEWsuXup0qmZPadTbmajck7Wav4OK/gBv4G7X5Z53yeI2eE/AX/vpE0WFWNPJlJxIVJPdqrzfjCznQa73t2zRkLN7D1E9baP0rcf4tfc/dmMWMVK9qd4pbec2ICoSrccMVuxDlEu/sqMWOcS68cuIx63DYiU32chv9R7CVa43L/1rb1r/DsbMUj1iVK/I7NdRU9WRzIz+zFwWGXQYW5gX3fPrbJYql27Eu+pK2FyQZ0fE7MpB7n7N2rGa9Vpq70tTJc6RwcQyz4+RsweOfB7dz8gI1aRLR1KD9CmmI3O2uROvHWwvUmaYV+S+Iz8CVFR9VR3Pyoj1pnA3u7+dE5bWsQ7hFjjfDrxfG4DzEI8v7U6cMUHknqhE2hmWxPrp54l0tZ28SgTnzVaY2a7E5XkjEhv3IVYg7AO8QF6XI1Y5zZGw83s06mdV6ZYP3b3E2u27S5ixOwVMzuUmNI+lzj5qpWqY7FJ7MvEOoHTiA5hJ+Wnf0nMEo0i1gt8LMX+MLFXUtsf5Ga2H7A7USL+Z0Q61z+IzshxXjPlxMpurTEjsVnvwsR6iusq133X88ptVztujeeg44XUpZjZ9e7eUXqpmZ3h7lvbAJtH54zoDfK7sjtuLWI94e5jMu87K1GoZltisOYC4HRPFRJrxroO+I6nyoAWRQF+7O5r14jR6gvTUhsXcvfpZgmB9W05sTfx3XAOZbacaGQ6NLZfucEzMx5sgP3uGrzGvndWtvw/ZvYj4DrvcDa8Eq/YDEhJJU9WzewrwClNnazt3P3oQe84cLyinbZWs2odzGhdRqwXq7btdHffMLNtCxLnD0bMENfe0sHM9iSyEBYHqhMCsxMz97VSX81sTaJ4SLHOUVP8WYDRXm6z946Y2Ux1zoWGiFVkXz8zm9P7Zog3oH+Brxca5/o1Y15BdHpvov93wqfqxkrxBitOU6sDZ4ULo03VhZvD9UPk9S6Y/r8GUSJ+y3T5tox4dxJpK/MC/yNSQwDmpmYBgOrvJ0ooL5b+Px8ZC9mJGcTG/8fTvwhLrXhEMYe5iXUflxN7S/2GtNA+o213E2/OdwH/Bd6Vjs9EKqJQM9as6TmYRMzyQnSSasVK9zuNOEFai+i8LZz+fwzwp5qxfk/kgH8tPQc/r1w3IgpY0KJIRKtjNeJ9n1iraB3EaLxHF231U/jvf6Lm7c8f4OcvwMuF2jQ3sebg7cz7T/H+zvkMqdzXiPVAdxKj3CuVfA6G+4dY7/RI+rf5p3bRH6ITP+DPCPh7ryK+/26rHMv5rJxEpOBOImbIXq1cfqmD9h1ApJF/hr4Nt38wAh63G4kBt0axlPnJOG9I953Q4lhWrIHu28l3DLFEYJbK5VmJqr4j4W9diOg0rNf4yYgxJ7GG9bSm75d5MtvUeE2c2slrrCnmu9J74Xfp8pLApqXid9i2dYishAcqn51ZBdKI1NTziW20DgbuJ6PIDJEdNXeL458Ansxs24db/Qz34+/e+v3dyXt+uhnVHcKMnqZ13f0mM/sIcIGZLUyLGYc2vOnurwCvmNnDnlLe3P2/Vr/gRPX2ozyVs3X3f5vZOwPcZzBPWtpPhFiYvQjweBqZrss9RrJ+B/wupcBuDRxiZgu7+yIZ8bzydzX+9neIqkd1vO1RcOEN4iTk+fQLXra8Ggyr+pTbV0wEbrDYX6uONTzNWlks2j/aYk3UdtByj7OpxsxGE18y86WR2Wpxjfd1EPrrpFnKNINcO73U3Z9Os6jHuXutYjetWBQkaHkVMXhQx4eIDlHzOjsjTqyzWexTtQ2wMbHWbevMUI+kVKLG+o8diC/puu0ZRWQ37EucAH/WK8UFpheetvcYaGQ1I+Thg/06UjZGHRb7S/2QOFEdRQdp28Sg201Nn4+1067dPavYQhtxGxtHn21mF9DBDEjhGbfGJtTvsc43oZ6hmoqePu86KeI0o5nN4im9L2UWzNJBvD8Cl1usH3Uipa7t2eYmb5vZGHd/IrVtUfLOt0hZTdsQg7/V84daWx2k19OLwHbpsV+AeF/NZmazNdpaw8xptn5Na7F/m+etUz6BGDxuZNZMJAqvZG0xU9hxwP/RtA44h7ufYmbj6dvXb3PP29fvt8AVKbvnOQCLolw/BjbJbNtVOffrJutSYbRe6QROMrMlPK0HTCeb6xNpkstnxHunMi0++UWWThzqdmZWNrOXiCd0FjN7r8c6w5mJ0ce6vgj8wcwOIj7sJphZY0av7h5R/c4WUmf3SODI9IFe14Vmdg1RVfH3wBkp9efD1PwwB2612BD43cQs5UlmdjFxonVPRtv+a2ZbAWe7+zswea3bVsSsZR2Tv9Q91rbtZmbfI6qgzpbRtpJ2J2Yo30eqopW8RMpPz1HqxNBjPeEr1RSPDpTsuN0AvNLqy8GiaEGWlCYygVjn+Q13f3nwewzqC8SMbOPE42pqVjFMJ8/7EO+pjXyEbewMkZJEVC9dLx26CviN56cpXUfM1g11bFDu/pHM3z+YXxKpkXc2Og4d+LdFkZpGB+SzxGxbFjO73N0/NtSxGvGan9crzey3mc/rl9x98udZGqD9ErGnXi0FT1YhUtTOsCiC48SG9p1UjC7ZacPdD0vp+I2/9YeeuUE2sffmtRYb0EM8r7tlxtqc2OqgSH0CiwqLBxHZTdVOZd0lB3sQM1pzESnzVU5eVc9i1YWtbNVSgBfd/aLM+7YyH/G9eoKZzW9mi3nNff3c/Xdm9hrwdzP7BDFYsAfwEXd/LKdRFvvaHgUsS5zPzUhk/AzbkhtgQ2JwdmGgutzpJeDbuUF7ZU3gysQL7cGm4zMRe26cUjPeGOApbypeYWYLAcu6+98KtHmuFOv6zPsvS+wJM4oYSbq50bmpEWN9zyhmMETMDxIj2TekE5ItiLL2Z9VpX5qt2Ir4oD2LOKn/XIr167on0xaFZQ4lOpGNTt9cxHYY+9X5YDKzPxIV/C5uOv5F4Bh376REcxFmtpdnLJgeJF6xcs8Wm7yvRaSdVKtf1SqCYVFZ8TBPa+Sarrva3ddrcbepyszm8A4rb6Y4MxJrdjuaQU2z9M8Cz9F/1L4xA1W3cMKgA0+eUS7eourrTPSd7O5IZAZ8sWacxsjqH4nPjurI6m/cfZmB7jtE3NHEuqPGBu/XpHi112yktSkfq/vZPUCsxYny/2sTn3GPAtvX7einv+/dxKDW+vR/3C5y92Uz21fkeU2x7gBWbppxu8Pd2x70tb41oy15xprRNLC4G7GtjxGFg37vna2136gar4NOW3FmNh99a2Ov9/y1sRcRqYIdVzxO8R4C1nT35wvF29Vr1IIYIlbJ6sJFqpaaWeP2WxMdoj/Tf61c7S1JLKrHjiM690uZ2fuAM919nbqxUrytiI7bE8DGnTy3ZnYLsU7/zNTGnYhN6LM7W6VY6cJoPdIJHLISYDu36UY8tS0/XrdY4e0wSkoDGh9KF69x99sz47ybSOsY4+67mdmSxIdxVsqJFaygZwMUw/AaRTBKmxZeuxbprzt2MoM61Ax/RofhwCHi5ZSLn6IoR6tjbcTZme5sOXEGsT7uj+nQdsSala0yYq1OpINeRf+Trpy91hoxOyr/b2b70JdN8E/6P26/c/dfZcYt8rym+/2UWPtVnXF70t33rRHj0XRfA8YQHefG3rZPeEonnh6Y2bXuvq5F8bFWgz/DOQOCmZ0NrExkKFTfB1nVcdPgygbNA/kdtK/Y96kVqC5shauWWuutSBrcM7YkMbMJpH39vK/gUk6F1kYhOSPS5p8jBo+zBi5TzFvcfVy1PWZ2ndcostYi5qeoZK+4+18y47yXWEP5Pnff2MyWAz6YOwjRK+mgV6QPkfO8kvNtkXK5LrAzMeNz4jDEU9sy4pnZX4hR7Yu9KV0ojXjvAjzm7se32bbJmkeQrGwlyU62E9iHKNLTODn9o5kdmzmjdzyR19/4UOt03cGaadTyNpicfpW11sXdT0r3XSodur/5OW5H4Y5b6fdCN7wG3GlRlS9rBrVuJ6+NeLU7eW142yrp/en9XnsmJQ0qnFR6ZJU4+at2XK6w2Iswx8FEOvNoOls71hjcOpA0Q2lm1xKFV2qNmLv7EcARVjibgELPa/ItIvV9TyozbnUCeN+a0d9Q2eM1nWB3vGZ5JPG0Z6p3ab1nAY1CXB2xvsyER4h04wspM7hS7PvU3S8zs1vpm0HdJ2NA+imiYMqnUrsaJhGd1bpt6kaq+xvu7pbqaKSOdI7ae6a24ZX03T7BzA4j0uZz24fFPsprAI2sw73NbG133z8j3Anp5zvp8gNERz+rE9grM4GjiVz57YHFiP06RhPT2pcS6YMThiOe2sasxDrKum17L7HG8TPAf4jRn9Ep7kPAr9z9vHbbNsTvyt4CoGQsixSnD3pKdbXONkNtjHTd5mX26ClS7jnFWp9ICXuM+BJcBNjZ3WutGzWzK4EhO27exjYspd8L3TASZ1Ab0uO3K7EGe3LRFc/YqNzMPkZ8CT5C3+jvFzyKYQ07MzuRSP+8IV1ek3j9fjkj1i3uPq5Quy4j1ok2Zii3B9b3AkWYShjgef28t0jnnsrtmmIfyZLPi0w93chMSHFLf58uRF8xqEbb6tZNwApu6ZDitUrvfxEYX/f7zwru61dayohpbCn3f0RV2aPd/aHMeHcAq3hfvYkZiUq5OeduN7v76k2vtQmeuWdrT3QCqyzWAc4HvOqpcthIiae2ZccaCyxIVAl9wKNya90Yg1WS/Ki7tz0KVDJWU9w7gdU9rS1KJ9Y3u/uKGbGKrTtI8bYnFmSvSnTgPgsc4O5nDHrH1rHGA5/zVJHSYn+z05pPxNqI05WOW+HX7pxEgYJGiu9VxOxMblXEmYl9q5yYQX2jk/aVYrH57n3E2rsfEM/Jve6+T0asRvXDpYn31H0AXqhoRK5KWtJMRNueSJcXJbbuWSEj5iHA39390gLtG/GdmfTcVp/Xce7+jxr3L77XqJldQqzr/GOKuQOxPUHWfnfdYpGCv4i73zHcbQFI3ykT3f31NLC3EvCHOp+Zgzyf2al+3VDy+9QGqITqGXvUmdk6xPdLc3XhvI3FoxjfOGJrJIjCiDcT3zlnuvthbcSY0wvv6zfSpU7g+p7WEVusN74y8/PoSmLy47L0WlsLONTdP5zVtl7rBIq0Ymb/ZeBKkn9y9wWGI1ZT3K8Ts1fnpEObAye6+y8zYnW87qBFzGXoqyp3uWdW0LMW6wJaHasZs+ggRikpxfQu+hfDWNndpyg33kasTxLlsh8mnoPFgN29bDW3LI1Ry8bzmJ6PSzxvLUmRYgelWeH1lCnmJCIN6XXgTchfo2VmPyNSxBoDM58Flnf3QWdHui2Nim9NFOm5yN3vttga49vArHWyCczsfe7+1EDPReZzMA+RRrsefdsS/MDzCsMsBXyDKWd5ar8PUrwriZS/UUSV4eeI9Ua1KoFbZZuJUizWfI0j1mZeQqRzLu3un6wRY0GPau7Fns8U9y9MOUjwIvH++K3XLOJU8vvUotr0SiWeDzO7jxZbOnhm0ZQ0IPIZTwV6zGw2ojDfFsRs4HJtxLiFWI/536bjnyC2h6q79VhxVnZrHiwqvR5CLBkx4rNkf3c/PSPWqkQBnBWIc4f5iW2csgZ/1AkUAaxgJcmSsVrcfzXiC8aAq939tg5izUvfuoMbvINCOGZ2srvvONSxNmMdT3xBN/a7257YQ7PWdgfTglZpHLmpHekLf9NGykoajb7QM6tcNsU+CXiFmD29K+P+N7n7GmZ2NVE581/ATXVGpK171TyLbjlhUT16Cl5/D7KiKh3KxuzCDPStHc3tWHactmaRPrsIcBOwJvA48bm0v7ufWzPWrWl0POuzZ4jYs3mH1Skt1ob+hilPyscPeKfB4zUGV75IzAIemDNg1o3HrRLzG8Br7n5UNYWtZqx3EwN476SO9DLEgEHue/QI4uT5tHRoG+IzaVZgjszvrSLfp1awEqqZ3ejua3YapxLvXmKQ8o10eRZggkcxuLaeW4utWr5CdASb9/X79EiYybaoHltqa55GzAWB1YnXx42e9hfPjDWKvoyJrJoJDb1SGEZkUO6+8SDX1eq0lYzV4v7j6b/QuxMLEamRo4D1zCx3c1to2m8zje7XSt+s2JP4ktib1NklY3+vacSrZrauu18Lk9N3Xs2M9az3X7PwCLGuoYRfERUSdySKbtR1bEpX+y4xIzAbcEDNGNV9kg6nrxPY0T5JwDFECmfjNbZjOlZ7a4LkQvqq1TXWKd9Pxp60Ztby86JuRyvdp2jRj0ra2j30dWgaM2V1jCNmPt5JKdz/Bt6feZLU2Lx7bSu0ebeZrU0UlZkNGGNRoXl3z1jjCbzl7sdk3G8go9LJ5db0FYrIUfxxA95MJ/c707eHXu72SFcDH0qfIZcTM3bbEAOEOT7Q9F38l8YArZnd3W4Q69s6oaGx7+YYMxvjNbZOMLOjiPfPK0RBkuxKqJV2XWFRKbfjLR2SU4EbzKxRb2Ez4LTUSW9rf2bvwr5+rXQ4cPkkcFepDmAyA/HZNgpYysyWyvkcT+dWnyRm2EcBn0jnbllFjXpqJtDMDnX3bw11bDjiqW3ZbdvHo1rdoMfaiDOSt9aolu22yv9HATO7e+3BnDTbthJTrjuoVajDzPYnpW0RH7iNE/M3gGM9r/pVzzCzVYhU0DmJx+4/RBpR7WqSFtt0LEqk+zmxj+b9wD8g+0SuYxZ7o33WM9aHDhCv7D5JBbcmGCD+qkSnYfeM+1bLiI8mKsyN9/z0wS2p7F9Yd6atKVaRtDVrSuVtvlwz1rpEx2BrpqwmWfvzLcW8kUidPd/7CjHc5XlrPA8iBmbOof9Jee3U0hRvK2Iw5R/uvqdFRdWfuvtnasbpxuO2HHFyf727n2ZmiwHbuPshGbEas4p7ESnCh+XOKqZ49wIbNmbn0+z9xe6+XJ24VnDrBBugsFcl1h9qxCq+pUMl9mrEZ4gB17r7LZlxiu3rN0D81YmByzXqnlta4a15rOw6z7+SKoFXYuUXNeqxTmCrtSTZa41KxlPbirat9peDla0kWSzWAPFnJ1LqdgfO8Rp7X1Vi3ONt5O/XiPeTTjt81oWiDtMKM5sDwDvYON7MThjk6rZO5Mzsz8So8bleaGPmFLejNOhusijHvpX335rgrNyOyEC/o0Q8M1uESDXfLuO+RwPvp38K3MPu/pXMthRJWzOzV4iKzhAnlkuky7WLf5jZVu5+ppnt5u7HdtKuSswb3X1NK1D50WLvwWbumYU6SrOCm56XZLH10JeBXwC7eqwbvdMziqKleJ8k0nKr66e/DFwJfMkz1tl3S3rPb+vuPx3GNszh7i9ZrI+dQp1BDOvCvn6lmdmlRE2HMh2tsus8O6qP0Kwn0kHNbE/iDb64RZWehtlJo+TDFU9ty27bdsS6oMWsfzXO2YGcEaWNiEqSjRHLF+hfSfIX3n4lyZKxJjOzuYhNmnci0jJW72D07HozW87d20rhGIq772+drw9qVIrsxr4/I4qZ7TTAcQDqjPo2eJk1k2sSX3pHmtnfiA7Dhd55ldHLLEqC/4n+exhmzYAU9g0ibarflhO5wax/GfUZiIq5z3XUwj4TiYIAOT4MrNDIQLBIl7qzg7Z0nLaWLNtBG5rtT+zPtgexj2wJT1qkhHoayNsbyCp65YU3mLdYH3cMsIC7r2BmKwGfcvcfZYY82cz2poP1sQMN4jVknsB+jXhuz0kdwMWJIhtZ3P2vFhu6L0O85+/zvmIwv8yNW4qZzUdkcmxHLNs4Z/B7DBin1JYOpxLfy+NpUaUVqDOIUfT7PWWa7EJUzFwYeAt4kHjdXpkZdh53/0SRBoZHiFToEsWXLjKzT3iBitHQIzOBFmXY5yb2ItmvctWknJOQkvHUtuy2LUqM3k0RC7jD3d+q275K7BG1tUb6QtiXGLk/HjjKM7cQqMRcjyjz/C/ig6mjUTiLUvbb0rQ+qG66g0W++yU+QvYu6xaL9R9THCbWWCzkGSm+JVhfoYnZieqz2xGL2S8gSp5nffGM5BkQK7zlhPXfi+wtYr/Ls71mxcEUq7FOCKJDuQrwmLvvkBHrz8D/eaqomD5DD8mZVUz3H3H7UlrshTiKeJyuab4+M/1qPuAIYoP4xsbz++QMwJnZu4j9bce4+26pI7K0u9feVDzFu4oYxPitd5iqmu77e+JktVqt+G13b3t9rHWhSm5T/BmA2XKyJszso+7+d2ux7jG1bVhS5mFyhs8WxOD2UkTHbxt3X7iDmB1v6TDSpQyYx4G/EWnbLxHv/W8R2Vi19x20glvzpHhnAysT61k7GTDDzLYgiqPNQIcVo6F3OoHFprJLx1Pb8uP1CjN7mZhJOIHo5PbjGXnqFtWvvs6U6Q65JbdLpjucD+zYaUd3WmEx/bc98aV1D3CwD1OFtFZpi+n9ujWwtXewlqSUdCK9L3Ei/aUCJ9Jd2XIindR5J+mSTR2tt4gOYO0sjBTrKqJDf1M6tDpwPTGjl9tBmpk4YYUOq9SVkNqzKlFZeIqOi7tfVTPe5kQK7Z3ufkmB9v2JmE3ZKc3czUqsmVslM17ZjaO7vD42V+rM7EEMMI4n1lD/vG6KpJl936OCaqvUefeMtY+lmNmrxHvzu8RaOzezRzoZKLMCWzq0iDk3scn76Maxmhk/RTWnR5rZDe6+llUql2bELLY1T4pXbMAsZaxsTqHKpT2RDsqUU9lWua7uVHbpeGpbRjwzu9bd17X+RVOgwzfrCPVT+v7GUhX+nnD35gIAnSiZ7vAacGca1a+mDtYeNRvJLMo870J0aG4kiqfcP6yNmnJvy8bgzG/ST5bCMyAnEJ8hH0yXJxIpgLViWd+WE7Oa2Qeg35YT78poVyPuCkQnZJ50+d/Azp6xtUbhWbXvFYyFxQbgJxEznQYsYmY7D+cJoUfa8g1mtran8vO5LNZQLg9cB/zQzNZw9x922MQl3H0bi+UMuPur1sgBz/Nvi61gGim+n6WvQmWOt81sCe+/PvbtIe7TksUm1kcR6b4zE8shXs78bl4uDSBvD/yVGDAbT3w3ti11AGcgtpcoUqiqwTpfDvFtIpvmGODUNGDQqTFEkbaGN4FF0+uu9ne1xVYk+xBplxOILTGuB4ZzcPDNxmvWogjXGxCZHGaW1UnywpWUC3+OP0jByqU90Ql0903Tv0Xy8UvGU9uyY62b/i36Zh2J3P2gLoS9L42u/oX+6Qm56TCl1gdBlNi/MLMd0wQz+wrxZXo5sFGnKVIp5j70zRb/HvgAsF+dlBbvXvGWRsdt7XQ5q+OWlDqR7taWE8cCX/e0T2jqLB1L398+pNRJ/g5RLfbnwO+ADxGFLL7o7jfXbVTdWbA2HA58ojFwYbE+7TTyt4Ypysx+RmzeXZ2xqHOyuh6xJ9rbaRDjGqJiYCfeSLN/jU7bEnQ2cPYV4rW1jJn9E3gUqJ0qXNFqfWzuWuNfEZ2aM4mUxJ2IWdUcM1ksrdgc+JW7v9nBCf47ZvZVoopyEVZguxR3/wXwi9Tx3g44F3ifmX2LWAv5QEbTOt7Sock+RAbBDe7+ETNbBsgqllJQ4zX7GjEQvS2Amc1P3vfLSPc0cKVFYa6OK5f2RCewymLh9Fj6j9Zk54GXjKe2ZbdtbmKz4WqsrH1wbARvrVHYrMQHSHXxsxOVIXOcz5SlxWtL6VfzUyj9agQ7iigVvy6xR1XjeCdrM7/g7keY2YbEY/h5ovNVal3DBu5+WebdS86AFDmRTqOzJ1nhLSeAdzc6gOn3XJlOuuo4AfgDMSt5I1EYYwuiI/grooBPW7qYNTFTdeba3R9IJ+pFWGf7fJ1CFCHahEgj3Jn6xXnecPe3Adz9lQ5n7BoOBC4mZk1PAdYhBiKyuPsjwMfT62sGd59iuUDNeJc3ZulhcsGU7E6quz9kZjOmx/EEM7suM9RviRnn24GrLdYdZldSpnyhqs2JzIaOM2HSc3owcLCZrUh0CC8iqubWjfVDiy0FGls67OF9Wzrk7LH4mru/ZmaY2Szufp+ZLZ0RZwq573ePNZ6LAvO6+78rx58DvlmibSPMo+ln5vTTkZ5YE9hghfZG60Y8tS27bT8kvkQfaYqVu4/WiN1aY3rXlH71MeAvBdKvRiTrQvGExmvLzI4ArnT3c6yDvbRaxH/C3cdk3rfxnP7DY7+vJYhCM2tkxPoEMUu2HNHBXYfYW/HKnLaVZmbnALcSKaEQMzPj3H3zGjEmr+sys4fc/f2trhtO6XPc6fs7twdGeZkqtVhn+3yNd/fVqp+3ZnaVu3+4RoxiW1ekeDMQhSsuJ9LojJhR+fegd2wdq1XVx8lyZwVKMrOriWI6vycKkD1NvE9L7b85yjMLwFnhQlVWaLuUUqxL9RfSZ9vniUGpjwL/JQaDPpnb1krsTt7v7wVw93+lGcAPEWuU7+60XZ0ws5PdfUfL2Lt6aum1TmDpvdGKxVPbsmPdD6zoHZawt8r2FUTKVcPsxIlr2yk2JWONdFZwbz8zu4um9Ct3HxGpZdMCi2IHCxFVc1cm1uBcWecxtP7brfS7Cviou9ed0WrE3YAoeFCk42Zm89LhiXS3pMyE79M3+n4V8H13/2+NGJMHkJoHk1oNLg0Rq+WJYEMHJ4SzEOmIjb/zauDoErMhnbK+4hCXAEcCTxF7P7Y9m9KlgZoi+2Va/wq0U/DM/cxKSo/fs0SK3v8RxVyOdveHBr3jwPE2IQYJq+m9PyjQ1I5ZweqPhdpzgbtvmjq7rWb/O67KbGYfJp7Tizs9/+qwHbsTFeINOJSYFLib+I45zDP2vWx03oY61kace4CNiSyp9aFfHYwRUQyx1zqBxwGHe6G90UrGU9uyY50N7Onuz3YYZ8RurTHI7/k08C93v7FUzIw2LOjuTw90wlTnRKnTk91el2YaVgEecfcXUkdpIa9RadTM/kvMXDWPaBvwJ3dfoIP2Fem4pY7qacD57v7yULefFlVmoaozUKTLi9fpjFdOBFulMxY5IeyEma3UeI2mdNJvAWsAdwE/cvdXMmJuSqzhW4RIvZ6D6IiXLIZVm5kdALzKyNwvc8Qys98QxZo+Qswsfha4yd13HdaGJTYCt0spLX2/3OGZ249U4ixODAg+BRwC/IIo8nUv8A13f6xmvDuJ9PhZia0i3p9mBOcGrsjJmmhxLjIjsUSl1uSFxZ6bexITAv+k/2fwsH/2Qu91AkvvjVYsntqW3bZxwHnECUN1BK7u/nQjdmuNQX7Pj4EViRSsjUvEHE6l0696kXVYoS6lNR3mlTVtles6msXotG2VOB8mijBsQpRU/xNwgWfsw5fiFdtyIp0M7kOsqYI4sTnS3f9QM05X91obSZpmPQ8H5iXWRG5OrPPZqWa8GYG9PQptjChdSEM8idiz8IV0eW5igDV3qUZju5rF3f0HZjYGeK+73zTEXVvF2pQopNN4z2evQbW+VPfGv7MBf/ayG3pnsRG+t60V3NLBYh3r/u7+RAftuZoYxJuTGHA8gSjS8wlge6+5lKfp86PfdiZWczmEme1PFAWblbR1DvG6fQM41t33r9O2Stxj3H3PnPt2W691AkvvjVYsntqW3ba7iUXjzbHq7gfVnD6RPWJTMla3mdm6pFF3L7Qxagdt6ZkT326wASrU1R0Q6YZK25rXAWe3LZ18fRT4ElFhNXcPpyJ7t5nZTkTa29eJNYFG7Fn3U+CIuh3BUtL76gVP+26a2UeIDtZjRBGGYUvlSu2ZfKJmZhOA1T2qPxpwe+bg4BXu/pHCTR1xWp3k1j3xbbrvMcT786PuvmzqQFzq7qtnxHoI2JIC+5mZ2Y3uvqaZ3ZBiPk98Zy3ZSdxSrIt721oHBZJsgC0d6na0KvH+Tt9eo9WZ7LY/x5ve7/3Wmee8ds3sFuCD6TNjYXefmI6PBm70jDWoZvaT3A7fIDFXJtYqAlztNfcCNrP5vJI9Y2Y70Jcx8bvc91ivVQctvTdayXhqW55/u/uRnQbxEby1BkAa+dyISG96i9gr5lJ3f2fQO04Z5yZPxTjM7EvEmp5zgAPNbFV3P6RUm+tSJ6+zL3wKVKgzMxvqy6Sd23SjbU1tmJUod74N0dHqJO2qVOXSLwNbeP90pr+b2WeA04lqn8PhDKKy6ItmtgpRsv8nROrw0bTYVL2ulCo2m7vnVGyc08y2AGYAZvG04by7u2VuAwBcZ2a/Ysq0y6yq0Z0ysy0Hu97zK23PYGZze1pvmrJPOjmvW9OjcNNtqV3/NbPcCoRPUm4/swvMbC5iQOVWYnD1d50ELJWZkHRzb9tfEQVTdiRSpesovaVDibWm71hsJzMn8C4zG+fut5jZ+4l17HVtSVr32OgAJvMSGR45LkoZa/10MIO6N7AbfdXXTzGzY939qBphLiW+6zCz7xIdysbe28sSA5C19VonsPTeaCXjqW158cab2U+IhbfVWNlf9jbCttYws62JvXBuJ9ZEXEeM6B1mZjvUHFGqlnDfDdjA3Z+z2FPrBiJHvzZrUf2q1TEZUidf+I8Qz28nHa0rLNbZnldN+UkngusSpfavAE4chrY12vInYg3IxcCvieI3tQZDmpTau20Ob7Gexd0fM7PcbRhKmNXdn0r/3wE43t0PTx23CblB02f4HsSs83iiM/dzd6+1gTdROKcxk3CDmS3g7s9YVPyrtW7UzC71SBFs7MlYLRziFNjUOnOgZrP073tS2/6eLn8EuJL8rXkOJzq8ZxF/39bE9gK53kwz7I33wvxUMmxq+ibwVzO7ig73M/O+KtFnm9kFwOhOZt0Gypqgxr5+Tbq2t63HnqA3Aznb2JTe0uGT3mLbK+I93K5vEud+7xCDg/unWbI5iKyOup5sNdDg7v8k1uHlDFx+o/L/0cSM23jyPz++SAywvJzacyhwPbFeuV3VgcktgQ+5+8vpczj7fLfXOoGl90YrGU9ty4vXSB1YqylWbrpDy+0rctpWMNZ3gbU89qqaDzjF3TdMHczfUGMTatLIMTHqbh576ZA+TLLKbSc7A80dvl1aHJNBdPiF/wowwcw6qVC3EfAFYkPhxYAXiC/BGYmRyF+4+4RhaltjxulO4HOe9nAr4CDK7N32auZ13VY9efgosD/Q2DS7k7jLeax93h74KzFoMZ6YrWmbD7ClhLv/i9hWpI750327mQpae6Cm8TemDsxy7v50urwgMZCRxd3/kNLhPko8z1t6ZwXXjiQyQ95jZgcTBVi+mxnrYKLA1Gg63M8spfZ9mRiIcuBai3VWWeuAKZyZ4AUKwFgXCiQBE9MM6rnE3oj/JQqy5NqAKV/zG7c4NiB3v5y+NdMQz+V8wH8zP9OLD1y6+2bVy2a2CHBYRtsmh6BvsIH0/7ofvrOa2QeIc7cZGx3KlAab/V3YU2sCRYZiI3BrDYvqVyul9KhZgeu8L6f+Lq9RrcvMHiM6pEZ8ma7tUUlrNuBar78Oajvgc8SH7TWVq2YH3vYRulh+uHXjC98KV6hL7ZoPeNVT4YlcJdtmZte7+wc7aU+LmB1XLrX+hY36XUXNip6D/I7as1AW+0YuSOzT9ilgqXTisCCxF+e4zLbcTaSUngr8yt2vsqbCDDVizQHM7+4PNx2f/D5pM84jwP8b6PoOsleKaP68tg4rLqYMjuM77PhV27IW8B+i823A5e5+b2a8W3JfWy1inQFMAv6YDm0HzO3uW2XGK7qvn025FQMAXq+WQNECSS3iZ2/pYH3bXlUrFUPmtlfWel+/+3Jex2mA4AtEQaNWA5e/zhy4rP4OI96nK2be/+tEZ/ScdGhz4ER3/2WNGM3F2j7nUZl9XqIwUd7neC90As3sm+5+mJkdRes3at3R6GLx1Lbstu3g7n+0ATbNzUk5SXFH3NYaKXVgFSLlYmPgInf/scX6j2vcffkCbX0XsIC7t6peN9j9FiU+eKfYDoP40OxkdrHxOzpZJzcidesLP41+LpUu3u9pfdVIkAYwxrj7/R3G+T5wB1EdsOMvMCu05YRNhcJGlrGhcjqB2YboCJ6R0qRIo8rvcfdLMtuyNzF4cTtRqXUM8Ed3/9Cgd5wyztbAL+nbU26XNCPe733SZqzniWrRA22H0XbVTDP7M5G1cW7BzsKviEqNpxHfgdsCD7n7Xpnxvkhs3j2K+Pw4rcM0yWIDLGZ2CPB3L1BwrNXgQu6AQ7pv0X390ol4w2hgK2Aed/9ejRi3ecECSZ0OMDTFKrmFVvF9/SqxiwxcNp2jNrZeeqxuZ7cp5qpU9lR199tyYzXFnZFYS50zU9wz6aCNkaxbRmA8tS1PY1R99gKxqk4CrjezEtthFInl7t8ys08SG23/wN0vS1e9QFoo3Kn0AVKrA5ju9zjwuJnt2tzZNbP1ifUunepkndxIVT1J/Rh9X/hXEyfV9QPG430SUfXRiPTGnT2/2EExZrYZ8DMiLWwxiwIlP/C86qBfJ97/b5nZa5Bfej45nOgkHWJm2VtOlOjktfE7aqcLp47y6S2Od3QS4lGQa3JRLjN7gljjVte3gdXSqPYawMlm9u00a1c3ZerxOh29IaxJZE0caWZ/IzpuF9adRaly969aFIlpdJSPdfdzBrvPEPF+D/zeYp3X54E7zOwfRLXAKbZ5acOlFoWMSgywfAX4ppm9DrxJZ+/T28xsLXe/AcDM1gT+0UHbzk8/Rbj7802Hfmlm1wJtdwIpXCDJI937djMb4x1s6ZBivUgUlvousTfx6+n7ZiUz+0PNDtdXgeUZYF8/ILsTmB6zp3PvX1E9R32LGFzp5PXWqFNRvDCVRwptVgcQemQmUKRdNgK31jDrWsXG5hgXeKpsmnHfu4jqhz8lRkIPA8aVGlWe3qS0tX2JL/wfufuyletyU+rGEyki96fLSxFfXqsVana21LaPEkVcGqPdd+am13SDFdpyomBbvkiUdr+4egJiZt919x8NV9sq7XiYKCZ1DTGynZXx0Pw6sEhTvYAY0Nil5kzg5NmUTjVimdnsxAz9dkSlxQuI99WwbqnTkF4rmxKdwEWIarDrAi/7/2/vPsMkq6q2j/9vckZJBnDISckZAUEQxUcQJUtQJKMkeY3IY8CckAyiSH5IkkGR4JDzDEOUjJJRFHRgEGG43w9710x1Ud3T59SpOdVd63ddc9F1amr1nqYr7L3XXsveoWCsieQFFlLFy04XWCoh6c+kc2SNycwY0qLyWxRcWFUX+vrlXZ6GGYA1gH2LvI5LOrnl0tc9tUDSmbaLno9FFbR0aIk3gfRvWwz4I2kivazt/ykQo7K+ft3Uy1k1rYpmTDTri51ASZfSJv2woegTosp4MbbSYxuyLUTZtA56s7VGtyo2tipTmathbVJqx82k3dlGgY1hGwkffCtUWUXEJjO7KdXS9sM5PaYXvGn7XxpYiKTUooXalO6Gjsq7N1JVq2o5UYVfAXOQPrwdJek6243U962AXnguvJ/0vN8A+LlS+fm7bX+6YJyJkpZ0Pg+YdwQ3IhWzKJrqvkvBvz+URtn5icDppB3K+UgVOL9OOm80LHly1e73vaNJlqTDSa8j1wA/9NSm7j+RVDjt2nbHmTWSlnOqQtn2Q6nLVe7erMNhNX//yZImSZrXHfb109RqtL9ouvwmKRtju4LjqrJAUkMVLR2avWX7zbybfYTto5XbiRSJIWnmPKn6ROOi0tm+GaocbFm9nFXTTtkJIPTJJJCUhtSr8WJs5YyrMFazXmyt0a2KjQM4V6wr6Q1SBcTZ89iecPGy/SPhg28luvSGf6fSOdTT8+2d6N7zpKj7JO0IzChpaeAA0oJBGZWW71b1LSeqsFZjd0PpHNlxSmfUPkPxFMlumUx63k8m7ci8QDrXV9S+tHz4sz1R0mYU/yBd5Znht50DdDr/dEL+M2xVTK4GcR9wqNufB1qrTMCclrc06bkFFF5gOZjUfugXbe4rVbm7TCbONFTV16/SarRqXzDlIdv3lwxZRUuHZm8oFYP7LFPbnhRdaOxGX7+q/QL4aGtWDVB7Vk3VIh00hCZtUjKgYEGBbsRqitnRwef8JvNt0oe2bwH7A1uTUmsOLDsRlHQ3qSDD90gv5r8C3rC9TYEY9zR98J2J1Mh6AdIH31t7JU2k2yRt6qnnPos8blbSOZwph89JxXRKn2GqilLhoW+S2sKIlEr0PZcv8d4c+32kggKfKfHYGUhn0n7k6lpOtH6PMhU9H7S9XMu1bwEfIxVzWbqOcbU8fhIp1f1w4Gq//VzUcONMl3T3Okmax6mdxnzt7nfB4hpNcT9NKr7yr3z7HcBGti8qGW8PUoPxRUg9JNcBbrHdcX/FXqKKqhWrwmq06kLBlHZpgs3vsyXivZ/UG/QW241F6e1tD7u/8Eh4vrf7GZX5uQ2RAQBAkQyAnGnxS9JntwOA/yWlqT8MfM5lq/iO4NfVEEJBkq4gNbWdk9Ta4UzSCteWwEdsb1ky7hq272y5tovt0wd7TJsYXf/gOxJIetL2mBKPO9D2kdO6NtpIHZfvrrzlREv8MhU9zyBV2ryi5foewPG2O07zLTOulsdvSVpwWAv4L2ln93qnPmBF4lxLKnQzZLq77VOKjrFTqq51xWW2N9fUVgLNu7l2gVYCLXEnuKWtTyfnqpTaEa1JWnRbJX/w/K7t7UvG+yDp/NiUrDPbp5WJ1YtUbTXae0kZCW0LprT+f55GrEpbOlSpl5/vTWP5Lel52pxVM9NgGTzDiHcY8HyOpxxvbtvD7j2oVDTuZ8BcwI9JRfLOIZ0HPsglzoxCTAJDAEA93FqjShpYhnrAZKPdB4oCcRsvbEvYPkzSGODdnnpGZTgxuv7Bt1cotSVoexewsUv0lBtk1bf0B8IqSFqf9DtxWr79O6CxG/J9238qEbPS8t2quOVEv8kThY8DB5EWa2Yv+Pjp0eerzG5sZa0rumWQHYvSBZck3WF7TaUCIGs7VYEs9b4g6XTSJGQCUxtlu873vwZV0Ncvx6ns90AVFkxRhS0dqjY9nu+dGiSr5jjbrw/5wMHj3WZ77Wldm0aM5s9uj9pequm+KAwTQod6ubVGlZrP3rSuyHZyKPs4UprCxsBhpD6B55NWlYdlsA/xzmXQOxhbL9oA2Jm3nzsSBc/y5DMaO5JaLzRPLucGSqXoVei7pJTjhmVJaU5zktIwC08Cqb58d9UtJ95G0om29yr4mKp2oeYglWU3cDSpN91WwIOkNh2leuApFatahbTTcCPpnNBtReM4pQQfRzr3WEmfrzbKtJmpsnXFFJIWBhZl4O5Y2YITdyoVhzmW9P93fzo7B/x0Tim9CLhK0kvAsyVjrQG8v5OFlSrT6Vo0N9ae0tevRJwqz+dWVjDF1bZ0qNR0er53JP+8jiEVXHqLdC6zk2MVkyXtRGrVY9IRl6LHD2Zs+rq1D/YsZQfWFzuB6u0qlzG2cmNru8vWFKv21cZelNMSftr6wU/SUsCPXeAMX8vjx9terWW1qnQz3zbxS52T61WS/kD6//C2Xl6SrrfdtgLmILEWJa2ovm3Vl5Qm+Wan4y2rsbPQdPsC21vlr2+yXaiCbH7cnMB/nM/wqcNmuVXRIOe9SB8U77a9SIFYVTZQPxd4ipRmtixpkepcUmGHd9suVVEzp5OOd5fOUtatdUdNHbSuaIrxE1IF2gcYuDtWtmT/nKSzQR8h/Z5dSdphf3XIBw4v9obAvKRKzYU/AEs6DzjAnRUca8TqOJ1uGN/jRtvrF3zMCsPdWR5GrDHAs62v13nRYHnbV5eIOYEOWzoMEndu0u9tqQWkXifpE6TiT4+Rft8WB/a2/YeS8RYDjiSd7zSpx+VBtv9SIMbepFYh7T677Wf7oFJj65NJ4Ib5y62AdwNn5NufIaURHVJXvBhb6bE1DnavRypVfk6+vS0wzvaXCo6tZyfPI4Gk24APAnfkyeCCwJVVpSK2pq6GkUHSIx7kLGdrSkuBmLeSzq++km/PRfpd+2DJMVbSckLSZNJZngHnvfLthW0Pe7U2f3j7eNMu1GnAIbYvKJEaNsHpfJdIjZTfY9v59t2t6YQF4s5MquzZ+PldB5zgGvtpSdoPONv2i/nD0W+BlYCHgD1s31sg1s3ALs07sfnD70XA+rZnLTG+h4CVyqaVdVuebN0A3NzpRFLSWNJO8e0MrI5d+P2vinS6lsd23NevalL1BVOaFme/StptO7ro60dLvBVJr0XzkV7X/k4qSlJlVd7aSXoQ2Nz2o/n2ksDlbqlZMBr0RTqo7esAJH2vZYX9UqXDlrXFi7GVHtupOdauwIcbHzwknUCB/k1Nerm1xkhwFHAhsJCkHwDbAIcWCaChz8nN39nweks33vB71IOSPmH78uaLkjYnfTAvY7bm1VDbryilPJZVVcuJx4FN3FTsoEHSUwVjzdjYQbF9u6QPA5dJWoSS/RXzxO/3jd+pfLuT36/jSbuUx+Xbu+Rre3QQs1P72j4mf30kqX3OhTkV7gSK9S6trHVFk8dJP7OOJoGSjrB90GALjh0sNP6FtCh7lFIq5g2kYj8Xl4j1nZJjaKeKdDpUYV+/LuhGP+AqWjo0+xVwcCODJT+vTiQtAI8mf2tMALPHKdf+BoC8KL4nby+SVLpSfFX6YhLYZEFJS9h+HECpvO2CPRIvxlbOe0lnnxqHnefK1wppTFCrUGWskcL2mZLGkXrcCfiUi5csruyc3AjQjTf8XvQl4HJJ2wCNJtGrkz40bF4y5quSVnNuOi1pdVKPylJsb9F8W7nlRIlQR5CKMbxtElgiXpUN1O+UNJftV5o/dOTV7YkFYzVbs2Xn5E9KrWLq1PyZZiHbFwLYvjbv4hVxT7tFmLzgeCYMf6FGU48vTAImSLqGgbtjRY8vNKoWVrrgaPu3wG+VWgltR2p/sBfpPbZorCrfB3ckTeqPZGo63Y4l4lTa169i3egH/HlSS4cf2H4ixz1jGo8ZypxuOsKQn1eFi5j1Kklb5S/vl/R7Utq8SRlmd3QQ+mLSgsrVlFi86Ka+SAdtyCt4J5Jm9ZBm5Xvb/mPd8WJspcf2edKKY+OFaUPgOy7Y76efKPVGW8d22Wbdg8WdEXgXA1e62n0gHuzxlZ2T63XqQoW0/Gb8mnOj8/z/eTbXf1ZuVtK/szF5uR/4P5fsEah0Fu1sphaseA+pV1UnBTGa43fUcqKiMawMTLL9SMv1mYHtbJ9Z0fcpvdssaTywbWOiKmkJ4HeusWpmzkJYmFScagfSpOsC0uLU1raHvfCgCkvZa5C+dA298n4l6Tek4xUvkD603kg691n4XLGkdUiFiJYnFa6YEXjVFRZcKjGmyvr6TeP7dNqDsycLpki6kLSY11iE2BlYw/anahtUhdS+t3ODy+7cqYPK6y1xZgC2sX1up7GmxOynSSBM+UDSyOt90B3m5lcZL8ZWOta7Sf11AG6z/XwnY+sHqrg3mqT9SU3oXyCtdDUqLJY6b9RPqnrDV8Vn5XpZ/pktS/o9e9AdnENThS0nVF1Fz0rThasaV8tjNybtVD9O+v+wKPD5dos401M+IrAvqT3BrKSiOBcBP3Fuqj7MOJUt1OR0sAVtP9ByfQXgBdt/H+648uOWBr5JyoA5HPg1KZPiMWB3t/RsLRD3QlImzQOkM57XNzJ2SsS6kzQRP4905u6zwNIuWEsgx6oknU4V9vWbxvfpqAdnr1LqWfhdBrZO+I7tl2odWI+T9H3SOdvfVxCr0gXxvpoE5nMjBwOL2t4zv5Aua/uyuuPF2EqPreP+dP1IFfdGk/Qoqa9U6ZYEVX/w7TftVhurWoEczVp2ad4kTQALt5xQtRU9r6W6XajK+93lXf8DSOcBmyfjPVnwpFOdLtRIOpvU6/S6lusfIxXWKJTaKOlGUoGOeUgp1wcBl5Imgt93yYIpTfGXBz6WY8/oApVtm2LcaXsNNfUylHRzmUUppSI9N5DO6k5Jp7N9fsE4PdHfMfS2vAC0Oyl7ZbbG9Q52AieS2hC9DrwB5dsQSfpf0vGHc4ApxZtcsv9jv50JPJn0ItLYAXmatEpVajJTcbwYW7l4HfenA1D/VQdt9EabLOk1OnhRyp4Chr3KPoh+OSfXLZWelesjv6Ol5YSkOUqk0VbZV67K80GV97uzPVnSJ23/krSY1DO6seuZd5o7aXWwYusEMMf9o6RftHvANMxl+0QASfvYPi9fv0rSz8oOUqlg0wakiq/vJPXxvKFkuEn5tXuCpJ+Sfn5lz4/NUdGOWpV9/dp/A+lh28t0+/sUoQ5bOkhan7TQflq+/Tum9lX8vu0y/V572emkPqofI32u3Imp/Z8Ls134TO0QGhPRLzZ/C2CJMsH6bRK4pO3tlaolYfu1vJPUC/FibOWs7dyfLsd6Kb/xFNU4YN+2fUWNsbqi4hclSClh10q6nIEFD1qbmg6lGwfj+8lBwHmSBpyVq284I8Y1pD5rjQ9Is5N+34ruWFRW0dPVNlSuvNJodrNSQ+XWFenxgz+ku5p3PfPPbcquJ2nxqK5doKEqMpap1vhW09f/HuK+oj5OSvE70nbZJvENu5DSq/cj7Si+D9i6ZKzLJP1PBel0pXpiDkYDm9k3PsPM0bjewaJqJdTS0kFS2ZYO3wX2b7q9LLAraVJ/CGmxYDRZyva2kra0faqk/yP1WSxE0s62z8hfr9ecYSJpP0+tZDxsthcv+pih9Nsk8L+SZic/aZWqo3WSvlJlvBhbOW/k1KRGrAUp8SboHm6t0Q1NabSL2/6eUkXE93SQRvtk/jNL/lNYxR98+47tOyQtR0Vn5bpJHRROkLQeMMH2q5J2Jn2wP9L2X0sOp6qWE1VW9Jyigl2oroyLqZPkw5qumeKtNapU+a5nRR5pN4mR9HGmFkgrYjlJ95D+TUvmr8m3S+0IANj+oqRFScVhns3v0zPZLlxFtun5+B/SJKITBwKHSOoona7E5GdaTgHmBb5i+wUASU9U/UG9A1W1dJjHA8+zPuJciEvSjyoYZ69pvG++rHRu93nSedSiDmbqJsDRDFyE2g0oPAnU1ONUY2zvpQ6PZ/XbJPDbwBXA+ySdSeoZtGuPxIuxldPoT/culexP16KXW2tUqTmN9nukXZBjKZhG22C70zf51nidfvDtG5I2tv0nTS1v3bC0pMoq3lXsGFLhhF2AomlexwMrK1XQ/CpwEmm1e8OSY6kqjbYbfeWqUPm48sLbJTkdtJd0a9ezU1/K49iOdBQCUrGUdSnXKmX5qgbWTNKepJYQ85EK6yxC6q+4STe+33B1IXOlErb3z68XZ0m6iPS61ktn1qtq6fCO5hu2m99r3lVybL3sRKUiOP8LXEJqPfatEnE0yNftbg9X4zhVYyLf0fGsvioMAyBpfmAd0v+AW22/2CvxYmylYy3H1P5017h4f7rmWD3bWqNKygfkJd1le9V87W4P7PsVRgBJ37X9bbUvb233QEPaKjX97n4LeMb2Seqg4IMqajkh9WZho26NS9JY91i/NaUCIru46Tyg0nmoi4D1bc9a49hmJfW2WyFf6qhVSjdImkDqyXpb0/vCva6xXUpD/lC+NAMLdfRKZk0j7XVb0nGXwr2Ku0EVtXRQqnNwgu3LW65vDuxr+xMVDHfUaX5fan2PKvuepakFlyr57NZXO4E5Be7jNFWSlLRW2RS4KuPF2MrHI6UNTrJ9sqQFJS1u+4kygWxfkbfXO25fUWWsLqgkjTbUL08AZwD+4Ar7B1VBqXfcoaQJ1o+BX5J2P/5MSqH6S4mwEyV9g/SB5kP597jMuSqg0jTaXi1s1K1x9dyZQHp3N5b82j9UH7Je8Lrt/yof0Zc0Ez2wsyVpD1JK6CLABNIC8i1UlHqsDvv6OfVmPUrSecCqVYypIruRUnEb6dDXkxrIF/Ul4HJJ25AmlQCrk3ajyuxk9yRJBw91v4vVOIDupG1Xejyrr3YCJR1PToGzvXxeWbrSdqkUuCrjxdhKj+3bpLSaZW0vI+m9wHm21ys5tp5trVElSTuRioasBpxKTqP11CpzYYRRxf2DqqB0BvYs0rmZnUkfgs8FPgrsZLvwhzilvqA7AnfYvkGpLcxGzpXr6qIK+8qNhHFJatcP0GX+n1alV3djRwqlKp4vk3r67Q98AXjA9jcLxKi8Orake0lHFW61vUpetPmu7UoKX6mDvn759Qjbz+fF1A2Ah2zfX8XYekXeyd6JqeeIe24nu1P58ySkBcE1SamgAFuQembuUTDeokPd7xLn2CV9lNQj9P2k1+/1SAWwri0aC/pvElhpClyV8WJspcc2gbTyNr4p1pS+RCXinUPKt/6s7RXyisstLtFrrcpY3aBq02iXIZ3Velf+t64EfNL296sZbZgWVdw/qKIxNT/Hn7Q9pt19o416tLBRr46rKqqwv2I/yhkFu5MWaUSqiPibIpNmSY2zuW2rY7tcs/g7bK+Z3+/Xtv26eqAHqqS9ga+TflY/IdU2uJ/0wfyntk+qaVz91tKhUpKuBLZ2LoiklFJ+nu3N6h1ZogqPU/VVOijVp8BVGS/GVs5/bVtSI1bZPkQNvdxaozKSjgTOsX1sRSF/DXyFVI0M2/colVWOSeD0U2n/oIq8lRcI5iWVTl/D9p2SliLtRBWmgWXZZyGlgr5ie95KRlwB92hho6rHJekTvL2h8mGDP6Lr+rrNTEVpjb/Of0pxd6pjPy3pHaSznVdJeompZ3iHLWfn7Ed6/Tga2IE0WX0QOMzF++jtR/r9nx34K6m1wPM5u2ksqWhVHfqtpUPVxgD/bbr9X8pVB62cpEtI2TWX2H51Wn9/WvptElh1Jckq48XYyjlX0q+AdyhVNtuNDt7A6O3WGlUaDxyaP6BfSJoQ3tlBvDmcqvE1X3uzkwGGwpZvTc3JqYB1+ipwKWmR51PAN5Sqes4D7FkmoFsqBUr6FKmYRSmqvuVEX5B0AjAH8GHgN6TX8bLnuivhEdZmptNJWxulqu7mowrfBP4JHE56D90AeAzYw1N7LRZRWXVs25/OX34npyHPS6owXtQpwFOkSdvlpLPJPyel+x1P8T6Cb9ieBEyS9Jjt5/N4X2osTNek31o6VO104HalwjoGPk2qQN0LfkE6yvNjSbeTMn8uK5uW21fpoDAgBQ7gT52kwFUdL8ZWOtampPQVSGcLr+ow1qFUkG9dZaxukTQfqYHvDqS+M0uXjPMH0qroeTnVdxtgd9sfr260YShqU22s3bW6SVoAeMn25Apj3mp7nZKPvQdYGViJ9OZ/ErCV7bItJ/pCI+2+6b9zARfY/ug0HxyAzs6iVTyOG0kfcuchFQE5iLR4swEpfXDtEjF7rjp2I4U0Z+Q8R+qN63z77qLHSCTdCaxr+w1Ji9h+Ol+fjVRhtZZq25IeGey9XNKjtpea3mMaaZRaf6yfb15v+646x9MqZ9NtTFpM3cwFe2Y29NtOIKSVy0Yq4uw9Fi/GVs69OYbz16XZvkrSeKbmWx9YNt+6ylhdtBSpeuliwAND/9UhfZH0hr+cpGeAJ0iFQEKXKRUmWBiYXdKqMKX/0Dyk51lPaTwHJG1aZsFGA/shzkAqDNXJauab+YPglqQdwJMkfa6DeP2i0UtxklJBrn+QCs+EYco7bHeQzjEOWz67tytpAW8RUtbFI6Qy/teWGMpctk/Msffx1AJhV0n6WYl4PV0dOz/ff98469h8pKSgrcivPY0JYDY/8P86H2lpD0r6hNu3dHioqm/ShZ3sXjKBtFAwE4CkMc3njDvR6c8tZ5htwcDifqX01SRQqa/UtqQXXAEnSzqvbPGKKuPF2EqPbQ9SE88/5VhHSzrM9m9Ljq1nW2tUSdJPSG9gj5GqNX6vk5SpnPLzEaUzmTM0DlSH6eJjpA+Ei5BSuRr+TTr/0atOIu2CFLVF09dvAn8BtuxgHJW2nOgjl+VzWj8jpZeblBYaWqj6Viknkc6g/YiUhvtv4AZSiv+Kto8uGK/5TP6/h7hvmloWaZotKQnbFxQaWbXulDSX7Vfc1D81H9Uo8571VGMi2cz2M8AzOXYd1WinV0uHUunHvU7S/sC3gReAyaTPliZli1Sh9M9NqeDg2qR06GOBa/NZ3lL6Kh1U0p+BVRu5s3k2Pd728nXHi7GVHttDwAdt/yPfnh+42fayJcfWs601qiRpH+B3Ve1MKpWP3pq0ozhlccn1FonoK5K2tl1oR6HblA6xt72L9LzotJBTx9SjLSdGkvz8n832v+oeSy9Sxa1S1FIBu5EOnf8/TCj6XippEvAo6Xm5ZP6afHuJIs9TSUP1QnTz5KuXlJmsqYer0aoPWjp0i6RHSVVo/1H3WFrlNOurqjpO0Vc7gaQV49mAxpNgVtJOSC/Ei7GV8zQDV/Amkg5+l7V2PtN2F0w54D1LD8SqlO0TJH1SUqN623W2L+0g5MXAv0gtMXoi5acP3STpJOC9tj8u6f2k8yp1VaiDdKZoZ6C16p4oWcxF0iKkyn7rkVZnbySlWj895AMH4VTM4fCm20/SO0UAepqkD9K08JN3euJn93Zz2z4eQNIXbP8iXz9J0n4l4r0haUnbj0lajVzJ0Kl1QpmV/VILuu3YLtOMvC0NrATc7nsVPgelavv69Ww12px6WyojqpWkC0gN5y9y8QqqI9FTpM8zXSPpRNt7lXjoNcAXmz+7kdLA3ygzjn6bBL4O3C/pKtILy6bAjZKOArB9QI3xYmzl4j0D3Cbp4hxrS1JVp4NzrMOHenAbvdxaozJKFcLWAs7Mlw6Q9EHb3ygZchH3SA+dPnZy/tNo7PwwqXJYnZPAW4FJzmXjm+Vd/DJOBv6PlFIOU3dWNi0TTCOg5UQvknQ6addoAillCtLPMSaBb1d1q5SvAGMl/Yf0+7oDTHmPuaxoMFdYCVfSzrbPaLwHt/lew35Pdq4ELOkw4HlS4SaRdrjmHuKhg41tSl+/fCRiV9IO2Y8kFe7r5xFWjbYDa5M+uxwl6WrSrvbltv879MNGrMeBayVdTtOidtHPk0qF99reBfxPybEdT3rOH5dv75KvFWpkP2UgfZYOOuRhf9uFDldWGS/GVi6epG9PI9Z3hxsrx9uJdNh2dVI56W2AQz31oHwtsaqmVBFxlUYueZ6s3uWC1dGa4p0IHG27o8I8oTxNbah8l6c2aK+9oXLV2v2bqvx3KreccImm1v0kp/W/v4bzTiOOpE1IH9reIlXz+xKpIu08wJ62Ly4RU8D8VaX0V0XS3rZ/Ndh7c9H35BzzNrdUKG13bRhx7iVNaNr29Rttr5VVabynKDVN/xTwGWBN0oLDWbavrHN8Vavqd1fSZNLvWXPvLOfbC9sunBkm6W63VJ1td224+monsDG5yCs2KwDP2P5bL8SLsZUe25QnpVLFtLlstx5sLxLvTEnjmNq+4lMu2b6iylhd8g5SXyhIK9SF5TdVk15LPi/pcdLKmUjnP6o6SB2m7VWlM7GNned16HJKy7QM55xNibM4Lyr18zsr3/4MqTJlJWxfJOnrVcUbxe4D3k2FzedHK9vXkBp2N9yozlulzE163R4wCZS0ku17SsaswguSFioz2RvC5Lyoejbp9e0zTN19LqJX+/r1ukYF1Imk3djT8y7XdqSd1VE1Cazwd/dxYBO3qSoqqeyxpcmNVPAcZwnKPReAPpkEKjW1Pdr2/ZLmBW4h/dDmk/Rl22cNHaF78WJs5ePlmP8H7JPjjAPmlXS47VJlrbNebq1RlR8Bdyk13hXwIaBMKmiVlcZCZw4GLiFV4buJ1Jh5m3qHxFhJ0yycQNopH67dSNXVfkl6Xt2cr5Wi6ltO9IsFgAeUGhY3p0x9sr4h9S5J8wALNj68eWqrlMKTNknbAUcAf8uLqbt6akP3U0hl4+uyM3CsUrGZm0jPz5tKnrlr2BE4Mv9xjrtjiThvSZo5n5/6ROOiUl+/GToY34ig8q0J3nYO0PY/gRPyn1Elfy5qV/W1UAEn0nP0nUC71hI/LT4yYGoq+OOkz26LAqXP4fZFOqik+21/IH99EKny26eUDgj/oZE6VUe8GFv5eDlOo/nrTqS0y68B4zpIa2xtX/EpUgP0KlprlI7VDZLeQ0rpEKmx7fMdxDrd9i7Tuha6S9JMpB0HkYodlDosXuF4ZiNN0HYi9ZB7mYGFE451gcIJOW35VNuV9aDUwGqGjZYTv+4k26EfSNqw3XW3Of/Z75onbaTzPFMmbZLG2y40aZM0Afi47eckrUU6h3mI7Qua08ErGHfpfmZKhVLWJbUlWJdUEv8O22XPQnVMqfLvs7bfbLm+MLC87avrGdn0IWlN0v+HtWyPmpYOVVNqFN8wG6ny+Zu2v1rTkAZQqvzaeJ/vqP9mX+wEkitnZZsC58GU6lB1x4uxlY8HMHNeCf0UcIztNzpM6/gMA9tX/JjUZ6fMxK3KWJWz/Rxp56gKH2i+kT+srz7I3w1dkH/m/8PUao0fVarWWLQ4UmVcceEE25MlLShpFldUlMAVVjPsJzHZK+QQYPWmSdvpkg5x6plX5s1vxvz6je3bJX2Y1LdxEardxS7dz8z2E/nD6uz5z2yUzIZRKqpzPPAu2ytIWgn4ZIkF1V7t6zdd5IWHO0gL04Wo2qqqPc32uJZLN0mq5PVO0g/d4XnzPOmrJOW7XyaBL0vanPQkXw/YHaasmpd5UaoyXoytfDyAX5FW7u8Grpe0KG9vdlvEX+jd1ho9R6nJ9iHA7JIaP3eRJvwn1jaw/nQp6XftXnqkCm2zvCtZxfmxv5DelC8BXm2KX2qyq4pbToTQRtWTtonN54Ly5HIj4CJaFuQ6UWbSIOkQ0s7fgsBDpArBxwB7dXD+8dekNLhf5XHdk4+CFJ0EdiM9vecotR052/aLShVof0tqdP4QsIcLFnBTxVVVe50GVvWcgbSg/e4ScY5qvQTsImkuKFVZv3L9MgncGziK9D/xoKa0t02Ay2uOF2MrHw/bR+WYAEh6EvhwmVhZL7fW6Dm2f0R6I/iRy7eXCNVYpGwa9AjzbP4zAyXKxLdRacuJENqoetK2Ly1n2GxPVGokvV3RYHkhdnfg08B7Se9Xz5L6v55UMK38s6QzZJeRzgPeZrvTAlVz5Mlz87U3B/vLQ+jZvn4V29f2MfnrI0n/rgvz79wJpAWvIvYj/Z62rapKvW2IumEcU6t4vgk8Qd60KGgr4FrS71bjl3eHHL8n9MWZwBCGSz3cWqNKkpYEnnZqLrwRaZXwtLJpeqF+eYX2Go+yct2DkTSn7Ven/TenGaerLSdCkLQyqV/mIy3XZwa2s31m+0cOGq/SqruSziJNiE4FGjvgi5B2xuazvX3B8c1HOgv4QWAdYC5Sts7Ntk8e6rGDxPsDaSJynu3VJG0D7G7740VjNcUctX39JD1ke9n89R2212y6756ii4XN51bV0o6gyjOoo41SS43vAQsBX7H9jKTHbS/RQcz1gAm2X1Wqkr0acKRL9vqMSWAIbaiidhhVx6pKLiywBun82B9JZwOXrfPQfuiMpE8DZ5B2CN5gapuOeWodWMUkrUtaeZ7L9pj8AXtv218oGe9qUvpXc8uJz9veZNAH9TFNbQvTVp/sRhfShUnbtaQUzSHTGm2fMsx4UyYNbe572PYyw4nT5rEzkVLpPkTKBFrc9owl4ixBOl7wQeAl0s7Mzrb/UmZco52kHwALA4eRdp4mAReQsq62tl2oqrekO4F1c82FRRqp8kqFv25zyR51vSp/ZtuX9HsLaTfvVwV3xJvjrQ78nJTxtp/txToY2z2kHqMrkdp1nARsZbttoa5pGfUlccPoJGnb/N/FK4p3gqRG5dJ5SauWp5HaKHymrlhd9JZThbRPA0fY/hLwnprHFDrzC9JZnDlsz2N77tE2AcyOAD5G7g1o+26mvlmXsRsphe550pnFbeig5UQf2BzYArgi/9kp//k98Lsax9XLxkraX6k65RSSZpG0sVIVziEzR1psRmqLdJakZyU9oFQy/hHSIsYvhzsBzF6StK1Sr93G2GaQtD1p0jVskj4p6ceSbiBVQ/05acft/1HiXBWA7cdtf4R0znA52+vHBHBwtr9JmricRWod9D3Sc3Vp0nO1qK2Y2iuw+az0/KT/r6PN8aTFi+Pyn9XztVJyoZmNgddIZ8478WZeLNqStAN4JB0ci4idwDAiNdITVKK89iDxera1RjdIuo30YfqbwBZOldzus71CyXjRIqJmkv5IKhvfc0VhqiTpNttrN6chtaYoFYhVecuJfiHpJtvrTetaqL5VSkvsjtMaJS0G/IT0QfUlUhbBvKTzXl+3/USBWBeQewOS2jV1XMVX0ruAHwLvtf1xSe8n7UyNtrNoPanqnexe1+79pMx7TDd+bkpVSq8gvZ5sAPydlB66YpGxNfRLYZi2JG0JPG/7tl6LF2Obpn8oNfRcXKlK4AAu3rC4l1trdMPngX2AH+QJ4OKkVMKyokVE/Z4Drs3nZ5qbd9fWIqJLnpL0QcA5/e0A4M9lArkLLSf6yJyS1rd9I0D+fzJnzWPqSa64VUpL7I6r7uZdte0BJM1P2iB4sWSsrToZyyBOIRVr+ma+/TBwDqOvIEllVG1Lh76oqtpkspoKOeV05DKVbbvxc9se2BHYLf+/HQP8rMTYgD6fBAJrAytKmqmTA8ZdihdjG9onSAdiTyelwXWql1trVM72A5K+RuoBRV7p/XHROIoWEb3kifxnlvxntNqHVPFuYVIRiyuBL3YQ7y9U2HKij+wO/DanvEPa3Yo02mmoYtLWDa2TBklb0Tt94BawfW5+v8H2m5LKtpsY9VR9S4d+qara8BXSBO5x0ueZRUkL50W1+7nNTjqKV+rnlp+f55NSewFeBC4sMTYg0kHDCCdpQdt/V6rCZNuvlIyzDFPbVxzROE8h6WPAR20PO++9yljdImkL0lmNWWwvLmkV4LASO6iNeNEiIoxIkr7d7rrt707vsYxEkuYhfZbotA1AqEnzpIGUFroradKwHlB7HzilQjhbA1flYyDrAD8pWwxjtFMq3rQ2g7R0cAeVj6veye5VkmYFliU9Jx4E1rB9UwfxKvm5SdoT2ItUtXdJSUsDJ7hkIbO+mQTm1crNSKvHjR44f6z6l1jSpravKviYeYAFG1vPTddXsn1PiTFUmQbQGvuHtg/pNE6OtTiwKvCA7QdLxliBtBs4H+nJ+nfgc7bvq2KMo5WkxkHla5vOVd1bNq88P/6dpNWp2RrXbF/f6VhDaKa3N+AF+Bdwp+2LO4hbScuJfiLpE6RU8Obn/GH1jSiU0c1JQ0XjWw04mlRl+z5SgZhtynw+6geKlg6l5GMs25HmCX+wfX/O6joEmL0Xfm5Kld3XIlVl7fizW19UB5X0WWA8sBEwB+ncwoeBcfm+KhVaMZO0HWmV4XxJ90tas+nuU4p+87yidwtwq6R9SQ1bNwcukFSo2aWko1r+HA18oXG7xNguavp6S+BPpCpzl0jatWi87ETgYNuL2h5DqlQVaYjT9mablfvSK0KS9gCuJ7Wb+G7+73dKjy6Ewc0GrEKqhPgIqVT2fMDuko4oGkzSupIeIJ8rlLSypOMqG+0oJekE0vmU/UkLcNuS0qbCyPOG7Um2/wE8Zvt5ANsv0cH7QjNJp0o6Pi/cFmJ7PLAhqUXE3sAHYgI4pLfyzhOkozPAlAJFffG5v6STgD1IVU+PlnQy6bzdT3thApi93nx+PR8zKv0c7Zczgd8EVm/d9curXLeRyvcPm9oUImncRfrlKeKQPLbnJK0FnC7pENsX5HhF7UdamW27okexSepWpDLDVzaNZQdgXIlxwcAPCF8DNs5FSRYArqHcoeI5bY9t3LB9raQoTjBt90naEZgxpxMcQKroVtaBwJrArbY/LGk50mQwhKotRXrteBNA0vGk16hNgXtLxDuC1HLiEkgtJyR10nKiX3zQ9kpKzae/K+kXpF5kYeR5S9LM+bxityYNx5DOoO9Cev8ftjyOL5CKaRi4QdIJueBOeLt+a+lQlTWAlWy/lX/nXiR/hq55XM2uk9Sow7Ap6Xlxadlg/TIJFO1nym9RbqK1AbAz0Hr+TKRt2iJmtP0cgO3bJX0YuEzSIpSb3b9hexIwSdKAFT1JReMtT+ovsxnwFdvPSPq27VNLjAsG/ntmysVIsP2ipLJl7R+X9L+klFBI/1+GXc66j+1PWhx5ndRL6I+k/9dl/cf2fyQhaVbbD0pq23w4VEvSAs2V/CTtTHodug/4tUdfzv/CpGyOxk72nKTS8ZMlvT74wwZn+ykNrNwbRSem7bX830mS3kvq21hJ39Yw3XV90mD7DuAOUpP7ok4DJpJSQiH1QjydtPsc3u6pdq/7tp8hFawbVS0dKvRf5xZL+fPMwz02AYR0dnd30oLn3qT+rL8pG6xfJoE/AMZLuhJ4Kl8bQ1o5LvPB91Zgku3rWu+Q9FDBWBPVVIo27whuBFxES9n9YapsRc/2ROAgSasDZ0i6vGiMFisrVZAUMKukd+ddyllIVabK2I2049RYgb6eclWc2lIPt9boRF4o+CZTS2536mlJ7yD93l4l6SXSudvQfVeSKuUi6VDSItX/kdLAlwe+VN/QuuKnwIRcLEKkRvE/zBkAV5eIV1nLiT5zWX7O/4x03MLAr2sdUShrukwaJJ1oe68SD13WA3u0jZV0dydjGeX6raVDVZaT1EgzFrBkvi1S4cGV6htakiepv6ai19p+KgzzTlLKz8Kk/6FPkwrDvFTzuFYmTSgfabk+M7Cd7TMLxhsDPNtIlWq6vjCwvO0yH5JQWib/AqlBa6WNlfMHieVt31Jl3CpI+iGwImnnsqN2GFXG6mAMlzLEDrNLVgdt+R4bkhoNX+HovdZ1Gtg0fTywge1X82vI+E6K/fQqSe8h7XYKuN126QWHnI5+JPCRHO9K4MB8PioMg1IlvdnanDMOI0BeUJnmpMG50vU0Ys032F3A3bYXKTG+U0gVEG/Nt9cmFYD7QtFY/SAv+u8G7ETanX+ZgS0djvXoaulQCUlDnmm2/dfpNZZWSsWbhvrsVmqC2heTwOGsYBVZ5aoyXoytfLxQXJ6gDard7nbobZIeJKVHzQD81gMrwU1wzZX9uiEvai1KUzaLoxLtdJUXGfYl7cRCOj/+q5yFEkaQKicNSv37/srAozbOtxe2XbiHqaQ/k8r1NyaoY0i79W/RIzs0vUp90tJhtOvWBLVfJoHXUtEqV9XxYmzl41VJ0ieBK13RQXOlwhIv2H5I0vrAOsCfbV9eRfwQGiSNbbm0Y04rn5+U7bBGHePqFqXmx9uT+pg1zhK77C62utRyYrST9BtgZqBxRnwXYLLtPeobVehUp5MGSY8AmzS/xzfd95Tt95WI2bM7NCGMZP0yCWy3yjU7aeW88NZ4xatmlW7bT4ex9cTPrWqSXgNeBf5ALpRiu1RxCKUy9WuRdin+CGyS424I3GX7K1WMueTYzrW93WCpBbGiOnoo9TyaNZ//HDXyueuVbJcqAtMm3onAcsB5+dLWpAnm+4DHbR9UxfcZbdTSf2ywa6G/SPoicKPtt53Zk7S/7aPbPGxaMZcEnrb9eq6ZsBJwWuxshX4h6Ubb60uayMDPbo3zivOUitsPk8BmVW+NVxkvxlbo8UczdH70AQXj3UVqnr4NqQ3GCsCFwFlFUyQl3Z8fPzvpUP3Ctiflf/Ndtgv3SaqKpPfkXaK2K6ulUwqk/YAzXfMZ2zD6SfoDsK3t1urMZeP9Cfiop7acmImmlhO231/F9xlt8vnTbZ2LmklaAvidc5PqEKqi1CB7DWAx0sLqJaRiMf9T47BCGPH6pTroFPm8wnO9GC/GVsid+b/rAe8Hzsm3t6VcH0PnCcyvgV9LejewHfBjSYsUTGGxbWtq24vGZPUtam7U6qntSKpOn3k3cEf+YPhb0k5qf60w9SBJ40fhh/JJpOqg15BanADFF36aVN5yok98hVSF8HHSavSiVFiZOYxc+f0Tp+rfC5IqFj9k+/6SId+y/aakrYAjbB+dF25D6DpJp5Led461fV8PjGdG4F0MPBP/tvTrYcWKz2lhJMvnoT7aKEaQd9uutP3hgnHucq6w2Oa+RYtMmvKZpQ+SUl2vJaWa3UpKB33c9j5FxtYN+c30J8BCpA9wHaUU5JgCPkr6ILgGcC5wUmOnIIQqSPpcu+su2b9U0u7AoaTn6pSWE6S08O/Umb7d65Sqgi5L+rk9CKxh+6Z6RxXqJGlvUi8zkd5jdiWlV68H/NT2SSVi3gYcQWpptIXtJyTdV2dWTegfktYkFSNay/bXah7L/sC3gRcYeCY+qoOG/pPPB61r+5/59juBW20XalQuaSPb11Y4rnVJT8xb83mGT5Mqm/3OuRlpnSQ9SnozrbQfmlLLk88Dm5H6EK0DXGX7q1V+nxCqpApbTox2eRV6O9IO6h9s3y9pc+AQYPbBFtNCf8jnzdcmHYf4K7BU3hF8J6nw2yolYr4f2Ae4xfZZkhYHtrf94wqHHkLPy5/d1nZFLYxiEhhGNEmfB75DmnBA2m37TtFdgSrbV4yEVhiSbrK9XoXxDiBVd30R+A1wke03JM0APGJ7yaq+VxhI0nLAL0mrggcA/wt8CniY1EtrVDU+l7Q08CNSGvhsjeu2l+ggZrScGCalnm3vA24nfdj/K2mx5xu2L6pvZKEXNKegtxYKGirjJoS65fPgu5MW7d9LOsrzLHAxKaup9vY3OfttU7f0Ai+r784EhtHF9sm5UMTa+dLXbT9fItRYSdNsXwGcMp1jVSqngQLcKekc4CIGnqu6oGToBYCtWtNmbb+VdwlC95wI/AyYC/gT8DXSbuzmwDGk6rSjycmkdJhfAh8m/Vs15COGMFjLCSAmge2tQarO+lau+Pwieben5nGF3vCWpJnzB+ZPNC7m35Vaz8SHMA2nk6rWfwd4Ol9bhPSZ7QzS+0QtJB2cv3wcuFbS5Qz87HZ4qbixExhGuipW8Xu5tUaVJJ08xN22vVuH8Rdi4O5MqcPKYfiaV9clPWp7qab7Rl1hGEnjbK8u6V7bK+ZrN9jeoGS8SltOjHatv1Oj8XcslCdpDPBs605Ffp9e3vbV9YwshKFJemiwo0SSHra9zPQeU9P3//ZQ99v+bpm4sRMYRrSqVvGdmsQfBxzXafuKKmNVzXZXqvdJ2gI4nJRC8TfSpPzPwAe68f3CADM2fd26GjjL9BzIdPKfRppxbk3yDKnAUVmPk5qexyRweJaTdE/+WsCS+XajuFT0Gu1vT7U76mD7GdJztfbjECEM4iVJ2wLnN2o35PeabYFa21+VneRNS0wCw0j3KVK/oMo+wLmHW2tUJZc8PrAxMc2H9n/RwU7g90nngq62vaqkDwOfqWSwYVqOlTSX7VdsH9e4KGkpYDSuuh8EzEE6//g9Un/PthVDh6nqlhOj3fJ1DyD0tMqOQ0i6lKH7AX+y49GGMNUOpIq2x0lqTPreSTpmsUNto2oi6SpSf9aX8+13Amfb/lipeLEYE0YyVdw4ul+0O6DfyaF9SXfaXkPS3cCq+bzQ7bbXqmTAIXRJ1S0nQuhnFR+t2HCo+21f18lYQxiMpPlJc6QX6x5LM0kTWivsdvLZLXYCw0gXq/jlzCDpnbZfApA0H529HrwsaS5SGu6Zkv4GVFK9KoSGPGE7kNSbDlLK8VG2TysbMyZ7IVSn4qMVMckLtWi0YJD0Q9uH1D2eJpMljWnssktalCF2y6clJoFhpLsk/wnF/AK4WdLvSC8g2wE/6CDelsBrwJdIK8DzAod1OsgQGiR9lpQKejAwnnQGbTXgZ5IoOxHsRsuJEELnxyFyz8Gh0kHj/GmojKSjWi8Bu+QF7l7ZXPgmcKOkxgLJh4C9ygaLdNAwIkmax/a/B7lvyipJGFxuwLsx6YXuGtsPdBBrN+AG249UNb4wfPnw+ja2z617LN0i6VZgB9t/abm+GOlMxDol497I1JYTW5BbTtgeshpbCKG78i7HoFpbEoXQCUlPA9eS0pYbbYd+DnwZeidrRNICpBoMAm7pJGU1eraEkeraxhc5FbTZRdN1JCPXfMCrto8G/i5p8Q5iLQb8StLjks6VtL+kVaoYZJi2XMlsv7rH0WXztE4AAfK1eTqIO7vta0gTv7/a/g5pcSQUIOlUScdLWqHusYTRIT8fB/1T9/jCqLM8qe/pZqQid6cCE22f2kMTQJHGt5rtS4E5JJWuvRCTwDBSNTeHnm+I+0IbuefM14Bv5Eszk5qhlmL7W7Y3JrWEuBH4CjCu03GGQq6S9GVJ75M0X+NP3YOq0Gsl75uWAS0nJH2azlpO9KtjSNVod6l7IGF0kbSOpDskvSLpv5ImS2qbCRRCWbYn2j6IdFzmDElfpvfmSccB6zK1+vpE4NiyweJMYBipPMjX7W6Ht/s0sCrpbBW2n5U0d9lgkg4F1gPmAu4ipU/cUME4w/A12nt8semagdFytm35pv50zURn/8aDqLblRF+yfQdwB3B+3WMJo84xpBL95wFrAJ8Flqp1RGHUsj1O0sbAF0iL2r1kbdurSboLwPZLuf1KKTEJDCPVQpIOJn0AbHxNvr1gfcMaMf5r25IMIGnODuNtRaoGejlwHXBrrhIXphPbnaTzjgRd6U+XJy8Ar5DOA4aCJD1se5m6xxFGL9uPSprR9mTgZEk31z2mMLpIknOhlPzfY2nZZWv+OzV5Q9KM5M0OSQsCb5UNFpPAMFL9Gpi7zdcAv5n+wxlxzpX0K+AdkvYk7SL9umywvDI1N6kZ8KbAryW9YHv9aoYbpkXSHKTKmWNs75WrXi5r+7Kah1aJbpwB6kbLidFO0kSmZls0Uu/naFy33cn5zBDamZR3OyZI+imp4minC5chtBor6Xzg4ubigvl3b31ShshY4JR6hgfAUcCFpM2PHwDbAIeWDRbVQUPoU5I2BT5K+iD3R9tXdRBrBWADYENSus5TpGqh36pirGHaJJ1DOof5WdsrSJqdVDlslXpH1ptyy4kv0ablBHBkTATbk3Q0qQXMV2y/kK890Qc70aEmuUroC8AspOfsvMBxth+tdWBhVJE0G2lBfCdgceBlYHbSucArgWNtT6hrfA2SlgM2YWpl9z+XjhWTwBD6j6QvAefZfrqieI000BuBO3J/qDAdSbrT9hqS7rK9ar52t+2V6x5bL+pWy4l+IGl10mT5ItJ5rUejr2IIYbSQNDOwAPCa7ZdrHs4Uko4EzrFdSTp0r1W9CSFMH/MAf5R0g6QvSnpXJ8Fsf8L2T/ML04rVDDEU9N+8+9c4K7Ak8Hq9Q+pp3Wo5MerZHgd8JN+8DpitxuGEEEKlbL9h+7lemgBm44FDJT0q6WeS1ugkWOwEhtDHJK0EbA9sDTxt+yPTeMhwYo63vVrHgwuFSPoo8E3g/aTUlfWAXW1fW+e4uk3SqcAkUqrOfQUeN8726kXvCwNJeg+wqu3f1z2WEELoB7n909akqrljbC9dJk4UhgmjiqQtgedt31b3WEaIvwHPA/+gut5o0aexBravlDQOWIf0/+BA2y/WPKzp4RhgDKk/3dcKPK5bLSdGPUnzAAvafsz2c6RCHUhayXa7n2kIhUk63fYukg60fWTd4wmhhywFLAcsBjxQNkjsBIZRRdIPSemIM9n+eN3j6VWS9iXtAC4I/I6UY174haTdm7SkT9m+qNIBh2mSdAlwFnCJ7VfrHk+vy8UmBtWNaqSjgaTtgCNIC0gzk3ab78j3RRZAqIykB4CPA5cAG9GywGj7nzUMK4TaSPoJqSXXY8A5wIWdpKzGJDCEPiTpx6TiFxM6jBNv0j1C0oakif0ngNtJbxCXjZZ+jZJmAHYlpcAsQupL+QhwwmhPee0lkiYAH7f9nKS1gNOAQ2xf0FyUKIROSToA2Je0M/8MA99fHMWIQr+RtA/wu6qyfGISGEYkSWOAv9n+jySRPhyuRtoW/7XtN+scX7+IN+nekxvJbgzsCWw2Wvq2SToZ+CtwNak30r+BG0gpoBfbPrrG4fUNSffaXrHp9nuAy4BTSbuCsRMYKiXpeNv71j2OEEabmASGEUnSfcBatifl7fElSeXKNwawvVuNw+s78SbdG3J10C1IO4KrkXYC9693VNWQdI/tlZpu32p7HUmzAhNsL1/j8PqGpJuBXWw/1nRtbtLr7/q2Z61rbGH0krQyqRctwPVx9jSEzkVhmDBSzWB7Uv76I8Catt8CzpB0d43j6ku294036XrlZvFrA1cAxwLX5ufEaPGGpCVtPyZpNeC/ALZflxSrmdPPvrS0l7I9UdJmwHb1DCmMZjnjZC/ggnzpTEknxu5/CJ2JPoFhpHpK0sb5678A7wOQNH9tIxohJM0o6eqKYx4AnEmqMLoQ6U16VOxAjSAnA0va3sf2n0bZBBDgK8BYSQ8D5+fbSFqQlI5YCUmnSjpe0gpVxRxl7rH9SOvF3FfrTICcoh9CVfYA1rb9LdvfIlVA3rPmMYUw3Un6uaQPVBYv0kHDSCTpfaSCBDMC/wLWB+4C3gl82fY1NQ6v5+VKkrvY/ldF8e4B1m1UpZQ0J3BLc/pe6C5JM5N2aT6UL11HKpryRn2jqlaeXMzfzdYXktYktZxYy3aRlhN9QdK1pEn4xbafbLo+C+l1+HPAWNun1DLAMOpIupeU7fOffHs24I7ms6kh9ANJewCfJ2Vyngyc1cnnuJgEhhFN0vLAMqQnxNOkN4bRtgNSOUnnklZTrwKmtBOwfUDJePEmXTNJvyGV7D81X9oFmGx7j/pGNX1I2tT2VXWPox/k5/ZuwE7A4sDLwGykBbkrgWM7rTocQjNJB5MWFy7Mlz4FnGL7iLrGFEKdJC1Lmgx+BriJVBBxbOE4MQkMI5EkeRq/vMP5O/1K0ufaXbd9arvrw4jX/CYtYEviTXq6knS37ZWndW00kvSk7TEFHzMTsDvwaeC9gIFngYuBk0bTDmq35N3nBYDXOulVFcK05HPA65PeX663fVfNQwqhFrkC+OakSeD7gHNJz41Xbe9QKFZ8Rg4jUaQkdS7/rJbJNx/q9ENvvEnXS9J4YNtG1UZJS5D6CY2Kkv05hbntXcDGtucsGO8s0i7WqaQsAkj9Bz8HzGd7+5JDDSGEECon6XDgk8A1pMXK25vue8j2soXixSQwjESRktQZSRuRPvz+hfQh+n3A52xfX0HszW1XVqgjDI+kTUhnBB4n/T9dFPh8mRSRXiTpJWBn4JXWu4BzbL+rYLxB3zAlPWx7mXb3hRBCCHWQtBtwdlN1/Ob75i16PjAmgWHEi5Sk4iSNA3a0/VC+vQzpgPHqFcQeP1p2n0aa3DNvWdLE6EHbr9c8pMpI+gPw03aTWknX2/5Qm4cNFe9W4BfA+Y1zxJJmALYFDra9dgXDDiGEECqRi6N9mpR1ZeBG2xcO/agh4sUkMIT+09p4e7BrJWPfZXvVTuOE0E2SFgN+AmwMvJQvvwMYC3zd9hP1jCyEEEJ4O0nHAUsBZ+VL2wOP2f5iqXgxCQyh/0j6LWkV6fR8aSdgJtufLxlv1sauk6S1bN/efC2ETnWzGFTuL6putp4IIRQjaSLpfaot2/NMx+GEUDtJ9wMrNN7ncvbKvbZL9Q6MZvEh9Kd9gfuBA4ADgQeAfTqId0vji6aDyrcM8ndDKGOspP0lDagCKmkWSRtLOpVU1GXYJM0jaUnb/2ieAEqK/pYh1Mz23HmidwTwdWBhUvGmrwHfr3FoIdTlIVIf24b3AfeUDRY7gSH0EUnX2N5E0k+qaIQt6d2kN+YzgB1JZ9EA5iE1Kl+u0+8RhkfSesAE269K2hlYDTjS9l9rHlolqi4GJWk70ofLv5H6K+5q+458X5xrDaFHSLqt9Yxuu2shjFaSLiXtis8LrAncnm+vDdxs+yNl4s5U2QhDCCPBeyRtCHxS0tlMnbQBYHt8wXgfA3Ylrc4e3nR9InBIB+MMxR0PrCxpZeCrwEnAacCGtY6qIrb/AxwHHFdRMahDgNVtPydpLeB0SYfYvoCW50UIoVaTJe0EnE364PsZYHK9Qwphuvp5N4LGTmAIfUTSNqQG2esDd7bcbdsbl4y7te3zOx1fKK+xeyXpW8Aztk+KHa3BSbrX9opNt98DXEZqnbJr/NxC6A25iNORwHqkSeBNwEG2/1LjsEIY8WISGEIfkvS/tr9XYbxZga2BxWjKMLB9WFXfIwxN0nXAFaSUyQ2Av5PSQ1cc8oF9StLNwC62H2u6NjdwEbC+7VnrGlsIIYTQbTEJDCF0TNIVwL+AcTSl6dj+RW2D6jP5fOaOwB22b8gFVDayfVrNQ+tJOW12ku1HWq7PDGxn+8x6RhZCaCZpQWBP3r7IuFtdYwphNIhJYAihY5Lus71C3ePod5IWBZa2fbWkOYAZbU+se1y9qJstJ0II1cm79jfw9kXGOIIQQgeiMEwIoQo3S1rR9r11D6RfSdoT2AuYD1iSVLX1BGCTOsfVw8ZKOh+42PaTjYuSZiGdmf0cqXH8KfUML4SQzVFFNesQRjpJ9/L23pn/ItV4+L7tfxSKF4ucIfQfSfO1uTzR9hsF4zRekGYClgYeB14nVVe07ei3Np1ImgCsBdxme9V87d44E9he1S0nQgjdIen7pDL4v697LCHUSdJPSbvh/5cv7ZD/+2/SWfYtCsWLSWAI/UfSX0hNRl8iTdjeATxH6pm2p+1xw4yz6FD3j5YedSNBo2+WpLtsryppJmB8TMSnraKWEyGELpA0EZiTtMD4BlMXGeepdWAhTGeSbrK9XrtrZRZ9Ix00hP50BXCh7T8CSPoosBlwLqkX27Ca8DYmeYPtLFYz1DBM10k6BJhd0qbAF4BLax7TiJB3wJ+rexwhhLezPXfdYwihR8wlaW3btwHkHrdz5fveLBpshipHFkIYMdZoTAABbF8JfMj2rUCZ0vjjSS0JHgYeyV8/IWm8pNWrGHCYpq+Tfu73AnsDvwcOrXVEIYRQkqSdm75u3f3Yb/qPKITa7QH8RtITOaPrN8CekuYEflQ0WKSDhtCHJF0JXAOcnS9tD2xK2g28o2ijbEknMPjO4pG2h7WzGEIIIQBIGt94L2r+ut3tEPqJpHlJc7iXO4kT6aAh9KcdgW+TGmMLuDFfmxHYrkS8NWzv07hh+0pJP7R9cG4kH7pkkGphU8SZwBDCCKVBvm53O4RRL3+e2prcM1NKTwPbh5WJF5PAEPqQ7ReB/Qe5+9ESIf8p6WsM3Fl8SdKMwFsl4oXh27zuAYQQQhd4kK/b3Q6hH1xMagkxjlQoqSORDhpCH5K0DPBl8mpS47rtjUvGW4C0s7g+U3cWv0t6sRpju8zEMoQQQp+SNIm0KClS79PG+4iAJWzPWdfYQqiDpPtsr1BZvJgEhtB/JN1NaiQ+jtRzBoDhtoYIvUPSjbbXz2XUm1/Qo4x6CGHEihZEIQwk6UTgaNv3VhIvJoEh9B9J42x3XLVT0hG2D5J0KW3Sc2x/stPvEUIIIYTQ7yQ9ACwFPEFKB20s9pY6+x+TwBD6kKTvkBrDX0hTXrntfxaMs7rtcZI2bHe/7es6GWcoJp/BfBcDU3yfrG9EIYQQQqjCYLvjZXfFYxIYQh+S9ESby7a9RIXfYz3bN1UVLwxN0v6kc5kvMLUYT+kVwhBCCCHUT9I8tv8tab529xddwJ8SNyaBIYSy8s7TdsDCwBW275O0OXAIMLvtVWsdYB+R9Ciwtu1/1D2WEEIIIVRD0mW2N88L+GZgi5TSC/gxCQyhj0ja2PafJG3V7n7bFxSMdwrwPuB2YG3gr8C6wNdtX9TZaEMRksYCm9p+s+6xhBBCt0g6FZgEHGv7vrrHE8JIFX0CQ+gvGwJ/ArZoc5+BQpNAYA1gJdtvSZoNeBFYyvbznQ0zDJekg/OXjwPXSrqcgec8D69lYCGE0B3HAGOAXYCv1TyWEKYbSesBE2y/KmlnYDXgiLJn/2MnMIRQmqTxtlcb7HboPknfHup+29+dXmMJIYQQQndIugdYGVgJOB04CdjKdtvifNOMF5PAEPqPpAOBk4GJwK9Jq0lft31lwTiNZr4wsKFvR2WLQwgh9Ld85nwPYBHSmfObmu471Pb3axtcCDVoLLRL+hbwjO2TOll8j3TQEPrTbraPlPQxYCHg86RJYaFJILB85SMLpUi6CtjW9sv59juBs21/rNaBhRBCOb8C5iCdOT9K0nW2G+nvWwExCQz9ZqKkbwA7Ax/KCyUzlw0Wk8AQ+lOjstT/ACfbvluShnpAO2V704SuWLAxAQSw/ZKkhWocTwghdGKtRjaJpGOA4yRdAHyGgdURQ+gX2wM7Arvbfl7SGOBnZYPNUNmwQggjyThJV5ImgX+UNDdTe8uFkWlyfkMApjSVjXz/EMJINUvjC9tv2t4LmEAqbjZXXYMKoUYTgSNt3yBpGWAV4KyyweJMYAh9SNIMpBePx22/nBuQLmL7nnpHFsqStBlwInBdvvQhYC/bf6xvVCGEUI6kM4AzbF/Rcn0P4HjbpdPgQhiJJI0DNgDeCdwK3AlMsr1TqXgxCQyh/wxSZvjISO8c2SQtAKxDSpW6xfaLNQ8phBBCCBVoKgyzPzC77Z9KmmB7lTLxIh00hP50PDBJ0srAV0lN3k+rKrikUyUdL2mFqmKGoeUznZsBq9m+FJhD0lo1DyuEEEqT9G5J785fLyhpK0kfqHtcIdREktYFdgIuz9dmLBssJoEh9Kc3ndIAtiTtAB4JzF1h/GOAq0nNfMP0cRywLqloAqSzA8fWN5wQQihP0t7ALcCtkvYFLgM2By6QtHutgwuhHgcC3wAutH2/pCWAsWWDRTpoCH1I0nXAFaTWEB8C/k5KD12x1oGF0prSRO6yvWq+drftleseWwghFCXpXmBtYHZStspSuSLiO4GxZVPgQghJ7ASG0J+2B14nlxkGFqaDMsPtSDqxynhhmt7IPYMMKXWKqPgaQhi53rA9yfY/gMfyexW2XyIqH4c+lFOifybp95L+1PhTNl70CQyhD+U308Obbj9JiTOBuapo27tI7SfC9HMUcCGwkKQfANsAh9Y7pBBCKO0tSTPbfgP4ROOipNmITYzQn84EziGlRe8DfI6UyVVKpIOG0IckrQMcDSxP6sU0I/CK7XkLxplMStNpbtzrfHth27O0fWCojKQvA2fbflrScsAmpJ//Nbb/XO/oQgihnNz39Fnbb7ZcXxhY3vbV9YwshHpIGmd7dUn32F4pX7vO9oZl4sVOYAj96RhgB+A8YA3gs8DSJeI8DmySdxIHkPRURyMMw7UwcIukJ0hNY8+J1hAhhFHgKbfZqbD9DPAMpFKJ7f5OCKPUG/m/z0n6BPAssEjZYLGdHkKfsv0oMKPtybZPBjYqEeYIUtPSdn5acmihANtfAsYA/wusBNwj6Q+SPiupyoqvIYQwPY2VtH/eEZxC0iySNpZ0KikdLoR+8X1J8wL/D/gy8BvgS2WDRTpoCH1I0vXAR0gvIM8DzwG7RiXJkS8Xh/kI8GNgWdtz1DykEEIoLJ/9243UE21x4GVgNtLxhSuBY21PqGt8IYx0MQkMoQ9JWhR4gXQe8EvAvMBxeXewqu+xqe2rqooXpk3SiqQ03+2BfwBn2T6i1kGFEEKHJM0MLAC8ZvvlmocTQi1yX8AjST2B3yL10fyS7cdLxYtJYAj9SdIswHKkQi4P2f5vxfGftD1m2n8zdELS0qSJ32eAycDZpMlfqTeFEEIIIfQeSbcCx5LO/0N679/f9tql4sUkMIT+kw8UnwA8RqokuTiwt+0/FIxzyWB3ARvbnrOjgYZpkvQ46Q3hbNv31j2eEEIIIVRP0m2tEz5Jt9pep1S8mASG0H8kPQhs3kj/lLQkcLnt5QrGeQnYGXil9S5Slcp3VTHeEEIIIYR+JunHpLOxZ5OyuLYHZiXtDmL7n0XiRYuIEPrT31rO/z0O/K1EnFuBSbava71D0kNlBxdCCCGEEAbYPv9375bru5EmhUsUCRY7gSH0IUnHA4sC55JeOLYFHgJuArB9QX2jCyGEEEII3RSTwBD6kKSTh7jbtncbZpxpNuqNZr4hhBBCCL0lJoEhhNIkXQucD1xs+8mm67MA65Ma+Y61fUotA+xjuZHyJFIvrfvqHk8IIYQQekdMAkMIpUUz394laU1gDLCW7a/VPZ4QQggh9I6YBIYQKhHNfEMIIYQQukfSJ4EP5ZvX2b60bKwZqhlSCKHf2X7D9nMxAZy+JO0naYH89VKSrpf0sqTbJK1Y9/hCCCGE0DlJPwIOBB7Ifw7I18rFi53AEPqPpHmB7wAb5EvXAYfZ/ldtgwqlSLrf9gfy15cDv7F9oaSNgB/YXq/O8YUQQgihc5LuAVax/Va+PSNwl+2VysSLncAQ+tNvgX8D2+U//waGqhgaeldzv9eFbF8IYPtaYO5aRhRCCCGEbnhH09fzdhIomsWH0J+WtL110+3vSppQ12BCR34n6RTgMOBCSQcBFwCbAE8O8bgQQgghjBw/Au6SNBYQ6WzgN8oGi3TQEPqQpFuAr9i+Md9eD/i57XXrHVkoQ9KuwL7AksCswFPARcBPIsU3hBBCGB0kvQdYkzQJvM3286VjxSQwhP4jaRXgVFIqgYB/ArvavrvOcYUQQgghhPYkLQwsSlM2p+3rS8WKSWAI/UvSPAC2/133WEL1JG1q+6q6xxFCCCGEzkj6CbA9cD/wVr5s258sFS8mgSH0D0mfHep+26dNr7GE7pP0pO0xdY8jhBBCCJ2R9BCwku3Xq4gXhWFC6C9rtrkmYAtgYSAmgSOMpEsGuwuYf3qOJYQQQghd8zgwMxCTwBBCMbb3b3wtScBOwNeAW4Ef1DWu0JENgJ2BV1quC1hr+g8nhBBCCF0wCZgg6RqaJoK2DygTLCaBIfQZSTMBuwL/D7gN2Mb2Q7UOKnTiVmCS7eta78ipIyGEEEIY+S7JfyoRZwJD6COSvggcCFwD/Nj2X2seUgghhBBCmM5iEhhCH5H0FvA34O9A85NfpApTK9UysFCaJHkaL+TD+TshhBBC6B+RDhpCf1m87gGEyo2VdD5wse0nGxclzQKsD3wOGAucUs/wQgghhNBrYicwhBBGMEmzAbuRivwsDrwMzAbMCFwJHGt7Ql3jCyGEEEJ5kk63vYukA20fWVncmASGEMLoIGlmYAHgNdsv1zycEEIIIXRI0gPAx0lFYTYiHeGZwvY/S8WNSWAIIYQQQggh9B5JBwD7AksAzzBwEmjbS5SKG5PAEEIIIYQQQuhdko63vW9l8WISGEKQdCqpCemxtu+rezwhhBBCCGEgSSsDG+Sb19u+p2ysGaoZUghhhDsGuBrYpe6BhBBCCCGEgXJa6JnAQvnPmZL2Lx0vdgJDCCGEEEIIoXdJugdY1/ar+facwC1lezxHn8AQ+oikmYDdgU8D7yU1jH8WuBg4yfYbNQ4vhBBCCCG0J2By0+3JtFQKLSImgSH0l9NJfeS+Azydry1Caih+BrB9LaMKIYQQQghDORm4TdKF+fangJPKBot00BD6iKSHbC87yH0P215meo8phBBCCCFMm6TVgPVJO4DX276rbKzYCQyhv7wkaVvgfNtvAUiaAdgWeKnWkYUQQgghhEHZHg+MryJWVAcNob/sAGwDvCDpYUkPA88DW+X7QgghhBDCKBfpoCH0KUnzk14DXqx7LCGEEEIIYfqJncAQ+pTtfzRPACVtWud4QgghhBDC9BE7gSEEACQ9aXtM3eMIIYQQQgiJpImkll5t2Z6nTNwoDBNCH5F0yWB3AfNPz7GEEEIIIYSh2Z4bQNJhpDoOp5M+t+0EzF02buwEhtBHJL0E7Ay80noXcI7td03/UYUQQgghhKFIus322tO6NlyxExhCf7kVmGT7utY7JD1Uw3hCCCGEEMK0TZa0E3A2KT30M8DkssFiJzCEEEIIIYQQepikxYAjgfVIk8CbgINs/6VUvJgEhtA/JMnTeNIP5++EEEIIIYSRK9JBQ+gvYyWdD1xs+8nGRUmzAOsDnwPGAqfUM7wQQgghhNBK0oLAnsBiNM3hbO9WKl4s+IfQPyTNBuxGqii1OPAyMBswI3AlcKztCXWNL4QQQgghvJ2km4EbgHE0nQW0fX6peDEJDKE/SZoZWAB4zfbLNQ8nhBBCCCEMQtIE26tUFW+GqgKFEEYW22/Yfi4mgCGEEEIIPe8ySf9TVbDYCQwhhBBCCCGEHiZpIjAn8DrwBqnHs23PUypeTAJDCCGEEEIIoX9EOmgIIYQQQggh9CBJOzd9vV7LffuVjRuTwBBCCCGEEELoTQc3fX10y32l2kNATAJDCCGEEEIIoVdpkK/b3R62mASGEEIIIYQQQm/yIF+3uz1sURgmhBBCCCGEEHqQpEnAo6RdvyXz1+TbS9ies0zcmaoZXgghhBBCCCGEii3fjaCxExhCCCGEEEIIfSTOBIYQQgghhBBCH4lJYAghhBBCCCH0kZgEhhBCCCGEEEIfiUlgCCGEEEIIIYwgkk6VdLykFUo9PgrDhBBCCCGEEMLIIWlNYAywlu2vFX58TAJDCCGEEEIIoX9EOmgIIYQQQggh9CBJM0raW9L3JK3Xct+hZePGJDCEEEIIIYQQetOvgA2BfwBHSTq86b6tygaNSWAIIYQQQggh9Ka1bO9o+whgbWAuSRdImhVQ2aAxCQwhhBBCCCGE3jRL4wvbb9reC5gA/AmYq2zQmASGEEIIIYQQQm+6U9JmzRdsHwacDCxWNmhUBw0hhBBCCCGEPhI7gSGEEEIIIYQwQkj6YacxZqpiICGEEEIIIYQQqiXpqNZLwC6S5gKwfUCZuDEJDCGEEEIIIYTetBVwLXAlU6uB7gCM6yRonAkMIYQQQgghhB4kaW7ge8BCwFdsPyPpcdtLdBI3dgJDCCGEEEIIoQfZnggcJGl14AxJl1NBXZcoDBNCCCGEEEIIPcz2OGBj4DXgxk7jRTpoCCGEEEIIIfQgSfI0JmzD+TutYicwhBBCCCGEEHrTWEn7SxrTfFHSLJI2lnQq8LmiQWMnMIQQQgghhBB6kKTZgN2AnYDFgZeB2UmbeVcCx9qeUDhuTAJDCCGEEEIIobdJmhlYAHjN9ssdxYpJYAghhBBCCCH0jzgTGEIIIYQQQgh9JCaBIYQQQgghhNBHYhIYQgghhBBCCH0kJoEhhBBqJemVAn/3O5K+XFV8Se+V9LtB7rtW0hrdGluRf3eZ+CGEEMJgZqp7ACGEEEJdbD8LbFP3OEIIIYTpKXYCQwgh9BxJW0i6TdJdkq6W9K6mu1eW9CdJj0jas+kxX5F0h6R7JH13mN9nMUn35a9nl3R2fvw5pD5MVfxbLpI0TtL9kvZque8XksZLukbSgvnakpKuyI+5QdJyw/w+10r6iaTbJT0saYOmf+MN+fuMl/TBfH0jSddJOjf//R9L2ik//l5JS+a/t6Ck8/PP9g5J61XxcwkhhFCfmASGEELoRTcC69heFTgb+GrTfSsBnwDWBb6VUzo/CiwNrAWsAqwu6UMFv+e+wCTbKwE/AFbv7J8wxW62VwfWAA6QNH++Picw3vZqwHXAt/P1E4H982O+DBxX4HvNZHst4KCmeH8DNs3fZ3vgqKa/vzJwILAisAuwTH78b4D98985Evil7TWBrfN9IYQQRrBIBw0hhNCLFgHOkfQeYBbgiab7Lrb9GvCapLGkid/6wEeBu/LfmYs0Kby+wPf8EHmCZPseSfd09k+Y4gBJn85fvy+P6x/AW8A5+foZwAWS5gI+CJwnqfH4WQt8rwvyf8cBi+WvZwaOkbQKMBlYpunv32H7OQBJjwFX5uv3Ah/OX38EeH/TeOaRNLftiQXGFUIIoYfEJDCEEEIvOho43PYlkjYCvtN0n1v+rgEBP7L9qw6/b2vsjuSxfwRY1/YkSdcCsw3xvWcAXra9Sslv+Xr+72Smvsd/CXiBtOs3A/CfNn8f0qT09aavG4+fIY//tZJjCiGE0GMiHTSEEEIvmhd4Jn/9uZb7tpQ0W06r3Ai4A/gjsFveSUPSwpIWKvg9rwd2yo9fgZR2Sr59mqS1Cv8r0r/jpTwBXA5Yp+m+GZhalGZH4Ebb/waekLRt/r6StHKJ79s6hudsv0VK+Zyx4OOvBPZr3Mg7iiGEEEaw2AkMIYRQtzkkPd10+3DSzt95kp4BbgUWb7r/duByYAzwvVzh81lJywO35LTFV4CdSefhhut44OScBjohf5+GlYDnhhHjUEkHNd1eEtgnx3wo/1saXgU+IGkc8C/SeT1IE9HjJR1KSuU8G7i7wL+j1XHA+XliOTZ/3yIOAI7N/4aZSJPlfToYTwghhJrJrjTzJYQQQhhVJM0DnGR727rHEkIIIVQhJoEhhBBCCCGE0EciHTSEEMKoJ2lF4PSWy6/bXruO8XRC0rFAa6++I22fXMd4QgghjDyxExhCCCGEEEIIfSSqg4YQQgghhBBCH4lJYAghhBBCCCH0kZgEhhBCCCGEEEIfiUlgCCGEEEIIIfSRmASGEEIIIYQQQh/5/13X2tcnCeU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5302" name="Picture 6" descr="F:\React\my-app\src\components\img\Class-set-Imgs2.png"/>
          <p:cNvPicPr>
            <a:picLocks noChangeAspect="1" noChangeArrowheads="1"/>
          </p:cNvPicPr>
          <p:nvPr/>
        </p:nvPicPr>
        <p:blipFill>
          <a:blip r:embed="rId2" cstate="print"/>
          <a:srcRect/>
          <a:stretch>
            <a:fillRect/>
          </a:stretch>
        </p:blipFill>
        <p:spPr bwMode="auto">
          <a:xfrm>
            <a:off x="2057400" y="1883493"/>
            <a:ext cx="2753032" cy="2666999"/>
          </a:xfrm>
          <a:prstGeom prst="rect">
            <a:avLst/>
          </a:prstGeom>
          <a:noFill/>
        </p:spPr>
      </p:pic>
      <p:sp>
        <p:nvSpPr>
          <p:cNvPr id="12" name="TextBox 11"/>
          <p:cNvSpPr txBox="1"/>
          <p:nvPr/>
        </p:nvSpPr>
        <p:spPr>
          <a:xfrm>
            <a:off x="685800" y="1428750"/>
            <a:ext cx="3429000" cy="584775"/>
          </a:xfrm>
          <a:prstGeom prst="rect">
            <a:avLst/>
          </a:prstGeom>
          <a:noFill/>
        </p:spPr>
        <p:txBody>
          <a:bodyPr wrap="square" rtlCol="0">
            <a:spAutoFit/>
          </a:bodyPr>
          <a:lstStyle/>
          <a:p>
            <a:r>
              <a:rPr lang="en-US" sz="1600" dirty="0" smtClean="0">
                <a:latin typeface="Calibri" pitchFamily="34" charset="0"/>
                <a:cs typeface="Calibri" pitchFamily="34" charset="0"/>
              </a:rPr>
              <a:t>Considered total 43 class of traffic sign images :</a:t>
            </a:r>
            <a:endParaRPr lang="en-US" sz="1600" dirty="0">
              <a:latin typeface="Calibri" pitchFamily="34" charset="0"/>
              <a:cs typeface="Calibri" pitchFamily="34" charset="0"/>
            </a:endParaRPr>
          </a:p>
        </p:txBody>
      </p:sp>
      <p:pic>
        <p:nvPicPr>
          <p:cNvPr id="55303" name="Picture 7" descr="F:\Desktop\tsr2\google-images\class-set-Img1.png"/>
          <p:cNvPicPr>
            <a:picLocks noChangeAspect="1" noChangeArrowheads="1"/>
          </p:cNvPicPr>
          <p:nvPr/>
        </p:nvPicPr>
        <p:blipFill>
          <a:blip r:embed="rId3" cstate="print"/>
          <a:srcRect/>
          <a:stretch>
            <a:fillRect/>
          </a:stretch>
        </p:blipFill>
        <p:spPr bwMode="auto">
          <a:xfrm>
            <a:off x="4800600" y="1885950"/>
            <a:ext cx="2736900" cy="2645491"/>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90550"/>
            <a:ext cx="5095882" cy="461665"/>
          </a:xfrm>
          <a:prstGeom prst="rect">
            <a:avLst/>
          </a:prstGeom>
          <a:noFill/>
        </p:spPr>
        <p:txBody>
          <a:bodyPr wrap="none" rtlCol="0">
            <a:spAutoFit/>
          </a:bodyPr>
          <a:lstStyle/>
          <a:p>
            <a:r>
              <a:rPr lang="en-US" sz="2400" b="1" dirty="0" smtClean="0">
                <a:solidFill>
                  <a:schemeClr val="tx2"/>
                </a:solidFill>
                <a:latin typeface="Times New Roman" pitchFamily="18" charset="0"/>
                <a:cs typeface="Times New Roman" pitchFamily="18" charset="0"/>
              </a:rPr>
              <a:t>Traffic Sign Classes consisting types :</a:t>
            </a:r>
          </a:p>
        </p:txBody>
      </p:sp>
      <p:sp>
        <p:nvSpPr>
          <p:cNvPr id="5" name="Content Placeholder 1"/>
          <p:cNvSpPr txBox="1">
            <a:spLocks/>
          </p:cNvSpPr>
          <p:nvPr/>
        </p:nvSpPr>
        <p:spPr>
          <a:xfrm>
            <a:off x="4495800" y="2419350"/>
            <a:ext cx="3962400" cy="381000"/>
          </a:xfrm>
          <a:prstGeom prst="rect">
            <a:avLst/>
          </a:prstGeom>
        </p:spPr>
        <p:txBody>
          <a:bodyPr>
            <a:normAutofit/>
          </a:bodyPr>
          <a:lstStyle/>
          <a:p>
            <a:pPr marL="469900" indent="-469900" fontAlgn="base">
              <a:spcBef>
                <a:spcPct val="20000"/>
              </a:spcBef>
              <a:spcAft>
                <a:spcPct val="0"/>
              </a:spcAft>
              <a:buClr>
                <a:schemeClr val="accent2"/>
              </a:buClr>
              <a:buFont typeface="Wingdings" pitchFamily="2" charset="2"/>
              <a:buChar char="q"/>
            </a:pPr>
            <a:r>
              <a:rPr lang="en-US" sz="1600" b="1" kern="0" dirty="0" smtClean="0">
                <a:latin typeface="Times New Roman" pitchFamily="18" charset="0"/>
                <a:cs typeface="Times New Roman" pitchFamily="18" charset="0"/>
              </a:rPr>
              <a:t>Road construction traffic signs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6" name="Content Placeholder 1"/>
          <p:cNvSpPr txBox="1">
            <a:spLocks/>
          </p:cNvSpPr>
          <p:nvPr/>
        </p:nvSpPr>
        <p:spPr>
          <a:xfrm>
            <a:off x="533400" y="2419350"/>
            <a:ext cx="3962400" cy="381000"/>
          </a:xfrm>
          <a:prstGeom prst="rect">
            <a:avLst/>
          </a:prstGeom>
        </p:spPr>
        <p:txBody>
          <a:bodyPr>
            <a:normAutofit/>
          </a:bodyPr>
          <a:lstStyle/>
          <a:p>
            <a:pPr marL="469900" indent="-469900" fontAlgn="base">
              <a:spcBef>
                <a:spcPct val="20000"/>
              </a:spcBef>
              <a:spcAft>
                <a:spcPct val="0"/>
              </a:spcAft>
              <a:buClr>
                <a:schemeClr val="accent2"/>
              </a:buClr>
              <a:buFont typeface="Wingdings" pitchFamily="2" charset="2"/>
              <a:buChar char="q"/>
            </a:pPr>
            <a:r>
              <a:rPr lang="en-US" sz="1600" b="1" kern="0" dirty="0" smtClean="0">
                <a:latin typeface="Times New Roman" pitchFamily="18" charset="0"/>
                <a:cs typeface="Times New Roman" pitchFamily="18" charset="0"/>
              </a:rPr>
              <a:t>Guide and recreational traffic signs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7" name="Content Placeholder 1"/>
          <p:cNvSpPr txBox="1">
            <a:spLocks/>
          </p:cNvSpPr>
          <p:nvPr/>
        </p:nvSpPr>
        <p:spPr>
          <a:xfrm>
            <a:off x="533400" y="4095750"/>
            <a:ext cx="3962400" cy="381000"/>
          </a:xfrm>
          <a:prstGeom prst="rect">
            <a:avLst/>
          </a:prstGeom>
        </p:spPr>
        <p:txBody>
          <a:bodyPr>
            <a:normAutofit/>
          </a:bodyPr>
          <a:lstStyle/>
          <a:p>
            <a:pPr marL="469900" indent="-469900" fontAlgn="base">
              <a:spcBef>
                <a:spcPct val="20000"/>
              </a:spcBef>
              <a:spcAft>
                <a:spcPct val="0"/>
              </a:spcAft>
              <a:buClr>
                <a:schemeClr val="accent2"/>
              </a:buClr>
              <a:buFont typeface="Wingdings" pitchFamily="2" charset="2"/>
              <a:buChar char="q"/>
            </a:pPr>
            <a:r>
              <a:rPr lang="en-US" sz="1600" b="1" kern="0" dirty="0" smtClean="0">
                <a:latin typeface="Times New Roman" pitchFamily="18" charset="0"/>
                <a:cs typeface="Times New Roman" pitchFamily="18" charset="0"/>
              </a:rPr>
              <a:t>Regulatory traffic signs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8" name="Content Placeholder 1"/>
          <p:cNvSpPr txBox="1">
            <a:spLocks/>
          </p:cNvSpPr>
          <p:nvPr/>
        </p:nvSpPr>
        <p:spPr>
          <a:xfrm>
            <a:off x="4495800" y="4095750"/>
            <a:ext cx="3962400" cy="381000"/>
          </a:xfrm>
          <a:prstGeom prst="rect">
            <a:avLst/>
          </a:prstGeom>
        </p:spPr>
        <p:txBody>
          <a:bodyPr>
            <a:normAutofit/>
          </a:bodyPr>
          <a:lstStyle/>
          <a:p>
            <a:pPr marL="469900" indent="-469900" fontAlgn="base">
              <a:spcBef>
                <a:spcPct val="20000"/>
              </a:spcBef>
              <a:spcAft>
                <a:spcPct val="0"/>
              </a:spcAft>
              <a:buClr>
                <a:schemeClr val="accent2"/>
              </a:buClr>
              <a:buFont typeface="Wingdings" pitchFamily="2" charset="2"/>
              <a:buChar char="q"/>
            </a:pPr>
            <a:r>
              <a:rPr lang="en-US" sz="1600" b="1" kern="0" dirty="0" smtClean="0">
                <a:latin typeface="Times New Roman" pitchFamily="18" charset="0"/>
                <a:cs typeface="Times New Roman" pitchFamily="18" charset="0"/>
              </a:rPr>
              <a:t>Warning traffic signs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143000" y="1428750"/>
            <a:ext cx="1066800" cy="93157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438400" y="1428750"/>
            <a:ext cx="899465" cy="91578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105400" y="3105150"/>
            <a:ext cx="914400" cy="90616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6248400" y="3105150"/>
            <a:ext cx="957262" cy="933385"/>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105400" y="1428750"/>
            <a:ext cx="924608" cy="916390"/>
          </a:xfrm>
          <a:prstGeom prst="rect">
            <a:avLst/>
          </a:prstGeom>
          <a:noFill/>
          <a:ln w="9525">
            <a:noFill/>
            <a:miter lim="800000"/>
            <a:headEnd/>
            <a:tailEnd/>
          </a:ln>
        </p:spPr>
      </p:pic>
      <p:pic>
        <p:nvPicPr>
          <p:cNvPr id="5127" name="Picture 7"/>
          <p:cNvPicPr>
            <a:picLocks noChangeAspect="1" noChangeArrowheads="1"/>
          </p:cNvPicPr>
          <p:nvPr/>
        </p:nvPicPr>
        <p:blipFill>
          <a:blip r:embed="rId7" cstate="print"/>
          <a:srcRect/>
          <a:stretch>
            <a:fillRect/>
          </a:stretch>
        </p:blipFill>
        <p:spPr bwMode="auto">
          <a:xfrm>
            <a:off x="6248400" y="1428750"/>
            <a:ext cx="931025" cy="914400"/>
          </a:xfrm>
          <a:prstGeom prst="rect">
            <a:avLst/>
          </a:prstGeom>
          <a:noFill/>
          <a:ln w="9525">
            <a:noFill/>
            <a:miter lim="800000"/>
            <a:headEnd/>
            <a:tailEnd/>
          </a:ln>
        </p:spPr>
      </p:pic>
      <p:pic>
        <p:nvPicPr>
          <p:cNvPr id="5128" name="Picture 8"/>
          <p:cNvPicPr>
            <a:picLocks noChangeAspect="1" noChangeArrowheads="1"/>
          </p:cNvPicPr>
          <p:nvPr/>
        </p:nvPicPr>
        <p:blipFill>
          <a:blip r:embed="rId8" cstate="print"/>
          <a:srcRect/>
          <a:stretch>
            <a:fillRect/>
          </a:stretch>
        </p:blipFill>
        <p:spPr bwMode="auto">
          <a:xfrm>
            <a:off x="2438400" y="3105150"/>
            <a:ext cx="914400" cy="910253"/>
          </a:xfrm>
          <a:prstGeom prst="rect">
            <a:avLst/>
          </a:prstGeom>
          <a:noFill/>
          <a:ln w="9525">
            <a:noFill/>
            <a:miter lim="800000"/>
            <a:headEnd/>
            <a:tailEnd/>
          </a:ln>
        </p:spPr>
      </p:pic>
      <p:pic>
        <p:nvPicPr>
          <p:cNvPr id="5129" name="Picture 9"/>
          <p:cNvPicPr>
            <a:picLocks noChangeAspect="1" noChangeArrowheads="1"/>
          </p:cNvPicPr>
          <p:nvPr/>
        </p:nvPicPr>
        <p:blipFill>
          <a:blip r:embed="rId9" cstate="print"/>
          <a:srcRect/>
          <a:stretch>
            <a:fillRect/>
          </a:stretch>
        </p:blipFill>
        <p:spPr bwMode="auto">
          <a:xfrm>
            <a:off x="1143000" y="3105150"/>
            <a:ext cx="1067138" cy="96678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285750"/>
            <a:ext cx="5562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None/>
            </a:pPr>
            <a:r>
              <a:rPr lang="en-US" sz="2400" b="1" dirty="0" smtClean="0">
                <a:latin typeface="+mj-lt"/>
                <a:cs typeface="Calibri" pitchFamily="34" charset="0"/>
              </a:rPr>
              <a:t>  </a:t>
            </a:r>
            <a:r>
              <a:rPr lang="en-US" sz="4000" b="1" dirty="0" smtClean="0">
                <a:solidFill>
                  <a:schemeClr val="tx2"/>
                </a:solidFill>
                <a:latin typeface="+mj-lt"/>
                <a:cs typeface="Calibri" pitchFamily="34" charset="0"/>
              </a:rPr>
              <a:t>4. Tools and Technology</a:t>
            </a:r>
            <a:endParaRPr lang="en-US" sz="800" b="1" dirty="0" smtClean="0">
              <a:latin typeface="+mj-lt"/>
              <a:cs typeface="Calibri" pitchFamily="34" charset="0"/>
            </a:endParaRPr>
          </a:p>
        </p:txBody>
      </p:sp>
      <p:sp>
        <p:nvSpPr>
          <p:cNvPr id="7" name="TextBox 6"/>
          <p:cNvSpPr txBox="1"/>
          <p:nvPr/>
        </p:nvSpPr>
        <p:spPr>
          <a:xfrm>
            <a:off x="838200" y="1428750"/>
            <a:ext cx="3675109" cy="1877437"/>
          </a:xfrm>
          <a:prstGeom prst="rect">
            <a:avLst/>
          </a:prstGeom>
          <a:noFill/>
        </p:spPr>
        <p:txBody>
          <a:bodyPr wrap="none" rtlCol="0">
            <a:spAutoFit/>
          </a:bodyPr>
          <a:lstStyle/>
          <a:p>
            <a:r>
              <a:rPr lang="en-US" sz="2000" b="1" dirty="0" smtClean="0">
                <a:latin typeface="Calibri" pitchFamily="34" charset="0"/>
                <a:cs typeface="Calibri" pitchFamily="34" charset="0"/>
              </a:rPr>
              <a:t> </a:t>
            </a:r>
            <a:r>
              <a:rPr lang="en-US" sz="2000" b="1" dirty="0" smtClean="0">
                <a:solidFill>
                  <a:schemeClr val="tx2"/>
                </a:solidFill>
                <a:latin typeface="Calibri" pitchFamily="34" charset="0"/>
                <a:cs typeface="Calibri" pitchFamily="34" charset="0"/>
              </a:rPr>
              <a:t>Languages / Technologies </a:t>
            </a:r>
            <a:r>
              <a:rPr lang="en-US" sz="2000" b="1" dirty="0" smtClean="0">
                <a:latin typeface="Calibri" pitchFamily="34" charset="0"/>
                <a:cs typeface="Calibri" pitchFamily="34" charset="0"/>
              </a:rPr>
              <a:t>Used :</a:t>
            </a:r>
          </a:p>
          <a:p>
            <a:endParaRPr lang="en-US" sz="2000" b="1" dirty="0" smtClean="0">
              <a:latin typeface="Calibri" pitchFamily="34" charset="0"/>
              <a:cs typeface="Calibri" pitchFamily="34" charset="0"/>
            </a:endParaRPr>
          </a:p>
          <a:p>
            <a:endParaRPr lang="en-US" sz="2000" b="1" dirty="0" smtClean="0">
              <a:latin typeface="Calibri" pitchFamily="34" charset="0"/>
              <a:cs typeface="Calibri" pitchFamily="34" charset="0"/>
            </a:endParaRPr>
          </a:p>
          <a:p>
            <a:pPr>
              <a:buFont typeface="Wingdings" pitchFamily="2" charset="2"/>
              <a:buChar char="q"/>
            </a:pPr>
            <a:r>
              <a:rPr lang="en-US" sz="2000" b="1" dirty="0" smtClean="0">
                <a:solidFill>
                  <a:schemeClr val="accent6"/>
                </a:solidFill>
                <a:latin typeface="Calibri" pitchFamily="34" charset="0"/>
                <a:cs typeface="Calibri" pitchFamily="34" charset="0"/>
              </a:rPr>
              <a:t>   </a:t>
            </a:r>
            <a:r>
              <a:rPr lang="en-US" sz="2000" dirty="0" smtClean="0">
                <a:latin typeface="Calibri" pitchFamily="34" charset="0"/>
                <a:cs typeface="Calibri" pitchFamily="34" charset="0"/>
              </a:rPr>
              <a:t>Pythion 3</a:t>
            </a:r>
            <a:endParaRPr lang="en-US" dirty="0" smtClean="0">
              <a:latin typeface="Calibri" pitchFamily="34" charset="0"/>
              <a:cs typeface="Calibri" pitchFamily="34" charset="0"/>
            </a:endParaRP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Machine Learning</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Deep Learning</a:t>
            </a:r>
            <a:endParaRPr lang="en-US" dirty="0">
              <a:latin typeface="Calibri" pitchFamily="34" charset="0"/>
              <a:cs typeface="Calibri" pitchFamily="34" charset="0"/>
            </a:endParaRPr>
          </a:p>
        </p:txBody>
      </p:sp>
      <p:pic>
        <p:nvPicPr>
          <p:cNvPr id="10" name="Picture 3" descr="F:\Desktop\tsr2\google-images\Deepl-img.png"/>
          <p:cNvPicPr>
            <a:picLocks noChangeAspect="1" noChangeArrowheads="1"/>
          </p:cNvPicPr>
          <p:nvPr/>
        </p:nvPicPr>
        <p:blipFill>
          <a:blip r:embed="rId3" cstate="print"/>
          <a:srcRect/>
          <a:stretch>
            <a:fillRect/>
          </a:stretch>
        </p:blipFill>
        <p:spPr bwMode="auto">
          <a:xfrm>
            <a:off x="3962400" y="2343150"/>
            <a:ext cx="3505200" cy="1573315"/>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533400" y="628650"/>
            <a:ext cx="3962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latin typeface="+mj-lt"/>
                <a:cs typeface="Calibri" pitchFamily="34" charset="0"/>
              </a:rPr>
              <a:t>  </a:t>
            </a:r>
            <a:r>
              <a:rPr lang="en-US" sz="2800" b="1" dirty="0" smtClean="0">
                <a:latin typeface="+mj-lt"/>
                <a:cs typeface="Calibri" pitchFamily="34" charset="0"/>
              </a:rPr>
              <a:t>Editor Used :</a:t>
            </a:r>
            <a:endParaRPr lang="en-US" sz="3200" b="1" dirty="0" smtClean="0">
              <a:latin typeface="+mj-lt"/>
              <a:cs typeface="Calibri" pitchFamily="34" charset="0"/>
            </a:endParaRPr>
          </a:p>
          <a:p>
            <a:pPr>
              <a:buNone/>
            </a:pPr>
            <a:endParaRPr lang="en-US" sz="800" b="1" dirty="0" smtClean="0">
              <a:latin typeface="+mj-lt"/>
              <a:cs typeface="Calibri" pitchFamily="34" charset="0"/>
            </a:endParaRPr>
          </a:p>
        </p:txBody>
      </p:sp>
      <p:pic>
        <p:nvPicPr>
          <p:cNvPr id="19460" name="Picture 4" descr="F:\Desktop\tsr2\google-images\jupyter-nb.jfif"/>
          <p:cNvPicPr>
            <a:picLocks noChangeAspect="1" noChangeArrowheads="1"/>
          </p:cNvPicPr>
          <p:nvPr/>
        </p:nvPicPr>
        <p:blipFill>
          <a:blip r:embed="rId3" cstate="print"/>
          <a:srcRect/>
          <a:stretch>
            <a:fillRect/>
          </a:stretch>
        </p:blipFill>
        <p:spPr bwMode="auto">
          <a:xfrm>
            <a:off x="4343400" y="1733550"/>
            <a:ext cx="2514600" cy="1315974"/>
          </a:xfrm>
          <a:prstGeom prst="rect">
            <a:avLst/>
          </a:prstGeom>
          <a:noFill/>
        </p:spPr>
      </p:pic>
      <p:sp>
        <p:nvSpPr>
          <p:cNvPr id="7" name="TextBox 6"/>
          <p:cNvSpPr txBox="1"/>
          <p:nvPr/>
        </p:nvSpPr>
        <p:spPr>
          <a:xfrm>
            <a:off x="838200" y="1657350"/>
            <a:ext cx="2433743" cy="707886"/>
          </a:xfrm>
          <a:prstGeom prst="rect">
            <a:avLst/>
          </a:prstGeom>
          <a:noFill/>
        </p:spPr>
        <p:txBody>
          <a:bodyPr wrap="square" rtlCol="0">
            <a:spAutoFit/>
          </a:bodyPr>
          <a:lstStyle/>
          <a:p>
            <a:pPr>
              <a:buFont typeface="Wingdings" pitchFamily="2" charset="2"/>
              <a:buChar char="q"/>
            </a:pPr>
            <a:r>
              <a:rPr lang="en-US" sz="2000" b="1" dirty="0" smtClean="0">
                <a:solidFill>
                  <a:schemeClr val="accent6"/>
                </a:solidFill>
                <a:latin typeface="Calibri" pitchFamily="34" charset="0"/>
                <a:cs typeface="Calibri" pitchFamily="34" charset="0"/>
              </a:rPr>
              <a:t>   </a:t>
            </a:r>
            <a:r>
              <a:rPr lang="en-US" sz="2000" dirty="0" smtClean="0">
                <a:latin typeface="Calibri" pitchFamily="34" charset="0"/>
                <a:cs typeface="Calibri" pitchFamily="34" charset="0"/>
              </a:rPr>
              <a:t>JupyterNotebook</a:t>
            </a:r>
          </a:p>
          <a:p>
            <a:pPr>
              <a:buFont typeface="Wingdings" pitchFamily="2" charset="2"/>
              <a:buChar char="q"/>
            </a:pPr>
            <a:r>
              <a:rPr lang="en-US" sz="2000" dirty="0" smtClean="0">
                <a:solidFill>
                  <a:schemeClr val="accent6"/>
                </a:solidFill>
                <a:latin typeface="Calibri" pitchFamily="34" charset="0"/>
                <a:cs typeface="Calibri" pitchFamily="34" charset="0"/>
              </a:rPr>
              <a:t>   </a:t>
            </a:r>
            <a:r>
              <a:rPr lang="en-US" sz="2000" dirty="0" smtClean="0">
                <a:latin typeface="Calibri" pitchFamily="34" charset="0"/>
                <a:cs typeface="Calibri" pitchFamily="34" charset="0"/>
              </a:rPr>
              <a:t>VS code</a:t>
            </a:r>
            <a:endParaRPr lang="en-US" sz="2000" dirty="0">
              <a:latin typeface="Calibri" pitchFamily="34" charset="0"/>
              <a:cs typeface="Calibri" pitchFamily="34" charset="0"/>
            </a:endParaRPr>
          </a:p>
        </p:txBody>
      </p:sp>
      <p:sp>
        <p:nvSpPr>
          <p:cNvPr id="6" name="TextBox 5"/>
          <p:cNvSpPr txBox="1"/>
          <p:nvPr/>
        </p:nvSpPr>
        <p:spPr>
          <a:xfrm>
            <a:off x="4267200" y="3105150"/>
            <a:ext cx="2895600" cy="276999"/>
          </a:xfrm>
          <a:prstGeom prst="rect">
            <a:avLst/>
          </a:prstGeom>
          <a:noFill/>
        </p:spPr>
        <p:txBody>
          <a:bodyPr wrap="square" rtlCol="0">
            <a:spAutoFit/>
          </a:bodyPr>
          <a:lstStyle/>
          <a:p>
            <a:r>
              <a:rPr lang="en-US" sz="1200" dirty="0" smtClean="0">
                <a:latin typeface="Calibri" pitchFamily="34" charset="0"/>
                <a:cs typeface="Calibri" pitchFamily="34" charset="0"/>
              </a:rPr>
              <a:t>JupyterNotebook of Anaconda distribution.</a:t>
            </a:r>
            <a:endParaRPr lang="en-US" sz="1200" dirty="0">
              <a:latin typeface="Calibri" pitchFamily="34" charset="0"/>
              <a:cs typeface="Calibri" pitchFamily="34"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33550"/>
            <a:ext cx="3200400" cy="2031325"/>
          </a:xfrm>
          <a:prstGeom prst="rect">
            <a:avLst/>
          </a:prstGeom>
        </p:spPr>
        <p:txBody>
          <a:bodyPr wrap="square">
            <a:spAutoFit/>
          </a:bodyPr>
          <a:lstStyle/>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Matplotlib</a:t>
            </a:r>
            <a:r>
              <a:rPr lang="en-US" dirty="0" smtClean="0">
                <a:solidFill>
                  <a:schemeClr val="accent6"/>
                </a:solidFill>
                <a:latin typeface="Calibri" pitchFamily="34" charset="0"/>
                <a:cs typeface="Calibri" pitchFamily="34" charset="0"/>
              </a:rPr>
              <a:t> </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Scikit-learn</a:t>
            </a:r>
            <a:r>
              <a:rPr lang="en-US" dirty="0" smtClean="0">
                <a:solidFill>
                  <a:schemeClr val="accent6"/>
                </a:solidFill>
                <a:latin typeface="Calibri" pitchFamily="34" charset="0"/>
                <a:cs typeface="Calibri" pitchFamily="34" charset="0"/>
              </a:rPr>
              <a:t> </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Numpy</a:t>
            </a:r>
            <a:r>
              <a:rPr lang="en-US" dirty="0" smtClean="0">
                <a:solidFill>
                  <a:schemeClr val="accent6"/>
                </a:solidFill>
                <a:latin typeface="Calibri" pitchFamily="34" charset="0"/>
                <a:cs typeface="Calibri" pitchFamily="34" charset="0"/>
              </a:rPr>
              <a:t> </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Pandas </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Pickle</a:t>
            </a:r>
            <a:endParaRPr lang="en-US" dirty="0" smtClean="0">
              <a:solidFill>
                <a:schemeClr val="accent6"/>
              </a:solidFill>
              <a:latin typeface="Calibri" pitchFamily="34" charset="0"/>
              <a:cs typeface="Calibri" pitchFamily="34" charset="0"/>
            </a:endParaRP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Tensorflow</a:t>
            </a:r>
            <a:r>
              <a:rPr lang="en-US" dirty="0" smtClean="0">
                <a:solidFill>
                  <a:schemeClr val="accent6"/>
                </a:solidFill>
                <a:latin typeface="Calibri" pitchFamily="34" charset="0"/>
                <a:cs typeface="Calibri" pitchFamily="34" charset="0"/>
              </a:rPr>
              <a:t> </a:t>
            </a:r>
          </a:p>
          <a:p>
            <a:pPr>
              <a:buFont typeface="Wingdings" pitchFamily="2" charset="2"/>
              <a:buChar char="q"/>
            </a:pPr>
            <a:r>
              <a:rPr lang="en-US" dirty="0" smtClean="0">
                <a:solidFill>
                  <a:schemeClr val="accent6"/>
                </a:solidFill>
                <a:latin typeface="Calibri" pitchFamily="34" charset="0"/>
                <a:cs typeface="Calibri" pitchFamily="34" charset="0"/>
              </a:rPr>
              <a:t>   </a:t>
            </a:r>
            <a:r>
              <a:rPr lang="en-US" dirty="0" smtClean="0">
                <a:latin typeface="Calibri" pitchFamily="34" charset="0"/>
                <a:cs typeface="Calibri" pitchFamily="34" charset="0"/>
              </a:rPr>
              <a:t>Keras </a:t>
            </a:r>
            <a:endParaRPr lang="en-US" dirty="0">
              <a:latin typeface="Calibri" pitchFamily="34" charset="0"/>
              <a:cs typeface="Calibri" pitchFamily="34" charset="0"/>
            </a:endParaRPr>
          </a:p>
        </p:txBody>
      </p:sp>
      <p:sp>
        <p:nvSpPr>
          <p:cNvPr id="3" name="Rectangle 2"/>
          <p:cNvSpPr/>
          <p:nvPr/>
        </p:nvSpPr>
        <p:spPr>
          <a:xfrm>
            <a:off x="609600" y="590550"/>
            <a:ext cx="2680542" cy="461665"/>
          </a:xfrm>
          <a:prstGeom prst="rect">
            <a:avLst/>
          </a:prstGeom>
        </p:spPr>
        <p:txBody>
          <a:bodyPr wrap="none">
            <a:spAutoFit/>
          </a:bodyPr>
          <a:lstStyle/>
          <a:p>
            <a:r>
              <a:rPr lang="en-US" sz="2400" b="1" dirty="0" smtClean="0">
                <a:solidFill>
                  <a:schemeClr val="tx2"/>
                </a:solidFill>
                <a:cs typeface="Calibri" pitchFamily="34" charset="0"/>
              </a:rPr>
              <a:t>4.2  Libraries Used</a:t>
            </a:r>
            <a:endParaRPr lang="en-US" sz="2400" dirty="0"/>
          </a:p>
        </p:txBody>
      </p:sp>
      <p:pic>
        <p:nvPicPr>
          <p:cNvPr id="4" name="Picture 2" descr="Matplotlib Tutorial - javatpoint"/>
          <p:cNvPicPr>
            <a:picLocks noChangeAspect="1" noChangeArrowheads="1"/>
          </p:cNvPicPr>
          <p:nvPr/>
        </p:nvPicPr>
        <p:blipFill>
          <a:blip r:embed="rId2" cstate="print"/>
          <a:srcRect/>
          <a:stretch>
            <a:fillRect/>
          </a:stretch>
        </p:blipFill>
        <p:spPr bwMode="auto">
          <a:xfrm>
            <a:off x="3657600" y="1352550"/>
            <a:ext cx="1094372" cy="1094374"/>
          </a:xfrm>
          <a:prstGeom prst="rect">
            <a:avLst/>
          </a:prstGeom>
          <a:noFill/>
        </p:spPr>
      </p:pic>
      <p:pic>
        <p:nvPicPr>
          <p:cNvPr id="6" name="Picture 3" descr="F:\Desktop\tsr2\google-images\open-cv.png"/>
          <p:cNvPicPr>
            <a:picLocks noChangeAspect="1" noChangeArrowheads="1"/>
          </p:cNvPicPr>
          <p:nvPr/>
        </p:nvPicPr>
        <p:blipFill>
          <a:blip r:embed="rId3" cstate="print"/>
          <a:srcRect/>
          <a:stretch>
            <a:fillRect/>
          </a:stretch>
        </p:blipFill>
        <p:spPr bwMode="auto">
          <a:xfrm>
            <a:off x="4572000" y="2419350"/>
            <a:ext cx="1073624" cy="1052513"/>
          </a:xfrm>
          <a:prstGeom prst="rect">
            <a:avLst/>
          </a:prstGeom>
          <a:noFill/>
        </p:spPr>
      </p:pic>
      <p:pic>
        <p:nvPicPr>
          <p:cNvPr id="7" name="Picture 4" descr="F:\Desktop\tsr2\google-images\numpy.png"/>
          <p:cNvPicPr>
            <a:picLocks noChangeAspect="1" noChangeArrowheads="1"/>
          </p:cNvPicPr>
          <p:nvPr/>
        </p:nvPicPr>
        <p:blipFill>
          <a:blip r:embed="rId4" cstate="print"/>
          <a:srcRect/>
          <a:stretch>
            <a:fillRect/>
          </a:stretch>
        </p:blipFill>
        <p:spPr bwMode="auto">
          <a:xfrm>
            <a:off x="3657600" y="2419350"/>
            <a:ext cx="914400" cy="1066799"/>
          </a:xfrm>
          <a:prstGeom prst="rect">
            <a:avLst/>
          </a:prstGeom>
          <a:noFill/>
        </p:spPr>
      </p:pic>
      <p:pic>
        <p:nvPicPr>
          <p:cNvPr id="8" name="Picture 2" descr="F:\Desktop\tsr2\google-images\keras+tensorflow.jpeg"/>
          <p:cNvPicPr>
            <a:picLocks noChangeAspect="1" noChangeArrowheads="1"/>
          </p:cNvPicPr>
          <p:nvPr/>
        </p:nvPicPr>
        <p:blipFill>
          <a:blip r:embed="rId5" cstate="print"/>
          <a:srcRect/>
          <a:stretch>
            <a:fillRect/>
          </a:stretch>
        </p:blipFill>
        <p:spPr bwMode="auto">
          <a:xfrm>
            <a:off x="3657600" y="3486150"/>
            <a:ext cx="3352800" cy="1102767"/>
          </a:xfrm>
          <a:prstGeom prst="rect">
            <a:avLst/>
          </a:prstGeom>
          <a:noFill/>
        </p:spPr>
      </p:pic>
      <p:pic>
        <p:nvPicPr>
          <p:cNvPr id="9" name="Picture 5" descr="F:\Desktop\tsr2\google-images\pndas.png"/>
          <p:cNvPicPr>
            <a:picLocks noChangeAspect="1" noChangeArrowheads="1"/>
          </p:cNvPicPr>
          <p:nvPr/>
        </p:nvPicPr>
        <p:blipFill>
          <a:blip r:embed="rId6" cstate="print"/>
          <a:srcRect/>
          <a:stretch>
            <a:fillRect/>
          </a:stretch>
        </p:blipFill>
        <p:spPr bwMode="auto">
          <a:xfrm>
            <a:off x="5638800" y="2343150"/>
            <a:ext cx="1371600" cy="1066800"/>
          </a:xfrm>
          <a:prstGeom prst="rect">
            <a:avLst/>
          </a:prstGeom>
          <a:noFill/>
        </p:spPr>
      </p:pic>
      <p:pic>
        <p:nvPicPr>
          <p:cNvPr id="10" name="Picture 7" descr="F:\Desktop\tsr2\google-images\python_pickle-desc.png"/>
          <p:cNvPicPr>
            <a:picLocks noChangeAspect="1" noChangeArrowheads="1"/>
          </p:cNvPicPr>
          <p:nvPr/>
        </p:nvPicPr>
        <p:blipFill>
          <a:blip r:embed="rId7" cstate="print"/>
          <a:srcRect/>
          <a:stretch>
            <a:fillRect/>
          </a:stretch>
        </p:blipFill>
        <p:spPr bwMode="auto">
          <a:xfrm>
            <a:off x="4724400" y="1352550"/>
            <a:ext cx="2286000" cy="1066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533400" y="1688871"/>
            <a:ext cx="5181600" cy="27084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q"/>
            </a:pPr>
            <a:r>
              <a:rPr lang="en-US" sz="1600" dirty="0" smtClean="0">
                <a:solidFill>
                  <a:schemeClr val="accent6"/>
                </a:solidFill>
                <a:latin typeface="Times New Roman" pitchFamily="18" charset="0"/>
                <a:cs typeface="Times New Roman" pitchFamily="18" charset="0"/>
              </a:rPr>
              <a:t>  </a:t>
            </a:r>
            <a:r>
              <a:rPr lang="en-US" sz="1400" dirty="0" smtClean="0">
                <a:latin typeface="Calibri" pitchFamily="34" charset="0"/>
                <a:cs typeface="Calibri" pitchFamily="34" charset="0"/>
              </a:rPr>
              <a:t>In the first phase, we</a:t>
            </a:r>
            <a:r>
              <a:rPr lang="en-US" sz="1400" dirty="0" smtClean="0">
                <a:solidFill>
                  <a:schemeClr val="accent6"/>
                </a:solidFill>
                <a:latin typeface="Calibri" pitchFamily="34" charset="0"/>
                <a:cs typeface="Calibri" pitchFamily="34" charset="0"/>
              </a:rPr>
              <a:t> </a:t>
            </a:r>
            <a:r>
              <a:rPr lang="en-US" sz="1400" dirty="0" smtClean="0">
                <a:latin typeface="Calibri" pitchFamily="34" charset="0"/>
                <a:cs typeface="Calibri" pitchFamily="34" charset="0"/>
              </a:rPr>
              <a:t>have collected the </a:t>
            </a:r>
          </a:p>
          <a:p>
            <a:r>
              <a:rPr lang="en-US" sz="1400" dirty="0" smtClean="0">
                <a:latin typeface="Calibri" pitchFamily="34" charset="0"/>
                <a:cs typeface="Calibri" pitchFamily="34" charset="0"/>
              </a:rPr>
              <a:t>        traffic sign samples to train our model. </a:t>
            </a:r>
          </a:p>
          <a:p>
            <a:endParaRPr lang="en-US" sz="1400" dirty="0" smtClean="0">
              <a:latin typeface="Calibri" pitchFamily="34" charset="0"/>
              <a:cs typeface="Calibri" pitchFamily="34" charset="0"/>
            </a:endParaRPr>
          </a:p>
          <a:p>
            <a:pPr>
              <a:buFont typeface="Wingdings" pitchFamily="2" charset="2"/>
              <a:buChar char="q"/>
            </a:pPr>
            <a:r>
              <a:rPr lang="en-US" sz="1400" dirty="0" smtClean="0">
                <a:solidFill>
                  <a:schemeClr val="accent6"/>
                </a:solidFill>
                <a:latin typeface="Calibri" pitchFamily="34" charset="0"/>
                <a:cs typeface="Calibri" pitchFamily="34" charset="0"/>
              </a:rPr>
              <a:t>  </a:t>
            </a:r>
            <a:r>
              <a:rPr lang="en-US" sz="1400" dirty="0" smtClean="0">
                <a:latin typeface="Calibri" pitchFamily="34" charset="0"/>
                <a:cs typeface="Calibri" pitchFamily="34" charset="0"/>
              </a:rPr>
              <a:t>In the second phase, we have trained our </a:t>
            </a:r>
          </a:p>
          <a:p>
            <a:r>
              <a:rPr lang="en-US" sz="1400" dirty="0" smtClean="0">
                <a:latin typeface="Calibri" pitchFamily="34" charset="0"/>
                <a:cs typeface="Calibri" pitchFamily="34" charset="0"/>
              </a:rPr>
              <a:t>       TSR model for these traffic sign samples. </a:t>
            </a:r>
          </a:p>
          <a:p>
            <a:r>
              <a:rPr lang="en-US" sz="1400" dirty="0" smtClean="0">
                <a:latin typeface="Calibri" pitchFamily="34" charset="0"/>
                <a:cs typeface="Calibri" pitchFamily="34" charset="0"/>
              </a:rPr>
              <a:t>  </a:t>
            </a:r>
          </a:p>
          <a:p>
            <a:pPr>
              <a:buFont typeface="Wingdings" pitchFamily="2" charset="2"/>
              <a:buChar char="q"/>
            </a:pPr>
            <a:r>
              <a:rPr lang="en-US" sz="1400" dirty="0" smtClean="0">
                <a:solidFill>
                  <a:schemeClr val="accent6"/>
                </a:solidFill>
                <a:latin typeface="Calibri" pitchFamily="34" charset="0"/>
                <a:cs typeface="Calibri" pitchFamily="34" charset="0"/>
              </a:rPr>
              <a:t>  </a:t>
            </a:r>
            <a:r>
              <a:rPr lang="en-US" sz="1400" dirty="0" smtClean="0">
                <a:latin typeface="Calibri" pitchFamily="34" charset="0"/>
                <a:cs typeface="Calibri" pitchFamily="34" charset="0"/>
              </a:rPr>
              <a:t>In the last phase, trainer data is used to </a:t>
            </a:r>
          </a:p>
          <a:p>
            <a:r>
              <a:rPr lang="en-US" sz="1400" dirty="0" smtClean="0">
                <a:latin typeface="Calibri" pitchFamily="34" charset="0"/>
                <a:cs typeface="Calibri" pitchFamily="34" charset="0"/>
              </a:rPr>
              <a:t>       recognize the images. </a:t>
            </a:r>
          </a:p>
          <a:p>
            <a:endParaRPr lang="en-US" sz="1400" dirty="0" smtClean="0">
              <a:latin typeface="Calibri" pitchFamily="34" charset="0"/>
              <a:cs typeface="Calibri" pitchFamily="34" charset="0"/>
            </a:endParaRPr>
          </a:p>
          <a:p>
            <a:pPr>
              <a:buFont typeface="Wingdings" pitchFamily="2" charset="2"/>
              <a:buChar char="q"/>
            </a:pPr>
            <a:r>
              <a:rPr lang="en-US" sz="1400" dirty="0" smtClean="0">
                <a:solidFill>
                  <a:schemeClr val="accent6"/>
                </a:solidFill>
                <a:latin typeface="Calibri" pitchFamily="34" charset="0"/>
                <a:cs typeface="Calibri" pitchFamily="34" charset="0"/>
              </a:rPr>
              <a:t>  </a:t>
            </a:r>
            <a:r>
              <a:rPr lang="en-US" sz="1400" dirty="0" smtClean="0">
                <a:latin typeface="Calibri" pitchFamily="34" charset="0"/>
                <a:cs typeface="Calibri" pitchFamily="34" charset="0"/>
              </a:rPr>
              <a:t>If any sign is detected it will compare it with those stored in the </a:t>
            </a:r>
          </a:p>
          <a:p>
            <a:r>
              <a:rPr lang="en-US" sz="1400" dirty="0" smtClean="0">
                <a:latin typeface="Calibri" pitchFamily="34" charset="0"/>
                <a:cs typeface="Calibri" pitchFamily="34" charset="0"/>
              </a:rPr>
              <a:t>       dataset for a match. And If a sign is recognized, it will simply </a:t>
            </a:r>
          </a:p>
          <a:p>
            <a:r>
              <a:rPr lang="en-US" sz="1400" dirty="0" smtClean="0">
                <a:latin typeface="Calibri" pitchFamily="34" charset="0"/>
                <a:cs typeface="Calibri" pitchFamily="34" charset="0"/>
              </a:rPr>
              <a:t>       display appropriate actions to be taken.                                    </a:t>
            </a:r>
          </a:p>
        </p:txBody>
      </p:sp>
      <p:sp>
        <p:nvSpPr>
          <p:cNvPr id="4" name="TextBox 3"/>
          <p:cNvSpPr txBox="1"/>
          <p:nvPr/>
        </p:nvSpPr>
        <p:spPr>
          <a:xfrm>
            <a:off x="609600" y="514350"/>
            <a:ext cx="4532844" cy="646331"/>
          </a:xfrm>
          <a:prstGeom prst="rect">
            <a:avLst/>
          </a:prstGeom>
          <a:noFill/>
        </p:spPr>
        <p:txBody>
          <a:bodyPr wrap="none" rtlCol="0">
            <a:spAutoFit/>
          </a:bodyPr>
          <a:lstStyle/>
          <a:p>
            <a:r>
              <a:rPr lang="en-US" sz="3600" b="1" dirty="0" smtClean="0">
                <a:solidFill>
                  <a:schemeClr val="tx2"/>
                </a:solidFill>
                <a:latin typeface="+mj-lt"/>
                <a:cs typeface="Calibri" pitchFamily="34" charset="0"/>
              </a:rPr>
              <a:t>5. </a:t>
            </a:r>
            <a:r>
              <a:rPr lang="en-US" sz="3600" b="1" dirty="0" smtClean="0">
                <a:latin typeface="Times New Roman" pitchFamily="18" charset="0"/>
                <a:cs typeface="Times New Roman" pitchFamily="18" charset="0"/>
              </a:rPr>
              <a:t>Working Procedure</a:t>
            </a:r>
            <a:endParaRPr lang="en-US" sz="3600" b="1" dirty="0">
              <a:latin typeface="+mj-lt"/>
            </a:endParaRPr>
          </a:p>
        </p:txBody>
      </p:sp>
      <p:sp>
        <p:nvSpPr>
          <p:cNvPr id="10" name="Oval 9"/>
          <p:cNvSpPr/>
          <p:nvPr/>
        </p:nvSpPr>
        <p:spPr bwMode="auto">
          <a:xfrm>
            <a:off x="3962400" y="1428750"/>
            <a:ext cx="2209800" cy="6096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Calibri" pitchFamily="34" charset="0"/>
              </a:rPr>
              <a:t>Import</a:t>
            </a:r>
            <a:r>
              <a:rPr lang="en-US" sz="1200" dirty="0" smtClean="0">
                <a:solidFill>
                  <a:schemeClr val="tx1"/>
                </a:solidFill>
                <a:latin typeface="Consolas" pitchFamily="49" charset="0"/>
                <a:cs typeface="Calibri" pitchFamily="34" charset="0"/>
              </a:rPr>
              <a:t> l</a:t>
            </a:r>
            <a:r>
              <a:rPr kumimoji="0" lang="en-US" sz="1200" b="0" i="0" u="none" strike="noStrike" cap="none" normalizeH="0" baseline="0" dirty="0" smtClean="0">
                <a:ln>
                  <a:noFill/>
                </a:ln>
                <a:solidFill>
                  <a:schemeClr val="tx1"/>
                </a:solidFill>
                <a:effectLst/>
                <a:latin typeface="Consolas" pitchFamily="49" charset="0"/>
                <a:cs typeface="Calibri" pitchFamily="34" charset="0"/>
              </a:rPr>
              <a:t>ibraries </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solidFill>
                  <a:schemeClr val="tx1"/>
                </a:solidFill>
                <a:latin typeface="Consolas" pitchFamily="49" charset="0"/>
                <a:cs typeface="Calibri" pitchFamily="34" charset="0"/>
              </a:rPr>
              <a:t> </a:t>
            </a:r>
            <a:r>
              <a:rPr kumimoji="0" lang="en-US" sz="1200" b="0" i="0" u="none" strike="noStrike" cap="none" normalizeH="0" baseline="0" dirty="0" smtClean="0">
                <a:ln>
                  <a:noFill/>
                </a:ln>
                <a:solidFill>
                  <a:schemeClr val="tx1"/>
                </a:solidFill>
                <a:effectLst/>
                <a:latin typeface="Consolas" pitchFamily="49" charset="0"/>
                <a:cs typeface="Calibri" pitchFamily="34" charset="0"/>
              </a:rPr>
              <a:t>&amp; Load dataset</a:t>
            </a:r>
          </a:p>
        </p:txBody>
      </p:sp>
      <p:sp>
        <p:nvSpPr>
          <p:cNvPr id="14" name="Oval 13"/>
          <p:cNvSpPr/>
          <p:nvPr/>
        </p:nvSpPr>
        <p:spPr bwMode="auto">
          <a:xfrm>
            <a:off x="6629400" y="4019550"/>
            <a:ext cx="1600200" cy="5334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rPr>
              <a:t>Testing of </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solidFill>
                  <a:schemeClr val="tx1"/>
                </a:solidFill>
                <a:latin typeface="Consolas" pitchFamily="49" charset="0"/>
              </a:rPr>
              <a:t>   </a:t>
            </a:r>
            <a:r>
              <a:rPr kumimoji="0" lang="en-US" sz="1200" b="0" i="0" u="none" strike="noStrike" cap="none" normalizeH="0" baseline="0" dirty="0" smtClean="0">
                <a:ln>
                  <a:noFill/>
                </a:ln>
                <a:solidFill>
                  <a:schemeClr val="tx1"/>
                </a:solidFill>
                <a:effectLst/>
                <a:latin typeface="Consolas" pitchFamily="49" charset="0"/>
              </a:rPr>
              <a:t>model</a:t>
            </a:r>
          </a:p>
        </p:txBody>
      </p:sp>
      <p:sp>
        <p:nvSpPr>
          <p:cNvPr id="15" name="Oval 14"/>
          <p:cNvSpPr/>
          <p:nvPr/>
        </p:nvSpPr>
        <p:spPr bwMode="auto">
          <a:xfrm>
            <a:off x="4876800" y="2343150"/>
            <a:ext cx="1828800" cy="6096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rPr>
              <a:t>Preprocessing </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solidFill>
                  <a:schemeClr val="tx1"/>
                </a:solidFill>
                <a:latin typeface="Consolas" pitchFamily="49" charset="0"/>
              </a:rPr>
              <a:t>  </a:t>
            </a:r>
            <a:r>
              <a:rPr kumimoji="0" lang="en-US" sz="1200" b="0" i="0" u="none" strike="noStrike" cap="none" normalizeH="0" baseline="0" dirty="0" smtClean="0">
                <a:ln>
                  <a:noFill/>
                </a:ln>
                <a:solidFill>
                  <a:schemeClr val="tx1"/>
                </a:solidFill>
                <a:effectLst/>
                <a:latin typeface="Consolas" pitchFamily="49" charset="0"/>
              </a:rPr>
              <a:t>of dataset</a:t>
            </a:r>
          </a:p>
        </p:txBody>
      </p:sp>
      <p:sp>
        <p:nvSpPr>
          <p:cNvPr id="16" name="Oval 15"/>
          <p:cNvSpPr/>
          <p:nvPr/>
        </p:nvSpPr>
        <p:spPr bwMode="auto">
          <a:xfrm>
            <a:off x="5867400" y="3257550"/>
            <a:ext cx="1600200" cy="5334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rPr>
              <a:t>Training of</a:t>
            </a:r>
            <a:r>
              <a:rPr kumimoji="0" lang="en-US" sz="1200" b="0" i="0" u="none" strike="noStrike" cap="none" normalizeH="0" dirty="0" smtClean="0">
                <a:ln>
                  <a:noFill/>
                </a:ln>
                <a:solidFill>
                  <a:schemeClr val="tx1"/>
                </a:solidFill>
                <a:effectLst/>
                <a:latin typeface="Consolas"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solidFill>
                  <a:schemeClr val="tx1"/>
                </a:solidFill>
                <a:latin typeface="Consolas" pitchFamily="49" charset="0"/>
              </a:rPr>
              <a:t>   </a:t>
            </a:r>
            <a:r>
              <a:rPr kumimoji="0" lang="en-US" sz="1200" b="0" i="0" u="none" strike="noStrike" cap="none" normalizeH="0" dirty="0" smtClean="0">
                <a:ln>
                  <a:noFill/>
                </a:ln>
                <a:solidFill>
                  <a:schemeClr val="tx1"/>
                </a:solidFill>
                <a:effectLst/>
                <a:latin typeface="Consolas" pitchFamily="49" charset="0"/>
              </a:rPr>
              <a:t>model</a:t>
            </a:r>
            <a:endParaRPr kumimoji="0" lang="en-US" sz="1200" b="0" i="0" u="none" strike="noStrike" cap="none" normalizeH="0" baseline="0" dirty="0" smtClean="0">
              <a:ln>
                <a:noFill/>
              </a:ln>
              <a:solidFill>
                <a:schemeClr val="tx1"/>
              </a:solidFill>
              <a:effectLst/>
              <a:latin typeface="Consolas" pitchFamily="49" charset="0"/>
            </a:endParaRPr>
          </a:p>
        </p:txBody>
      </p:sp>
      <p:cxnSp>
        <p:nvCxnSpPr>
          <p:cNvPr id="18" name="Straight Arrow Connector 17"/>
          <p:cNvCxnSpPr>
            <a:endCxn id="15" idx="0"/>
          </p:cNvCxnSpPr>
          <p:nvPr/>
        </p:nvCxnSpPr>
        <p:spPr bwMode="auto">
          <a:xfrm>
            <a:off x="5105400" y="2038350"/>
            <a:ext cx="6858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a:stCxn id="16" idx="4"/>
            <a:endCxn id="14" idx="0"/>
          </p:cNvCxnSpPr>
          <p:nvPr/>
        </p:nvCxnSpPr>
        <p:spPr bwMode="auto">
          <a:xfrm>
            <a:off x="6667500" y="3790950"/>
            <a:ext cx="762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15" idx="4"/>
            <a:endCxn id="16" idx="0"/>
          </p:cNvCxnSpPr>
          <p:nvPr/>
        </p:nvCxnSpPr>
        <p:spPr bwMode="auto">
          <a:xfrm>
            <a:off x="5791200" y="2952750"/>
            <a:ext cx="8763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533400" y="1657350"/>
            <a:ext cx="6781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dirty="0" smtClean="0">
              <a:latin typeface="Calibri" pitchFamily="34" charset="0"/>
              <a:cs typeface="Calibri" pitchFamily="34" charset="0"/>
            </a:endParaRPr>
          </a:p>
        </p:txBody>
      </p:sp>
      <p:sp>
        <p:nvSpPr>
          <p:cNvPr id="4" name="TextBox 3"/>
          <p:cNvSpPr txBox="1"/>
          <p:nvPr/>
        </p:nvSpPr>
        <p:spPr>
          <a:xfrm>
            <a:off x="685800" y="438150"/>
            <a:ext cx="3639138" cy="584775"/>
          </a:xfrm>
          <a:prstGeom prst="rect">
            <a:avLst/>
          </a:prstGeom>
          <a:noFill/>
        </p:spPr>
        <p:txBody>
          <a:bodyPr wrap="none" rtlCol="0">
            <a:spAutoFit/>
          </a:bodyPr>
          <a:lstStyle/>
          <a:p>
            <a:r>
              <a:rPr lang="en-US" sz="3200" b="1" dirty="0" smtClean="0">
                <a:solidFill>
                  <a:schemeClr val="tx2"/>
                </a:solidFill>
                <a:latin typeface="+mj-lt"/>
                <a:cs typeface="Calibri" pitchFamily="34" charset="0"/>
              </a:rPr>
              <a:t>5.1 Neural Network</a:t>
            </a:r>
            <a:endParaRPr lang="en-US" sz="3200" b="1" dirty="0">
              <a:latin typeface="+mj-lt"/>
            </a:endParaRPr>
          </a:p>
        </p:txBody>
      </p:sp>
      <p:sp>
        <p:nvSpPr>
          <p:cNvPr id="5" name="Rectangle 4"/>
          <p:cNvSpPr/>
          <p:nvPr/>
        </p:nvSpPr>
        <p:spPr>
          <a:xfrm>
            <a:off x="533400" y="1352550"/>
            <a:ext cx="3499676" cy="369332"/>
          </a:xfrm>
          <a:prstGeom prst="rect">
            <a:avLst/>
          </a:prstGeom>
        </p:spPr>
        <p:txBody>
          <a:bodyPr wrap="none">
            <a:spAutoFit/>
          </a:bodyPr>
          <a:lstStyle/>
          <a:p>
            <a:r>
              <a:rPr lang="en-US" b="1" dirty="0" smtClean="0">
                <a:latin typeface="Calibri" pitchFamily="34" charset="0"/>
                <a:cs typeface="Calibri" pitchFamily="34" charset="0"/>
              </a:rPr>
              <a:t>Components of Neural Networks:</a:t>
            </a:r>
            <a:endParaRPr lang="en-US" dirty="0">
              <a:latin typeface="Calibri" pitchFamily="34" charset="0"/>
              <a:cs typeface="Calibri" pitchFamily="34" charset="0"/>
            </a:endParaRPr>
          </a:p>
        </p:txBody>
      </p:sp>
      <p:sp>
        <p:nvSpPr>
          <p:cNvPr id="6" name="Content Placeholder 5">
            <a:extLst>
              <a:ext uri="{FF2B5EF4-FFF2-40B4-BE49-F238E27FC236}">
                <a16:creationId xmlns="" xmlns:a16="http://schemas.microsoft.com/office/drawing/2014/main" id="{38B3183E-8031-2341-A02D-3AE05F300D75}"/>
              </a:ext>
            </a:extLst>
          </p:cNvPr>
          <p:cNvSpPr txBox="1">
            <a:spLocks/>
          </p:cNvSpPr>
          <p:nvPr/>
        </p:nvSpPr>
        <p:spPr>
          <a:xfrm>
            <a:off x="609601" y="2419350"/>
            <a:ext cx="1828799" cy="129540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chemeClr val="accent2"/>
              </a:buClr>
              <a:buSzTx/>
              <a:tabLst/>
              <a:defRPr/>
            </a:pPr>
            <a:r>
              <a:rPr kumimoji="0" lang="en-US" b="0" i="0" u="none" strike="noStrike" kern="0" cap="none" spc="0" normalizeH="0" baseline="0" noProof="0" dirty="0" smtClean="0">
                <a:ln>
                  <a:noFill/>
                </a:ln>
                <a:solidFill>
                  <a:schemeClr val="accent6"/>
                </a:solidFill>
                <a:effectLst/>
                <a:uLnTx/>
                <a:uFillTx/>
                <a:latin typeface="Calibri" pitchFamily="34" charset="0"/>
                <a:cs typeface="Calibri" pitchFamily="34" charset="0"/>
              </a:rPr>
              <a:t>1.  </a:t>
            </a:r>
            <a:r>
              <a:rPr kumimoji="0" lang="en-US" b="0" i="0" u="none" strike="noStrike" kern="0" cap="none" spc="0" normalizeH="0" baseline="0" noProof="0" dirty="0" smtClean="0">
                <a:ln>
                  <a:noFill/>
                </a:ln>
                <a:solidFill>
                  <a:schemeClr val="tx1"/>
                </a:solidFill>
                <a:effectLst/>
                <a:uLnTx/>
                <a:uFillTx/>
                <a:latin typeface="Calibri" pitchFamily="34" charset="0"/>
                <a:cs typeface="Calibri" pitchFamily="34" charset="0"/>
              </a:rPr>
              <a:t>Input Layer</a:t>
            </a:r>
          </a:p>
          <a:p>
            <a:pPr marL="514350" marR="0" lvl="0" indent="-514350" algn="l" defTabSz="914400" rtl="0" eaLnBrk="1" fontAlgn="base" latinLnBrk="0" hangingPunct="1">
              <a:lnSpc>
                <a:spcPct val="100000"/>
              </a:lnSpc>
              <a:spcBef>
                <a:spcPct val="20000"/>
              </a:spcBef>
              <a:spcAft>
                <a:spcPct val="0"/>
              </a:spcAft>
              <a:buClr>
                <a:schemeClr val="accent2"/>
              </a:buClr>
              <a:buSzTx/>
              <a:tabLst/>
              <a:defRPr/>
            </a:pPr>
            <a:r>
              <a:rPr kumimoji="0" lang="en-US" b="0" i="0" u="none" strike="noStrike" kern="0" cap="none" spc="0" normalizeH="0" baseline="0" noProof="0" dirty="0" smtClean="0">
                <a:ln>
                  <a:noFill/>
                </a:ln>
                <a:solidFill>
                  <a:schemeClr val="accent6"/>
                </a:solidFill>
                <a:effectLst/>
                <a:uLnTx/>
                <a:uFillTx/>
                <a:latin typeface="Calibri" pitchFamily="34" charset="0"/>
                <a:cs typeface="Calibri" pitchFamily="34" charset="0"/>
              </a:rPr>
              <a:t>2.  </a:t>
            </a:r>
            <a:r>
              <a:rPr kumimoji="0" lang="en-US" b="0" i="0" u="none" strike="noStrike" kern="0" cap="none" spc="0" normalizeH="0" baseline="0" noProof="0" dirty="0" smtClean="0">
                <a:ln>
                  <a:noFill/>
                </a:ln>
                <a:solidFill>
                  <a:schemeClr val="tx1"/>
                </a:solidFill>
                <a:effectLst/>
                <a:uLnTx/>
                <a:uFillTx/>
                <a:latin typeface="Calibri" pitchFamily="34" charset="0"/>
                <a:cs typeface="Calibri" pitchFamily="34" charset="0"/>
              </a:rPr>
              <a:t>Hidden Layer</a:t>
            </a:r>
          </a:p>
          <a:p>
            <a:pPr marL="514350" marR="0" lvl="0" indent="-514350" algn="l" defTabSz="914400" rtl="0" eaLnBrk="1" fontAlgn="base" latinLnBrk="0" hangingPunct="1">
              <a:lnSpc>
                <a:spcPct val="100000"/>
              </a:lnSpc>
              <a:spcBef>
                <a:spcPct val="20000"/>
              </a:spcBef>
              <a:spcAft>
                <a:spcPct val="0"/>
              </a:spcAft>
              <a:buClr>
                <a:schemeClr val="accent2"/>
              </a:buClr>
              <a:buSzTx/>
              <a:tabLst/>
              <a:defRPr/>
            </a:pPr>
            <a:r>
              <a:rPr kumimoji="0" lang="en-US" b="0" i="0" u="none" strike="noStrike" kern="0" cap="none" spc="0" normalizeH="0" baseline="0" noProof="0" dirty="0" smtClean="0">
                <a:ln>
                  <a:noFill/>
                </a:ln>
                <a:solidFill>
                  <a:schemeClr val="accent6"/>
                </a:solidFill>
                <a:effectLst/>
                <a:uLnTx/>
                <a:uFillTx/>
                <a:latin typeface="Calibri" pitchFamily="34" charset="0"/>
                <a:cs typeface="Calibri" pitchFamily="34" charset="0"/>
              </a:rPr>
              <a:t>3.  </a:t>
            </a:r>
            <a:r>
              <a:rPr kumimoji="0" lang="en-US" b="0" i="0" u="none" strike="noStrike" kern="0" cap="none" spc="0" normalizeH="0" baseline="0" noProof="0" dirty="0" smtClean="0">
                <a:ln>
                  <a:noFill/>
                </a:ln>
                <a:solidFill>
                  <a:schemeClr val="tx1"/>
                </a:solidFill>
                <a:effectLst/>
                <a:uLnTx/>
                <a:uFillTx/>
                <a:latin typeface="Calibri" pitchFamily="34" charset="0"/>
                <a:cs typeface="Calibri" pitchFamily="34" charset="0"/>
              </a:rPr>
              <a:t>Output Layer</a:t>
            </a:r>
            <a:endParaRPr kumimoji="0" lang="en-US" b="0" i="0" u="none" strike="noStrike" kern="0" cap="none" spc="0" normalizeH="0" baseline="0" noProof="0" dirty="0">
              <a:ln>
                <a:noFill/>
              </a:ln>
              <a:solidFill>
                <a:schemeClr val="tx1"/>
              </a:solidFill>
              <a:effectLst/>
              <a:uLnTx/>
              <a:uFillTx/>
              <a:latin typeface="Calibri" pitchFamily="34" charset="0"/>
              <a:cs typeface="Calibri" pitchFamily="34" charset="0"/>
            </a:endParaRPr>
          </a:p>
        </p:txBody>
      </p:sp>
      <p:pic>
        <p:nvPicPr>
          <p:cNvPr id="7" name="Picture 7">
            <a:extLst>
              <a:ext uri="{FF2B5EF4-FFF2-40B4-BE49-F238E27FC236}">
                <a16:creationId xmlns="" xmlns:a16="http://schemas.microsoft.com/office/drawing/2014/main" id="{1B990E74-73C5-6E4A-BD50-9A7B8967ED2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19400" y="1962150"/>
            <a:ext cx="4191000" cy="2667000"/>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38150"/>
            <a:ext cx="4105611" cy="584775"/>
          </a:xfrm>
          <a:prstGeom prst="rect">
            <a:avLst/>
          </a:prstGeom>
          <a:noFill/>
        </p:spPr>
        <p:txBody>
          <a:bodyPr wrap="none" rtlCol="0">
            <a:spAutoFit/>
          </a:bodyPr>
          <a:lstStyle/>
          <a:p>
            <a:r>
              <a:rPr lang="en-US" sz="3200" b="1" dirty="0" smtClean="0">
                <a:solidFill>
                  <a:schemeClr val="tx2"/>
                </a:solidFill>
                <a:latin typeface="+mj-lt"/>
                <a:cs typeface="Calibri" pitchFamily="34" charset="0"/>
              </a:rPr>
              <a:t>6. </a:t>
            </a:r>
            <a:r>
              <a:rPr lang="en-US" sz="3200" b="1" dirty="0" smtClean="0">
                <a:solidFill>
                  <a:schemeClr val="tx2"/>
                </a:solidFill>
                <a:latin typeface="+mj-lt"/>
                <a:cs typeface="Calibri" pitchFamily="34" charset="0"/>
              </a:rPr>
              <a:t>Modules completed </a:t>
            </a:r>
            <a:endParaRPr lang="en-US" sz="3200" b="1" dirty="0">
              <a:latin typeface="+mj-lt"/>
            </a:endParaRPr>
          </a:p>
        </p:txBody>
      </p:sp>
      <p:sp>
        <p:nvSpPr>
          <p:cNvPr id="5" name="Content Placeholder 1"/>
          <p:cNvSpPr txBox="1">
            <a:spLocks/>
          </p:cNvSpPr>
          <p:nvPr/>
        </p:nvSpPr>
        <p:spPr>
          <a:xfrm>
            <a:off x="685800" y="1428750"/>
            <a:ext cx="6477000" cy="24384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Set up the Project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Imported the necessary modules of deep learning &amp; machine learning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Loaded the data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Processed the data to make ready for training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Modeled the architecture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Trained and saved the model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Plotted the accuracy graph of the model </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Tested the model</a:t>
            </a:r>
          </a:p>
        </p:txBody>
      </p:sp>
      <p:sp>
        <p:nvSpPr>
          <p:cNvPr id="6" name="TextBox 5"/>
          <p:cNvSpPr txBox="1"/>
          <p:nvPr/>
        </p:nvSpPr>
        <p:spPr>
          <a:xfrm>
            <a:off x="685800" y="4019550"/>
            <a:ext cx="7010400" cy="584775"/>
          </a:xfrm>
          <a:prstGeom prst="rect">
            <a:avLst/>
          </a:prstGeom>
          <a:noFill/>
        </p:spPr>
        <p:txBody>
          <a:bodyPr wrap="square" rtlCol="0">
            <a:spAutoFit/>
          </a:bodyPr>
          <a:lstStyle/>
          <a:p>
            <a:r>
              <a:rPr lang="en-US" sz="1600" dirty="0" smtClean="0">
                <a:latin typeface="Calibri" pitchFamily="34" charset="0"/>
                <a:cs typeface="Calibri" pitchFamily="34" charset="0"/>
              </a:rPr>
              <a:t>We find our model </a:t>
            </a:r>
            <a:r>
              <a:rPr lang="en-US" sz="1600" b="1" dirty="0" smtClean="0">
                <a:latin typeface="Calibri" pitchFamily="34" charset="0"/>
                <a:cs typeface="Calibri" pitchFamily="34" charset="0"/>
              </a:rPr>
              <a:t>82%</a:t>
            </a:r>
            <a:r>
              <a:rPr lang="en-US" sz="1600" dirty="0" smtClean="0">
                <a:latin typeface="Calibri" pitchFamily="34" charset="0"/>
                <a:cs typeface="Calibri" pitchFamily="34" charset="0"/>
              </a:rPr>
              <a:t> </a:t>
            </a:r>
            <a:r>
              <a:rPr lang="en-US" sz="1600" b="1" dirty="0" smtClean="0">
                <a:latin typeface="Calibri" pitchFamily="34" charset="0"/>
                <a:cs typeface="Calibri" pitchFamily="34" charset="0"/>
              </a:rPr>
              <a:t>accurate </a:t>
            </a:r>
            <a:r>
              <a:rPr lang="en-US" sz="1600" dirty="0" smtClean="0">
                <a:latin typeface="Calibri" pitchFamily="34" charset="0"/>
                <a:cs typeface="Calibri" pitchFamily="34" charset="0"/>
              </a:rPr>
              <a:t>after plotting the accuracy graph of the model &amp; needed to apply little more effort to achieve better accuracy.</a:t>
            </a:r>
            <a:endParaRPr lang="en-US" sz="1600" dirty="0">
              <a:latin typeface="Calibri" pitchFamily="34" charset="0"/>
              <a:cs typeface="Calibri" pitchFamily="34"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90550"/>
            <a:ext cx="3018775" cy="523220"/>
          </a:xfrm>
          <a:prstGeom prst="rect">
            <a:avLst/>
          </a:prstGeom>
          <a:noFill/>
        </p:spPr>
        <p:txBody>
          <a:bodyPr wrap="none" rtlCol="0">
            <a:spAutoFit/>
          </a:bodyPr>
          <a:lstStyle/>
          <a:p>
            <a:pPr marL="469900" indent="-469900" fontAlgn="base">
              <a:spcBef>
                <a:spcPct val="20000"/>
              </a:spcBef>
              <a:spcAft>
                <a:spcPct val="0"/>
              </a:spcAft>
              <a:buClr>
                <a:schemeClr val="accent2"/>
              </a:buClr>
            </a:pPr>
            <a:r>
              <a:rPr lang="en-US" sz="2800" b="1" kern="0" dirty="0" smtClean="0">
                <a:latin typeface="+mj-lt"/>
                <a:cs typeface="Calibri" pitchFamily="34" charset="0"/>
              </a:rPr>
              <a:t>Set up the Project </a:t>
            </a:r>
          </a:p>
        </p:txBody>
      </p:sp>
      <p:sp>
        <p:nvSpPr>
          <p:cNvPr id="5" name="Content Placeholder 1"/>
          <p:cNvSpPr txBox="1">
            <a:spLocks/>
          </p:cNvSpPr>
          <p:nvPr/>
        </p:nvSpPr>
        <p:spPr>
          <a:xfrm>
            <a:off x="685800" y="1428750"/>
            <a:ext cx="6477000" cy="5334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Installed Jupyter Notebook of anaconda distribution &amp; downloaded the necessary dataset to train our model.</a:t>
            </a:r>
          </a:p>
        </p:txBody>
      </p:sp>
      <p:pic>
        <p:nvPicPr>
          <p:cNvPr id="20482" name="Picture 2"/>
          <p:cNvPicPr>
            <a:picLocks noChangeAspect="1" noChangeArrowheads="1"/>
          </p:cNvPicPr>
          <p:nvPr/>
        </p:nvPicPr>
        <p:blipFill>
          <a:blip r:embed="rId3" cstate="print"/>
          <a:srcRect/>
          <a:stretch>
            <a:fillRect/>
          </a:stretch>
        </p:blipFill>
        <p:spPr bwMode="auto">
          <a:xfrm>
            <a:off x="1143000" y="2190750"/>
            <a:ext cx="6218237" cy="174466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61950"/>
            <a:ext cx="5181600" cy="707886"/>
          </a:xfrm>
          <a:prstGeom prst="rect">
            <a:avLst/>
          </a:prstGeom>
          <a:noFill/>
        </p:spPr>
        <p:txBody>
          <a:bodyPr wrap="square" rtlCol="0">
            <a:spAutoFit/>
          </a:bodyPr>
          <a:lstStyle/>
          <a:p>
            <a:pPr marL="469900" indent="-469900" fontAlgn="base">
              <a:spcBef>
                <a:spcPct val="20000"/>
              </a:spcBef>
              <a:spcAft>
                <a:spcPct val="0"/>
              </a:spcAft>
              <a:buClr>
                <a:schemeClr val="accent2"/>
              </a:buClr>
            </a:pPr>
            <a:r>
              <a:rPr lang="en-US" sz="2000" b="1" kern="0" dirty="0" smtClean="0">
                <a:latin typeface="+mj-lt"/>
                <a:cs typeface="Calibri" pitchFamily="34" charset="0"/>
              </a:rPr>
              <a:t>Necessary libraries of python Deep learning &amp; Machine learning</a:t>
            </a:r>
          </a:p>
        </p:txBody>
      </p:sp>
      <p:sp>
        <p:nvSpPr>
          <p:cNvPr id="5" name="Content Placeholder 1"/>
          <p:cNvSpPr txBox="1">
            <a:spLocks/>
          </p:cNvSpPr>
          <p:nvPr/>
        </p:nvSpPr>
        <p:spPr>
          <a:xfrm>
            <a:off x="685800" y="1428750"/>
            <a:ext cx="6477000" cy="5334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Imported the necessary libraries of python Deep learning &amp; Machine learning</a:t>
            </a:r>
          </a:p>
          <a:p>
            <a:pPr marL="469900" indent="-469900" fontAlgn="base">
              <a:spcBef>
                <a:spcPct val="20000"/>
              </a:spcBef>
              <a:spcAft>
                <a:spcPct val="0"/>
              </a:spcAft>
              <a:buClr>
                <a:schemeClr val="accent2"/>
              </a:buClr>
              <a:buFont typeface="Wingdings" pitchFamily="2" charset="2"/>
              <a:buChar char="q"/>
            </a:pPr>
            <a:endParaRPr lang="en-US" sz="1600" kern="0" dirty="0" smtClean="0">
              <a:latin typeface="Calibri" pitchFamily="34" charset="0"/>
              <a:cs typeface="Calibri" pitchFamily="34" charset="0"/>
            </a:endParaRPr>
          </a:p>
        </p:txBody>
      </p:sp>
      <p:pic>
        <p:nvPicPr>
          <p:cNvPr id="21506" name="Picture 2"/>
          <p:cNvPicPr>
            <a:picLocks noChangeAspect="1" noChangeArrowheads="1"/>
          </p:cNvPicPr>
          <p:nvPr/>
        </p:nvPicPr>
        <p:blipFill>
          <a:blip r:embed="rId3" cstate="print"/>
          <a:srcRect/>
          <a:stretch>
            <a:fillRect/>
          </a:stretch>
        </p:blipFill>
        <p:spPr bwMode="auto">
          <a:xfrm>
            <a:off x="1143000" y="2190750"/>
            <a:ext cx="6743700" cy="240823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61950"/>
            <a:ext cx="1905000" cy="666750"/>
          </a:xfrm>
        </p:spPr>
        <p:txBody>
          <a:bodyPr>
            <a:normAutofit/>
          </a:bodyPr>
          <a:lstStyle/>
          <a:p>
            <a:pPr algn="ctr"/>
            <a:r>
              <a:rPr lang="en-US" sz="2800" b="1" dirty="0" smtClean="0">
                <a:latin typeface="Times New Roman" pitchFamily="18" charset="0"/>
                <a:cs typeface="Times New Roman" pitchFamily="18" charset="0"/>
              </a:rPr>
              <a:t>Contents :</a:t>
            </a:r>
            <a:endParaRPr lang="en-US" sz="2800" b="1"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cstate="print"/>
          <a:srcRect/>
          <a:stretch>
            <a:fillRect/>
          </a:stretch>
        </p:blipFill>
        <p:spPr bwMode="auto">
          <a:xfrm>
            <a:off x="457200" y="4552950"/>
            <a:ext cx="6827837" cy="144462"/>
          </a:xfrm>
          <a:prstGeom prst="rect">
            <a:avLst/>
          </a:prstGeom>
          <a:noFill/>
          <a:ln w="9525">
            <a:noFill/>
            <a:miter lim="800000"/>
            <a:headEnd/>
            <a:tailEnd/>
          </a:ln>
          <a:effectLst/>
        </p:spPr>
      </p:pic>
      <p:pic>
        <p:nvPicPr>
          <p:cNvPr id="3077" name="Picture 5"/>
          <p:cNvPicPr>
            <a:picLocks noChangeAspect="1" noChangeArrowheads="1"/>
          </p:cNvPicPr>
          <p:nvPr/>
        </p:nvPicPr>
        <p:blipFill>
          <a:blip r:embed="rId2" cstate="print"/>
          <a:srcRect/>
          <a:stretch>
            <a:fillRect/>
          </a:stretch>
        </p:blipFill>
        <p:spPr bwMode="auto">
          <a:xfrm>
            <a:off x="1752600" y="4552950"/>
            <a:ext cx="6827837" cy="144462"/>
          </a:xfrm>
          <a:prstGeom prst="rect">
            <a:avLst/>
          </a:prstGeom>
          <a:noFill/>
          <a:ln w="9525">
            <a:noFill/>
            <a:miter lim="800000"/>
            <a:headEnd/>
            <a:tailEnd/>
          </a:ln>
          <a:effectLst/>
        </p:spPr>
      </p:pic>
      <p:sp>
        <p:nvSpPr>
          <p:cNvPr id="12" name="Content Placeholder 1"/>
          <p:cNvSpPr>
            <a:spLocks noGrp="1"/>
          </p:cNvSpPr>
          <p:nvPr>
            <p:ph idx="1"/>
          </p:nvPr>
        </p:nvSpPr>
        <p:spPr>
          <a:xfrm>
            <a:off x="838200" y="1428750"/>
            <a:ext cx="3548062" cy="3829050"/>
          </a:xfrm>
        </p:spPr>
        <p:txBody>
          <a:bodyPr>
            <a:noAutofit/>
          </a:bodyPr>
          <a:lstStyle/>
          <a:p>
            <a:pPr marL="624078" lvl="0" indent="-514350">
              <a:buNone/>
            </a:pPr>
            <a:r>
              <a:rPr lang="en-US" sz="1200" b="1" dirty="0" smtClean="0">
                <a:latin typeface="Calibri" pitchFamily="34" charset="0"/>
                <a:cs typeface="Calibri" pitchFamily="34" charset="0"/>
              </a:rPr>
              <a:t>1.0  Overview</a:t>
            </a:r>
          </a:p>
          <a:p>
            <a:pPr marL="624078" lvl="0" indent="-514350">
              <a:buNone/>
            </a:pPr>
            <a:r>
              <a:rPr lang="en-US" sz="1050" dirty="0" smtClean="0">
                <a:latin typeface="Calibri" pitchFamily="34" charset="0"/>
                <a:cs typeface="Calibri" pitchFamily="34" charset="0"/>
              </a:rPr>
              <a:t>     1.1  Objective of Project</a:t>
            </a:r>
            <a:endParaRPr lang="en-US" sz="1050" dirty="0" smtClean="0">
              <a:latin typeface="Calibri" pitchFamily="34" charset="0"/>
              <a:ea typeface="Times New Roman" pitchFamily="18" charset="0"/>
              <a:cs typeface="Calibri" pitchFamily="34" charset="0"/>
            </a:endParaRPr>
          </a:p>
          <a:p>
            <a:pPr marL="624078" lvl="0" indent="-514350">
              <a:buNone/>
            </a:pPr>
            <a:r>
              <a:rPr lang="en-US" sz="1050" dirty="0" smtClean="0">
                <a:latin typeface="Calibri" pitchFamily="34" charset="0"/>
                <a:cs typeface="Calibri" pitchFamily="34" charset="0"/>
              </a:rPr>
              <a:t>     1.1  </a:t>
            </a:r>
            <a:r>
              <a:rPr lang="en-US" sz="1050" dirty="0" smtClean="0">
                <a:latin typeface="Calibri" pitchFamily="34" charset="0"/>
                <a:ea typeface="Times New Roman" pitchFamily="18" charset="0"/>
                <a:cs typeface="Calibri" pitchFamily="34" charset="0"/>
              </a:rPr>
              <a:t>How does this works?</a:t>
            </a:r>
            <a:endParaRPr lang="en-US" sz="1050" dirty="0" smtClean="0">
              <a:latin typeface="Calibri" pitchFamily="34" charset="0"/>
              <a:cs typeface="Calibri" pitchFamily="34" charset="0"/>
            </a:endParaRPr>
          </a:p>
          <a:p>
            <a:pPr marL="624078" lvl="0" indent="-514350">
              <a:buNone/>
            </a:pPr>
            <a:r>
              <a:rPr lang="en-US" sz="1200" b="1" dirty="0" smtClean="0">
                <a:latin typeface="Calibri" pitchFamily="34" charset="0"/>
                <a:cs typeface="Calibri" pitchFamily="34" charset="0"/>
              </a:rPr>
              <a:t>2.0  Why Traffic Sign Recognition?</a:t>
            </a:r>
          </a:p>
          <a:p>
            <a:pPr marL="624078" indent="-514350">
              <a:buNone/>
            </a:pPr>
            <a:r>
              <a:rPr lang="en-US" sz="1050" b="1" dirty="0" smtClean="0">
                <a:latin typeface="Calibri" pitchFamily="34" charset="0"/>
                <a:cs typeface="Calibri" pitchFamily="34" charset="0"/>
              </a:rPr>
              <a:t>     </a:t>
            </a:r>
            <a:r>
              <a:rPr lang="en-US" sz="1050" dirty="0" smtClean="0">
                <a:latin typeface="Calibri" pitchFamily="34" charset="0"/>
                <a:cs typeface="Calibri" pitchFamily="34" charset="0"/>
              </a:rPr>
              <a:t>2.1  Scope of Project</a:t>
            </a:r>
          </a:p>
          <a:p>
            <a:pPr marL="624078" indent="-514350">
              <a:buNone/>
            </a:pPr>
            <a:r>
              <a:rPr lang="en-US" sz="1050" dirty="0" smtClean="0">
                <a:latin typeface="Calibri" pitchFamily="34" charset="0"/>
                <a:cs typeface="Calibri" pitchFamily="34" charset="0"/>
              </a:rPr>
              <a:t>     2.2  List of companies working on this automation</a:t>
            </a:r>
            <a:endParaRPr lang="en-US" sz="100" dirty="0" smtClean="0">
              <a:latin typeface="Calibri" pitchFamily="34" charset="0"/>
              <a:cs typeface="Calibri" pitchFamily="34" charset="0"/>
            </a:endParaRPr>
          </a:p>
          <a:p>
            <a:pPr lvl="0">
              <a:buNone/>
            </a:pPr>
            <a:r>
              <a:rPr lang="en-US" sz="1200" b="1" dirty="0" smtClean="0">
                <a:latin typeface="Calibri" pitchFamily="34" charset="0"/>
                <a:cs typeface="Calibri" pitchFamily="34" charset="0"/>
              </a:rPr>
              <a:t>    3.0  Data Source</a:t>
            </a:r>
            <a:endParaRPr lang="en-US" sz="1400" b="1" dirty="0" smtClean="0">
              <a:latin typeface="Calibri" pitchFamily="34" charset="0"/>
              <a:cs typeface="Calibri" pitchFamily="34" charset="0"/>
            </a:endParaRPr>
          </a:p>
          <a:p>
            <a:pPr>
              <a:buNone/>
            </a:pPr>
            <a:r>
              <a:rPr lang="en-US" sz="1050" b="1" dirty="0" smtClean="0">
                <a:latin typeface="Calibri" pitchFamily="34" charset="0"/>
                <a:cs typeface="Calibri" pitchFamily="34" charset="0"/>
              </a:rPr>
              <a:t>         </a:t>
            </a:r>
            <a:r>
              <a:rPr lang="en-US" sz="1050" dirty="0" smtClean="0">
                <a:latin typeface="Calibri" pitchFamily="34" charset="0"/>
                <a:cs typeface="Calibri" pitchFamily="34" charset="0"/>
              </a:rPr>
              <a:t>3.1 Traffic Sign Classes</a:t>
            </a:r>
            <a:endParaRPr lang="en-US" sz="100" b="1" dirty="0" smtClean="0">
              <a:latin typeface="Calibri" pitchFamily="34" charset="0"/>
              <a:cs typeface="Calibri" pitchFamily="34" charset="0"/>
            </a:endParaRPr>
          </a:p>
          <a:p>
            <a:pPr lvl="0">
              <a:buNone/>
            </a:pPr>
            <a:r>
              <a:rPr lang="en-US" sz="1200" b="1" dirty="0" smtClean="0">
                <a:latin typeface="Calibri" pitchFamily="34" charset="0"/>
                <a:cs typeface="Calibri" pitchFamily="34" charset="0"/>
              </a:rPr>
              <a:t>    4.0  Tools &amp; Technology</a:t>
            </a:r>
            <a:endParaRPr lang="en-US" sz="1400" b="1" dirty="0" smtClean="0">
              <a:latin typeface="Calibri" pitchFamily="34" charset="0"/>
              <a:cs typeface="Calibri" pitchFamily="34" charset="0"/>
            </a:endParaRPr>
          </a:p>
          <a:p>
            <a:pPr>
              <a:buNone/>
            </a:pPr>
            <a:r>
              <a:rPr lang="en-US" sz="1050" b="1" dirty="0" smtClean="0">
                <a:latin typeface="Calibri" pitchFamily="34" charset="0"/>
                <a:cs typeface="Calibri" pitchFamily="34" charset="0"/>
              </a:rPr>
              <a:t>         </a:t>
            </a:r>
            <a:r>
              <a:rPr lang="en-US" sz="1050" dirty="0" smtClean="0">
                <a:latin typeface="Calibri" pitchFamily="34" charset="0"/>
                <a:cs typeface="Calibri" pitchFamily="34" charset="0"/>
              </a:rPr>
              <a:t>4.1  Libraries Used</a:t>
            </a:r>
            <a:endParaRPr lang="en-US" sz="100" dirty="0" smtClean="0">
              <a:latin typeface="Calibri" pitchFamily="34" charset="0"/>
              <a:cs typeface="Calibri" pitchFamily="34" charset="0"/>
            </a:endParaRPr>
          </a:p>
          <a:p>
            <a:pPr lvl="0">
              <a:buNone/>
            </a:pPr>
            <a:r>
              <a:rPr lang="en-US" sz="1200" b="1" dirty="0" smtClean="0">
                <a:latin typeface="Calibri" pitchFamily="34" charset="0"/>
                <a:cs typeface="Calibri" pitchFamily="34" charset="0"/>
              </a:rPr>
              <a:t>    5.0  Working Procedure</a:t>
            </a:r>
          </a:p>
          <a:p>
            <a:pPr>
              <a:buNone/>
            </a:pPr>
            <a:r>
              <a:rPr lang="en-US" sz="1050" dirty="0" smtClean="0">
                <a:latin typeface="Calibri" pitchFamily="34" charset="0"/>
                <a:cs typeface="Calibri" pitchFamily="34" charset="0"/>
              </a:rPr>
              <a:t>         5.1 Neural Networks </a:t>
            </a:r>
          </a:p>
          <a:p>
            <a:pPr>
              <a:buNone/>
            </a:pPr>
            <a:r>
              <a:rPr lang="en-US" sz="1200" b="1" dirty="0" smtClean="0">
                <a:latin typeface="Calibri" pitchFamily="34" charset="0"/>
                <a:cs typeface="Calibri" pitchFamily="34" charset="0"/>
              </a:rPr>
              <a:t>    </a:t>
            </a:r>
            <a:r>
              <a:rPr lang="en-US" sz="1200" b="1" dirty="0" smtClean="0">
                <a:solidFill>
                  <a:schemeClr val="tx2"/>
                </a:solidFill>
                <a:cs typeface="Calibri" pitchFamily="34" charset="0"/>
              </a:rPr>
              <a:t>6.0  </a:t>
            </a:r>
            <a:r>
              <a:rPr lang="en-US" sz="1200" b="1" dirty="0" smtClean="0">
                <a:solidFill>
                  <a:schemeClr val="tx2"/>
                </a:solidFill>
                <a:cs typeface="Calibri" pitchFamily="34" charset="0"/>
              </a:rPr>
              <a:t>Modules completed </a:t>
            </a:r>
            <a:endParaRPr lang="en-US" sz="1200" b="1" dirty="0" smtClean="0"/>
          </a:p>
          <a:p>
            <a:pPr lvl="0">
              <a:buNone/>
            </a:pPr>
            <a:r>
              <a:rPr lang="en-US" sz="1200" b="1" dirty="0" smtClean="0">
                <a:latin typeface="Calibri" pitchFamily="34" charset="0"/>
                <a:cs typeface="Calibri" pitchFamily="34" charset="0"/>
              </a:rPr>
              <a:t>    7</a:t>
            </a:r>
            <a:r>
              <a:rPr lang="en-US" sz="1200" b="1" dirty="0" smtClean="0">
                <a:latin typeface="Calibri" pitchFamily="34" charset="0"/>
                <a:cs typeface="Calibri" pitchFamily="34" charset="0"/>
              </a:rPr>
              <a:t>.0  </a:t>
            </a:r>
            <a:r>
              <a:rPr lang="en-US" sz="1200" b="1" dirty="0" smtClean="0">
                <a:latin typeface="Calibri" pitchFamily="34" charset="0"/>
                <a:cs typeface="Calibri" pitchFamily="34" charset="0"/>
              </a:rPr>
              <a:t>Running </a:t>
            </a:r>
            <a:r>
              <a:rPr lang="en-US" sz="1200" b="1" dirty="0" smtClean="0">
                <a:latin typeface="Calibri" pitchFamily="34" charset="0"/>
                <a:cs typeface="Calibri" pitchFamily="34" charset="0"/>
              </a:rPr>
              <a:t>Module</a:t>
            </a:r>
            <a:endParaRPr lang="en-US" sz="1200" b="1" dirty="0" smtClean="0">
              <a:latin typeface="Calibri" pitchFamily="34" charset="0"/>
              <a:cs typeface="Calibri" pitchFamily="34" charset="0"/>
            </a:endParaRPr>
          </a:p>
          <a:p>
            <a:pPr lvl="0">
              <a:buNone/>
            </a:pPr>
            <a:r>
              <a:rPr lang="en-US" sz="1200" b="1" dirty="0" smtClean="0">
                <a:latin typeface="Calibri" pitchFamily="34" charset="0"/>
                <a:cs typeface="Calibri" pitchFamily="34" charset="0"/>
              </a:rPr>
              <a:t>    </a:t>
            </a:r>
            <a:r>
              <a:rPr lang="en-US" sz="1200" b="1" dirty="0" smtClean="0">
                <a:latin typeface="Calibri" pitchFamily="34" charset="0"/>
                <a:cs typeface="Calibri" pitchFamily="34" charset="0"/>
              </a:rPr>
              <a:t>8</a:t>
            </a:r>
            <a:r>
              <a:rPr lang="en-US" sz="1200" b="1" dirty="0" smtClean="0">
                <a:latin typeface="Calibri" pitchFamily="34" charset="0"/>
                <a:cs typeface="Calibri" pitchFamily="34" charset="0"/>
              </a:rPr>
              <a:t>.0  </a:t>
            </a:r>
            <a:r>
              <a:rPr lang="en-US" sz="1200" b="1" dirty="0" smtClean="0">
                <a:latin typeface="Calibri" pitchFamily="34" charset="0"/>
                <a:cs typeface="Calibri" pitchFamily="34" charset="0"/>
              </a:rPr>
              <a:t>Conclusion</a:t>
            </a:r>
          </a:p>
          <a:p>
            <a:pPr lvl="0">
              <a:buNone/>
            </a:pPr>
            <a:r>
              <a:rPr lang="en-US" sz="1200" b="1" dirty="0" smtClean="0">
                <a:latin typeface="Calibri" pitchFamily="34" charset="0"/>
                <a:cs typeface="Calibri" pitchFamily="34" charset="0"/>
              </a:rPr>
              <a:t>    </a:t>
            </a:r>
            <a:r>
              <a:rPr lang="en-US" sz="1200" b="1" dirty="0" smtClean="0">
                <a:latin typeface="Calibri" pitchFamily="34" charset="0"/>
                <a:cs typeface="Calibri" pitchFamily="34" charset="0"/>
              </a:rPr>
              <a:t>9</a:t>
            </a:r>
            <a:r>
              <a:rPr lang="en-US" sz="1200" b="1" dirty="0" smtClean="0">
                <a:latin typeface="Calibri" pitchFamily="34" charset="0"/>
                <a:cs typeface="Calibri" pitchFamily="34" charset="0"/>
              </a:rPr>
              <a:t>.0 </a:t>
            </a:r>
            <a:r>
              <a:rPr lang="en-US" sz="1200" b="1" dirty="0" smtClean="0">
                <a:latin typeface="Calibri" pitchFamily="34" charset="0"/>
                <a:cs typeface="Calibri" pitchFamily="34" charset="0"/>
              </a:rPr>
              <a:t>References</a:t>
            </a:r>
          </a:p>
        </p:txBody>
      </p:sp>
      <p:pic>
        <p:nvPicPr>
          <p:cNvPr id="7" name="Picture 1" descr="F:\Desktop\tsr2\google-images\TSR-img.jpg"/>
          <p:cNvPicPr>
            <a:picLocks noChangeAspect="1" noChangeArrowheads="1"/>
          </p:cNvPicPr>
          <p:nvPr/>
        </p:nvPicPr>
        <p:blipFill>
          <a:blip r:embed="rId3" cstate="print"/>
          <a:srcRect/>
          <a:stretch>
            <a:fillRect/>
          </a:stretch>
        </p:blipFill>
        <p:spPr bwMode="auto">
          <a:xfrm>
            <a:off x="3657600" y="2647950"/>
            <a:ext cx="3638550" cy="2047742"/>
          </a:xfrm>
          <a:prstGeom prst="rect">
            <a:avLst/>
          </a:prstGeom>
          <a:noFill/>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90550"/>
            <a:ext cx="2770310" cy="1040285"/>
          </a:xfrm>
          <a:prstGeom prst="rect">
            <a:avLst/>
          </a:prstGeom>
          <a:noFill/>
        </p:spPr>
        <p:txBody>
          <a:bodyPr wrap="none" rtlCol="0">
            <a:spAutoFit/>
          </a:bodyPr>
          <a:lstStyle/>
          <a:p>
            <a:pPr marL="469900" indent="-469900" fontAlgn="base">
              <a:spcBef>
                <a:spcPct val="20000"/>
              </a:spcBef>
              <a:spcAft>
                <a:spcPct val="0"/>
              </a:spcAft>
              <a:buClr>
                <a:schemeClr val="accent2"/>
              </a:buClr>
            </a:pPr>
            <a:r>
              <a:rPr lang="en-US" sz="2800" b="1" kern="0" dirty="0" smtClean="0">
                <a:latin typeface="+mj-lt"/>
                <a:cs typeface="Calibri" pitchFamily="34" charset="0"/>
              </a:rPr>
              <a:t>Loaded the data </a:t>
            </a:r>
          </a:p>
          <a:p>
            <a:pPr marL="469900" indent="-469900" fontAlgn="base">
              <a:spcBef>
                <a:spcPct val="20000"/>
              </a:spcBef>
              <a:spcAft>
                <a:spcPct val="0"/>
              </a:spcAft>
              <a:buClr>
                <a:schemeClr val="accent2"/>
              </a:buClr>
            </a:pPr>
            <a:endParaRPr lang="en-US" sz="2800" b="1" kern="0" dirty="0" smtClean="0">
              <a:latin typeface="+mj-lt"/>
              <a:cs typeface="Calibri" pitchFamily="34" charset="0"/>
            </a:endParaRPr>
          </a:p>
        </p:txBody>
      </p:sp>
      <p:sp>
        <p:nvSpPr>
          <p:cNvPr id="5" name="Content Placeholder 1"/>
          <p:cNvSpPr txBox="1">
            <a:spLocks/>
          </p:cNvSpPr>
          <p:nvPr/>
        </p:nvSpPr>
        <p:spPr>
          <a:xfrm>
            <a:off x="533400" y="1352550"/>
            <a:ext cx="6477000" cy="5334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Loading the dataset</a:t>
            </a:r>
          </a:p>
        </p:txBody>
      </p:sp>
      <p:pic>
        <p:nvPicPr>
          <p:cNvPr id="22530" name="Picture 2"/>
          <p:cNvPicPr>
            <a:picLocks noChangeAspect="1" noChangeArrowheads="1"/>
          </p:cNvPicPr>
          <p:nvPr/>
        </p:nvPicPr>
        <p:blipFill>
          <a:blip r:embed="rId3" cstate="print"/>
          <a:srcRect/>
          <a:stretch>
            <a:fillRect/>
          </a:stretch>
        </p:blipFill>
        <p:spPr bwMode="auto">
          <a:xfrm>
            <a:off x="609600" y="1733550"/>
            <a:ext cx="7019563" cy="2057400"/>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cstate="print"/>
          <a:srcRect/>
          <a:stretch>
            <a:fillRect/>
          </a:stretch>
        </p:blipFill>
        <p:spPr bwMode="auto">
          <a:xfrm>
            <a:off x="4572000" y="1657350"/>
            <a:ext cx="3513137" cy="287337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90550"/>
            <a:ext cx="3381054" cy="978729"/>
          </a:xfrm>
          <a:prstGeom prst="rect">
            <a:avLst/>
          </a:prstGeom>
          <a:noFill/>
        </p:spPr>
        <p:txBody>
          <a:bodyPr wrap="none" rtlCol="0">
            <a:spAutoFit/>
          </a:bodyPr>
          <a:lstStyle/>
          <a:p>
            <a:pPr marL="469900" indent="-469900" fontAlgn="base">
              <a:spcBef>
                <a:spcPct val="20000"/>
              </a:spcBef>
              <a:spcAft>
                <a:spcPct val="0"/>
              </a:spcAft>
              <a:buClr>
                <a:schemeClr val="accent2"/>
              </a:buClr>
            </a:pPr>
            <a:r>
              <a:rPr lang="en-US" sz="2400" b="1" kern="0" dirty="0" smtClean="0">
                <a:latin typeface="+mj-lt"/>
                <a:cs typeface="Calibri" pitchFamily="34" charset="0"/>
              </a:rPr>
              <a:t>Preprocessing of dataset</a:t>
            </a:r>
          </a:p>
          <a:p>
            <a:pPr marL="469900" indent="-469900" fontAlgn="base">
              <a:spcBef>
                <a:spcPct val="20000"/>
              </a:spcBef>
              <a:spcAft>
                <a:spcPct val="0"/>
              </a:spcAft>
              <a:buClr>
                <a:schemeClr val="accent2"/>
              </a:buClr>
            </a:pPr>
            <a:endParaRPr lang="en-US" sz="2800" b="1" kern="0" dirty="0" smtClean="0">
              <a:latin typeface="+mj-lt"/>
              <a:cs typeface="Calibri" pitchFamily="34" charset="0"/>
            </a:endParaRPr>
          </a:p>
        </p:txBody>
      </p:sp>
      <p:sp>
        <p:nvSpPr>
          <p:cNvPr id="5" name="Content Placeholder 1"/>
          <p:cNvSpPr txBox="1">
            <a:spLocks/>
          </p:cNvSpPr>
          <p:nvPr/>
        </p:nvSpPr>
        <p:spPr>
          <a:xfrm>
            <a:off x="457200" y="1352550"/>
            <a:ext cx="6477000" cy="5334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Processing the data to make ready for training </a:t>
            </a:r>
          </a:p>
          <a:p>
            <a:pPr marL="469900" indent="-469900" fontAlgn="base">
              <a:spcBef>
                <a:spcPct val="20000"/>
              </a:spcBef>
              <a:spcAft>
                <a:spcPct val="0"/>
              </a:spcAft>
              <a:buClr>
                <a:schemeClr val="accent2"/>
              </a:buClr>
              <a:buFont typeface="Wingdings" pitchFamily="2" charset="2"/>
              <a:buChar char="q"/>
            </a:pPr>
            <a:endParaRPr lang="en-US" sz="1600" kern="0" dirty="0" smtClean="0">
              <a:latin typeface="Calibri" pitchFamily="34" charset="0"/>
              <a:cs typeface="Calibri" pitchFamily="34" charset="0"/>
            </a:endParaRPr>
          </a:p>
        </p:txBody>
      </p:sp>
      <p:pic>
        <p:nvPicPr>
          <p:cNvPr id="23554" name="Picture 2"/>
          <p:cNvPicPr>
            <a:picLocks noChangeAspect="1" noChangeArrowheads="1"/>
          </p:cNvPicPr>
          <p:nvPr/>
        </p:nvPicPr>
        <p:blipFill>
          <a:blip r:embed="rId3" cstate="print"/>
          <a:srcRect/>
          <a:stretch>
            <a:fillRect/>
          </a:stretch>
        </p:blipFill>
        <p:spPr bwMode="auto">
          <a:xfrm>
            <a:off x="533400" y="1733550"/>
            <a:ext cx="5715000" cy="956513"/>
          </a:xfrm>
          <a:prstGeom prst="rect">
            <a:avLst/>
          </a:prstGeom>
          <a:noFill/>
          <a:ln w="9525">
            <a:noFill/>
            <a:miter lim="800000"/>
            <a:headEnd/>
            <a:tailEnd/>
          </a:ln>
          <a:effectLst/>
        </p:spPr>
      </p:pic>
      <p:pic>
        <p:nvPicPr>
          <p:cNvPr id="23555" name="Picture 3"/>
          <p:cNvPicPr>
            <a:picLocks noChangeAspect="1" noChangeArrowheads="1"/>
          </p:cNvPicPr>
          <p:nvPr/>
        </p:nvPicPr>
        <p:blipFill>
          <a:blip r:embed="rId4" cstate="print"/>
          <a:srcRect/>
          <a:stretch>
            <a:fillRect/>
          </a:stretch>
        </p:blipFill>
        <p:spPr bwMode="auto">
          <a:xfrm>
            <a:off x="3429000" y="1733550"/>
            <a:ext cx="5037029" cy="262096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90550"/>
            <a:ext cx="2791149" cy="1421928"/>
          </a:xfrm>
          <a:prstGeom prst="rect">
            <a:avLst/>
          </a:prstGeom>
          <a:noFill/>
        </p:spPr>
        <p:txBody>
          <a:bodyPr wrap="none" rtlCol="0">
            <a:spAutoFit/>
          </a:bodyPr>
          <a:lstStyle/>
          <a:p>
            <a:pPr marL="469900" indent="-469900" fontAlgn="base">
              <a:spcBef>
                <a:spcPct val="20000"/>
              </a:spcBef>
              <a:spcAft>
                <a:spcPct val="0"/>
              </a:spcAft>
              <a:buClr>
                <a:schemeClr val="accent2"/>
              </a:buClr>
            </a:pPr>
            <a:r>
              <a:rPr lang="en-US" sz="2400" b="1" kern="0" dirty="0" smtClean="0">
                <a:latin typeface="+mj-lt"/>
                <a:cs typeface="Calibri" pitchFamily="34" charset="0"/>
              </a:rPr>
              <a:t>Training the model </a:t>
            </a:r>
          </a:p>
          <a:p>
            <a:pPr marL="469900" indent="-469900" fontAlgn="base">
              <a:spcBef>
                <a:spcPct val="20000"/>
              </a:spcBef>
              <a:spcAft>
                <a:spcPct val="0"/>
              </a:spcAft>
              <a:buClr>
                <a:schemeClr val="accent2"/>
              </a:buClr>
            </a:pPr>
            <a:endParaRPr lang="en-US" sz="2400" b="1" kern="0" dirty="0" smtClean="0">
              <a:latin typeface="+mj-lt"/>
              <a:cs typeface="Calibri" pitchFamily="34" charset="0"/>
            </a:endParaRPr>
          </a:p>
          <a:p>
            <a:pPr marL="469900" indent="-469900" fontAlgn="base">
              <a:spcBef>
                <a:spcPct val="20000"/>
              </a:spcBef>
              <a:spcAft>
                <a:spcPct val="0"/>
              </a:spcAft>
              <a:buClr>
                <a:schemeClr val="accent2"/>
              </a:buClr>
            </a:pPr>
            <a:endParaRPr lang="en-US" sz="2800" b="1" kern="0" dirty="0" smtClean="0">
              <a:latin typeface="+mj-lt"/>
              <a:cs typeface="Calibri" pitchFamily="34" charset="0"/>
            </a:endParaRPr>
          </a:p>
        </p:txBody>
      </p:sp>
      <p:sp>
        <p:nvSpPr>
          <p:cNvPr id="5" name="Content Placeholder 1"/>
          <p:cNvSpPr txBox="1">
            <a:spLocks/>
          </p:cNvSpPr>
          <p:nvPr/>
        </p:nvSpPr>
        <p:spPr>
          <a:xfrm>
            <a:off x="609600" y="1276350"/>
            <a:ext cx="6477000" cy="381000"/>
          </a:xfrm>
          <a:prstGeom prst="rect">
            <a:avLst/>
          </a:prstGeom>
        </p:spPr>
        <p:txBody>
          <a:bodyPr>
            <a:no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Training and saving the model </a:t>
            </a:r>
          </a:p>
          <a:p>
            <a:pPr marL="469900" indent="-469900" fontAlgn="base">
              <a:spcBef>
                <a:spcPct val="20000"/>
              </a:spcBef>
              <a:spcAft>
                <a:spcPct val="0"/>
              </a:spcAft>
              <a:buClr>
                <a:schemeClr val="accent2"/>
              </a:buClr>
              <a:buFont typeface="Wingdings" pitchFamily="2" charset="2"/>
              <a:buChar char="q"/>
            </a:pPr>
            <a:endParaRPr lang="en-US" sz="1600" kern="0" dirty="0" smtClean="0">
              <a:latin typeface="Calibri" pitchFamily="34" charset="0"/>
              <a:cs typeface="Calibri" pitchFamily="34" charset="0"/>
            </a:endParaRPr>
          </a:p>
        </p:txBody>
      </p:sp>
      <p:pic>
        <p:nvPicPr>
          <p:cNvPr id="24578" name="Picture 2"/>
          <p:cNvPicPr>
            <a:picLocks noChangeAspect="1" noChangeArrowheads="1"/>
          </p:cNvPicPr>
          <p:nvPr/>
        </p:nvPicPr>
        <p:blipFill>
          <a:blip r:embed="rId3" cstate="print"/>
          <a:srcRect/>
          <a:stretch>
            <a:fillRect/>
          </a:stretch>
        </p:blipFill>
        <p:spPr bwMode="auto">
          <a:xfrm>
            <a:off x="990600" y="1657350"/>
            <a:ext cx="6553199" cy="1079206"/>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cstate="print"/>
          <a:srcRect/>
          <a:stretch>
            <a:fillRect/>
          </a:stretch>
        </p:blipFill>
        <p:spPr bwMode="auto">
          <a:xfrm>
            <a:off x="990599" y="2707679"/>
            <a:ext cx="6553200" cy="1888521"/>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38150"/>
            <a:ext cx="4648200" cy="707886"/>
          </a:xfrm>
          <a:prstGeom prst="rect">
            <a:avLst/>
          </a:prstGeom>
          <a:noFill/>
        </p:spPr>
        <p:txBody>
          <a:bodyPr wrap="square" rtlCol="0">
            <a:spAutoFit/>
          </a:bodyPr>
          <a:lstStyle/>
          <a:p>
            <a:r>
              <a:rPr lang="en-US" sz="4000" b="1" dirty="0" smtClean="0">
                <a:solidFill>
                  <a:schemeClr val="tx2"/>
                </a:solidFill>
                <a:cs typeface="Calibri" pitchFamily="34" charset="0"/>
              </a:rPr>
              <a:t>7.  Running Module</a:t>
            </a:r>
            <a:endParaRPr lang="en-US" sz="4000" dirty="0"/>
          </a:p>
        </p:txBody>
      </p:sp>
      <p:sp>
        <p:nvSpPr>
          <p:cNvPr id="3" name="TextBox 2"/>
          <p:cNvSpPr txBox="1"/>
          <p:nvPr/>
        </p:nvSpPr>
        <p:spPr>
          <a:xfrm>
            <a:off x="685800" y="1581150"/>
            <a:ext cx="1524000" cy="1954381"/>
          </a:xfrm>
          <a:prstGeom prst="rect">
            <a:avLst/>
          </a:prstGeom>
          <a:noFill/>
        </p:spPr>
        <p:txBody>
          <a:bodyPr wrap="square" rtlCol="0">
            <a:spAutoFit/>
          </a:bodyPr>
          <a:lstStyle/>
          <a:p>
            <a:pPr>
              <a:lnSpc>
                <a:spcPct val="150000"/>
              </a:lnSpc>
            </a:pPr>
            <a:r>
              <a:rPr lang="en-US" sz="1400" dirty="0" smtClean="0">
                <a:latin typeface="Calibri" pitchFamily="34" charset="0"/>
                <a:cs typeface="Calibri" pitchFamily="34" charset="0"/>
              </a:rPr>
              <a:t>This is how the running module of the project looks like after deployment.</a:t>
            </a:r>
          </a:p>
          <a:p>
            <a:endParaRPr lang="en-US" sz="1600" dirty="0">
              <a:latin typeface="Calibri" pitchFamily="34" charset="0"/>
              <a:cs typeface="Calibri" pitchFamily="34" charset="0"/>
            </a:endParaRPr>
          </a:p>
        </p:txBody>
      </p:sp>
      <p:pic>
        <p:nvPicPr>
          <p:cNvPr id="4" name="Picture 3"/>
          <p:cNvPicPr/>
          <p:nvPr/>
        </p:nvPicPr>
        <p:blipFill>
          <a:blip r:embed="rId2" cstate="print"/>
          <a:srcRect/>
          <a:stretch>
            <a:fillRect/>
          </a:stretch>
        </p:blipFill>
        <p:spPr bwMode="auto">
          <a:xfrm>
            <a:off x="2286000" y="1733550"/>
            <a:ext cx="3657600" cy="2479086"/>
          </a:xfrm>
          <a:prstGeom prst="rect">
            <a:avLst/>
          </a:prstGeom>
          <a:noFill/>
          <a:ln w="9525">
            <a:noFill/>
            <a:miter lim="800000"/>
            <a:headEnd/>
            <a:tailEnd/>
          </a:ln>
        </p:spPr>
      </p:pic>
      <p:pic>
        <p:nvPicPr>
          <p:cNvPr id="20482" name="Picture 2"/>
          <p:cNvPicPr>
            <a:picLocks noChangeAspect="1" noChangeArrowheads="1"/>
          </p:cNvPicPr>
          <p:nvPr/>
        </p:nvPicPr>
        <p:blipFill>
          <a:blip r:embed="rId3" cstate="print"/>
          <a:srcRect/>
          <a:stretch>
            <a:fillRect/>
          </a:stretch>
        </p:blipFill>
        <p:spPr bwMode="auto">
          <a:xfrm>
            <a:off x="5943600" y="1809750"/>
            <a:ext cx="2590800" cy="1082061"/>
          </a:xfrm>
          <a:prstGeom prst="rect">
            <a:avLst/>
          </a:prstGeom>
          <a:noFill/>
          <a:ln w="9525">
            <a:noFill/>
            <a:miter lim="800000"/>
            <a:headEnd/>
            <a:tailEnd/>
          </a:ln>
          <a:effectLst/>
        </p:spPr>
      </p:pic>
      <p:pic>
        <p:nvPicPr>
          <p:cNvPr id="20483" name="Picture 3"/>
          <p:cNvPicPr>
            <a:picLocks noChangeAspect="1" noChangeArrowheads="1"/>
          </p:cNvPicPr>
          <p:nvPr/>
        </p:nvPicPr>
        <p:blipFill>
          <a:blip r:embed="rId4" cstate="print"/>
          <a:srcRect/>
          <a:stretch>
            <a:fillRect/>
          </a:stretch>
        </p:blipFill>
        <p:spPr bwMode="auto">
          <a:xfrm>
            <a:off x="5943600" y="3105150"/>
            <a:ext cx="2590800" cy="1066799"/>
          </a:xfrm>
          <a:prstGeom prst="rect">
            <a:avLst/>
          </a:prstGeom>
          <a:noFill/>
          <a:ln w="9525">
            <a:noFill/>
            <a:miter lim="800000"/>
            <a:headEnd/>
            <a:tailEnd/>
          </a:ln>
          <a:effectLst/>
        </p:spPr>
      </p:pic>
      <p:sp>
        <p:nvSpPr>
          <p:cNvPr id="7" name="TextBox 6"/>
          <p:cNvSpPr txBox="1"/>
          <p:nvPr/>
        </p:nvSpPr>
        <p:spPr>
          <a:xfrm>
            <a:off x="2286000" y="4248150"/>
            <a:ext cx="6248400" cy="276999"/>
          </a:xfrm>
          <a:prstGeom prst="rect">
            <a:avLst/>
          </a:prstGeom>
          <a:noFill/>
        </p:spPr>
        <p:txBody>
          <a:bodyPr wrap="square" rtlCol="0">
            <a:spAutoFit/>
          </a:bodyPr>
          <a:lstStyle/>
          <a:p>
            <a:r>
              <a:rPr lang="en-US" sz="1200" dirty="0" smtClean="0"/>
              <a:t>   Test Image                                  Recognized Class                                  Action Display</a:t>
            </a:r>
            <a:endParaRPr lang="en-US" sz="1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609600" y="438150"/>
            <a:ext cx="5943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None/>
            </a:pPr>
            <a:r>
              <a:rPr lang="en-US" sz="2400" b="1" dirty="0" smtClean="0">
                <a:latin typeface="+mj-lt"/>
                <a:cs typeface="Calibri" pitchFamily="34" charset="0"/>
              </a:rPr>
              <a:t>   </a:t>
            </a:r>
            <a:r>
              <a:rPr lang="en-US" sz="4000" b="1" dirty="0" smtClean="0">
                <a:solidFill>
                  <a:schemeClr val="tx2"/>
                </a:solidFill>
                <a:latin typeface="+mj-lt"/>
                <a:cs typeface="Calibri" pitchFamily="34" charset="0"/>
              </a:rPr>
              <a:t>8.  Conclusion</a:t>
            </a:r>
            <a:endParaRPr lang="en-US" sz="2400" b="1" dirty="0" smtClean="0">
              <a:solidFill>
                <a:schemeClr val="tx2"/>
              </a:solidFill>
              <a:latin typeface="+mj-lt"/>
              <a:cs typeface="Calibri" pitchFamily="34" charset="0"/>
            </a:endParaRPr>
          </a:p>
          <a:p>
            <a:pPr>
              <a:buNone/>
            </a:pPr>
            <a:endParaRPr lang="en-US" sz="800" b="1" dirty="0" smtClean="0">
              <a:latin typeface="+mj-lt"/>
              <a:cs typeface="Calibri" pitchFamily="34" charset="0"/>
            </a:endParaRPr>
          </a:p>
        </p:txBody>
      </p:sp>
      <p:sp>
        <p:nvSpPr>
          <p:cNvPr id="5" name="Content Placeholder 1"/>
          <p:cNvSpPr txBox="1">
            <a:spLocks/>
          </p:cNvSpPr>
          <p:nvPr/>
        </p:nvSpPr>
        <p:spPr>
          <a:xfrm>
            <a:off x="609600" y="1885950"/>
            <a:ext cx="7848600" cy="2743200"/>
          </a:xfrm>
          <a:prstGeom prst="rect">
            <a:avLst/>
          </a:prstGeom>
        </p:spPr>
        <p:txBody>
          <a:bodyPr>
            <a:normAutofit/>
          </a:bodyPr>
          <a:lstStyle/>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The algorithm that has been used for traffic signs it can be generalized to deal with other kinds of objects.</a:t>
            </a: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Difficulties that exist for object recognition in the environment like multiple traffic signs, parking vehicles, pedestrians, and other moving or background objects will be there. This way the system is immune to lighting changes, and object deformation being useful for Driver Support Systems(DSS).</a:t>
            </a:r>
            <a:endParaRPr lang="en-US" kern="0" dirty="0" smtClean="0">
              <a:latin typeface="Calibri" pitchFamily="34" charset="0"/>
              <a:cs typeface="Calibri" pitchFamily="34" charset="0"/>
            </a:endParaRPr>
          </a:p>
          <a:p>
            <a:pPr marL="469900" indent="-469900" fontAlgn="base">
              <a:spcBef>
                <a:spcPct val="20000"/>
              </a:spcBef>
              <a:spcAft>
                <a:spcPct val="0"/>
              </a:spcAft>
              <a:buClr>
                <a:schemeClr val="accent2"/>
              </a:buClr>
              <a:buFont typeface="Wingdings" pitchFamily="2" charset="2"/>
              <a:buChar char="q"/>
            </a:pPr>
            <a:r>
              <a:rPr lang="en-US" sz="1600" kern="0" dirty="0" smtClean="0">
                <a:latin typeface="Calibri" pitchFamily="34" charset="0"/>
                <a:cs typeface="Calibri" pitchFamily="34" charset="0"/>
              </a:rPr>
              <a:t>Due to this knowledge of the sign considered status, it is believed that the system is useful for other applications such as maintenance and inventories of traffic sign in highways.</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609600" y="438150"/>
            <a:ext cx="5943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None/>
            </a:pPr>
            <a:r>
              <a:rPr lang="en-US" sz="2400" b="1" dirty="0" smtClean="0">
                <a:latin typeface="+mj-lt"/>
                <a:cs typeface="Calibri" pitchFamily="34" charset="0"/>
              </a:rPr>
              <a:t>   </a:t>
            </a:r>
            <a:r>
              <a:rPr lang="en-US" sz="4000" b="1" dirty="0" smtClean="0">
                <a:solidFill>
                  <a:schemeClr val="tx2"/>
                </a:solidFill>
                <a:latin typeface="+mj-lt"/>
                <a:cs typeface="Calibri" pitchFamily="34" charset="0"/>
              </a:rPr>
              <a:t>9.  References</a:t>
            </a:r>
            <a:endParaRPr lang="en-US" sz="2400" b="1" dirty="0" smtClean="0">
              <a:solidFill>
                <a:schemeClr val="tx2"/>
              </a:solidFill>
              <a:latin typeface="+mj-lt"/>
              <a:cs typeface="Calibri" pitchFamily="34" charset="0"/>
            </a:endParaRPr>
          </a:p>
          <a:p>
            <a:pPr>
              <a:buNone/>
            </a:pPr>
            <a:endParaRPr lang="en-US" sz="800" b="1" dirty="0" smtClean="0">
              <a:latin typeface="+mj-lt"/>
              <a:cs typeface="Calibri" pitchFamily="34" charset="0"/>
            </a:endParaRPr>
          </a:p>
        </p:txBody>
      </p:sp>
      <p:sp>
        <p:nvSpPr>
          <p:cNvPr id="5" name="TextBox 4"/>
          <p:cNvSpPr txBox="1"/>
          <p:nvPr/>
        </p:nvSpPr>
        <p:spPr>
          <a:xfrm>
            <a:off x="1295400" y="1809750"/>
            <a:ext cx="4876800" cy="2246769"/>
          </a:xfrm>
          <a:prstGeom prst="rect">
            <a:avLst/>
          </a:prstGeom>
          <a:noFill/>
        </p:spPr>
        <p:txBody>
          <a:bodyPr wrap="square" rtlCol="0">
            <a:spAutoFit/>
          </a:bodyPr>
          <a:lstStyle/>
          <a:p>
            <a:r>
              <a:rPr lang="en-US" sz="2000" dirty="0" smtClean="0">
                <a:latin typeface="Calibri" pitchFamily="34" charset="0"/>
                <a:cs typeface="Calibri" pitchFamily="34" charset="0"/>
              </a:rPr>
              <a:t>[1]  </a:t>
            </a:r>
            <a:r>
              <a:rPr lang="en-US" sz="2000" i="1" dirty="0" smtClean="0">
                <a:latin typeface="Calibri" pitchFamily="34" charset="0"/>
                <a:cs typeface="Calibri" pitchFamily="34" charset="0"/>
                <a:hlinkClick r:id="rId3"/>
              </a:rPr>
              <a:t>https://internshala.com/</a:t>
            </a:r>
            <a:endParaRPr lang="en-US" sz="2000" i="1" dirty="0" smtClean="0">
              <a:latin typeface="Calibri" pitchFamily="34" charset="0"/>
              <a:cs typeface="Calibri" pitchFamily="34" charset="0"/>
            </a:endParaRPr>
          </a:p>
          <a:p>
            <a:r>
              <a:rPr lang="en-US" sz="2000" dirty="0" smtClean="0">
                <a:latin typeface="Calibri" pitchFamily="34" charset="0"/>
                <a:cs typeface="Calibri" pitchFamily="34" charset="0"/>
              </a:rPr>
              <a:t>[2]  </a:t>
            </a:r>
            <a:r>
              <a:rPr lang="en-US" sz="2000" i="1" dirty="0" smtClean="0">
                <a:latin typeface="Calibri" pitchFamily="34" charset="0"/>
                <a:cs typeface="Calibri" pitchFamily="34" charset="0"/>
                <a:hlinkClick r:id="rId4"/>
              </a:rPr>
              <a:t>https://github.com/</a:t>
            </a:r>
            <a:endParaRPr lang="en-US" sz="2000" i="1" dirty="0" smtClean="0">
              <a:solidFill>
                <a:srgbClr val="0070C0"/>
              </a:solidFill>
              <a:latin typeface="Calibri" pitchFamily="34" charset="0"/>
              <a:cs typeface="Calibri" pitchFamily="34" charset="0"/>
            </a:endParaRPr>
          </a:p>
          <a:p>
            <a:r>
              <a:rPr lang="en-US" sz="2000" dirty="0" smtClean="0">
                <a:latin typeface="Calibri" pitchFamily="34" charset="0"/>
                <a:cs typeface="Calibri" pitchFamily="34" charset="0"/>
              </a:rPr>
              <a:t>[3]  Dask, [online] Available:          </a:t>
            </a:r>
          </a:p>
          <a:p>
            <a:r>
              <a:rPr lang="en-US" sz="2000" i="1" dirty="0" smtClean="0">
                <a:latin typeface="Calibri" pitchFamily="34" charset="0"/>
                <a:cs typeface="Calibri" pitchFamily="34" charset="0"/>
              </a:rPr>
              <a:t>       </a:t>
            </a:r>
            <a:r>
              <a:rPr lang="en-US" sz="2000" i="1" dirty="0" smtClean="0">
                <a:latin typeface="Calibri" pitchFamily="34" charset="0"/>
                <a:cs typeface="Calibri" pitchFamily="34" charset="0"/>
                <a:hlinkClick r:id="rId5"/>
              </a:rPr>
              <a:t>https://docs.dask.org/en/latest/</a:t>
            </a:r>
            <a:endParaRPr lang="en-US" sz="2000" i="1" dirty="0" smtClean="0">
              <a:latin typeface="Calibri" pitchFamily="34" charset="0"/>
              <a:cs typeface="Calibri" pitchFamily="34" charset="0"/>
            </a:endParaRPr>
          </a:p>
          <a:p>
            <a:r>
              <a:rPr lang="en-US" sz="2000" dirty="0" smtClean="0">
                <a:latin typeface="Calibri" pitchFamily="34" charset="0"/>
                <a:cs typeface="Calibri" pitchFamily="34" charset="0"/>
              </a:rPr>
              <a:t>[4]  </a:t>
            </a:r>
            <a:r>
              <a:rPr lang="en-US" sz="2000" i="1" dirty="0" smtClean="0">
                <a:latin typeface="Calibri" pitchFamily="34" charset="0"/>
                <a:cs typeface="Calibri" pitchFamily="34" charset="0"/>
                <a:hlinkClick r:id="rId6"/>
              </a:rPr>
              <a:t>https://medium.com/</a:t>
            </a:r>
            <a:endParaRPr lang="en-US" sz="2000" i="1" dirty="0" smtClean="0">
              <a:latin typeface="Calibri" pitchFamily="34" charset="0"/>
              <a:cs typeface="Calibri" pitchFamily="34" charset="0"/>
            </a:endParaRPr>
          </a:p>
          <a:p>
            <a:r>
              <a:rPr lang="en-US" sz="2000" dirty="0" smtClean="0">
                <a:latin typeface="Calibri" pitchFamily="34" charset="0"/>
                <a:cs typeface="Calibri" pitchFamily="34" charset="0"/>
              </a:rPr>
              <a:t>[5]  </a:t>
            </a:r>
            <a:r>
              <a:rPr lang="en-US" sz="2000" i="1" dirty="0" smtClean="0">
                <a:latin typeface="Calibri" pitchFamily="34" charset="0"/>
                <a:cs typeface="Calibri" pitchFamily="34" charset="0"/>
                <a:hlinkClick r:id="rId7"/>
              </a:rPr>
              <a:t>https://stackoverflow.com/</a:t>
            </a:r>
            <a:endParaRPr lang="en-US" sz="2000" i="1" dirty="0" smtClean="0">
              <a:latin typeface="Calibri" pitchFamily="34" charset="0"/>
              <a:cs typeface="Calibri" pitchFamily="34" charset="0"/>
            </a:endParaRPr>
          </a:p>
          <a:p>
            <a:endParaRPr lang="en-US" sz="2000" i="1" dirty="0" smtClean="0">
              <a:latin typeface="Calibri" pitchFamily="34" charset="0"/>
              <a:cs typeface="Calibri" pitchFamily="34"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66950"/>
            <a:ext cx="7467600" cy="1866900"/>
          </a:xfrm>
        </p:spPr>
        <p:txBody>
          <a:bodyPr>
            <a:noAutofit/>
          </a:bodyPr>
          <a:lstStyle/>
          <a:p>
            <a:r>
              <a:rPr lang="en-US" sz="11500" dirty="0" smtClean="0">
                <a:latin typeface="Harlow Solid Italic" pitchFamily="82" charset="0"/>
              </a:rPr>
              <a:t>Thank You</a:t>
            </a:r>
            <a:endParaRPr lang="en-US" sz="11500" dirty="0">
              <a:latin typeface="Harlow Solid Italic" pitchFamily="82" charset="0"/>
            </a:endParaRPr>
          </a:p>
        </p:txBody>
      </p:sp>
      <p:sp>
        <p:nvSpPr>
          <p:cNvPr id="3" name="Subtitle 2"/>
          <p:cNvSpPr>
            <a:spLocks noGrp="1"/>
          </p:cNvSpPr>
          <p:nvPr>
            <p:ph type="subTitle" idx="1"/>
          </p:nvPr>
        </p:nvSpPr>
        <p:spPr>
          <a:xfrm>
            <a:off x="762000" y="0"/>
            <a:ext cx="3886200" cy="1962150"/>
          </a:xfrm>
        </p:spPr>
        <p:txBody>
          <a:bodyPr>
            <a:noAutofit/>
          </a:bodyPr>
          <a:lstStyle/>
          <a:p>
            <a:r>
              <a:rPr lang="en-US" sz="2400" dirty="0" smtClean="0"/>
              <a:t>.</a:t>
            </a:r>
            <a:r>
              <a:rPr lang="en-US" dirty="0" smtClean="0"/>
              <a:t>.</a:t>
            </a:r>
            <a:r>
              <a:rPr lang="en-US" sz="3200" dirty="0" smtClean="0"/>
              <a:t>.</a:t>
            </a:r>
            <a:r>
              <a:rPr lang="en-US" sz="4000" dirty="0" smtClean="0"/>
              <a:t>.</a:t>
            </a:r>
            <a:r>
              <a:rPr lang="en-US" sz="5400" dirty="0" smtClean="0"/>
              <a:t>.</a:t>
            </a:r>
            <a:r>
              <a:rPr lang="en-US" sz="7200" dirty="0" smtClean="0"/>
              <a:t>.</a:t>
            </a:r>
            <a:r>
              <a:rPr lang="en-US" sz="8000" dirty="0" smtClean="0"/>
              <a:t>.</a:t>
            </a:r>
            <a:r>
              <a:rPr lang="en-US" sz="9600" dirty="0" smtClean="0"/>
              <a:t>.</a:t>
            </a:r>
            <a:r>
              <a:rPr lang="en-US" sz="11500" dirty="0" smtClean="0"/>
              <a:t>.</a:t>
            </a:r>
            <a:endParaRPr lang="en-US" sz="40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71450"/>
            <a:ext cx="3810000" cy="857250"/>
          </a:xfrm>
        </p:spPr>
        <p:txBody>
          <a:bodyPr>
            <a:normAutofit/>
          </a:bodyPr>
          <a:lstStyle/>
          <a:p>
            <a:pPr lvl="0"/>
            <a:r>
              <a:rPr lang="en-US" sz="4400" b="1" dirty="0" smtClean="0">
                <a:solidFill>
                  <a:schemeClr val="tx1"/>
                </a:solidFill>
                <a:latin typeface="Times New Roman" pitchFamily="18" charset="0"/>
                <a:cs typeface="Times New Roman" pitchFamily="18" charset="0"/>
              </a:rPr>
              <a:t>1.  Overview</a:t>
            </a:r>
            <a:endParaRPr lang="en-US" b="1" dirty="0">
              <a:solidFill>
                <a:schemeClr val="tx1"/>
              </a:solidFill>
              <a:latin typeface="Times New Roman" pitchFamily="18" charset="0"/>
              <a:cs typeface="Times New Roman" pitchFamily="18" charset="0"/>
            </a:endParaRPr>
          </a:p>
        </p:txBody>
      </p:sp>
      <p:sp>
        <p:nvSpPr>
          <p:cNvPr id="4" name="TextBox 3"/>
          <p:cNvSpPr txBox="1"/>
          <p:nvPr/>
        </p:nvSpPr>
        <p:spPr>
          <a:xfrm>
            <a:off x="838200" y="1885950"/>
            <a:ext cx="6705600" cy="1938992"/>
          </a:xfrm>
          <a:prstGeom prst="rect">
            <a:avLst/>
          </a:prstGeom>
          <a:noFill/>
        </p:spPr>
        <p:txBody>
          <a:bodyPr wrap="square" rtlCol="0">
            <a:spAutoFit/>
          </a:bodyPr>
          <a:lstStyle/>
          <a:p>
            <a:pPr>
              <a:lnSpc>
                <a:spcPct val="150000"/>
              </a:lnSpc>
            </a:pPr>
            <a:r>
              <a:rPr lang="en-US" sz="2000" dirty="0" smtClean="0">
                <a:latin typeface="Calibri" pitchFamily="34" charset="0"/>
                <a:cs typeface="Calibri" pitchFamily="34" charset="0"/>
              </a:rPr>
              <a:t>Object identification has many applications in various fields. This project aims to identify a traffic sign from a digital image. This would be useful in an autonomous vehicle application. These ideas and methods could also be used in other areas.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1.1</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Objective of Project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885950"/>
            <a:ext cx="7967662" cy="2095500"/>
          </a:xfrm>
        </p:spPr>
        <p:txBody>
          <a:bodyPr/>
          <a:lstStyle/>
          <a:p>
            <a:pPr>
              <a:buFont typeface="Wingdings" pitchFamily="2" charset="2"/>
              <a:buChar char="q"/>
            </a:pPr>
            <a:r>
              <a:rPr lang="en-US" sz="2000" dirty="0" smtClean="0">
                <a:latin typeface="Calibri" pitchFamily="34" charset="0"/>
                <a:cs typeface="Calibri" pitchFamily="34" charset="0"/>
              </a:rPr>
              <a:t>The overall objective of this project is to write a program what will identify a traffic sign from a digital photograph.</a:t>
            </a:r>
          </a:p>
          <a:p>
            <a:pPr>
              <a:buFont typeface="Wingdings" pitchFamily="2" charset="2"/>
              <a:buChar char="q"/>
            </a:pPr>
            <a:r>
              <a:rPr lang="en-US" sz="2000" dirty="0" smtClean="0">
                <a:latin typeface="Calibri" pitchFamily="34" charset="0"/>
                <a:cs typeface="Calibri" pitchFamily="34" charset="0"/>
              </a:rPr>
              <a:t>Traffic signs appear in diverse background situations and, at times, may be partially obscured.</a:t>
            </a:r>
          </a:p>
          <a:p>
            <a:pPr>
              <a:buFont typeface="Wingdings" pitchFamily="2" charset="2"/>
              <a:buChar char="q"/>
            </a:pPr>
            <a:r>
              <a:rPr lang="en-US" sz="2000" dirty="0" smtClean="0">
                <a:latin typeface="Calibri" pitchFamily="34" charset="0"/>
                <a:cs typeface="Calibri" pitchFamily="34" charset="0"/>
              </a:rPr>
              <a:t>The software should be able to function in spite of these issues.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38150"/>
            <a:ext cx="4620176" cy="584775"/>
          </a:xfrm>
          <a:prstGeom prst="rect">
            <a:avLst/>
          </a:prstGeom>
          <a:noFill/>
        </p:spPr>
        <p:txBody>
          <a:bodyPr wrap="none" rtlCol="0">
            <a:spAutoFit/>
          </a:bodyPr>
          <a:lstStyle/>
          <a:p>
            <a:r>
              <a:rPr lang="en-US" sz="3200" b="1" dirty="0" smtClean="0">
                <a:solidFill>
                  <a:schemeClr val="tx2"/>
                </a:solidFill>
                <a:latin typeface="Times New Roman" pitchFamily="18" charset="0"/>
                <a:ea typeface="Times New Roman" pitchFamily="18" charset="0"/>
                <a:cs typeface="Times New Roman" pitchFamily="18" charset="0"/>
              </a:rPr>
              <a:t>1.2 How does this works?</a:t>
            </a:r>
            <a:endParaRPr lang="en-US" sz="3200" b="1" dirty="0" smtClean="0">
              <a:solidFill>
                <a:schemeClr val="tx2"/>
              </a:solidFill>
              <a:latin typeface="Times New Roman" pitchFamily="18" charset="0"/>
              <a:cs typeface="Times New Roman" pitchFamily="18" charset="0"/>
            </a:endParaRPr>
          </a:p>
        </p:txBody>
      </p:sp>
      <p:graphicFrame>
        <p:nvGraphicFramePr>
          <p:cNvPr id="1026" name="Object 9"/>
          <p:cNvGraphicFramePr>
            <a:graphicFrameLocks noChangeAspect="1"/>
          </p:cNvGraphicFramePr>
          <p:nvPr/>
        </p:nvGraphicFramePr>
        <p:xfrm>
          <a:off x="2057400" y="1962150"/>
          <a:ext cx="4822271" cy="2432050"/>
        </p:xfrm>
        <a:graphic>
          <a:graphicData uri="http://schemas.openxmlformats.org/presentationml/2006/ole">
            <p:oleObj spid="_x0000_s1026" name="Visio" r:id="rId3" imgW="3689075" imgH="1860409" progId="">
              <p:embed/>
            </p:oleObj>
          </a:graphicData>
        </a:graphic>
      </p:graphicFrame>
      <p:sp>
        <p:nvSpPr>
          <p:cNvPr id="7" name="TextBox 6"/>
          <p:cNvSpPr txBox="1"/>
          <p:nvPr/>
        </p:nvSpPr>
        <p:spPr>
          <a:xfrm>
            <a:off x="609600" y="1428750"/>
            <a:ext cx="175560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Block Diagram:</a:t>
            </a:r>
            <a:endParaRPr lang="en-US" b="1"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742950"/>
            <a:ext cx="295888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Visual diagram of working :</a:t>
            </a:r>
            <a:endParaRPr lang="en-US" b="1" dirty="0">
              <a:latin typeface="Times New Roman" pitchFamily="18" charset="0"/>
              <a:cs typeface="Times New Roman" pitchFamily="18" charset="0"/>
            </a:endParaRPr>
          </a:p>
        </p:txBody>
      </p:sp>
      <p:pic>
        <p:nvPicPr>
          <p:cNvPr id="19460" name="Picture 4" descr="Overview of traffic sign recognition architecture | Download Scientific  Diagram"/>
          <p:cNvPicPr>
            <a:picLocks noChangeAspect="1" noChangeArrowheads="1"/>
          </p:cNvPicPr>
          <p:nvPr/>
        </p:nvPicPr>
        <p:blipFill>
          <a:blip r:embed="rId2" cstate="print"/>
          <a:srcRect/>
          <a:stretch>
            <a:fillRect/>
          </a:stretch>
        </p:blipFill>
        <p:spPr bwMode="auto">
          <a:xfrm>
            <a:off x="838200" y="1786980"/>
            <a:ext cx="7086600" cy="273459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61950"/>
            <a:ext cx="6853543" cy="646331"/>
          </a:xfrm>
          <a:prstGeom prst="rect">
            <a:avLst/>
          </a:prstGeom>
          <a:noFill/>
        </p:spPr>
        <p:txBody>
          <a:bodyPr wrap="none" rtlCol="0">
            <a:spAutoFit/>
          </a:bodyPr>
          <a:lstStyle/>
          <a:p>
            <a:r>
              <a:rPr lang="en-US" sz="3600" b="1" dirty="0" smtClean="0">
                <a:solidFill>
                  <a:schemeClr val="tx2"/>
                </a:solidFill>
                <a:latin typeface="Times New Roman" pitchFamily="18" charset="0"/>
                <a:cs typeface="Times New Roman" pitchFamily="18" charset="0"/>
              </a:rPr>
              <a:t>2.  Why Traffic Sign Recognition?</a:t>
            </a:r>
          </a:p>
        </p:txBody>
      </p:sp>
      <p:sp>
        <p:nvSpPr>
          <p:cNvPr id="5" name="Content Placeholder 1"/>
          <p:cNvSpPr txBox="1">
            <a:spLocks/>
          </p:cNvSpPr>
          <p:nvPr/>
        </p:nvSpPr>
        <p:spPr>
          <a:xfrm>
            <a:off x="533400" y="2266950"/>
            <a:ext cx="8229600" cy="2133600"/>
          </a:xfrm>
          <a:prstGeom prst="rect">
            <a:avLst/>
          </a:prstGeom>
        </p:spPr>
        <p:txBody>
          <a:bodyPr>
            <a:normAutofit/>
          </a:bodyPr>
          <a:lstStyle/>
          <a:p>
            <a:pPr marL="469900" lvl="0" indent="-469900" fontAlgn="base">
              <a:spcBef>
                <a:spcPct val="20000"/>
              </a:spcBef>
              <a:spcAft>
                <a:spcPct val="0"/>
              </a:spcAft>
              <a:buClr>
                <a:schemeClr val="accent2"/>
              </a:buClr>
              <a:buFont typeface="Wingdings" pitchFamily="2" charset="2"/>
              <a:buChar char="q"/>
            </a:pPr>
            <a:r>
              <a:rPr lang="en-US" sz="1700" b="1" dirty="0" smtClean="0">
                <a:latin typeface="Calibri" pitchFamily="34" charset="0"/>
                <a:cs typeface="Calibri" pitchFamily="34" charset="0"/>
              </a:rPr>
              <a:t>Highway Maintenance: </a:t>
            </a:r>
            <a:r>
              <a:rPr lang="en-US" sz="1700" dirty="0" smtClean="0">
                <a:latin typeface="Calibri" pitchFamily="34" charset="0"/>
                <a:cs typeface="Calibri" pitchFamily="34" charset="0"/>
              </a:rPr>
              <a:t>Check the presence and condition of signs along major roads.</a:t>
            </a:r>
          </a:p>
          <a:p>
            <a:pPr marL="469900" lvl="0" indent="-469900" fontAlgn="base">
              <a:spcBef>
                <a:spcPct val="20000"/>
              </a:spcBef>
              <a:spcAft>
                <a:spcPct val="0"/>
              </a:spcAft>
              <a:buClr>
                <a:schemeClr val="accent2"/>
              </a:buClr>
              <a:buFont typeface="Wingdings" pitchFamily="2" charset="2"/>
              <a:buChar char="q"/>
            </a:pPr>
            <a:r>
              <a:rPr lang="en-US" sz="1700" b="1" dirty="0" smtClean="0">
                <a:latin typeface="Calibri" pitchFamily="34" charset="0"/>
                <a:cs typeface="Calibri" pitchFamily="34" charset="0"/>
              </a:rPr>
              <a:t>Sign Inventory: </a:t>
            </a:r>
            <a:r>
              <a:rPr lang="en-US" sz="1700" dirty="0" smtClean="0">
                <a:latin typeface="Calibri" pitchFamily="34" charset="0"/>
                <a:cs typeface="Calibri" pitchFamily="34" charset="0"/>
              </a:rPr>
              <a:t>Creating an inventory of signs in city environments.</a:t>
            </a:r>
          </a:p>
          <a:p>
            <a:pPr marL="469900" lvl="0" indent="-469900" fontAlgn="base">
              <a:spcBef>
                <a:spcPct val="20000"/>
              </a:spcBef>
              <a:spcAft>
                <a:spcPct val="0"/>
              </a:spcAft>
              <a:buClr>
                <a:schemeClr val="accent2"/>
              </a:buClr>
              <a:buFont typeface="Wingdings" pitchFamily="2" charset="2"/>
              <a:buChar char="q"/>
            </a:pPr>
            <a:r>
              <a:rPr lang="en-US" sz="1700" b="1" dirty="0" smtClean="0">
                <a:latin typeface="Calibri" pitchFamily="34" charset="0"/>
                <a:cs typeface="Calibri" pitchFamily="34" charset="0"/>
              </a:rPr>
              <a:t>Driver Support Systems(DSS): </a:t>
            </a:r>
            <a:r>
              <a:rPr lang="en-US" sz="1700" dirty="0" smtClean="0">
                <a:latin typeface="Calibri" pitchFamily="34" charset="0"/>
                <a:cs typeface="Calibri" pitchFamily="34" charset="0"/>
              </a:rPr>
              <a:t>Assist the driver by informing of current restrictions, limits, and warnings.</a:t>
            </a:r>
          </a:p>
          <a:p>
            <a:pPr marL="469900" indent="-469900" fontAlgn="base">
              <a:spcBef>
                <a:spcPct val="20000"/>
              </a:spcBef>
              <a:spcAft>
                <a:spcPct val="0"/>
              </a:spcAft>
              <a:buClr>
                <a:schemeClr val="accent2"/>
              </a:buClr>
              <a:buFont typeface="Wingdings" pitchFamily="2" charset="2"/>
              <a:buChar char="q"/>
            </a:pPr>
            <a:r>
              <a:rPr lang="en-US" sz="1700" b="1" dirty="0" smtClean="0">
                <a:latin typeface="Calibri" pitchFamily="34" charset="0"/>
                <a:cs typeface="Calibri" pitchFamily="34" charset="0"/>
              </a:rPr>
              <a:t>Intelligent Transport Systems(ITS): </a:t>
            </a:r>
            <a:r>
              <a:rPr lang="en-US" sz="1700" dirty="0" smtClean="0">
                <a:latin typeface="Calibri" pitchFamily="34" charset="0"/>
                <a:cs typeface="Calibri" pitchFamily="34" charset="0"/>
              </a:rPr>
              <a:t>Any autonomous vehicles that is to drive on public/private roads must have a means of obtaining the current traffic regulations. This can be done through TSR model.</a:t>
            </a:r>
          </a:p>
        </p:txBody>
      </p:sp>
      <p:sp>
        <p:nvSpPr>
          <p:cNvPr id="4" name="TextBox 3"/>
          <p:cNvSpPr txBox="1"/>
          <p:nvPr/>
        </p:nvSpPr>
        <p:spPr>
          <a:xfrm>
            <a:off x="609600" y="1504950"/>
            <a:ext cx="2738635"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2.1 Scope of the project</a:t>
            </a:r>
            <a:endParaRPr lang="en-US" sz="2000" b="1"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14350"/>
            <a:ext cx="8229600" cy="400110"/>
          </a:xfrm>
          <a:prstGeom prst="rect">
            <a:avLst/>
          </a:prstGeom>
          <a:noFill/>
        </p:spPr>
        <p:txBody>
          <a:bodyPr wrap="square" rtlCol="0">
            <a:spAutoFit/>
          </a:bodyPr>
          <a:lstStyle/>
          <a:p>
            <a:r>
              <a:rPr lang="en-US" sz="2000" b="1" dirty="0" smtClean="0">
                <a:solidFill>
                  <a:schemeClr val="tx2"/>
                </a:solidFill>
                <a:latin typeface="+mj-lt"/>
                <a:cs typeface="Calibri" pitchFamily="34" charset="0"/>
              </a:rPr>
              <a:t>2.2 Popular Companies working on this Automation Technology</a:t>
            </a:r>
            <a:endParaRPr lang="en-US" sz="2000" dirty="0">
              <a:latin typeface="+mj-lt"/>
            </a:endParaRPr>
          </a:p>
        </p:txBody>
      </p:sp>
      <p:pic>
        <p:nvPicPr>
          <p:cNvPr id="22532" name="Picture 4" descr="F:\Desktop\tsr2\google-images\companies2.jpg"/>
          <p:cNvPicPr>
            <a:picLocks noChangeAspect="1" noChangeArrowheads="1"/>
          </p:cNvPicPr>
          <p:nvPr/>
        </p:nvPicPr>
        <p:blipFill>
          <a:blip r:embed="rId2" cstate="print"/>
          <a:srcRect/>
          <a:stretch>
            <a:fillRect/>
          </a:stretch>
        </p:blipFill>
        <p:spPr bwMode="auto">
          <a:xfrm>
            <a:off x="685800" y="1733550"/>
            <a:ext cx="7696200" cy="2671701"/>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152400" y="2114550"/>
            <a:ext cx="5029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lang="en-US" sz="1600" dirty="0" smtClean="0">
                <a:latin typeface="Calibri" pitchFamily="34" charset="0"/>
                <a:cs typeface="Calibri" pitchFamily="34" charset="0"/>
              </a:rPr>
              <a:t>The image data set consists of </a:t>
            </a:r>
            <a:r>
              <a:rPr lang="en-US" sz="1600" b="1" dirty="0" smtClean="0">
                <a:latin typeface="Calibri" pitchFamily="34" charset="0"/>
                <a:cs typeface="Calibri" pitchFamily="34" charset="0"/>
              </a:rPr>
              <a:t>43 classes/labels </a:t>
            </a:r>
            <a:r>
              <a:rPr lang="en-US" sz="1600" dirty="0" smtClean="0">
                <a:latin typeface="Calibri" pitchFamily="34" charset="0"/>
                <a:cs typeface="Calibri" pitchFamily="34" charset="0"/>
              </a:rPr>
              <a:t>like: </a:t>
            </a:r>
          </a:p>
        </p:txBody>
      </p:sp>
      <p:pic>
        <p:nvPicPr>
          <p:cNvPr id="10" name="Picture 2" descr="CSV layer"/>
          <p:cNvPicPr>
            <a:picLocks noChangeAspect="1" noChangeArrowheads="1"/>
          </p:cNvPicPr>
          <p:nvPr/>
        </p:nvPicPr>
        <p:blipFill>
          <a:blip r:embed="rId3" cstate="print"/>
          <a:srcRect/>
          <a:stretch>
            <a:fillRect/>
          </a:stretch>
        </p:blipFill>
        <p:spPr bwMode="auto">
          <a:xfrm>
            <a:off x="4953000" y="2495550"/>
            <a:ext cx="2362200" cy="1428750"/>
          </a:xfrm>
          <a:prstGeom prst="rect">
            <a:avLst/>
          </a:prstGeom>
          <a:noFill/>
        </p:spPr>
      </p:pic>
      <p:sp>
        <p:nvSpPr>
          <p:cNvPr id="11" name="TextBox 10"/>
          <p:cNvSpPr txBox="1"/>
          <p:nvPr/>
        </p:nvSpPr>
        <p:spPr>
          <a:xfrm>
            <a:off x="5257800" y="4019550"/>
            <a:ext cx="2743200" cy="584775"/>
          </a:xfrm>
          <a:prstGeom prst="rect">
            <a:avLst/>
          </a:prstGeom>
          <a:noFill/>
        </p:spPr>
        <p:txBody>
          <a:bodyPr wrap="square" rtlCol="0">
            <a:spAutoFit/>
          </a:bodyPr>
          <a:lstStyle/>
          <a:p>
            <a:r>
              <a:rPr lang="en-US" sz="1600" dirty="0" smtClean="0">
                <a:latin typeface="Calibri" pitchFamily="34" charset="0"/>
                <a:cs typeface="Calibri" pitchFamily="34" charset="0"/>
              </a:rPr>
              <a:t>Used </a:t>
            </a:r>
            <a:r>
              <a:rPr lang="en-US" sz="1600" b="1" dirty="0" smtClean="0">
                <a:latin typeface="Calibri" pitchFamily="34" charset="0"/>
                <a:cs typeface="Calibri" pitchFamily="34" charset="0"/>
              </a:rPr>
              <a:t>csv</a:t>
            </a:r>
            <a:r>
              <a:rPr lang="en-US" sz="1600" dirty="0" smtClean="0">
                <a:latin typeface="Calibri" pitchFamily="34" charset="0"/>
                <a:cs typeface="Calibri" pitchFamily="34" charset="0"/>
              </a:rPr>
              <a:t> </a:t>
            </a:r>
            <a:r>
              <a:rPr lang="en-US" sz="1600" b="1" dirty="0" smtClean="0">
                <a:latin typeface="Calibri" pitchFamily="34" charset="0"/>
                <a:cs typeface="Calibri" pitchFamily="34" charset="0"/>
              </a:rPr>
              <a:t>sign_name</a:t>
            </a:r>
            <a:r>
              <a:rPr lang="en-US" sz="1600" dirty="0" smtClean="0">
                <a:latin typeface="Calibri" pitchFamily="34" charset="0"/>
                <a:cs typeface="Calibri" pitchFamily="34" charset="0"/>
              </a:rPr>
              <a:t> data as image labeling.</a:t>
            </a:r>
            <a:endParaRPr lang="en-US" sz="1600" dirty="0">
              <a:latin typeface="Calibri" pitchFamily="34" charset="0"/>
              <a:cs typeface="Calibri" pitchFamily="34" charset="0"/>
            </a:endParaRPr>
          </a:p>
        </p:txBody>
      </p:sp>
      <p:sp>
        <p:nvSpPr>
          <p:cNvPr id="5" name="TextBox 4"/>
          <p:cNvSpPr txBox="1"/>
          <p:nvPr/>
        </p:nvSpPr>
        <p:spPr>
          <a:xfrm>
            <a:off x="609600" y="361950"/>
            <a:ext cx="3061736" cy="646331"/>
          </a:xfrm>
          <a:prstGeom prst="rect">
            <a:avLst/>
          </a:prstGeom>
          <a:noFill/>
        </p:spPr>
        <p:txBody>
          <a:bodyPr wrap="none" rtlCol="0">
            <a:spAutoFit/>
          </a:bodyPr>
          <a:lstStyle/>
          <a:p>
            <a:r>
              <a:rPr lang="en-US" sz="3600" b="1" dirty="0" smtClean="0">
                <a:solidFill>
                  <a:schemeClr val="tx2"/>
                </a:solidFill>
                <a:latin typeface="+mj-lt"/>
                <a:cs typeface="Calibri" pitchFamily="34" charset="0"/>
              </a:rPr>
              <a:t>3. Data Source</a:t>
            </a:r>
            <a:endParaRPr lang="en-US" sz="3600" dirty="0">
              <a:latin typeface="+mj-lt"/>
              <a:cs typeface="Calibri" pitchFamily="34" charset="0"/>
            </a:endParaRPr>
          </a:p>
        </p:txBody>
      </p:sp>
      <p:sp>
        <p:nvSpPr>
          <p:cNvPr id="7" name="TextBox 6"/>
          <p:cNvSpPr txBox="1"/>
          <p:nvPr/>
        </p:nvSpPr>
        <p:spPr>
          <a:xfrm>
            <a:off x="609600" y="1352550"/>
            <a:ext cx="7772400" cy="584775"/>
          </a:xfrm>
          <a:prstGeom prst="rect">
            <a:avLst/>
          </a:prstGeom>
          <a:noFill/>
        </p:spPr>
        <p:txBody>
          <a:bodyPr wrap="square" rtlCol="0">
            <a:spAutoFit/>
          </a:bodyPr>
          <a:lstStyle/>
          <a:p>
            <a:r>
              <a:rPr lang="en-US" sz="1600" dirty="0" smtClean="0">
                <a:latin typeface="Calibri" pitchFamily="34" charset="0"/>
                <a:cs typeface="Calibri" pitchFamily="34" charset="0"/>
              </a:rPr>
              <a:t>For training our model we have considered German Traffic Sign Recognition Benchmark(</a:t>
            </a:r>
            <a:r>
              <a:rPr lang="en-US" sz="1600" b="1" dirty="0" smtClean="0">
                <a:latin typeface="Calibri" pitchFamily="34" charset="0"/>
                <a:cs typeface="Calibri" pitchFamily="34" charset="0"/>
              </a:rPr>
              <a:t>GTSRB</a:t>
            </a:r>
            <a:r>
              <a:rPr lang="en-US" sz="1600" dirty="0" smtClean="0">
                <a:latin typeface="Calibri" pitchFamily="34" charset="0"/>
                <a:cs typeface="Calibri" pitchFamily="34" charset="0"/>
              </a:rPr>
              <a:t>) image data set.</a:t>
            </a:r>
          </a:p>
        </p:txBody>
      </p:sp>
      <p:pic>
        <p:nvPicPr>
          <p:cNvPr id="21506" name="Picture 2"/>
          <p:cNvPicPr>
            <a:picLocks noChangeAspect="1" noChangeArrowheads="1"/>
          </p:cNvPicPr>
          <p:nvPr/>
        </p:nvPicPr>
        <p:blipFill>
          <a:blip r:embed="rId4" cstate="print"/>
          <a:srcRect/>
          <a:stretch>
            <a:fillRect/>
          </a:stretch>
        </p:blipFill>
        <p:spPr bwMode="auto">
          <a:xfrm>
            <a:off x="685800" y="2495550"/>
            <a:ext cx="4267200" cy="206533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heme3">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HarryFo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3560</TotalTime>
  <Words>898</Words>
  <Application>Microsoft Office PowerPoint</Application>
  <PresentationFormat>On-screen Show (16:9)</PresentationFormat>
  <Paragraphs>150</Paragraphs>
  <Slides>26</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Theme3</vt:lpstr>
      <vt:lpstr>Visio</vt:lpstr>
      <vt:lpstr>Traffic Sign Recognition</vt:lpstr>
      <vt:lpstr>Contents :</vt:lpstr>
      <vt:lpstr>1.  Overview</vt:lpstr>
      <vt:lpstr>1.1 Objective of Project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Bi-partite &amp; Tri-partite Agreement</dc:title>
  <dc:creator>User</dc:creator>
  <cp:lastModifiedBy>Harikesh Patel</cp:lastModifiedBy>
  <cp:revision>341</cp:revision>
  <dcterms:created xsi:type="dcterms:W3CDTF">2020-05-27T07:59:23Z</dcterms:created>
  <dcterms:modified xsi:type="dcterms:W3CDTF">2021-08-09T04:56:25Z</dcterms:modified>
</cp:coreProperties>
</file>