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2" r:id="rId2"/>
    <p:sldId id="300" r:id="rId3"/>
    <p:sldId id="321" r:id="rId4"/>
    <p:sldId id="303" r:id="rId5"/>
    <p:sldId id="309" r:id="rId6"/>
    <p:sldId id="304" r:id="rId7"/>
    <p:sldId id="305" r:id="rId8"/>
    <p:sldId id="311" r:id="rId9"/>
    <p:sldId id="314" r:id="rId10"/>
    <p:sldId id="310" r:id="rId11"/>
    <p:sldId id="312" r:id="rId12"/>
    <p:sldId id="315" r:id="rId13"/>
    <p:sldId id="308" r:id="rId14"/>
    <p:sldId id="307" r:id="rId15"/>
    <p:sldId id="319" r:id="rId16"/>
    <p:sldId id="318" r:id="rId17"/>
    <p:sldId id="320"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02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84EA0-2DB5-0B73-C346-6AE3C8AE0050}" v="71" dt="2022-05-03T02:16:17.076"/>
    <p1510:client id="{29D387E0-D3B5-BB64-A82B-8FBFE3E49635}" v="1222" vWet="1224" dt="2022-05-03T19:02:11.489"/>
    <p1510:client id="{3431984E-631E-B307-96AA-1C6E4C9F6915}" v="129" dt="2022-05-03T00:46:31.852"/>
    <p1510:client id="{973D7D6A-8CE6-1119-865A-331194A924AD}" v="2" dt="2022-05-03T21:11:01.919"/>
    <p1510:client id="{DED16000-87C3-D466-3FBF-69A74E23EC24}" v="2301" dt="2022-05-03T18:45:10.473"/>
    <p1510:client id="{E61A6447-F74D-441A-9664-43B26A09375F}" v="524" dt="2022-05-03T19:02:24.8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_135_604B2C3C.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Curated Dataset</a:t>
            </a:r>
          </a:p>
        </c:rich>
      </c:tx>
      <c:layout>
        <c:manualLayout>
          <c:xMode val="edge"/>
          <c:yMode val="edge"/>
          <c:x val="0.25563774090959046"/>
          <c:y val="2.8462751447118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Images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A03-43F9-B880-7D2E60890F1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4A03-43F9-B880-7D2E60890F1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4A03-43F9-B880-7D2E60890F10}"/>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4A03-43F9-B880-7D2E60890F10}"/>
              </c:ext>
            </c:extLst>
          </c:dPt>
          <c:dLbls>
            <c:delete val="1"/>
          </c:dLbls>
          <c:cat>
            <c:strRef>
              <c:f>Sheet1!$A$2:$A$5</c:f>
              <c:strCache>
                <c:ptCount val="4"/>
                <c:pt idx="0">
                  <c:v>Partly Cloudy-4881</c:v>
                </c:pt>
                <c:pt idx="1">
                  <c:v>Rainy-5070</c:v>
                </c:pt>
                <c:pt idx="2">
                  <c:v>Snowy-5549</c:v>
                </c:pt>
                <c:pt idx="3">
                  <c:v>Foggy-130</c:v>
                </c:pt>
              </c:strCache>
            </c:strRef>
          </c:cat>
          <c:val>
            <c:numRef>
              <c:f>Sheet1!$B$2:$B$5</c:f>
              <c:numCache>
                <c:formatCode>General</c:formatCode>
                <c:ptCount val="4"/>
                <c:pt idx="0">
                  <c:v>4881</c:v>
                </c:pt>
                <c:pt idx="1">
                  <c:v>5070</c:v>
                </c:pt>
                <c:pt idx="2">
                  <c:v>5549</c:v>
                </c:pt>
                <c:pt idx="3">
                  <c:v>130</c:v>
                </c:pt>
              </c:numCache>
            </c:numRef>
          </c:val>
          <c:extLst>
            <c:ext xmlns:c16="http://schemas.microsoft.com/office/drawing/2014/chart" uri="{C3380CC4-5D6E-409C-BE32-E72D297353CC}">
              <c16:uniqueId val="{00000008-4A03-43F9-B880-7D2E60890F10}"/>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F863B7EB-2BD9-48E9-940D-EFDE81AB9CDA}" type="datetimeFigureOut">
              <a:rPr lang="en-US"/>
              <a:pPr>
                <a:defRPr/>
              </a:pPr>
              <a:t>5/3/2022</a:t>
            </a:fld>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DF24B53-728C-4A1E-9167-E705E19846A3}" type="slidenum">
              <a:rPr lang="en-US"/>
              <a:pPr>
                <a:defRPr/>
              </a:pPr>
              <a:t>‹#›</a:t>
            </a:fld>
            <a:endParaRPr lang="en-US"/>
          </a:p>
        </p:txBody>
      </p:sp>
    </p:spTree>
    <p:extLst>
      <p:ext uri="{BB962C8B-B14F-4D97-AF65-F5344CB8AC3E}">
        <p14:creationId xmlns:p14="http://schemas.microsoft.com/office/powerpoint/2010/main" val="11467682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2</a:t>
            </a:fld>
            <a:endParaRPr lang="en-US" sz="1200">
              <a:latin typeface="+mn-l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11</a:t>
            </a:fld>
            <a:endParaRPr lang="en-US" sz="1200">
              <a:latin typeface="+mn-lt"/>
            </a:endParaRPr>
          </a:p>
        </p:txBody>
      </p:sp>
    </p:spTree>
    <p:extLst>
      <p:ext uri="{BB962C8B-B14F-4D97-AF65-F5344CB8AC3E}">
        <p14:creationId xmlns:p14="http://schemas.microsoft.com/office/powerpoint/2010/main" val="671817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12</a:t>
            </a:fld>
            <a:endParaRPr lang="en-US" sz="1200">
              <a:latin typeface="+mn-lt"/>
            </a:endParaRPr>
          </a:p>
        </p:txBody>
      </p:sp>
    </p:spTree>
    <p:extLst>
      <p:ext uri="{BB962C8B-B14F-4D97-AF65-F5344CB8AC3E}">
        <p14:creationId xmlns:p14="http://schemas.microsoft.com/office/powerpoint/2010/main" val="1712115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13</a:t>
            </a:fld>
            <a:endParaRPr lang="en-US" sz="1200">
              <a:latin typeface="+mn-lt"/>
            </a:endParaRPr>
          </a:p>
        </p:txBody>
      </p:sp>
    </p:spTree>
    <p:extLst>
      <p:ext uri="{BB962C8B-B14F-4D97-AF65-F5344CB8AC3E}">
        <p14:creationId xmlns:p14="http://schemas.microsoft.com/office/powerpoint/2010/main" val="4187952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14</a:t>
            </a:fld>
            <a:endParaRPr lang="en-US" sz="1200">
              <a:latin typeface="+mn-lt"/>
            </a:endParaRPr>
          </a:p>
        </p:txBody>
      </p:sp>
    </p:spTree>
    <p:extLst>
      <p:ext uri="{BB962C8B-B14F-4D97-AF65-F5344CB8AC3E}">
        <p14:creationId xmlns:p14="http://schemas.microsoft.com/office/powerpoint/2010/main" val="1381398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15</a:t>
            </a:fld>
            <a:endParaRPr lang="en-US" sz="1200">
              <a:latin typeface="+mn-lt"/>
            </a:endParaRPr>
          </a:p>
        </p:txBody>
      </p:sp>
    </p:spTree>
    <p:extLst>
      <p:ext uri="{BB962C8B-B14F-4D97-AF65-F5344CB8AC3E}">
        <p14:creationId xmlns:p14="http://schemas.microsoft.com/office/powerpoint/2010/main" val="4093244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16</a:t>
            </a:fld>
            <a:endParaRPr lang="en-US" sz="1200">
              <a:latin typeface="+mn-lt"/>
            </a:endParaRPr>
          </a:p>
        </p:txBody>
      </p:sp>
    </p:spTree>
    <p:extLst>
      <p:ext uri="{BB962C8B-B14F-4D97-AF65-F5344CB8AC3E}">
        <p14:creationId xmlns:p14="http://schemas.microsoft.com/office/powerpoint/2010/main" val="977692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17</a:t>
            </a:fld>
            <a:endParaRPr lang="en-US" sz="1200">
              <a:latin typeface="+mn-lt"/>
            </a:endParaRPr>
          </a:p>
        </p:txBody>
      </p:sp>
    </p:spTree>
    <p:extLst>
      <p:ext uri="{BB962C8B-B14F-4D97-AF65-F5344CB8AC3E}">
        <p14:creationId xmlns:p14="http://schemas.microsoft.com/office/powerpoint/2010/main" val="213569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3</a:t>
            </a:fld>
            <a:endParaRPr lang="en-US" sz="1200">
              <a:latin typeface="+mn-lt"/>
            </a:endParaRPr>
          </a:p>
        </p:txBody>
      </p:sp>
    </p:spTree>
    <p:extLst>
      <p:ext uri="{BB962C8B-B14F-4D97-AF65-F5344CB8AC3E}">
        <p14:creationId xmlns:p14="http://schemas.microsoft.com/office/powerpoint/2010/main" val="317777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4</a:t>
            </a:fld>
            <a:endParaRPr lang="en-US" sz="1200">
              <a:latin typeface="+mn-lt"/>
            </a:endParaRPr>
          </a:p>
        </p:txBody>
      </p:sp>
    </p:spTree>
    <p:extLst>
      <p:ext uri="{BB962C8B-B14F-4D97-AF65-F5344CB8AC3E}">
        <p14:creationId xmlns:p14="http://schemas.microsoft.com/office/powerpoint/2010/main" val="256122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5</a:t>
            </a:fld>
            <a:endParaRPr lang="en-US" sz="1200">
              <a:latin typeface="+mn-lt"/>
            </a:endParaRPr>
          </a:p>
        </p:txBody>
      </p:sp>
    </p:spTree>
    <p:extLst>
      <p:ext uri="{BB962C8B-B14F-4D97-AF65-F5344CB8AC3E}">
        <p14:creationId xmlns:p14="http://schemas.microsoft.com/office/powerpoint/2010/main" val="1625680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6</a:t>
            </a:fld>
            <a:endParaRPr lang="en-US" sz="1200">
              <a:latin typeface="+mn-lt"/>
            </a:endParaRPr>
          </a:p>
        </p:txBody>
      </p:sp>
    </p:spTree>
    <p:extLst>
      <p:ext uri="{BB962C8B-B14F-4D97-AF65-F5344CB8AC3E}">
        <p14:creationId xmlns:p14="http://schemas.microsoft.com/office/powerpoint/2010/main" val="365280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7</a:t>
            </a:fld>
            <a:endParaRPr lang="en-US" sz="1200">
              <a:latin typeface="+mn-lt"/>
            </a:endParaRPr>
          </a:p>
        </p:txBody>
      </p:sp>
    </p:spTree>
    <p:extLst>
      <p:ext uri="{BB962C8B-B14F-4D97-AF65-F5344CB8AC3E}">
        <p14:creationId xmlns:p14="http://schemas.microsoft.com/office/powerpoint/2010/main" val="1167132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8</a:t>
            </a:fld>
            <a:endParaRPr lang="en-US" sz="1200">
              <a:latin typeface="+mn-lt"/>
            </a:endParaRPr>
          </a:p>
        </p:txBody>
      </p:sp>
    </p:spTree>
    <p:extLst>
      <p:ext uri="{BB962C8B-B14F-4D97-AF65-F5344CB8AC3E}">
        <p14:creationId xmlns:p14="http://schemas.microsoft.com/office/powerpoint/2010/main" val="999161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9</a:t>
            </a:fld>
            <a:endParaRPr lang="en-US" sz="1200">
              <a:latin typeface="+mn-lt"/>
            </a:endParaRPr>
          </a:p>
        </p:txBody>
      </p:sp>
    </p:spTree>
    <p:extLst>
      <p:ext uri="{BB962C8B-B14F-4D97-AF65-F5344CB8AC3E}">
        <p14:creationId xmlns:p14="http://schemas.microsoft.com/office/powerpoint/2010/main" val="2810567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a:latin typeface="+mn-lt"/>
              </a:rPr>
              <a:t>Editorial Guidelines on Bullets:</a:t>
            </a:r>
          </a:p>
          <a:p>
            <a:pPr eaLnBrk="1" fontAlgn="auto" hangingPunct="1">
              <a:spcBef>
                <a:spcPts val="0"/>
              </a:spcBef>
              <a:spcAft>
                <a:spcPts val="0"/>
              </a:spcAft>
              <a:defRPr/>
            </a:pPr>
            <a:endParaRPr lang="en-US">
              <a:latin typeface="+mn-lt"/>
            </a:endParaRPr>
          </a:p>
          <a:p>
            <a:pPr eaLnBrk="1" fontAlgn="auto" hangingPunct="1">
              <a:spcBef>
                <a:spcPts val="0"/>
              </a:spcBef>
              <a:spcAft>
                <a:spcPts val="0"/>
              </a:spcAft>
              <a:defRPr/>
            </a:pPr>
            <a:r>
              <a:rPr lang="en-US">
                <a:latin typeface="+mn-lt"/>
              </a:rPr>
              <a:t>1. 	Vertical lists are best introduced by a grammatically complete sentence followed by a colon. No periods </a:t>
            </a:r>
          </a:p>
          <a:p>
            <a:pPr eaLnBrk="1" fontAlgn="auto" hangingPunct="1">
              <a:spcBef>
                <a:spcPts val="0"/>
              </a:spcBef>
              <a:spcAft>
                <a:spcPts val="0"/>
              </a:spcAft>
              <a:defRPr/>
            </a:pPr>
            <a:r>
              <a:rPr lang="en-US">
                <a:latin typeface="+mn-lt"/>
              </a:rPr>
              <a:t>      	are required at the end of entries unless at least one entry is a complete sentence, in which case a period </a:t>
            </a:r>
          </a:p>
          <a:p>
            <a:pPr eaLnBrk="1" fontAlgn="auto" hangingPunct="1">
              <a:spcBef>
                <a:spcPts val="0"/>
              </a:spcBef>
              <a:spcAft>
                <a:spcPts val="0"/>
              </a:spcAft>
              <a:defRPr/>
            </a:pPr>
            <a:r>
              <a:rPr lang="en-US">
                <a:latin typeface="+mn-lt"/>
              </a:rPr>
              <a:t>	is necessary at the end of each entry. </a:t>
            </a:r>
          </a:p>
          <a:p>
            <a:pPr eaLnBrk="1" fontAlgn="auto" hangingPunct="1">
              <a:spcBef>
                <a:spcPts val="0"/>
              </a:spcBef>
              <a:spcAft>
                <a:spcPts val="0"/>
              </a:spcAft>
              <a:defRPr/>
            </a:pPr>
            <a:r>
              <a:rPr lang="en-US">
                <a:latin typeface="+mn-lt"/>
              </a:rPr>
              <a:t>	Example: A university can be judged by three measures:</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2.	If a list completes the sentence that introduces it, items begin with lowercase letters, commas or semicolons </a:t>
            </a:r>
          </a:p>
          <a:p>
            <a:pPr eaLnBrk="1" fontAlgn="auto" hangingPunct="1">
              <a:spcBef>
                <a:spcPts val="0"/>
              </a:spcBef>
              <a:spcAft>
                <a:spcPts val="0"/>
              </a:spcAft>
              <a:defRPr/>
            </a:pPr>
            <a:r>
              <a:rPr lang="en-US">
                <a:latin typeface="+mn-lt"/>
              </a:rPr>
              <a:t>	(if individual items contain commas) are used to separate each item, and the last item ends with a period. </a:t>
            </a:r>
          </a:p>
          <a:p>
            <a:pPr eaLnBrk="1" fontAlgn="auto" hangingPunct="1">
              <a:spcBef>
                <a:spcPts val="0"/>
              </a:spcBef>
              <a:spcAft>
                <a:spcPts val="0"/>
              </a:spcAft>
              <a:defRPr/>
            </a:pPr>
            <a:r>
              <a:rPr lang="en-US">
                <a:latin typeface="+mn-lt"/>
              </a:rPr>
              <a:t>	Note that the introductory clause does not end with a colon. </a:t>
            </a:r>
          </a:p>
          <a:p>
            <a:pPr eaLnBrk="1" fontAlgn="auto" hangingPunct="1">
              <a:spcBef>
                <a:spcPts val="0"/>
              </a:spcBef>
              <a:spcAft>
                <a:spcPts val="0"/>
              </a:spcAft>
              <a:defRPr/>
            </a:pPr>
            <a:r>
              <a:rPr lang="en-US">
                <a:latin typeface="+mn-lt"/>
              </a:rPr>
              <a:t>	Example: A university can be judged by</a:t>
            </a:r>
          </a:p>
          <a:p>
            <a:pPr eaLnBrk="1" fontAlgn="auto" hangingPunct="1">
              <a:spcBef>
                <a:spcPts val="0"/>
              </a:spcBef>
              <a:spcAft>
                <a:spcPts val="0"/>
              </a:spcAft>
              <a:defRPr/>
            </a:pPr>
            <a:r>
              <a:rPr lang="en-US">
                <a:latin typeface="+mn-lt"/>
              </a:rPr>
              <a:t>	· the quality of its students,</a:t>
            </a:r>
          </a:p>
          <a:p>
            <a:pPr eaLnBrk="1" fontAlgn="auto" hangingPunct="1">
              <a:spcBef>
                <a:spcPts val="0"/>
              </a:spcBef>
              <a:spcAft>
                <a:spcPts val="0"/>
              </a:spcAft>
              <a:defRPr/>
            </a:pPr>
            <a:r>
              <a:rPr lang="en-US">
                <a:latin typeface="+mn-lt"/>
              </a:rPr>
              <a:t>	· the quality of its faculty,</a:t>
            </a:r>
          </a:p>
          <a:p>
            <a:pPr eaLnBrk="1" fontAlgn="auto" hangingPunct="1">
              <a:spcBef>
                <a:spcPts val="0"/>
              </a:spcBef>
              <a:spcAft>
                <a:spcPts val="0"/>
              </a:spcAft>
              <a:defRPr/>
            </a:pPr>
            <a:r>
              <a:rPr lang="en-US">
                <a:latin typeface="+mn-lt"/>
              </a:rPr>
              <a:t>	· the quality of its infrastructure.</a:t>
            </a:r>
          </a:p>
          <a:p>
            <a:pPr eaLnBrk="1" fontAlgn="auto" hangingPunct="1">
              <a:spcBef>
                <a:spcPts val="0"/>
              </a:spcBef>
              <a:spcAft>
                <a:spcPts val="0"/>
              </a:spcAft>
              <a:defRPr/>
            </a:pPr>
            <a:r>
              <a:rPr lang="en-US">
                <a:latin typeface="+mn-lt"/>
              </a:rPr>
              <a:t> </a:t>
            </a:r>
          </a:p>
          <a:p>
            <a:pPr eaLnBrk="1" fontAlgn="auto" hangingPunct="1">
              <a:spcBef>
                <a:spcPts val="0"/>
              </a:spcBef>
              <a:spcAft>
                <a:spcPts val="0"/>
              </a:spcAft>
              <a:defRPr/>
            </a:pPr>
            <a:r>
              <a:rPr lang="en-US">
                <a:latin typeface="+mn-lt"/>
              </a:rPr>
              <a:t>3.	Avoid mixing sentence and </a:t>
            </a:r>
            <a:r>
              <a:rPr lang="en-US" err="1">
                <a:latin typeface="+mn-lt"/>
              </a:rPr>
              <a:t>nonsentence</a:t>
            </a:r>
            <a:r>
              <a:rPr lang="en-US">
                <a:latin typeface="+mn-lt"/>
              </a:rPr>
              <a:t> items in a bulleted list. </a:t>
            </a:r>
          </a:p>
          <a:p>
            <a:pPr eaLnBrk="1" fontAlgn="auto" hangingPunct="1">
              <a:spcBef>
                <a:spcPts val="0"/>
              </a:spcBef>
              <a:spcAft>
                <a:spcPts val="0"/>
              </a:spcAft>
              <a:defRPr/>
            </a:pPr>
            <a:endParaRPr lang="en-US">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10</a:t>
            </a:fld>
            <a:endParaRPr lang="en-US" sz="1200">
              <a:latin typeface="+mn-lt"/>
            </a:endParaRPr>
          </a:p>
        </p:txBody>
      </p:sp>
    </p:spTree>
    <p:extLst>
      <p:ext uri="{BB962C8B-B14F-4D97-AF65-F5344CB8AC3E}">
        <p14:creationId xmlns:p14="http://schemas.microsoft.com/office/powerpoint/2010/main" val="2156642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C01F51-A791-45F9-B937-6FCD639DD43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981A72-98D8-416F-A9E1-2271A1716C3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8B797F-D3CC-43D0-86C9-CC34B0642E4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276BB4-C7B3-40A8-A93D-115487D90A39}" type="slidenum">
              <a:rPr lang="en-US"/>
              <a:pPr>
                <a:defRPr/>
              </a:pPr>
              <a:t>‹#›</a:t>
            </a:fld>
            <a:endParaRPr lang="en-US"/>
          </a:p>
        </p:txBody>
      </p:sp>
      <p:sp>
        <p:nvSpPr>
          <p:cNvPr id="7" name="Content Placeholder 2"/>
          <p:cNvSpPr>
            <a:spLocks noGrp="1"/>
          </p:cNvSpPr>
          <p:nvPr>
            <p:ph idx="13" hasCustomPrompt="1"/>
          </p:nvPr>
        </p:nvSpPr>
        <p:spPr>
          <a:xfrm>
            <a:off x="76200" y="76200"/>
            <a:ext cx="2667000" cy="441960"/>
          </a:xfrm>
        </p:spPr>
        <p:txBody>
          <a:bodyPr/>
          <a:lstStyle>
            <a:lvl2pPr marL="457200" indent="0">
              <a:buNone/>
              <a:defRPr/>
            </a:lvl2pPr>
          </a:lstStyle>
          <a:p>
            <a:pPr lvl="1"/>
            <a:r>
              <a:rPr lang="en-US" err="1"/>
              <a:t>Wordmark</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96A973-F3B4-48DC-B40A-EE55E95A6A5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9F6A0E-0A5C-4D3C-A70F-C17D36C1127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34A2309-1370-4A4A-AC85-656B0B3820D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41B9872-BD58-4A03-951C-59BB4F8D839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5E56B30-D742-4D6F-A979-68739F7BCD5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DF7615-3BF2-4CFC-920B-B7288450FEA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C83137-1E0F-4189-9A15-A6F11C78FB1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938EA21-BB3A-42D0-9E4B-9FF7548A13F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henglx@clemson.edu" TargetMode="External"/><Relationship Id="rId3" Type="http://schemas.openxmlformats.org/officeDocument/2006/relationships/hyperlink" Target="mailto:pswaroo@clemson.edu" TargetMode="External"/><Relationship Id="rId7" Type="http://schemas.openxmlformats.org/officeDocument/2006/relationships/hyperlink" Target="mailto:rrai@clemson.edu"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mailto:sajoshi@clemson.edu" TargetMode="External"/><Relationship Id="rId4" Type="http://schemas.openxmlformats.org/officeDocument/2006/relationships/hyperlink" Target="mailto:sanskrj@clemson.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hyperlink" Target="https://www.nhtsa.gov/research-data/fatality-analysis-reporting-system-far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1295400" y="1752600"/>
            <a:ext cx="6553200" cy="830997"/>
          </a:xfrm>
          <a:prstGeom prst="rect">
            <a:avLst/>
          </a:prstGeom>
          <a:noFill/>
          <a:ln w="9525">
            <a:noFill/>
            <a:miter lim="800000"/>
            <a:headEnd/>
            <a:tailEnd/>
          </a:ln>
        </p:spPr>
        <p:txBody>
          <a:bodyPr wrap="square">
            <a:spAutoFit/>
          </a:bodyPr>
          <a:lstStyle/>
          <a:p>
            <a:pPr algn="ctr" eaLnBrk="0" hangingPunct="0"/>
            <a:r>
              <a:rPr lang="en-IN" sz="2400">
                <a:solidFill>
                  <a:srgbClr val="F4702F"/>
                </a:solidFill>
                <a:latin typeface="Verdana" pitchFamily="34" charset="0"/>
              </a:rPr>
              <a:t>Deep learning-based Lane Detection in Foggy weather Conditions</a:t>
            </a:r>
            <a:endParaRPr lang="en-US" sz="2400">
              <a:solidFill>
                <a:srgbClr val="F4702F"/>
              </a:solidFill>
              <a:latin typeface="Verdana" pitchFamily="34" charset="0"/>
            </a:endParaRPr>
          </a:p>
        </p:txBody>
      </p:sp>
      <p:sp>
        <p:nvSpPr>
          <p:cNvPr id="7" name="Rectangle 6"/>
          <p:cNvSpPr>
            <a:spLocks noChangeArrowheads="1"/>
          </p:cNvSpPr>
          <p:nvPr/>
        </p:nvSpPr>
        <p:spPr bwMode="auto">
          <a:xfrm>
            <a:off x="4267200" y="5459524"/>
            <a:ext cx="4419600" cy="1041952"/>
          </a:xfrm>
          <a:prstGeom prst="rect">
            <a:avLst/>
          </a:prstGeom>
          <a:noFill/>
          <a:ln w="9525">
            <a:noFill/>
            <a:miter lim="800000"/>
            <a:headEnd/>
            <a:tailEnd/>
          </a:ln>
        </p:spPr>
        <p:txBody>
          <a:bodyPr wrap="square" lIns="91440" tIns="45720" rIns="91440" bIns="45720" anchor="t">
            <a:spAutoFit/>
          </a:bodyPr>
          <a:lstStyle/>
          <a:p>
            <a:pPr eaLnBrk="0" hangingPunct="0">
              <a:lnSpc>
                <a:spcPts val="1860"/>
              </a:lnSpc>
            </a:pPr>
            <a:r>
              <a:rPr lang="en-US" sz="1350">
                <a:latin typeface="Verdana" pitchFamily="34" charset="0"/>
              </a:rPr>
              <a:t>Team Members:</a:t>
            </a:r>
          </a:p>
          <a:p>
            <a:pPr eaLnBrk="0" hangingPunct="0">
              <a:lnSpc>
                <a:spcPts val="1860"/>
              </a:lnSpc>
            </a:pPr>
            <a:r>
              <a:rPr lang="en-US" sz="1350">
                <a:latin typeface="Verdana" pitchFamily="34" charset="0"/>
              </a:rPr>
              <a:t>Pranava Swaroopa(</a:t>
            </a:r>
            <a:r>
              <a:rPr lang="en-US" sz="1350">
                <a:latin typeface="Verdana" pitchFamily="34" charset="0"/>
                <a:hlinkClick r:id="rId3"/>
              </a:rPr>
              <a:t>pswaroo@clemson.edu</a:t>
            </a:r>
            <a:r>
              <a:rPr lang="en-US" sz="1350">
                <a:latin typeface="Verdana" pitchFamily="34" charset="0"/>
              </a:rPr>
              <a:t>)</a:t>
            </a:r>
          </a:p>
          <a:p>
            <a:pPr eaLnBrk="0" hangingPunct="0">
              <a:lnSpc>
                <a:spcPts val="1860"/>
              </a:lnSpc>
            </a:pPr>
            <a:r>
              <a:rPr lang="en-US" sz="1350" err="1">
                <a:latin typeface="Verdana"/>
                <a:ea typeface="Verdana"/>
              </a:rPr>
              <a:t>Sanskruti</a:t>
            </a:r>
            <a:r>
              <a:rPr lang="en-US" sz="1350">
                <a:latin typeface="Verdana"/>
                <a:ea typeface="Verdana"/>
              </a:rPr>
              <a:t> Jadhav (</a:t>
            </a:r>
            <a:r>
              <a:rPr lang="en-US" sz="1350">
                <a:latin typeface="Verdana"/>
                <a:ea typeface="Verdana"/>
                <a:hlinkClick r:id="rId4"/>
              </a:rPr>
              <a:t>sanskrj@clemson.edu</a:t>
            </a:r>
            <a:r>
              <a:rPr lang="en-US" sz="1350">
                <a:latin typeface="Verdana"/>
                <a:ea typeface="Verdana"/>
              </a:rPr>
              <a:t>)</a:t>
            </a:r>
          </a:p>
          <a:p>
            <a:pPr eaLnBrk="0" hangingPunct="0">
              <a:lnSpc>
                <a:spcPts val="1860"/>
              </a:lnSpc>
            </a:pPr>
            <a:r>
              <a:rPr lang="en-US" sz="1350">
                <a:latin typeface="Verdana"/>
                <a:ea typeface="Verdana"/>
              </a:rPr>
              <a:t>Siddharth Joshi (</a:t>
            </a:r>
            <a:r>
              <a:rPr lang="en-US" sz="1350">
                <a:latin typeface="Verdana"/>
                <a:ea typeface="Verdana"/>
                <a:hlinkClick r:id="rId5"/>
              </a:rPr>
              <a:t>sajoshi@clemson.edu</a:t>
            </a:r>
            <a:r>
              <a:rPr lang="en-US" sz="1350">
                <a:latin typeface="Verdana"/>
                <a:ea typeface="Verdana"/>
              </a:rPr>
              <a:t>)</a:t>
            </a:r>
          </a:p>
        </p:txBody>
      </p:sp>
      <p:pic>
        <p:nvPicPr>
          <p:cNvPr id="5" name="Picture 4" descr="wordmark_rev.png"/>
          <p:cNvPicPr>
            <a:picLocks noChangeAspect="1"/>
          </p:cNvPicPr>
          <p:nvPr/>
        </p:nvPicPr>
        <p:blipFill>
          <a:blip r:embed="rId6"/>
          <a:stretch>
            <a:fillRect/>
          </a:stretch>
        </p:blipFill>
        <p:spPr>
          <a:xfrm>
            <a:off x="304800" y="155626"/>
            <a:ext cx="2362200" cy="587426"/>
          </a:xfrm>
          <a:prstGeom prst="rect">
            <a:avLst/>
          </a:prstGeom>
        </p:spPr>
      </p:pic>
      <p:sp>
        <p:nvSpPr>
          <p:cNvPr id="6" name="Rectangle 6">
            <a:extLst>
              <a:ext uri="{FF2B5EF4-FFF2-40B4-BE49-F238E27FC236}">
                <a16:creationId xmlns:a16="http://schemas.microsoft.com/office/drawing/2014/main" id="{097489CE-BFBA-417E-85DE-DE3CB834E8D5}"/>
              </a:ext>
            </a:extLst>
          </p:cNvPr>
          <p:cNvSpPr>
            <a:spLocks noChangeArrowheads="1"/>
          </p:cNvSpPr>
          <p:nvPr/>
        </p:nvSpPr>
        <p:spPr bwMode="auto">
          <a:xfrm>
            <a:off x="2160639" y="3524982"/>
            <a:ext cx="4876800" cy="461665"/>
          </a:xfrm>
          <a:prstGeom prst="rect">
            <a:avLst/>
          </a:prstGeom>
          <a:noFill/>
          <a:ln w="9525">
            <a:noFill/>
            <a:miter lim="800000"/>
            <a:headEnd/>
            <a:tailEnd/>
          </a:ln>
        </p:spPr>
        <p:txBody>
          <a:bodyPr wrap="square" lIns="91440" tIns="45720" rIns="91440" bIns="45720" anchor="t">
            <a:spAutoFit/>
          </a:bodyPr>
          <a:lstStyle/>
          <a:p>
            <a:pPr algn="ctr" eaLnBrk="0" hangingPunct="0"/>
            <a:r>
              <a:rPr lang="en-US" sz="2400" b="1">
                <a:solidFill>
                  <a:srgbClr val="F4702F"/>
                </a:solidFill>
                <a:latin typeface="Verdana"/>
                <a:ea typeface="Verdana"/>
              </a:rPr>
              <a:t>Final Presentation</a:t>
            </a:r>
          </a:p>
        </p:txBody>
      </p:sp>
      <p:sp>
        <p:nvSpPr>
          <p:cNvPr id="2" name="Slide Number Placeholder 1">
            <a:extLst>
              <a:ext uri="{FF2B5EF4-FFF2-40B4-BE49-F238E27FC236}">
                <a16:creationId xmlns:a16="http://schemas.microsoft.com/office/drawing/2014/main" id="{474F1AF1-7C33-4329-8266-C755E91C8E83}"/>
              </a:ext>
            </a:extLst>
          </p:cNvPr>
          <p:cNvSpPr>
            <a:spLocks noGrp="1"/>
          </p:cNvSpPr>
          <p:nvPr>
            <p:ph type="sldNum" sz="quarter" idx="12"/>
          </p:nvPr>
        </p:nvSpPr>
        <p:spPr/>
        <p:txBody>
          <a:bodyPr/>
          <a:lstStyle/>
          <a:p>
            <a:pPr>
              <a:defRPr/>
            </a:pPr>
            <a:fld id="{55E56B30-D742-4D6F-A979-68739F7BCD5F}" type="slidenum">
              <a:rPr lang="en-US" smtClean="0"/>
              <a:pPr>
                <a:defRPr/>
              </a:pPr>
              <a:t>1</a:t>
            </a:fld>
            <a:endParaRPr lang="en-US"/>
          </a:p>
        </p:txBody>
      </p:sp>
      <p:sp>
        <p:nvSpPr>
          <p:cNvPr id="8" name="Rectangle 7">
            <a:extLst>
              <a:ext uri="{FF2B5EF4-FFF2-40B4-BE49-F238E27FC236}">
                <a16:creationId xmlns:a16="http://schemas.microsoft.com/office/drawing/2014/main" id="{67065B81-02F1-E9B8-428F-E368217B1F81}"/>
              </a:ext>
            </a:extLst>
          </p:cNvPr>
          <p:cNvSpPr>
            <a:spLocks noChangeArrowheads="1"/>
          </p:cNvSpPr>
          <p:nvPr/>
        </p:nvSpPr>
        <p:spPr bwMode="auto">
          <a:xfrm>
            <a:off x="304800" y="5436176"/>
            <a:ext cx="4419600" cy="798295"/>
          </a:xfrm>
          <a:prstGeom prst="rect">
            <a:avLst/>
          </a:prstGeom>
          <a:noFill/>
          <a:ln w="9525">
            <a:noFill/>
            <a:miter lim="800000"/>
            <a:headEnd/>
            <a:tailEnd/>
          </a:ln>
        </p:spPr>
        <p:txBody>
          <a:bodyPr wrap="square" lIns="91440" tIns="45720" rIns="91440" bIns="45720" anchor="t">
            <a:spAutoFit/>
          </a:bodyPr>
          <a:lstStyle/>
          <a:p>
            <a:pPr eaLnBrk="0" hangingPunct="0">
              <a:lnSpc>
                <a:spcPts val="1860"/>
              </a:lnSpc>
            </a:pPr>
            <a:r>
              <a:rPr lang="en-US" sz="1350">
                <a:latin typeface="Verdana" pitchFamily="34" charset="0"/>
              </a:rPr>
              <a:t>Project Advisors:</a:t>
            </a:r>
          </a:p>
          <a:p>
            <a:pPr eaLnBrk="0" hangingPunct="0">
              <a:lnSpc>
                <a:spcPts val="1860"/>
              </a:lnSpc>
            </a:pPr>
            <a:r>
              <a:rPr lang="en-US" sz="1350">
                <a:latin typeface="Verdana" pitchFamily="34" charset="0"/>
                <a:ea typeface="Verdana"/>
              </a:rPr>
              <a:t>Dr Rahul Rai (</a:t>
            </a:r>
            <a:r>
              <a:rPr lang="en-US" sz="1350">
                <a:latin typeface="Verdana" pitchFamily="34" charset="0"/>
                <a:ea typeface="Verdana"/>
                <a:hlinkClick r:id="rId7"/>
              </a:rPr>
              <a:t>rrai@clemson.edu</a:t>
            </a:r>
            <a:r>
              <a:rPr lang="en-US" sz="1350">
                <a:latin typeface="Verdana" pitchFamily="34" charset="0"/>
                <a:ea typeface="Verdana"/>
              </a:rPr>
              <a:t>)</a:t>
            </a:r>
          </a:p>
          <a:p>
            <a:pPr eaLnBrk="0" hangingPunct="0">
              <a:lnSpc>
                <a:spcPts val="1860"/>
              </a:lnSpc>
            </a:pPr>
            <a:r>
              <a:rPr lang="en-US" sz="1350" err="1">
                <a:latin typeface="Verdana" pitchFamily="34" charset="0"/>
                <a:ea typeface="Verdana"/>
              </a:rPr>
              <a:t>Shengli</a:t>
            </a:r>
            <a:r>
              <a:rPr lang="en-US" sz="1350">
                <a:latin typeface="Verdana" pitchFamily="34" charset="0"/>
                <a:ea typeface="Verdana"/>
              </a:rPr>
              <a:t> Xu (</a:t>
            </a:r>
            <a:r>
              <a:rPr lang="en-US" sz="1350">
                <a:latin typeface="Verdana" pitchFamily="34" charset="0"/>
                <a:ea typeface="Verdana"/>
                <a:hlinkClick r:id="rId8"/>
              </a:rPr>
              <a:t>shenglx@clemson.edu</a:t>
            </a:r>
            <a:r>
              <a:rPr lang="en-US" sz="1350">
                <a:latin typeface="Verdana" pitchFamily="34" charset="0"/>
                <a:ea typeface="Verdana"/>
              </a:rPr>
              <a:t>)</a:t>
            </a:r>
            <a:endParaRPr lang="en-US" sz="1350">
              <a:latin typeface="Verdana"/>
              <a:ea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2810435" y="968188"/>
            <a:ext cx="8382000" cy="476250"/>
          </a:xfrm>
          <a:prstGeom prst="rect">
            <a:avLst/>
          </a:prstGeom>
          <a:noFill/>
          <a:ln w="9525">
            <a:noFill/>
            <a:miter lim="800000"/>
            <a:headEnd/>
            <a:tailEnd/>
          </a:ln>
        </p:spPr>
        <p:txBody>
          <a:bodyPr lIns="91440" tIns="45720" rIns="91440" bIns="45720" anchor="t">
            <a:spAutoFit/>
          </a:bodyPr>
          <a:lstStyle/>
          <a:p>
            <a:r>
              <a:rPr lang="en-US" sz="2400">
                <a:solidFill>
                  <a:srgbClr val="F4702F"/>
                </a:solidFill>
                <a:latin typeface="Verdana"/>
                <a:ea typeface="Verdana"/>
              </a:rPr>
              <a:t>Poor Model Result</a:t>
            </a:r>
            <a:endParaRPr lang="en-US" sz="2400">
              <a:solidFill>
                <a:srgbClr val="F4702F"/>
              </a:solidFill>
              <a:latin typeface="Verdana" pitchFamily="34" charset="0"/>
            </a:endParaRP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10</a:t>
            </a:fld>
            <a:endParaRPr lang="en-US"/>
          </a:p>
        </p:txBody>
      </p:sp>
      <p:pic>
        <p:nvPicPr>
          <p:cNvPr id="8" name="Picture 8" descr="Graphical user interface&#10;&#10;Description automatically generated">
            <a:extLst>
              <a:ext uri="{FF2B5EF4-FFF2-40B4-BE49-F238E27FC236}">
                <a16:creationId xmlns:a16="http://schemas.microsoft.com/office/drawing/2014/main" id="{871803D8-C3B3-A174-529F-235A8FB8951C}"/>
              </a:ext>
            </a:extLst>
          </p:cNvPr>
          <p:cNvPicPr>
            <a:picLocks noChangeAspect="1"/>
          </p:cNvPicPr>
          <p:nvPr/>
        </p:nvPicPr>
        <p:blipFill>
          <a:blip r:embed="rId4"/>
          <a:stretch>
            <a:fillRect/>
          </a:stretch>
        </p:blipFill>
        <p:spPr>
          <a:xfrm>
            <a:off x="904680" y="1542335"/>
            <a:ext cx="3023347" cy="2244123"/>
          </a:xfrm>
          <a:prstGeom prst="rect">
            <a:avLst/>
          </a:prstGeom>
        </p:spPr>
      </p:pic>
      <p:pic>
        <p:nvPicPr>
          <p:cNvPr id="9" name="Picture 9" descr="A screenshot of a video game&#10;&#10;Description automatically generated">
            <a:extLst>
              <a:ext uri="{FF2B5EF4-FFF2-40B4-BE49-F238E27FC236}">
                <a16:creationId xmlns:a16="http://schemas.microsoft.com/office/drawing/2014/main" id="{EB593B32-9B04-3F5E-93FC-311FF5FB4762}"/>
              </a:ext>
            </a:extLst>
          </p:cNvPr>
          <p:cNvPicPr>
            <a:picLocks noChangeAspect="1"/>
          </p:cNvPicPr>
          <p:nvPr/>
        </p:nvPicPr>
        <p:blipFill>
          <a:blip r:embed="rId5"/>
          <a:stretch>
            <a:fillRect/>
          </a:stretch>
        </p:blipFill>
        <p:spPr>
          <a:xfrm>
            <a:off x="703526" y="3940261"/>
            <a:ext cx="3639670" cy="2599694"/>
          </a:xfrm>
          <a:prstGeom prst="rect">
            <a:avLst/>
          </a:prstGeom>
        </p:spPr>
      </p:pic>
      <p:pic>
        <p:nvPicPr>
          <p:cNvPr id="10" name="Picture 10" descr="Chart&#10;&#10;Description automatically generated">
            <a:extLst>
              <a:ext uri="{FF2B5EF4-FFF2-40B4-BE49-F238E27FC236}">
                <a16:creationId xmlns:a16="http://schemas.microsoft.com/office/drawing/2014/main" id="{C3F5891B-8860-7EEA-2F1D-3496890A9AF1}"/>
              </a:ext>
            </a:extLst>
          </p:cNvPr>
          <p:cNvPicPr>
            <a:picLocks noChangeAspect="1"/>
          </p:cNvPicPr>
          <p:nvPr/>
        </p:nvPicPr>
        <p:blipFill>
          <a:blip r:embed="rId6"/>
          <a:stretch>
            <a:fillRect/>
          </a:stretch>
        </p:blipFill>
        <p:spPr>
          <a:xfrm>
            <a:off x="4769224" y="3936127"/>
            <a:ext cx="3527611" cy="2538011"/>
          </a:xfrm>
          <a:prstGeom prst="rect">
            <a:avLst/>
          </a:prstGeom>
        </p:spPr>
      </p:pic>
      <p:sp>
        <p:nvSpPr>
          <p:cNvPr id="3" name="TextBox 2">
            <a:extLst>
              <a:ext uri="{FF2B5EF4-FFF2-40B4-BE49-F238E27FC236}">
                <a16:creationId xmlns:a16="http://schemas.microsoft.com/office/drawing/2014/main" id="{6A349E1A-1E8C-BE53-16F9-EDF37C543022}"/>
              </a:ext>
            </a:extLst>
          </p:cNvPr>
          <p:cNvSpPr txBox="1"/>
          <p:nvPr/>
        </p:nvSpPr>
        <p:spPr>
          <a:xfrm>
            <a:off x="4659086" y="1600200"/>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Hyper-params :</a:t>
            </a:r>
          </a:p>
          <a:p>
            <a:endParaRPr lang="en-US">
              <a:cs typeface="Arial"/>
            </a:endParaRPr>
          </a:p>
          <a:p>
            <a:r>
              <a:rPr lang="en-US">
                <a:latin typeface="Arial"/>
                <a:cs typeface="Arial"/>
              </a:rPr>
              <a:t># Epochs – 10</a:t>
            </a:r>
            <a:endParaRPr lang="en-US">
              <a:cs typeface="Arial"/>
            </a:endParaRPr>
          </a:p>
          <a:p>
            <a:r>
              <a:rPr lang="en-US">
                <a:latin typeface="Arial"/>
                <a:cs typeface="Arial"/>
              </a:rPr>
              <a:t>Batch size –16</a:t>
            </a:r>
            <a:endParaRPr lang="en-US">
              <a:cs typeface="Arial"/>
            </a:endParaRPr>
          </a:p>
          <a:p>
            <a:r>
              <a:rPr lang="en-US">
                <a:latin typeface="Arial"/>
                <a:cs typeface="Arial"/>
              </a:rPr>
              <a:t>No. of Layers –22</a:t>
            </a:r>
            <a:endParaRPr lang="en-US">
              <a:cs typeface="Arial"/>
            </a:endParaRPr>
          </a:p>
          <a:p>
            <a:r>
              <a:rPr lang="en-US">
                <a:latin typeface="Arial"/>
                <a:cs typeface="Arial"/>
              </a:rPr>
              <a:t>Learning rate –0.01</a:t>
            </a:r>
            <a:endParaRPr lang="en-US">
              <a:cs typeface="Arial"/>
            </a:endParaRPr>
          </a:p>
        </p:txBody>
      </p:sp>
    </p:spTree>
    <p:extLst>
      <p:ext uri="{BB962C8B-B14F-4D97-AF65-F5344CB8AC3E}">
        <p14:creationId xmlns:p14="http://schemas.microsoft.com/office/powerpoint/2010/main" val="35651480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4813406" y="891988"/>
            <a:ext cx="8382000" cy="476250"/>
          </a:xfrm>
          <a:prstGeom prst="rect">
            <a:avLst/>
          </a:prstGeom>
          <a:noFill/>
          <a:ln w="9525">
            <a:noFill/>
            <a:miter lim="800000"/>
            <a:headEnd/>
            <a:tailEnd/>
          </a:ln>
        </p:spPr>
        <p:txBody>
          <a:bodyPr lIns="91440" tIns="45720" rIns="91440" bIns="45720" anchor="t">
            <a:spAutoFit/>
          </a:bodyPr>
          <a:lstStyle/>
          <a:p>
            <a:r>
              <a:rPr lang="en-US" sz="2400">
                <a:solidFill>
                  <a:srgbClr val="F4702F"/>
                </a:solidFill>
                <a:latin typeface="Verdana"/>
                <a:ea typeface="Verdana"/>
              </a:rPr>
              <a:t>Our Contribution </a:t>
            </a:r>
            <a:endParaRPr lang="en-US" sz="2400">
              <a:solidFill>
                <a:srgbClr val="F4702F"/>
              </a:solidFill>
              <a:latin typeface="Verdana" pitchFamily="34" charset="0"/>
            </a:endParaRP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11</a:t>
            </a:fld>
            <a:endParaRPr lang="en-US"/>
          </a:p>
        </p:txBody>
      </p:sp>
      <p:sp>
        <p:nvSpPr>
          <p:cNvPr id="7" name="Rectangle 6">
            <a:extLst>
              <a:ext uri="{FF2B5EF4-FFF2-40B4-BE49-F238E27FC236}">
                <a16:creationId xmlns:a16="http://schemas.microsoft.com/office/drawing/2014/main" id="{E452CEF7-FC79-45B6-9D64-7F175D65DC60}"/>
              </a:ext>
            </a:extLst>
          </p:cNvPr>
          <p:cNvSpPr>
            <a:spLocks noChangeArrowheads="1"/>
          </p:cNvSpPr>
          <p:nvPr/>
        </p:nvSpPr>
        <p:spPr bwMode="auto">
          <a:xfrm>
            <a:off x="891969" y="1132115"/>
            <a:ext cx="7844642" cy="6100388"/>
          </a:xfrm>
          <a:prstGeom prst="rect">
            <a:avLst/>
          </a:prstGeom>
          <a:noFill/>
          <a:ln w="9525">
            <a:noFill/>
            <a:miter lim="800000"/>
            <a:headEnd/>
            <a:tailEnd/>
          </a:ln>
        </p:spPr>
        <p:txBody>
          <a:bodyPr wrap="square" lIns="91440" tIns="45720" rIns="91440" bIns="45720" anchor="t">
            <a:spAutoFit/>
          </a:bodyPr>
          <a:lstStyle/>
          <a:p>
            <a:pPr marL="285750" indent="-285750">
              <a:lnSpc>
                <a:spcPct val="200000"/>
              </a:lnSpc>
              <a:buFont typeface="Arial" panose="020B0604020202020204" pitchFamily="34" charset="0"/>
              <a:buChar char="•"/>
            </a:pPr>
            <a:r>
              <a:rPr lang="en-US">
                <a:solidFill>
                  <a:srgbClr val="404040"/>
                </a:solidFill>
                <a:latin typeface="Arial"/>
                <a:cs typeface="Arial"/>
              </a:rPr>
              <a:t>Adding Convolutional layers with more filters at the beginning proved to effective for feature learning</a:t>
            </a:r>
          </a:p>
          <a:p>
            <a:pPr marL="285750" indent="-285750">
              <a:lnSpc>
                <a:spcPct val="200000"/>
              </a:lnSpc>
              <a:buFont typeface="Arial" panose="020B0604020202020204" pitchFamily="34" charset="0"/>
              <a:buChar char="•"/>
            </a:pPr>
            <a:endParaRPr lang="en-US">
              <a:solidFill>
                <a:srgbClr val="404040"/>
              </a:solidFill>
              <a:latin typeface="Arial"/>
              <a:cs typeface="Arial"/>
            </a:endParaRPr>
          </a:p>
          <a:p>
            <a:pPr marL="285750" indent="-285750">
              <a:lnSpc>
                <a:spcPct val="200000"/>
              </a:lnSpc>
              <a:buFont typeface="Arial" panose="020B0604020202020204" pitchFamily="34" charset="0"/>
              <a:buChar char="•"/>
            </a:pPr>
            <a:endParaRPr lang="en-US">
              <a:solidFill>
                <a:srgbClr val="404040"/>
              </a:solidFill>
              <a:latin typeface="Arial"/>
              <a:cs typeface="Arial"/>
            </a:endParaRPr>
          </a:p>
          <a:p>
            <a:pPr marL="285750" indent="-285750">
              <a:lnSpc>
                <a:spcPct val="200000"/>
              </a:lnSpc>
              <a:buFont typeface="Arial" panose="020B0604020202020204" pitchFamily="34" charset="0"/>
              <a:buChar char="•"/>
            </a:pPr>
            <a:endParaRPr lang="en-US">
              <a:solidFill>
                <a:srgbClr val="404040"/>
              </a:solidFill>
              <a:latin typeface="Arial"/>
              <a:cs typeface="Arial"/>
            </a:endParaRPr>
          </a:p>
          <a:p>
            <a:pPr marL="285750" indent="-285750">
              <a:lnSpc>
                <a:spcPct val="200000"/>
              </a:lnSpc>
              <a:buFont typeface="Arial" panose="020B0604020202020204" pitchFamily="34" charset="0"/>
              <a:buChar char="•"/>
            </a:pPr>
            <a:r>
              <a:rPr lang="en-US">
                <a:solidFill>
                  <a:srgbClr val="404040"/>
                </a:solidFill>
                <a:latin typeface="Arial"/>
                <a:cs typeface="Arial"/>
              </a:rPr>
              <a:t>Corresponding Deconvolution Layers and Up-sampling Layers</a:t>
            </a:r>
            <a:endParaRPr lang="en-US">
              <a:solidFill>
                <a:srgbClr val="404040"/>
              </a:solidFill>
              <a:cs typeface="Arial"/>
            </a:endParaRPr>
          </a:p>
          <a:p>
            <a:pPr marL="285750" indent="-285750">
              <a:lnSpc>
                <a:spcPct val="200000"/>
              </a:lnSpc>
              <a:buFont typeface="Arial" panose="020B0604020202020204" pitchFamily="34" charset="0"/>
              <a:buChar char="•"/>
            </a:pPr>
            <a:endParaRPr lang="en-US">
              <a:solidFill>
                <a:srgbClr val="404040"/>
              </a:solidFill>
              <a:latin typeface="Arial"/>
              <a:cs typeface="Arial"/>
            </a:endParaRPr>
          </a:p>
          <a:p>
            <a:pPr marL="285750" indent="-285750">
              <a:lnSpc>
                <a:spcPct val="200000"/>
              </a:lnSpc>
              <a:buFont typeface="Arial" panose="020B0604020202020204" pitchFamily="34" charset="0"/>
              <a:buChar char="•"/>
            </a:pPr>
            <a:endParaRPr lang="en-US">
              <a:solidFill>
                <a:srgbClr val="404040"/>
              </a:solidFill>
              <a:latin typeface="Arial"/>
              <a:cs typeface="Arial"/>
            </a:endParaRPr>
          </a:p>
          <a:p>
            <a:pPr marL="285750" indent="-285750">
              <a:lnSpc>
                <a:spcPct val="200000"/>
              </a:lnSpc>
              <a:buFont typeface="Arial" panose="020B0604020202020204" pitchFamily="34" charset="0"/>
              <a:buChar char="•"/>
            </a:pPr>
            <a:r>
              <a:rPr lang="en-US">
                <a:solidFill>
                  <a:srgbClr val="404040"/>
                </a:solidFill>
                <a:latin typeface="Arial"/>
                <a:cs typeface="Arial"/>
              </a:rPr>
              <a:t>Training Image Size 60 % (432,768) was good enough compared to basic image size (720,1280)</a:t>
            </a:r>
            <a:endParaRPr lang="en-US">
              <a:solidFill>
                <a:srgbClr val="404040"/>
              </a:solidFill>
              <a:cs typeface="Arial"/>
            </a:endParaRPr>
          </a:p>
          <a:p>
            <a:pPr marL="742950" lvl="1" indent="-285750">
              <a:lnSpc>
                <a:spcPct val="200000"/>
              </a:lnSpc>
              <a:buFont typeface="Arial" panose="020B0604020202020204" pitchFamily="34" charset="0"/>
              <a:buChar char="•"/>
            </a:pPr>
            <a:endParaRPr lang="en-US">
              <a:solidFill>
                <a:srgbClr val="404040"/>
              </a:solidFill>
              <a:cs typeface="Arial"/>
            </a:endParaRPr>
          </a:p>
        </p:txBody>
      </p:sp>
      <p:pic>
        <p:nvPicPr>
          <p:cNvPr id="12" name="Picture 12" descr="Table&#10;&#10;Description automatically generated">
            <a:extLst>
              <a:ext uri="{FF2B5EF4-FFF2-40B4-BE49-F238E27FC236}">
                <a16:creationId xmlns:a16="http://schemas.microsoft.com/office/drawing/2014/main" id="{893CAA76-EB4D-612D-E834-8A3FB0AC25E9}"/>
              </a:ext>
            </a:extLst>
          </p:cNvPr>
          <p:cNvPicPr>
            <a:picLocks noChangeAspect="1"/>
          </p:cNvPicPr>
          <p:nvPr/>
        </p:nvPicPr>
        <p:blipFill>
          <a:blip r:embed="rId4"/>
          <a:stretch>
            <a:fillRect/>
          </a:stretch>
        </p:blipFill>
        <p:spPr>
          <a:xfrm>
            <a:off x="2057400" y="2430162"/>
            <a:ext cx="4288970" cy="1213904"/>
          </a:xfrm>
          <a:prstGeom prst="rect">
            <a:avLst/>
          </a:prstGeom>
          <a:ln>
            <a:solidFill>
              <a:schemeClr val="tx1"/>
            </a:solidFill>
          </a:ln>
        </p:spPr>
      </p:pic>
      <p:pic>
        <p:nvPicPr>
          <p:cNvPr id="13" name="Picture 13" descr="Text, letter&#10;&#10;Description automatically generated">
            <a:extLst>
              <a:ext uri="{FF2B5EF4-FFF2-40B4-BE49-F238E27FC236}">
                <a16:creationId xmlns:a16="http://schemas.microsoft.com/office/drawing/2014/main" id="{BB82031D-13B9-3466-2E9E-30E46C13242F}"/>
              </a:ext>
            </a:extLst>
          </p:cNvPr>
          <p:cNvPicPr>
            <a:picLocks noChangeAspect="1"/>
          </p:cNvPicPr>
          <p:nvPr/>
        </p:nvPicPr>
        <p:blipFill>
          <a:blip r:embed="rId5"/>
          <a:stretch>
            <a:fillRect/>
          </a:stretch>
        </p:blipFill>
        <p:spPr>
          <a:xfrm>
            <a:off x="2057400" y="4396681"/>
            <a:ext cx="4256314" cy="1188837"/>
          </a:xfrm>
          <a:prstGeom prst="rect">
            <a:avLst/>
          </a:prstGeom>
          <a:ln>
            <a:solidFill>
              <a:schemeClr val="tx1"/>
            </a:solidFill>
          </a:ln>
        </p:spPr>
      </p:pic>
    </p:spTree>
    <p:extLst>
      <p:ext uri="{BB962C8B-B14F-4D97-AF65-F5344CB8AC3E}">
        <p14:creationId xmlns:p14="http://schemas.microsoft.com/office/powerpoint/2010/main" val="141580958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2454088" y="1473094"/>
            <a:ext cx="8382000" cy="476250"/>
          </a:xfrm>
          <a:prstGeom prst="rect">
            <a:avLst/>
          </a:prstGeom>
          <a:noFill/>
          <a:ln w="9525">
            <a:noFill/>
            <a:miter lim="800000"/>
            <a:headEnd/>
            <a:tailEnd/>
          </a:ln>
        </p:spPr>
        <p:txBody>
          <a:bodyPr>
            <a:spAutoFit/>
          </a:bodyPr>
          <a:lstStyle/>
          <a:p>
            <a:r>
              <a:rPr lang="en-US" sz="2400">
                <a:solidFill>
                  <a:srgbClr val="F4702F"/>
                </a:solidFill>
                <a:latin typeface="Verdana" pitchFamily="34" charset="0"/>
              </a:rPr>
              <a:t>Hyperparameter Tuning</a:t>
            </a: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12</a:t>
            </a:fld>
            <a:endParaRPr lang="en-US"/>
          </a:p>
        </p:txBody>
      </p:sp>
      <p:graphicFrame>
        <p:nvGraphicFramePr>
          <p:cNvPr id="7" name="Table 6">
            <a:extLst>
              <a:ext uri="{FF2B5EF4-FFF2-40B4-BE49-F238E27FC236}">
                <a16:creationId xmlns:a16="http://schemas.microsoft.com/office/drawing/2014/main" id="{34C0C303-4BCE-202D-8BB0-59529768C2F3}"/>
              </a:ext>
            </a:extLst>
          </p:cNvPr>
          <p:cNvGraphicFramePr>
            <a:graphicFrameLocks noGrp="1"/>
          </p:cNvGraphicFramePr>
          <p:nvPr>
            <p:extLst>
              <p:ext uri="{D42A27DB-BD31-4B8C-83A1-F6EECF244321}">
                <p14:modId xmlns:p14="http://schemas.microsoft.com/office/powerpoint/2010/main" val="705828802"/>
              </p:ext>
            </p:extLst>
          </p:nvPr>
        </p:nvGraphicFramePr>
        <p:xfrm>
          <a:off x="336549" y="2249541"/>
          <a:ext cx="8470901" cy="3113405"/>
        </p:xfrm>
        <a:graphic>
          <a:graphicData uri="http://schemas.openxmlformats.org/drawingml/2006/table">
            <a:tbl>
              <a:tblPr firstRow="1" bandRow="1">
                <a:tableStyleId>{5DA37D80-6434-44D0-A028-1B22A696006F}</a:tableStyleId>
              </a:tblPr>
              <a:tblGrid>
                <a:gridCol w="507240">
                  <a:extLst>
                    <a:ext uri="{9D8B030D-6E8A-4147-A177-3AD203B41FA5}">
                      <a16:colId xmlns:a16="http://schemas.microsoft.com/office/drawing/2014/main" val="1296943741"/>
                    </a:ext>
                  </a:extLst>
                </a:gridCol>
                <a:gridCol w="1065203">
                  <a:extLst>
                    <a:ext uri="{9D8B030D-6E8A-4147-A177-3AD203B41FA5}">
                      <a16:colId xmlns:a16="http://schemas.microsoft.com/office/drawing/2014/main" val="302346889"/>
                    </a:ext>
                  </a:extLst>
                </a:gridCol>
                <a:gridCol w="1268099">
                  <a:extLst>
                    <a:ext uri="{9D8B030D-6E8A-4147-A177-3AD203B41FA5}">
                      <a16:colId xmlns:a16="http://schemas.microsoft.com/office/drawing/2014/main" val="2485345943"/>
                    </a:ext>
                  </a:extLst>
                </a:gridCol>
                <a:gridCol w="1230056">
                  <a:extLst>
                    <a:ext uri="{9D8B030D-6E8A-4147-A177-3AD203B41FA5}">
                      <a16:colId xmlns:a16="http://schemas.microsoft.com/office/drawing/2014/main" val="2108211400"/>
                    </a:ext>
                  </a:extLst>
                </a:gridCol>
                <a:gridCol w="1090565">
                  <a:extLst>
                    <a:ext uri="{9D8B030D-6E8A-4147-A177-3AD203B41FA5}">
                      <a16:colId xmlns:a16="http://schemas.microsoft.com/office/drawing/2014/main" val="3376743724"/>
                    </a:ext>
                  </a:extLst>
                </a:gridCol>
                <a:gridCol w="1179332">
                  <a:extLst>
                    <a:ext uri="{9D8B030D-6E8A-4147-A177-3AD203B41FA5}">
                      <a16:colId xmlns:a16="http://schemas.microsoft.com/office/drawing/2014/main" val="3100888476"/>
                    </a:ext>
                  </a:extLst>
                </a:gridCol>
                <a:gridCol w="989117">
                  <a:extLst>
                    <a:ext uri="{9D8B030D-6E8A-4147-A177-3AD203B41FA5}">
                      <a16:colId xmlns:a16="http://schemas.microsoft.com/office/drawing/2014/main" val="4282271684"/>
                    </a:ext>
                  </a:extLst>
                </a:gridCol>
                <a:gridCol w="1141289">
                  <a:extLst>
                    <a:ext uri="{9D8B030D-6E8A-4147-A177-3AD203B41FA5}">
                      <a16:colId xmlns:a16="http://schemas.microsoft.com/office/drawing/2014/main" val="1273940202"/>
                    </a:ext>
                  </a:extLst>
                </a:gridCol>
              </a:tblGrid>
              <a:tr h="978281">
                <a:tc>
                  <a:txBody>
                    <a:bodyPr/>
                    <a:lstStyle/>
                    <a:p>
                      <a:pPr marL="0" algn="ctr" rtl="0" eaLnBrk="1" latinLnBrk="0" hangingPunct="1">
                        <a:spcBef>
                          <a:spcPts val="0"/>
                        </a:spcBef>
                        <a:spcAft>
                          <a:spcPts val="0"/>
                        </a:spcAft>
                      </a:pPr>
                      <a:r>
                        <a:rPr lang="en-US" sz="1800" kern="1200">
                          <a:effectLst/>
                        </a:rPr>
                        <a:t>No</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 Epochs</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Image Resize Factor</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Batch Size</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Learning Rate</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err="1">
                          <a:effectLst/>
                        </a:rPr>
                        <a:t>mIoU</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Time (s)</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Final Loss</a:t>
                      </a:r>
                      <a:endParaRPr lang="en-US">
                        <a:effectLst/>
                      </a:endParaRPr>
                    </a:p>
                  </a:txBody>
                  <a:tcPr marL="0" marR="0" marT="0" marB="0" anchor="ctr"/>
                </a:tc>
                <a:extLst>
                  <a:ext uri="{0D108BD9-81ED-4DB2-BD59-A6C34878D82A}">
                    <a16:rowId xmlns:a16="http://schemas.microsoft.com/office/drawing/2014/main" val="1681917269"/>
                  </a:ext>
                </a:extLst>
              </a:tr>
              <a:tr h="355854">
                <a:tc>
                  <a:txBody>
                    <a:bodyPr/>
                    <a:lstStyle/>
                    <a:p>
                      <a:pPr marL="0" algn="ctr" rtl="0" eaLnBrk="1" latinLnBrk="0" hangingPunct="1">
                        <a:spcBef>
                          <a:spcPts val="0"/>
                        </a:spcBef>
                        <a:spcAft>
                          <a:spcPts val="0"/>
                        </a:spcAft>
                      </a:pPr>
                      <a:r>
                        <a:rPr lang="en-US" sz="1800" kern="1200">
                          <a:effectLst/>
                        </a:rPr>
                        <a:t>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0.6</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8</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0.001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0.41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1160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0.118</a:t>
                      </a:r>
                      <a:endParaRPr lang="en-US">
                        <a:effectLst/>
                      </a:endParaRPr>
                    </a:p>
                  </a:txBody>
                  <a:tcPr marL="0" marR="0" marT="0" marB="0" anchor="ctr"/>
                </a:tc>
                <a:extLst>
                  <a:ext uri="{0D108BD9-81ED-4DB2-BD59-A6C34878D82A}">
                    <a16:rowId xmlns:a16="http://schemas.microsoft.com/office/drawing/2014/main" val="3687941178"/>
                  </a:ext>
                </a:extLst>
              </a:tr>
              <a:tr h="355854">
                <a:tc>
                  <a:txBody>
                    <a:bodyPr/>
                    <a:lstStyle/>
                    <a:p>
                      <a:pPr marL="0" algn="ctr" rtl="0" eaLnBrk="1" latinLnBrk="0" hangingPunct="1">
                        <a:spcBef>
                          <a:spcPts val="0"/>
                        </a:spcBef>
                        <a:spcAft>
                          <a:spcPts val="0"/>
                        </a:spcAft>
                      </a:pPr>
                      <a:r>
                        <a:rPr lang="en-US" sz="1800" kern="1200">
                          <a:effectLst/>
                        </a:rPr>
                        <a:t>2</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0.6</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8</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0.0001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0.43</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1170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0.157</a:t>
                      </a:r>
                      <a:endParaRPr lang="en-US">
                        <a:effectLst/>
                      </a:endParaRPr>
                    </a:p>
                  </a:txBody>
                  <a:tcPr marL="0" marR="0" marT="0" marB="0" anchor="ctr"/>
                </a:tc>
                <a:extLst>
                  <a:ext uri="{0D108BD9-81ED-4DB2-BD59-A6C34878D82A}">
                    <a16:rowId xmlns:a16="http://schemas.microsoft.com/office/drawing/2014/main" val="3811613289"/>
                  </a:ext>
                </a:extLst>
              </a:tr>
              <a:tr h="355854">
                <a:tc>
                  <a:txBody>
                    <a:bodyPr/>
                    <a:lstStyle/>
                    <a:p>
                      <a:pPr marL="0" algn="ctr" rtl="0" eaLnBrk="1" latinLnBrk="0" hangingPunct="1">
                        <a:spcBef>
                          <a:spcPts val="0"/>
                        </a:spcBef>
                        <a:spcAft>
                          <a:spcPts val="0"/>
                        </a:spcAft>
                      </a:pPr>
                      <a:r>
                        <a:rPr lang="en-US" sz="1800" kern="1200">
                          <a:effectLst/>
                        </a:rPr>
                        <a:t>3</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0.6</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8</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0.44</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1165</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0.121</a:t>
                      </a:r>
                      <a:endParaRPr lang="en-US">
                        <a:effectLst/>
                      </a:endParaRPr>
                    </a:p>
                  </a:txBody>
                  <a:tcPr marL="0" marR="0" marT="0" marB="0" anchor="ctr"/>
                </a:tc>
                <a:extLst>
                  <a:ext uri="{0D108BD9-81ED-4DB2-BD59-A6C34878D82A}">
                    <a16:rowId xmlns:a16="http://schemas.microsoft.com/office/drawing/2014/main" val="3968796978"/>
                  </a:ext>
                </a:extLst>
              </a:tr>
              <a:tr h="355854">
                <a:tc>
                  <a:txBody>
                    <a:bodyPr/>
                    <a:lstStyle/>
                    <a:p>
                      <a:pPr marL="0" algn="ctr" rtl="0" eaLnBrk="1" latinLnBrk="0" hangingPunct="1">
                        <a:spcBef>
                          <a:spcPts val="0"/>
                        </a:spcBef>
                        <a:spcAft>
                          <a:spcPts val="0"/>
                        </a:spcAft>
                      </a:pPr>
                      <a:r>
                        <a:rPr lang="en-US" sz="1800" kern="1200">
                          <a:effectLst/>
                        </a:rPr>
                        <a:t>4</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0.6</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16</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0.001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0.44</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2152</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0.068</a:t>
                      </a:r>
                      <a:endParaRPr lang="en-US">
                        <a:effectLst/>
                      </a:endParaRPr>
                    </a:p>
                  </a:txBody>
                  <a:tcPr marL="0" marR="0" marT="0" marB="0" anchor="ctr"/>
                </a:tc>
                <a:extLst>
                  <a:ext uri="{0D108BD9-81ED-4DB2-BD59-A6C34878D82A}">
                    <a16:rowId xmlns:a16="http://schemas.microsoft.com/office/drawing/2014/main" val="72119442"/>
                  </a:ext>
                </a:extLst>
              </a:tr>
              <a:tr h="355854">
                <a:tc>
                  <a:txBody>
                    <a:bodyPr/>
                    <a:lstStyle/>
                    <a:p>
                      <a:pPr marL="0" algn="ctr" rtl="0" eaLnBrk="1" latinLnBrk="0" hangingPunct="1">
                        <a:spcBef>
                          <a:spcPts val="0"/>
                        </a:spcBef>
                        <a:spcAft>
                          <a:spcPts val="0"/>
                        </a:spcAft>
                      </a:pPr>
                      <a:r>
                        <a:rPr lang="en-US" sz="1800" kern="1200">
                          <a:effectLst/>
                        </a:rPr>
                        <a:t>5</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0.6</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32</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0.001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0.44</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1230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0.0705</a:t>
                      </a:r>
                      <a:endParaRPr lang="en-US">
                        <a:effectLst/>
                      </a:endParaRPr>
                    </a:p>
                  </a:txBody>
                  <a:tcPr marL="0" marR="0" marT="0" marB="0" anchor="ctr"/>
                </a:tc>
                <a:extLst>
                  <a:ext uri="{0D108BD9-81ED-4DB2-BD59-A6C34878D82A}">
                    <a16:rowId xmlns:a16="http://schemas.microsoft.com/office/drawing/2014/main" val="4117638238"/>
                  </a:ext>
                </a:extLst>
              </a:tr>
              <a:tr h="355854">
                <a:tc>
                  <a:txBody>
                    <a:bodyPr/>
                    <a:lstStyle/>
                    <a:p>
                      <a:pPr marL="0" algn="ctr" rtl="0" eaLnBrk="1" latinLnBrk="0" hangingPunct="1">
                        <a:spcBef>
                          <a:spcPts val="0"/>
                        </a:spcBef>
                        <a:spcAft>
                          <a:spcPts val="0"/>
                        </a:spcAft>
                      </a:pPr>
                      <a:r>
                        <a:rPr lang="en-US" sz="1800" kern="1200">
                          <a:effectLst/>
                        </a:rPr>
                        <a:t>6</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30</a:t>
                      </a:r>
                    </a:p>
                  </a:txBody>
                  <a:tcPr marL="0" marR="0" marT="0" marB="0" anchor="ctr"/>
                </a:tc>
                <a:tc>
                  <a:txBody>
                    <a:bodyPr/>
                    <a:lstStyle/>
                    <a:p>
                      <a:pPr marL="0" algn="ctr" rtl="0" eaLnBrk="1" latinLnBrk="0" hangingPunct="1">
                        <a:spcBef>
                          <a:spcPts val="0"/>
                        </a:spcBef>
                        <a:spcAft>
                          <a:spcPts val="0"/>
                        </a:spcAft>
                      </a:pPr>
                      <a:r>
                        <a:rPr lang="en-US">
                          <a:effectLst/>
                        </a:rPr>
                        <a:t>0.6</a:t>
                      </a:r>
                    </a:p>
                  </a:txBody>
                  <a:tcPr marL="0" marR="0" marT="0" marB="0" anchor="ctr"/>
                </a:tc>
                <a:tc>
                  <a:txBody>
                    <a:bodyPr/>
                    <a:lstStyle/>
                    <a:p>
                      <a:pPr marL="0" algn="ctr" rtl="0" eaLnBrk="1" latinLnBrk="0" hangingPunct="1">
                        <a:spcBef>
                          <a:spcPts val="0"/>
                        </a:spcBef>
                        <a:spcAft>
                          <a:spcPts val="0"/>
                        </a:spcAft>
                      </a:pPr>
                      <a:r>
                        <a:rPr lang="en-US">
                          <a:effectLst/>
                        </a:rPr>
                        <a:t>32</a:t>
                      </a:r>
                    </a:p>
                  </a:txBody>
                  <a:tcPr marL="0" marR="0" marT="0" marB="0" anchor="ctr"/>
                </a:tc>
                <a:tc>
                  <a:txBody>
                    <a:bodyPr/>
                    <a:lstStyle/>
                    <a:p>
                      <a:pPr marL="0" algn="ctr" rtl="0" eaLnBrk="1" latinLnBrk="0" hangingPunct="1">
                        <a:spcBef>
                          <a:spcPts val="0"/>
                        </a:spcBef>
                        <a:spcAft>
                          <a:spcPts val="0"/>
                        </a:spcAft>
                      </a:pPr>
                      <a:r>
                        <a:rPr lang="en-US">
                          <a:effectLst/>
                        </a:rPr>
                        <a:t>0.0001</a:t>
                      </a:r>
                    </a:p>
                  </a:txBody>
                  <a:tcPr marL="0" marR="0" marT="0" marB="0" anchor="ctr"/>
                </a:tc>
                <a:tc>
                  <a:txBody>
                    <a:bodyPr/>
                    <a:lstStyle/>
                    <a:p>
                      <a:pPr marL="0" algn="ctr" rtl="0" eaLnBrk="1" latinLnBrk="0" hangingPunct="1">
                        <a:spcBef>
                          <a:spcPts val="0"/>
                        </a:spcBef>
                        <a:spcAft>
                          <a:spcPts val="0"/>
                        </a:spcAft>
                      </a:pPr>
                      <a:r>
                        <a:rPr lang="en-US">
                          <a:effectLst/>
                        </a:rPr>
                        <a:t>0.4415</a:t>
                      </a:r>
                    </a:p>
                  </a:txBody>
                  <a:tcPr marL="0" marR="0" marT="0" marB="0" anchor="ctr"/>
                </a:tc>
                <a:tc>
                  <a:txBody>
                    <a:bodyPr/>
                    <a:lstStyle/>
                    <a:p>
                      <a:pPr marL="0" algn="ctr" rtl="0" eaLnBrk="1" latinLnBrk="0" hangingPunct="1">
                        <a:spcBef>
                          <a:spcPts val="0"/>
                        </a:spcBef>
                        <a:spcAft>
                          <a:spcPts val="0"/>
                        </a:spcAft>
                      </a:pPr>
                      <a:r>
                        <a:rPr lang="en-US">
                          <a:effectLst/>
                        </a:rPr>
                        <a:t>1490</a:t>
                      </a:r>
                    </a:p>
                  </a:txBody>
                  <a:tcPr marL="0" marR="0" marT="0" marB="0" anchor="ctr"/>
                </a:tc>
                <a:tc>
                  <a:txBody>
                    <a:bodyPr/>
                    <a:lstStyle/>
                    <a:p>
                      <a:pPr marL="0" algn="ctr" rtl="0" eaLnBrk="1" latinLnBrk="0" hangingPunct="1">
                        <a:spcBef>
                          <a:spcPts val="0"/>
                        </a:spcBef>
                        <a:spcAft>
                          <a:spcPts val="0"/>
                        </a:spcAft>
                      </a:pPr>
                      <a:r>
                        <a:rPr lang="en-US">
                          <a:effectLst/>
                        </a:rPr>
                        <a:t>0.0713</a:t>
                      </a:r>
                    </a:p>
                  </a:txBody>
                  <a:tcPr marL="0" marR="0" marT="0" marB="0" anchor="ctr"/>
                </a:tc>
                <a:extLst>
                  <a:ext uri="{0D108BD9-81ED-4DB2-BD59-A6C34878D82A}">
                    <a16:rowId xmlns:a16="http://schemas.microsoft.com/office/drawing/2014/main" val="3586767053"/>
                  </a:ext>
                </a:extLst>
              </a:tr>
            </a:tbl>
          </a:graphicData>
        </a:graphic>
      </p:graphicFrame>
    </p:spTree>
    <p:extLst>
      <p:ext uri="{BB962C8B-B14F-4D97-AF65-F5344CB8AC3E}">
        <p14:creationId xmlns:p14="http://schemas.microsoft.com/office/powerpoint/2010/main" val="67924126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457200" y="1371600"/>
            <a:ext cx="8382000" cy="476250"/>
          </a:xfrm>
          <a:prstGeom prst="rect">
            <a:avLst/>
          </a:prstGeom>
          <a:noFill/>
          <a:ln w="9525">
            <a:noFill/>
            <a:miter lim="800000"/>
            <a:headEnd/>
            <a:tailEnd/>
          </a:ln>
        </p:spPr>
        <p:txBody>
          <a:bodyPr>
            <a:spAutoFit/>
          </a:bodyPr>
          <a:lstStyle/>
          <a:p>
            <a:r>
              <a:rPr lang="en-US" sz="2400">
                <a:solidFill>
                  <a:srgbClr val="F4702F"/>
                </a:solidFill>
                <a:latin typeface="Verdana" pitchFamily="34" charset="0"/>
              </a:rPr>
              <a:t>Hyperparameter Tuning</a:t>
            </a: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13</a:t>
            </a:fld>
            <a:endParaRPr lang="en-US"/>
          </a:p>
        </p:txBody>
      </p:sp>
      <p:sp>
        <p:nvSpPr>
          <p:cNvPr id="7" name="Rectangle 6">
            <a:extLst>
              <a:ext uri="{FF2B5EF4-FFF2-40B4-BE49-F238E27FC236}">
                <a16:creationId xmlns:a16="http://schemas.microsoft.com/office/drawing/2014/main" id="{9F320CD0-6334-A8F4-E2A4-722662417D50}"/>
              </a:ext>
            </a:extLst>
          </p:cNvPr>
          <p:cNvSpPr>
            <a:spLocks noChangeArrowheads="1"/>
          </p:cNvSpPr>
          <p:nvPr/>
        </p:nvSpPr>
        <p:spPr bwMode="auto">
          <a:xfrm>
            <a:off x="457200" y="2057400"/>
            <a:ext cx="8305800" cy="2534027"/>
          </a:xfrm>
          <a:prstGeom prst="rect">
            <a:avLst/>
          </a:prstGeom>
          <a:noFill/>
          <a:ln w="9525">
            <a:noFill/>
            <a:miter lim="800000"/>
            <a:headEnd/>
            <a:tailEnd/>
          </a:ln>
        </p:spPr>
        <p:txBody>
          <a:bodyPr wrap="square" lIns="91440" tIns="45720" rIns="91440" bIns="45720" anchor="t">
            <a:spAutoFit/>
          </a:bodyPr>
          <a:lstStyle/>
          <a:p>
            <a:pPr marL="285750" indent="-285750">
              <a:lnSpc>
                <a:spcPct val="150000"/>
              </a:lnSpc>
              <a:buFont typeface="Arial" panose="020B0604020202020204" pitchFamily="34" charset="0"/>
              <a:buChar char="•"/>
            </a:pPr>
            <a:r>
              <a:rPr lang="en-US">
                <a:solidFill>
                  <a:srgbClr val="404040"/>
                </a:solidFill>
              </a:rPr>
              <a:t>Hyperparameters Selected:</a:t>
            </a:r>
          </a:p>
          <a:p>
            <a:pPr marL="742950" lvl="1" indent="-285750">
              <a:lnSpc>
                <a:spcPct val="150000"/>
              </a:lnSpc>
              <a:buFont typeface="Arial" panose="020B0604020202020204" pitchFamily="34" charset="0"/>
              <a:buChar char="•"/>
            </a:pPr>
            <a:r>
              <a:rPr lang="en-US">
                <a:solidFill>
                  <a:srgbClr val="404040"/>
                </a:solidFill>
              </a:rPr>
              <a:t>Kernel Size – (3,3) &amp; (5,5)</a:t>
            </a:r>
          </a:p>
          <a:p>
            <a:pPr marL="742950" lvl="1" indent="-285750">
              <a:lnSpc>
                <a:spcPct val="150000"/>
              </a:lnSpc>
              <a:buFont typeface="Arial" panose="020B0604020202020204" pitchFamily="34" charset="0"/>
              <a:buChar char="•"/>
            </a:pPr>
            <a:r>
              <a:rPr lang="en-US">
                <a:solidFill>
                  <a:srgbClr val="404040"/>
                </a:solidFill>
              </a:rPr>
              <a:t>Epoch – 10, 6, 30</a:t>
            </a:r>
          </a:p>
          <a:p>
            <a:pPr marL="742950" lvl="1" indent="-285750">
              <a:lnSpc>
                <a:spcPct val="150000"/>
              </a:lnSpc>
              <a:buFont typeface="Arial" panose="020B0604020202020204" pitchFamily="34" charset="0"/>
              <a:buChar char="•"/>
            </a:pPr>
            <a:r>
              <a:rPr lang="en-US">
                <a:solidFill>
                  <a:srgbClr val="404040"/>
                </a:solidFill>
                <a:latin typeface="Arial"/>
                <a:cs typeface="Arial"/>
              </a:rPr>
              <a:t>Learning Rate – 0.001, 0.1, 0.0001, 0.2</a:t>
            </a:r>
            <a:endParaRPr lang="en-US">
              <a:solidFill>
                <a:srgbClr val="404040"/>
              </a:solidFill>
              <a:cs typeface="Arial"/>
            </a:endParaRPr>
          </a:p>
          <a:p>
            <a:pPr marL="742950" lvl="1" indent="-285750">
              <a:lnSpc>
                <a:spcPct val="150000"/>
              </a:lnSpc>
              <a:buFont typeface="Arial" panose="020B0604020202020204" pitchFamily="34" charset="0"/>
              <a:buChar char="•"/>
            </a:pPr>
            <a:r>
              <a:rPr lang="en-US">
                <a:solidFill>
                  <a:srgbClr val="404040"/>
                </a:solidFill>
              </a:rPr>
              <a:t>Batch Size – 8, 16, 32</a:t>
            </a:r>
          </a:p>
          <a:p>
            <a:pPr marL="742950" lvl="1" indent="-285750">
              <a:lnSpc>
                <a:spcPct val="150000"/>
              </a:lnSpc>
              <a:buFont typeface="Arial" panose="020B0604020202020204" pitchFamily="34" charset="0"/>
              <a:buChar char="•"/>
            </a:pPr>
            <a:r>
              <a:rPr lang="en-US">
                <a:solidFill>
                  <a:srgbClr val="404040"/>
                </a:solidFill>
              </a:rPr>
              <a:t>Input Image Resizing – 60% of Original, 40% of original</a:t>
            </a:r>
          </a:p>
        </p:txBody>
      </p:sp>
    </p:spTree>
    <p:extLst>
      <p:ext uri="{BB962C8B-B14F-4D97-AF65-F5344CB8AC3E}">
        <p14:creationId xmlns:p14="http://schemas.microsoft.com/office/powerpoint/2010/main" val="21858217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457200" y="1371600"/>
            <a:ext cx="3547241" cy="830997"/>
          </a:xfrm>
          <a:prstGeom prst="rect">
            <a:avLst/>
          </a:prstGeom>
          <a:noFill/>
          <a:ln w="9525">
            <a:noFill/>
            <a:miter lim="800000"/>
            <a:headEnd/>
            <a:tailEnd/>
          </a:ln>
        </p:spPr>
        <p:txBody>
          <a:bodyPr wrap="square">
            <a:spAutoFit/>
          </a:bodyPr>
          <a:lstStyle/>
          <a:p>
            <a:r>
              <a:rPr lang="en-US" sz="2400">
                <a:solidFill>
                  <a:srgbClr val="F4702F"/>
                </a:solidFill>
                <a:latin typeface="Verdana" pitchFamily="34" charset="0"/>
              </a:rPr>
              <a:t>INITIAL TRIAL RESULTS</a:t>
            </a: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14</a:t>
            </a:fld>
            <a:endParaRPr lang="en-US"/>
          </a:p>
        </p:txBody>
      </p:sp>
      <p:pic>
        <p:nvPicPr>
          <p:cNvPr id="5" name="Picture 4">
            <a:extLst>
              <a:ext uri="{FF2B5EF4-FFF2-40B4-BE49-F238E27FC236}">
                <a16:creationId xmlns:a16="http://schemas.microsoft.com/office/drawing/2014/main" id="{026B111A-1091-47E2-CD2B-322EC48A1881}"/>
              </a:ext>
            </a:extLst>
          </p:cNvPr>
          <p:cNvPicPr>
            <a:picLocks noChangeAspect="1"/>
          </p:cNvPicPr>
          <p:nvPr/>
        </p:nvPicPr>
        <p:blipFill>
          <a:blip r:embed="rId4"/>
          <a:stretch>
            <a:fillRect/>
          </a:stretch>
        </p:blipFill>
        <p:spPr>
          <a:xfrm>
            <a:off x="4739973" y="3489936"/>
            <a:ext cx="4172452" cy="2494868"/>
          </a:xfrm>
          <a:prstGeom prst="rect">
            <a:avLst/>
          </a:prstGeom>
        </p:spPr>
      </p:pic>
      <p:pic>
        <p:nvPicPr>
          <p:cNvPr id="9" name="Picture 8">
            <a:extLst>
              <a:ext uri="{FF2B5EF4-FFF2-40B4-BE49-F238E27FC236}">
                <a16:creationId xmlns:a16="http://schemas.microsoft.com/office/drawing/2014/main" id="{F6708A27-DC33-0947-D3D0-0FD4C65EB486}"/>
              </a:ext>
            </a:extLst>
          </p:cNvPr>
          <p:cNvPicPr>
            <a:picLocks noChangeAspect="1"/>
          </p:cNvPicPr>
          <p:nvPr/>
        </p:nvPicPr>
        <p:blipFill>
          <a:blip r:embed="rId5"/>
          <a:stretch>
            <a:fillRect/>
          </a:stretch>
        </p:blipFill>
        <p:spPr>
          <a:xfrm>
            <a:off x="457200" y="3484024"/>
            <a:ext cx="4592889" cy="2761201"/>
          </a:xfrm>
          <a:prstGeom prst="rect">
            <a:avLst/>
          </a:prstGeom>
        </p:spPr>
      </p:pic>
      <p:pic>
        <p:nvPicPr>
          <p:cNvPr id="11" name="Picture 10">
            <a:extLst>
              <a:ext uri="{FF2B5EF4-FFF2-40B4-BE49-F238E27FC236}">
                <a16:creationId xmlns:a16="http://schemas.microsoft.com/office/drawing/2014/main" id="{44E5F3A6-A48A-D16C-CA41-8618355F20CB}"/>
              </a:ext>
            </a:extLst>
          </p:cNvPr>
          <p:cNvPicPr>
            <a:picLocks noChangeAspect="1"/>
          </p:cNvPicPr>
          <p:nvPr/>
        </p:nvPicPr>
        <p:blipFill>
          <a:blip r:embed="rId6"/>
          <a:stretch>
            <a:fillRect/>
          </a:stretch>
        </p:blipFill>
        <p:spPr>
          <a:xfrm>
            <a:off x="4648200" y="873196"/>
            <a:ext cx="4108521" cy="2554424"/>
          </a:xfrm>
          <a:prstGeom prst="rect">
            <a:avLst/>
          </a:prstGeom>
        </p:spPr>
      </p:pic>
    </p:spTree>
    <p:extLst>
      <p:ext uri="{BB962C8B-B14F-4D97-AF65-F5344CB8AC3E}">
        <p14:creationId xmlns:p14="http://schemas.microsoft.com/office/powerpoint/2010/main" val="23648182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457200" y="1371600"/>
            <a:ext cx="8382000" cy="476250"/>
          </a:xfrm>
          <a:prstGeom prst="rect">
            <a:avLst/>
          </a:prstGeom>
          <a:noFill/>
          <a:ln w="9525">
            <a:noFill/>
            <a:miter lim="800000"/>
            <a:headEnd/>
            <a:tailEnd/>
          </a:ln>
        </p:spPr>
        <p:txBody>
          <a:bodyPr lIns="91440" tIns="45720" rIns="91440" bIns="45720" anchor="t">
            <a:spAutoFit/>
          </a:bodyPr>
          <a:lstStyle/>
          <a:p>
            <a:r>
              <a:rPr lang="en-US" sz="2400">
                <a:solidFill>
                  <a:srgbClr val="F4702F"/>
                </a:solidFill>
                <a:latin typeface="Verdana"/>
                <a:ea typeface="Verdana"/>
              </a:rPr>
              <a:t>Final Model Losses and Mean_IoU</a:t>
            </a: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15</a:t>
            </a:fld>
            <a:endParaRPr lang="en-US"/>
          </a:p>
        </p:txBody>
      </p:sp>
      <p:pic>
        <p:nvPicPr>
          <p:cNvPr id="3" name="Picture 6" descr="Chart, line chart&#10;&#10;Description automatically generated">
            <a:extLst>
              <a:ext uri="{FF2B5EF4-FFF2-40B4-BE49-F238E27FC236}">
                <a16:creationId xmlns:a16="http://schemas.microsoft.com/office/drawing/2014/main" id="{DD103E06-8BD4-57FA-B64F-F46BA2950662}"/>
              </a:ext>
            </a:extLst>
          </p:cNvPr>
          <p:cNvPicPr>
            <a:picLocks noChangeAspect="1"/>
          </p:cNvPicPr>
          <p:nvPr/>
        </p:nvPicPr>
        <p:blipFill>
          <a:blip r:embed="rId4"/>
          <a:stretch>
            <a:fillRect/>
          </a:stretch>
        </p:blipFill>
        <p:spPr>
          <a:xfrm>
            <a:off x="381000" y="2041074"/>
            <a:ext cx="3560469" cy="2304580"/>
          </a:xfrm>
          <a:prstGeom prst="rect">
            <a:avLst/>
          </a:prstGeom>
          <a:ln>
            <a:solidFill>
              <a:schemeClr val="tx1"/>
            </a:solidFill>
          </a:ln>
        </p:spPr>
      </p:pic>
      <p:sp>
        <p:nvSpPr>
          <p:cNvPr id="5" name="TextBox 4">
            <a:extLst>
              <a:ext uri="{FF2B5EF4-FFF2-40B4-BE49-F238E27FC236}">
                <a16:creationId xmlns:a16="http://schemas.microsoft.com/office/drawing/2014/main" id="{E3BE1067-3E76-0493-4C51-17BB5F199FD0}"/>
              </a:ext>
            </a:extLst>
          </p:cNvPr>
          <p:cNvSpPr txBox="1"/>
          <p:nvPr/>
        </p:nvSpPr>
        <p:spPr>
          <a:xfrm>
            <a:off x="968453" y="4968015"/>
            <a:ext cx="4246180" cy="923330"/>
          </a:xfrm>
          <a:prstGeom prst="rect">
            <a:avLst/>
          </a:prstGeom>
          <a:noFill/>
          <a:ln>
            <a:solidFill>
              <a:schemeClr val="tx1"/>
            </a:solidFill>
          </a:ln>
        </p:spPr>
        <p:txBody>
          <a:bodyPr wrap="square" lIns="91440" tIns="45720" rIns="91440" bIns="45720" rtlCol="0" anchor="t">
            <a:spAutoFit/>
          </a:bodyPr>
          <a:lstStyle/>
          <a:p>
            <a:pPr marL="342900" indent="-342900">
              <a:buFont typeface="Wingdings"/>
              <a:buChar char="§"/>
            </a:pPr>
            <a:r>
              <a:rPr lang="en-US">
                <a:latin typeface="Arial"/>
                <a:cs typeface="Arial"/>
              </a:rPr>
              <a:t>Final Loss 0.0755</a:t>
            </a:r>
            <a:endParaRPr lang="en-US">
              <a:cs typeface="Arial" charset="0"/>
            </a:endParaRPr>
          </a:p>
          <a:p>
            <a:pPr marL="342900" indent="-342900">
              <a:buFont typeface="Wingdings"/>
              <a:buChar char="§"/>
            </a:pPr>
            <a:endParaRPr lang="en-US">
              <a:latin typeface="Arial"/>
              <a:cs typeface="Arial"/>
            </a:endParaRPr>
          </a:p>
          <a:p>
            <a:pPr marL="342900" indent="-342900">
              <a:buFont typeface="Wingdings"/>
              <a:buChar char="§"/>
            </a:pPr>
            <a:r>
              <a:rPr lang="en-US" err="1">
                <a:latin typeface="Arial"/>
                <a:cs typeface="Arial"/>
              </a:rPr>
              <a:t>mIOU</a:t>
            </a:r>
            <a:r>
              <a:rPr lang="en-US">
                <a:latin typeface="Arial"/>
                <a:cs typeface="Arial"/>
              </a:rPr>
              <a:t> = 0.4415</a:t>
            </a:r>
            <a:endParaRPr lang="en-IN">
              <a:latin typeface="Arial"/>
              <a:cs typeface="Arial"/>
            </a:endParaRPr>
          </a:p>
        </p:txBody>
      </p:sp>
      <p:pic>
        <p:nvPicPr>
          <p:cNvPr id="7" name="Picture 7" descr="Table&#10;&#10;Description automatically generated">
            <a:extLst>
              <a:ext uri="{FF2B5EF4-FFF2-40B4-BE49-F238E27FC236}">
                <a16:creationId xmlns:a16="http://schemas.microsoft.com/office/drawing/2014/main" id="{66EA3950-B838-0AEB-3418-7CFC4EBBDDAD}"/>
              </a:ext>
            </a:extLst>
          </p:cNvPr>
          <p:cNvPicPr>
            <a:picLocks noChangeAspect="1"/>
          </p:cNvPicPr>
          <p:nvPr/>
        </p:nvPicPr>
        <p:blipFill>
          <a:blip r:embed="rId5"/>
          <a:stretch>
            <a:fillRect/>
          </a:stretch>
        </p:blipFill>
        <p:spPr>
          <a:xfrm>
            <a:off x="3810001" y="1963983"/>
            <a:ext cx="5246914" cy="2363976"/>
          </a:xfrm>
          <a:prstGeom prst="rect">
            <a:avLst/>
          </a:prstGeom>
          <a:ln>
            <a:solidFill>
              <a:schemeClr val="tx1"/>
            </a:solidFill>
          </a:ln>
        </p:spPr>
      </p:pic>
    </p:spTree>
    <p:extLst>
      <p:ext uri="{BB962C8B-B14F-4D97-AF65-F5344CB8AC3E}">
        <p14:creationId xmlns:p14="http://schemas.microsoft.com/office/powerpoint/2010/main" val="13257631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379489" y="1390601"/>
            <a:ext cx="8382000" cy="476250"/>
          </a:xfrm>
          <a:prstGeom prst="rect">
            <a:avLst/>
          </a:prstGeom>
          <a:noFill/>
          <a:ln w="9525">
            <a:noFill/>
            <a:miter lim="800000"/>
            <a:headEnd/>
            <a:tailEnd/>
          </a:ln>
        </p:spPr>
        <p:txBody>
          <a:bodyPr lIns="91440" tIns="45720" rIns="91440" bIns="45720" anchor="t">
            <a:spAutoFit/>
          </a:bodyPr>
          <a:lstStyle/>
          <a:p>
            <a:r>
              <a:rPr lang="en-US" sz="2400">
                <a:solidFill>
                  <a:srgbClr val="F4702F"/>
                </a:solidFill>
                <a:latin typeface="Verdana"/>
                <a:ea typeface="Verdana"/>
              </a:rPr>
              <a:t>Conclusion</a:t>
            </a:r>
            <a:endParaRPr lang="en-US" sz="2400">
              <a:solidFill>
                <a:srgbClr val="F4702F"/>
              </a:solidFill>
              <a:latin typeface="Verdana" pitchFamily="34" charset="0"/>
            </a:endParaRP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16</a:t>
            </a:fld>
            <a:endParaRPr lang="en-US"/>
          </a:p>
        </p:txBody>
      </p:sp>
      <p:sp>
        <p:nvSpPr>
          <p:cNvPr id="3" name="Rectangle 2">
            <a:extLst>
              <a:ext uri="{FF2B5EF4-FFF2-40B4-BE49-F238E27FC236}">
                <a16:creationId xmlns:a16="http://schemas.microsoft.com/office/drawing/2014/main" id="{27EFF70B-D989-196A-A998-E3A48FB81FD6}"/>
              </a:ext>
            </a:extLst>
          </p:cNvPr>
          <p:cNvSpPr>
            <a:spLocks noChangeArrowheads="1"/>
          </p:cNvSpPr>
          <p:nvPr/>
        </p:nvSpPr>
        <p:spPr bwMode="auto">
          <a:xfrm>
            <a:off x="457200" y="2057400"/>
            <a:ext cx="8305800" cy="3088025"/>
          </a:xfrm>
          <a:prstGeom prst="rect">
            <a:avLst/>
          </a:prstGeom>
          <a:noFill/>
          <a:ln w="9525">
            <a:noFill/>
            <a:miter lim="800000"/>
            <a:headEnd/>
            <a:tailEnd/>
          </a:ln>
        </p:spPr>
        <p:txBody>
          <a:bodyPr wrap="square" lIns="91440" tIns="45720" rIns="91440" bIns="45720" anchor="t">
            <a:spAutoFit/>
          </a:bodyPr>
          <a:lstStyle/>
          <a:p>
            <a:pPr marL="285750" indent="-285750">
              <a:lnSpc>
                <a:spcPct val="200000"/>
              </a:lnSpc>
              <a:buFont typeface="Arial"/>
              <a:buChar char="•"/>
            </a:pPr>
            <a:r>
              <a:rPr lang="en-US">
                <a:solidFill>
                  <a:srgbClr val="404040"/>
                </a:solidFill>
                <a:latin typeface="Arial"/>
                <a:cs typeface="Arial"/>
              </a:rPr>
              <a:t>Our project started with gathering and curating the data, where the data curation was the most tedious task</a:t>
            </a:r>
          </a:p>
          <a:p>
            <a:pPr marL="285750" indent="-285750">
              <a:lnSpc>
                <a:spcPct val="200000"/>
              </a:lnSpc>
              <a:buFont typeface="Arial"/>
              <a:buChar char="•"/>
            </a:pPr>
            <a:r>
              <a:rPr lang="en-US">
                <a:solidFill>
                  <a:srgbClr val="404040"/>
                </a:solidFill>
                <a:latin typeface="Arial"/>
                <a:cs typeface="Arial"/>
              </a:rPr>
              <a:t>Based on the results we achieved our model is not robust enough but gives you an idea about where the lane is and has a scope to lot of improvement</a:t>
            </a:r>
          </a:p>
          <a:p>
            <a:pPr marL="285750" indent="-285750">
              <a:lnSpc>
                <a:spcPct val="150000"/>
              </a:lnSpc>
              <a:buFont typeface="Arial"/>
              <a:buChar char="•"/>
            </a:pPr>
            <a:endParaRPr lang="en-US">
              <a:solidFill>
                <a:srgbClr val="404040"/>
              </a:solidFill>
              <a:cs typeface="Arial"/>
            </a:endParaRPr>
          </a:p>
          <a:p>
            <a:pPr marL="285750" indent="-285750">
              <a:lnSpc>
                <a:spcPct val="150000"/>
              </a:lnSpc>
              <a:buFont typeface="Arial"/>
              <a:buChar char="•"/>
            </a:pPr>
            <a:endParaRPr lang="en-US">
              <a:solidFill>
                <a:srgbClr val="404040"/>
              </a:solidFill>
              <a:cs typeface="Arial"/>
            </a:endParaRPr>
          </a:p>
        </p:txBody>
      </p:sp>
    </p:spTree>
    <p:extLst>
      <p:ext uri="{BB962C8B-B14F-4D97-AF65-F5344CB8AC3E}">
        <p14:creationId xmlns:p14="http://schemas.microsoft.com/office/powerpoint/2010/main" val="263204322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17</a:t>
            </a:fld>
            <a:endParaRPr lang="en-US"/>
          </a:p>
        </p:txBody>
      </p:sp>
      <p:pic>
        <p:nvPicPr>
          <p:cNvPr id="7" name="Picture 6">
            <a:extLst>
              <a:ext uri="{FF2B5EF4-FFF2-40B4-BE49-F238E27FC236}">
                <a16:creationId xmlns:a16="http://schemas.microsoft.com/office/drawing/2014/main" id="{BB81BFFE-8FC0-E797-99A4-7DBED0EBF364}"/>
              </a:ext>
            </a:extLst>
          </p:cNvPr>
          <p:cNvPicPr>
            <a:picLocks noChangeAspect="1"/>
          </p:cNvPicPr>
          <p:nvPr/>
        </p:nvPicPr>
        <p:blipFill>
          <a:blip r:embed="rId4"/>
          <a:stretch>
            <a:fillRect/>
          </a:stretch>
        </p:blipFill>
        <p:spPr>
          <a:xfrm>
            <a:off x="-1" y="0"/>
            <a:ext cx="9343381" cy="6858000"/>
          </a:xfrm>
          <a:prstGeom prst="rect">
            <a:avLst/>
          </a:prstGeom>
        </p:spPr>
      </p:pic>
    </p:spTree>
    <p:extLst>
      <p:ext uri="{BB962C8B-B14F-4D97-AF65-F5344CB8AC3E}">
        <p14:creationId xmlns:p14="http://schemas.microsoft.com/office/powerpoint/2010/main" val="9919221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
          <p:cNvSpPr>
            <a:spLocks noChangeArrowheads="1"/>
          </p:cNvSpPr>
          <p:nvPr/>
        </p:nvSpPr>
        <p:spPr bwMode="auto">
          <a:xfrm>
            <a:off x="457200" y="2057400"/>
            <a:ext cx="8305800" cy="3780522"/>
          </a:xfrm>
          <a:prstGeom prst="rect">
            <a:avLst/>
          </a:prstGeom>
          <a:noFill/>
          <a:ln w="9525">
            <a:noFill/>
            <a:miter lim="800000"/>
            <a:headEnd/>
            <a:tailEnd/>
          </a:ln>
        </p:spPr>
        <p:txBody>
          <a:bodyPr wrap="square" lIns="91440" tIns="45720" rIns="91440" bIns="45720" anchor="t">
            <a:spAutoFit/>
          </a:bodyPr>
          <a:lstStyle/>
          <a:p>
            <a:pPr marL="285750" indent="-285750">
              <a:lnSpc>
                <a:spcPct val="150000"/>
              </a:lnSpc>
              <a:buFont typeface="Arial" panose="020B0604020202020204" pitchFamily="34" charset="0"/>
              <a:buChar char="•"/>
            </a:pPr>
            <a:r>
              <a:rPr lang="en-US">
                <a:solidFill>
                  <a:srgbClr val="404040"/>
                </a:solidFill>
              </a:rPr>
              <a:t>According to NHTSA the fatality and fatality rate per 100 million miles traveled by the vehicle, is of the order of 30,000-40,000. In high-speed scenarios, human reaction is often not fast enough or accurate enough to avoid all forms of injury. Most of the collision that arises is due to some form of human error. (</a:t>
            </a:r>
            <a:r>
              <a:rPr lang="en-IN">
                <a:hlinkClick r:id="rId3"/>
              </a:rPr>
              <a:t>Fatality Analysis Reporting System (FARS) | NHTSA</a:t>
            </a:r>
            <a:r>
              <a:rPr lang="en-US">
                <a:solidFill>
                  <a:srgbClr val="404040"/>
                </a:solidFill>
              </a:rPr>
              <a:t>)</a:t>
            </a:r>
          </a:p>
          <a:p>
            <a:pPr marL="285750" indent="-285750">
              <a:lnSpc>
                <a:spcPct val="150000"/>
              </a:lnSpc>
              <a:buFont typeface="Arial" panose="020B0604020202020204" pitchFamily="34" charset="0"/>
              <a:buChar char="•"/>
            </a:pPr>
            <a:r>
              <a:rPr lang="en-US">
                <a:solidFill>
                  <a:srgbClr val="404040"/>
                </a:solidFill>
                <a:latin typeface="Arial"/>
                <a:cs typeface="Arial"/>
              </a:rPr>
              <a:t>Detecting and following lines using sensors like Camera, LiDAR, RADAR is difficult in inclement weather conditions.</a:t>
            </a:r>
          </a:p>
          <a:p>
            <a:pPr marL="285750" indent="-285750">
              <a:lnSpc>
                <a:spcPct val="150000"/>
              </a:lnSpc>
              <a:buFont typeface="Arial" panose="020B0604020202020204" pitchFamily="34" charset="0"/>
              <a:buChar char="•"/>
            </a:pPr>
            <a:r>
              <a:rPr lang="en-US">
                <a:solidFill>
                  <a:srgbClr val="404040"/>
                </a:solidFill>
              </a:rPr>
              <a:t>Using a network that is specifically trained with worse weather conditions help in accurate lane following algorithms</a:t>
            </a:r>
          </a:p>
        </p:txBody>
      </p:sp>
      <p:sp>
        <p:nvSpPr>
          <p:cNvPr id="6" name="TextBox 4"/>
          <p:cNvSpPr txBox="1">
            <a:spLocks noChangeArrowheads="1"/>
          </p:cNvSpPr>
          <p:nvPr/>
        </p:nvSpPr>
        <p:spPr bwMode="auto">
          <a:xfrm>
            <a:off x="457200" y="1371600"/>
            <a:ext cx="8382000" cy="476250"/>
          </a:xfrm>
          <a:prstGeom prst="rect">
            <a:avLst/>
          </a:prstGeom>
          <a:noFill/>
          <a:ln w="9525">
            <a:noFill/>
            <a:miter lim="800000"/>
            <a:headEnd/>
            <a:tailEnd/>
          </a:ln>
        </p:spPr>
        <p:txBody>
          <a:bodyPr>
            <a:spAutoFit/>
          </a:bodyPr>
          <a:lstStyle/>
          <a:p>
            <a:r>
              <a:rPr lang="en-US" sz="2400">
                <a:solidFill>
                  <a:srgbClr val="F4702F"/>
                </a:solidFill>
                <a:latin typeface="Verdana" pitchFamily="34" charset="0"/>
              </a:rPr>
              <a:t>Motivation</a:t>
            </a:r>
          </a:p>
        </p:txBody>
      </p:sp>
      <p:pic>
        <p:nvPicPr>
          <p:cNvPr id="4" name="Picture 3" descr="wordmark_rev.png"/>
          <p:cNvPicPr>
            <a:picLocks noChangeAspect="1"/>
          </p:cNvPicPr>
          <p:nvPr/>
        </p:nvPicPr>
        <p:blipFill>
          <a:blip r:embed="rId4"/>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2</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457200" y="1371600"/>
            <a:ext cx="8382000" cy="476250"/>
          </a:xfrm>
          <a:prstGeom prst="rect">
            <a:avLst/>
          </a:prstGeom>
          <a:noFill/>
          <a:ln w="9525">
            <a:noFill/>
            <a:miter lim="800000"/>
            <a:headEnd/>
            <a:tailEnd/>
          </a:ln>
        </p:spPr>
        <p:txBody>
          <a:bodyPr>
            <a:spAutoFit/>
          </a:bodyPr>
          <a:lstStyle/>
          <a:p>
            <a:r>
              <a:rPr lang="en-US" sz="2400">
                <a:solidFill>
                  <a:srgbClr val="F4702F"/>
                </a:solidFill>
                <a:latin typeface="Verdana" pitchFamily="34" charset="0"/>
              </a:rPr>
              <a:t>Computation Platform and dependencies</a:t>
            </a: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3</a:t>
            </a:fld>
            <a:endParaRPr lang="en-US"/>
          </a:p>
        </p:txBody>
      </p:sp>
      <p:sp>
        <p:nvSpPr>
          <p:cNvPr id="7" name="Rectangle 6">
            <a:extLst>
              <a:ext uri="{FF2B5EF4-FFF2-40B4-BE49-F238E27FC236}">
                <a16:creationId xmlns:a16="http://schemas.microsoft.com/office/drawing/2014/main" id="{528F114C-448D-9FEE-6CC9-2F2128AB821E}"/>
              </a:ext>
            </a:extLst>
          </p:cNvPr>
          <p:cNvSpPr>
            <a:spLocks noChangeArrowheads="1"/>
          </p:cNvSpPr>
          <p:nvPr/>
        </p:nvSpPr>
        <p:spPr bwMode="auto">
          <a:xfrm>
            <a:off x="456539" y="1959429"/>
            <a:ext cx="4568042" cy="2776401"/>
          </a:xfrm>
          <a:prstGeom prst="rect">
            <a:avLst/>
          </a:prstGeom>
          <a:noFill/>
          <a:ln w="9525">
            <a:solidFill>
              <a:schemeClr val="tx1"/>
            </a:solidFill>
            <a:miter lim="800000"/>
            <a:headEnd/>
            <a:tailEnd/>
          </a:ln>
        </p:spPr>
        <p:txBody>
          <a:bodyPr wrap="square" lIns="91440" tIns="45720" rIns="91440" bIns="45720" anchor="t">
            <a:spAutoFit/>
          </a:bodyPr>
          <a:lstStyle/>
          <a:p>
            <a:pPr>
              <a:lnSpc>
                <a:spcPct val="200000"/>
              </a:lnSpc>
            </a:pPr>
            <a:r>
              <a:rPr lang="en-US">
                <a:solidFill>
                  <a:srgbClr val="404040"/>
                </a:solidFill>
                <a:latin typeface="Arial"/>
                <a:cs typeface="Arial"/>
              </a:rPr>
              <a:t>HPC: Palmetto Cluster Clemson University</a:t>
            </a:r>
            <a:endParaRPr lang="en-US">
              <a:latin typeface="Arial"/>
              <a:cs typeface="Arial"/>
            </a:endParaRPr>
          </a:p>
          <a:p>
            <a:pPr>
              <a:lnSpc>
                <a:spcPct val="200000"/>
              </a:lnSpc>
            </a:pPr>
            <a:r>
              <a:rPr lang="en-US">
                <a:solidFill>
                  <a:srgbClr val="404040"/>
                </a:solidFill>
                <a:latin typeface="Arial"/>
                <a:cs typeface="Arial"/>
              </a:rPr>
              <a:t>Compute Node: </a:t>
            </a:r>
            <a:endParaRPr lang="en-US">
              <a:solidFill>
                <a:srgbClr val="404040"/>
              </a:solidFill>
              <a:cs typeface="Arial" charset="0"/>
            </a:endParaRPr>
          </a:p>
          <a:p>
            <a:pPr marL="742950" lvl="1" indent="-285750">
              <a:lnSpc>
                <a:spcPct val="200000"/>
              </a:lnSpc>
              <a:buFont typeface="Arial" panose="020B0604020202020204" pitchFamily="34" charset="0"/>
              <a:buChar char="•"/>
            </a:pPr>
            <a:r>
              <a:rPr lang="en-US">
                <a:solidFill>
                  <a:srgbClr val="404040"/>
                </a:solidFill>
                <a:latin typeface="Arial"/>
                <a:cs typeface="Arial"/>
              </a:rPr>
              <a:t>GPU: Tesla V100 </a:t>
            </a:r>
            <a:endParaRPr lang="en-US">
              <a:solidFill>
                <a:srgbClr val="404040"/>
              </a:solidFill>
              <a:cs typeface="Arial"/>
            </a:endParaRPr>
          </a:p>
          <a:p>
            <a:pPr marL="742950" lvl="1" indent="-285750">
              <a:lnSpc>
                <a:spcPct val="200000"/>
              </a:lnSpc>
              <a:buFont typeface="Arial" panose="020B0604020202020204" pitchFamily="34" charset="0"/>
              <a:buChar char="•"/>
            </a:pPr>
            <a:r>
              <a:rPr lang="en-US">
                <a:solidFill>
                  <a:srgbClr val="404040"/>
                </a:solidFill>
                <a:latin typeface="Arial"/>
                <a:cs typeface="Arial"/>
              </a:rPr>
              <a:t>RAM 125gb</a:t>
            </a:r>
          </a:p>
          <a:p>
            <a:pPr marL="742950" lvl="1" indent="-285750">
              <a:lnSpc>
                <a:spcPct val="200000"/>
              </a:lnSpc>
              <a:buFont typeface="Arial" panose="020B0604020202020204" pitchFamily="34" charset="0"/>
              <a:buChar char="•"/>
            </a:pPr>
            <a:r>
              <a:rPr lang="en-US">
                <a:solidFill>
                  <a:srgbClr val="404040"/>
                </a:solidFill>
                <a:latin typeface="Arial"/>
                <a:cs typeface="Arial"/>
              </a:rPr>
              <a:t>Cores 28</a:t>
            </a:r>
          </a:p>
        </p:txBody>
      </p:sp>
      <p:sp>
        <p:nvSpPr>
          <p:cNvPr id="3" name="TextBox 2">
            <a:extLst>
              <a:ext uri="{FF2B5EF4-FFF2-40B4-BE49-F238E27FC236}">
                <a16:creationId xmlns:a16="http://schemas.microsoft.com/office/drawing/2014/main" id="{24178A90-063B-4D7F-4DD8-8249982F1506}"/>
              </a:ext>
            </a:extLst>
          </p:cNvPr>
          <p:cNvSpPr txBox="1"/>
          <p:nvPr/>
        </p:nvSpPr>
        <p:spPr>
          <a:xfrm>
            <a:off x="5127172" y="1959428"/>
            <a:ext cx="3156856" cy="33303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a:solidFill>
                  <a:srgbClr val="404040"/>
                </a:solidFill>
                <a:latin typeface="Arial"/>
                <a:cs typeface="Arial"/>
              </a:rPr>
              <a:t>Package Dependencies:​</a:t>
            </a:r>
          </a:p>
          <a:p>
            <a:pPr lvl="1">
              <a:lnSpc>
                <a:spcPct val="200000"/>
              </a:lnSpc>
              <a:buChar char="•"/>
            </a:pPr>
            <a:r>
              <a:rPr lang="en-US">
                <a:solidFill>
                  <a:srgbClr val="404040"/>
                </a:solidFill>
                <a:latin typeface="Arial"/>
                <a:cs typeface="Arial"/>
              </a:rPr>
              <a:t>Python 3.6.4​</a:t>
            </a:r>
          </a:p>
          <a:p>
            <a:pPr lvl="1">
              <a:lnSpc>
                <a:spcPct val="200000"/>
              </a:lnSpc>
              <a:buChar char="•"/>
            </a:pPr>
            <a:r>
              <a:rPr lang="en-US" err="1">
                <a:solidFill>
                  <a:srgbClr val="404040"/>
                </a:solidFill>
                <a:latin typeface="Arial"/>
                <a:cs typeface="Arial"/>
              </a:rPr>
              <a:t>Tensorflow</a:t>
            </a:r>
            <a:r>
              <a:rPr lang="en-US">
                <a:solidFill>
                  <a:srgbClr val="404040"/>
                </a:solidFill>
                <a:latin typeface="Arial"/>
                <a:cs typeface="Arial"/>
              </a:rPr>
              <a:t> 2.4.0​</a:t>
            </a:r>
          </a:p>
          <a:p>
            <a:pPr lvl="1">
              <a:lnSpc>
                <a:spcPct val="200000"/>
              </a:lnSpc>
              <a:buChar char="•"/>
            </a:pPr>
            <a:r>
              <a:rPr lang="en-US">
                <a:solidFill>
                  <a:srgbClr val="404040"/>
                </a:solidFill>
                <a:latin typeface="Arial"/>
                <a:cs typeface="Arial"/>
              </a:rPr>
              <a:t>Pickle 5​</a:t>
            </a:r>
          </a:p>
          <a:p>
            <a:pPr lvl="1">
              <a:lnSpc>
                <a:spcPct val="200000"/>
              </a:lnSpc>
              <a:buChar char="•"/>
            </a:pPr>
            <a:r>
              <a:rPr lang="en-US">
                <a:solidFill>
                  <a:srgbClr val="404040"/>
                </a:solidFill>
                <a:latin typeface="Arial"/>
                <a:cs typeface="Arial"/>
              </a:rPr>
              <a:t>Open CV​</a:t>
            </a:r>
          </a:p>
          <a:p>
            <a:pPr lvl="1">
              <a:lnSpc>
                <a:spcPct val="200000"/>
              </a:lnSpc>
              <a:buFont typeface="Arial"/>
              <a:buChar char="•"/>
            </a:pPr>
            <a:r>
              <a:rPr lang="en-US" err="1">
                <a:solidFill>
                  <a:srgbClr val="404040"/>
                </a:solidFill>
                <a:latin typeface="Arial"/>
                <a:cs typeface="Arial"/>
              </a:rPr>
              <a:t>Numpy</a:t>
            </a:r>
            <a:endParaRPr lang="en-US">
              <a:solidFill>
                <a:srgbClr val="404040"/>
              </a:solidFill>
              <a:latin typeface="Arial"/>
              <a:cs typeface="Arial"/>
            </a:endParaRPr>
          </a:p>
        </p:txBody>
      </p:sp>
    </p:spTree>
    <p:extLst>
      <p:ext uri="{BB962C8B-B14F-4D97-AF65-F5344CB8AC3E}">
        <p14:creationId xmlns:p14="http://schemas.microsoft.com/office/powerpoint/2010/main" val="416945232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
          <p:cNvSpPr>
            <a:spLocks noChangeArrowheads="1"/>
          </p:cNvSpPr>
          <p:nvPr/>
        </p:nvSpPr>
        <p:spPr bwMode="auto">
          <a:xfrm>
            <a:off x="457200" y="1944414"/>
            <a:ext cx="3862552" cy="2308324"/>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en-IN">
                <a:solidFill>
                  <a:srgbClr val="404040"/>
                </a:solidFill>
              </a:rPr>
              <a:t>Drivable area segmentation BDD100K consists of</a:t>
            </a:r>
          </a:p>
          <a:p>
            <a:pPr marL="285750" indent="-285750">
              <a:buFont typeface="Arial" panose="020B0604020202020204" pitchFamily="34" charset="0"/>
              <a:buChar char="•"/>
            </a:pPr>
            <a:endParaRPr lang="en-IN">
              <a:solidFill>
                <a:srgbClr val="404040"/>
              </a:solidFill>
            </a:endParaRPr>
          </a:p>
          <a:p>
            <a:pPr marL="285750" indent="-285750">
              <a:buFont typeface="Arial" panose="020B0604020202020204" pitchFamily="34" charset="0"/>
              <a:buChar char="•"/>
            </a:pPr>
            <a:r>
              <a:rPr lang="en-IN">
                <a:solidFill>
                  <a:srgbClr val="404040"/>
                </a:solidFill>
              </a:rPr>
              <a:t>70,000/10,000/20,000 of training, Validation, Testing</a:t>
            </a:r>
          </a:p>
          <a:p>
            <a:pPr marL="285750" indent="-285750">
              <a:buFont typeface="Arial" panose="020B0604020202020204" pitchFamily="34" charset="0"/>
              <a:buChar char="•"/>
            </a:pPr>
            <a:endParaRPr lang="en-IN">
              <a:solidFill>
                <a:srgbClr val="404040"/>
              </a:solidFill>
            </a:endParaRPr>
          </a:p>
          <a:p>
            <a:pPr marL="285750" indent="-285750">
              <a:buFont typeface="Arial" panose="020B0604020202020204" pitchFamily="34" charset="0"/>
              <a:buChar char="•"/>
            </a:pPr>
            <a:r>
              <a:rPr lang="en-IN">
                <a:solidFill>
                  <a:srgbClr val="404040"/>
                </a:solidFill>
              </a:rPr>
              <a:t>Labels – Masks, Polygons, Colormaps</a:t>
            </a:r>
          </a:p>
        </p:txBody>
      </p:sp>
      <p:sp>
        <p:nvSpPr>
          <p:cNvPr id="6" name="TextBox 4"/>
          <p:cNvSpPr txBox="1">
            <a:spLocks noChangeArrowheads="1"/>
          </p:cNvSpPr>
          <p:nvPr/>
        </p:nvSpPr>
        <p:spPr bwMode="auto">
          <a:xfrm>
            <a:off x="457200" y="1371600"/>
            <a:ext cx="8382000" cy="476250"/>
          </a:xfrm>
          <a:prstGeom prst="rect">
            <a:avLst/>
          </a:prstGeom>
          <a:noFill/>
          <a:ln w="9525">
            <a:noFill/>
            <a:miter lim="800000"/>
            <a:headEnd/>
            <a:tailEnd/>
          </a:ln>
        </p:spPr>
        <p:txBody>
          <a:bodyPr>
            <a:spAutoFit/>
          </a:bodyPr>
          <a:lstStyle/>
          <a:p>
            <a:r>
              <a:rPr lang="en-US" sz="2400">
                <a:solidFill>
                  <a:srgbClr val="F4702F"/>
                </a:solidFill>
                <a:latin typeface="Verdana" pitchFamily="34" charset="0"/>
              </a:rPr>
              <a:t>Dataset</a:t>
            </a: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4</a:t>
            </a:fld>
            <a:endParaRPr lang="en-US"/>
          </a:p>
        </p:txBody>
      </p:sp>
      <p:pic>
        <p:nvPicPr>
          <p:cNvPr id="7" name="Picture 6">
            <a:extLst>
              <a:ext uri="{FF2B5EF4-FFF2-40B4-BE49-F238E27FC236}">
                <a16:creationId xmlns:a16="http://schemas.microsoft.com/office/drawing/2014/main" id="{CBDA99B6-4B95-4B18-634D-A577B4F063F2}"/>
              </a:ext>
            </a:extLst>
          </p:cNvPr>
          <p:cNvPicPr>
            <a:picLocks noChangeAspect="1"/>
          </p:cNvPicPr>
          <p:nvPr/>
        </p:nvPicPr>
        <p:blipFill>
          <a:blip r:embed="rId4"/>
          <a:stretch>
            <a:fillRect/>
          </a:stretch>
        </p:blipFill>
        <p:spPr>
          <a:xfrm>
            <a:off x="386080" y="4652452"/>
            <a:ext cx="5669771" cy="1470787"/>
          </a:xfrm>
          <a:prstGeom prst="rect">
            <a:avLst/>
          </a:prstGeom>
        </p:spPr>
      </p:pic>
      <p:pic>
        <p:nvPicPr>
          <p:cNvPr id="8" name="Picture 7">
            <a:extLst>
              <a:ext uri="{FF2B5EF4-FFF2-40B4-BE49-F238E27FC236}">
                <a16:creationId xmlns:a16="http://schemas.microsoft.com/office/drawing/2014/main" id="{7BD4FA27-FD65-359B-747F-0064F3180309}"/>
              </a:ext>
            </a:extLst>
          </p:cNvPr>
          <p:cNvPicPr>
            <a:picLocks noChangeAspect="1"/>
          </p:cNvPicPr>
          <p:nvPr/>
        </p:nvPicPr>
        <p:blipFill>
          <a:blip r:embed="rId5"/>
          <a:stretch>
            <a:fillRect/>
          </a:stretch>
        </p:blipFill>
        <p:spPr>
          <a:xfrm>
            <a:off x="6253075" y="4901954"/>
            <a:ext cx="2733850" cy="1443902"/>
          </a:xfrm>
          <a:prstGeom prst="rect">
            <a:avLst/>
          </a:prstGeom>
        </p:spPr>
      </p:pic>
      <p:pic>
        <p:nvPicPr>
          <p:cNvPr id="9" name="Picture 8">
            <a:extLst>
              <a:ext uri="{FF2B5EF4-FFF2-40B4-BE49-F238E27FC236}">
                <a16:creationId xmlns:a16="http://schemas.microsoft.com/office/drawing/2014/main" id="{797627D2-C41D-AA14-B00B-55EA5E6106E2}"/>
              </a:ext>
            </a:extLst>
          </p:cNvPr>
          <p:cNvPicPr>
            <a:picLocks noChangeAspect="1"/>
          </p:cNvPicPr>
          <p:nvPr/>
        </p:nvPicPr>
        <p:blipFill rotWithShape="1">
          <a:blip r:embed="rId6"/>
          <a:srcRect l="8779" r="1635" b="10112"/>
          <a:stretch/>
        </p:blipFill>
        <p:spPr>
          <a:xfrm>
            <a:off x="4514270" y="1859319"/>
            <a:ext cx="2014374" cy="1192465"/>
          </a:xfrm>
          <a:prstGeom prst="rect">
            <a:avLst/>
          </a:prstGeom>
        </p:spPr>
      </p:pic>
      <p:pic>
        <p:nvPicPr>
          <p:cNvPr id="10" name="Picture 9">
            <a:extLst>
              <a:ext uri="{FF2B5EF4-FFF2-40B4-BE49-F238E27FC236}">
                <a16:creationId xmlns:a16="http://schemas.microsoft.com/office/drawing/2014/main" id="{0AD5495E-9904-6189-C069-8192995C749B}"/>
              </a:ext>
            </a:extLst>
          </p:cNvPr>
          <p:cNvPicPr>
            <a:picLocks noChangeAspect="1"/>
          </p:cNvPicPr>
          <p:nvPr/>
        </p:nvPicPr>
        <p:blipFill rotWithShape="1">
          <a:blip r:embed="rId7"/>
          <a:srcRect l="4951" r="3945" b="10473"/>
          <a:stretch/>
        </p:blipFill>
        <p:spPr>
          <a:xfrm>
            <a:off x="6900274" y="1859319"/>
            <a:ext cx="2021349" cy="1191813"/>
          </a:xfrm>
          <a:prstGeom prst="rect">
            <a:avLst/>
          </a:prstGeom>
        </p:spPr>
      </p:pic>
      <p:pic>
        <p:nvPicPr>
          <p:cNvPr id="11" name="Picture 2">
            <a:extLst>
              <a:ext uri="{FF2B5EF4-FFF2-40B4-BE49-F238E27FC236}">
                <a16:creationId xmlns:a16="http://schemas.microsoft.com/office/drawing/2014/main" id="{A040C00A-0E9B-007F-E83E-C5B4CBC7117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057" t="6697" r="4148" b="10964"/>
          <a:stretch/>
        </p:blipFill>
        <p:spPr bwMode="auto">
          <a:xfrm>
            <a:off x="6965688" y="3496432"/>
            <a:ext cx="2052753" cy="11349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41ED23A4-313D-0DCF-4589-471D1A8958D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8189" t="5747" r="6401" b="10433"/>
          <a:stretch/>
        </p:blipFill>
        <p:spPr bwMode="auto">
          <a:xfrm>
            <a:off x="4517868" y="3429001"/>
            <a:ext cx="2035331" cy="1223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3657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457200" y="1371600"/>
            <a:ext cx="8382000" cy="476250"/>
          </a:xfrm>
          <a:prstGeom prst="rect">
            <a:avLst/>
          </a:prstGeom>
          <a:noFill/>
          <a:ln w="9525">
            <a:noFill/>
            <a:miter lim="800000"/>
            <a:headEnd/>
            <a:tailEnd/>
          </a:ln>
        </p:spPr>
        <p:txBody>
          <a:bodyPr>
            <a:spAutoFit/>
          </a:bodyPr>
          <a:lstStyle/>
          <a:p>
            <a:r>
              <a:rPr lang="en-US" sz="2400">
                <a:solidFill>
                  <a:srgbClr val="F4702F"/>
                </a:solidFill>
                <a:latin typeface="Verdana" pitchFamily="34" charset="0"/>
              </a:rPr>
              <a:t>Dataset</a:t>
            </a: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5</a:t>
            </a:fld>
            <a:endParaRPr lang="en-US"/>
          </a:p>
        </p:txBody>
      </p:sp>
      <p:graphicFrame>
        <p:nvGraphicFramePr>
          <p:cNvPr id="24" name="Content Placeholder 29">
            <a:extLst>
              <a:ext uri="{FF2B5EF4-FFF2-40B4-BE49-F238E27FC236}">
                <a16:creationId xmlns:a16="http://schemas.microsoft.com/office/drawing/2014/main" id="{7FF3113A-A997-3D85-9126-FCCAB2E1C779}"/>
              </a:ext>
            </a:extLst>
          </p:cNvPr>
          <p:cNvGraphicFramePr>
            <a:graphicFrameLocks/>
          </p:cNvGraphicFramePr>
          <p:nvPr>
            <p:extLst>
              <p:ext uri="{D42A27DB-BD31-4B8C-83A1-F6EECF244321}">
                <p14:modId xmlns:p14="http://schemas.microsoft.com/office/powerpoint/2010/main" val="2746044323"/>
              </p:ext>
            </p:extLst>
          </p:nvPr>
        </p:nvGraphicFramePr>
        <p:xfrm>
          <a:off x="3778963" y="1002463"/>
          <a:ext cx="5358104" cy="31402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Table 12">
            <a:extLst>
              <a:ext uri="{FF2B5EF4-FFF2-40B4-BE49-F238E27FC236}">
                <a16:creationId xmlns:a16="http://schemas.microsoft.com/office/drawing/2014/main" id="{3E970BA5-BA5F-67EF-F591-B4BD16890178}"/>
              </a:ext>
            </a:extLst>
          </p:cNvPr>
          <p:cNvGraphicFramePr>
            <a:graphicFrameLocks noGrp="1"/>
          </p:cNvGraphicFramePr>
          <p:nvPr>
            <p:extLst>
              <p:ext uri="{D42A27DB-BD31-4B8C-83A1-F6EECF244321}">
                <p14:modId xmlns:p14="http://schemas.microsoft.com/office/powerpoint/2010/main" val="45305962"/>
              </p:ext>
            </p:extLst>
          </p:nvPr>
        </p:nvGraphicFramePr>
        <p:xfrm>
          <a:off x="337170" y="2216987"/>
          <a:ext cx="3284376" cy="1912030"/>
        </p:xfrm>
        <a:graphic>
          <a:graphicData uri="http://schemas.openxmlformats.org/drawingml/2006/table">
            <a:tbl>
              <a:tblPr firstRow="1" bandRow="1"/>
              <a:tblGrid>
                <a:gridCol w="1772817">
                  <a:extLst>
                    <a:ext uri="{9D8B030D-6E8A-4147-A177-3AD203B41FA5}">
                      <a16:colId xmlns:a16="http://schemas.microsoft.com/office/drawing/2014/main" val="1670070966"/>
                    </a:ext>
                  </a:extLst>
                </a:gridCol>
                <a:gridCol w="1511559">
                  <a:extLst>
                    <a:ext uri="{9D8B030D-6E8A-4147-A177-3AD203B41FA5}">
                      <a16:colId xmlns:a16="http://schemas.microsoft.com/office/drawing/2014/main" val="2084027125"/>
                    </a:ext>
                  </a:extLst>
                </a:gridCol>
              </a:tblGrid>
              <a:tr h="38240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a:t>Images Attribute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a:t>Number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670651285"/>
                  </a:ext>
                </a:extLst>
              </a:tr>
              <a:tr h="38240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Partly Cloudy</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4881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954971869"/>
                  </a:ext>
                </a:extLst>
              </a:tr>
              <a:tr h="38240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Rainy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5070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4177543486"/>
                  </a:ext>
                </a:extLst>
              </a:tr>
              <a:tr h="38240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Snowy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5549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22759501"/>
                  </a:ext>
                </a:extLst>
              </a:tr>
              <a:tr h="38240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Foggy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t>130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37801143"/>
                  </a:ext>
                </a:extLst>
              </a:tr>
            </a:tbl>
          </a:graphicData>
        </a:graphic>
      </p:graphicFrame>
      <p:graphicFrame>
        <p:nvGraphicFramePr>
          <p:cNvPr id="28" name="Table 14">
            <a:extLst>
              <a:ext uri="{FF2B5EF4-FFF2-40B4-BE49-F238E27FC236}">
                <a16:creationId xmlns:a16="http://schemas.microsoft.com/office/drawing/2014/main" id="{3839E2EF-A300-F2A8-3FCF-18633C1569C1}"/>
              </a:ext>
            </a:extLst>
          </p:cNvPr>
          <p:cNvGraphicFramePr>
            <a:graphicFrameLocks noGrp="1"/>
          </p:cNvGraphicFramePr>
          <p:nvPr>
            <p:extLst>
              <p:ext uri="{D42A27DB-BD31-4B8C-83A1-F6EECF244321}">
                <p14:modId xmlns:p14="http://schemas.microsoft.com/office/powerpoint/2010/main" val="2821139352"/>
              </p:ext>
            </p:extLst>
          </p:nvPr>
        </p:nvGraphicFramePr>
        <p:xfrm>
          <a:off x="337170" y="4517399"/>
          <a:ext cx="4659660" cy="1338138"/>
        </p:xfrm>
        <a:graphic>
          <a:graphicData uri="http://schemas.openxmlformats.org/drawingml/2006/table">
            <a:tbl>
              <a:tblPr firstRow="1" bandRow="1"/>
              <a:tblGrid>
                <a:gridCol w="2329830">
                  <a:extLst>
                    <a:ext uri="{9D8B030D-6E8A-4147-A177-3AD203B41FA5}">
                      <a16:colId xmlns:a16="http://schemas.microsoft.com/office/drawing/2014/main" val="2090397712"/>
                    </a:ext>
                  </a:extLst>
                </a:gridCol>
                <a:gridCol w="2329830">
                  <a:extLst>
                    <a:ext uri="{9D8B030D-6E8A-4147-A177-3AD203B41FA5}">
                      <a16:colId xmlns:a16="http://schemas.microsoft.com/office/drawing/2014/main" val="2347966375"/>
                    </a:ext>
                  </a:extLst>
                </a:gridCol>
              </a:tblGrid>
              <a:tr h="446046">
                <a:tc gridSpan="2">
                  <a:txBody>
                    <a:bodyPr/>
                    <a:lstStyle/>
                    <a:p>
                      <a:pPr algn="ctr"/>
                      <a:r>
                        <a:rPr lang="en-US"/>
                        <a:t>Image and Label Sizes</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hMerge="1">
                  <a:txBody>
                    <a:bodyPr/>
                    <a:lstStyle/>
                    <a:p>
                      <a:endParaRPr lang="en-US"/>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97045083"/>
                  </a:ext>
                </a:extLst>
              </a:tr>
              <a:tr h="44604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a:t>Images</a:t>
                      </a:r>
                    </a:p>
                  </a:txBody>
                  <a:tcPr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a:t>Labels - Colormaps</a:t>
                      </a:r>
                    </a:p>
                  </a:txBody>
                  <a:tcPr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4117456276"/>
                  </a:ext>
                </a:extLst>
              </a:tr>
              <a:tr h="44604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t>(15630,720,1280,3)</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t>(15630,720,1230</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004865867"/>
                  </a:ext>
                </a:extLst>
              </a:tr>
            </a:tbl>
          </a:graphicData>
        </a:graphic>
      </p:graphicFrame>
    </p:spTree>
    <p:extLst>
      <p:ext uri="{BB962C8B-B14F-4D97-AF65-F5344CB8AC3E}">
        <p14:creationId xmlns:p14="http://schemas.microsoft.com/office/powerpoint/2010/main" val="16155392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457200" y="1371600"/>
            <a:ext cx="8382000" cy="476250"/>
          </a:xfrm>
          <a:prstGeom prst="rect">
            <a:avLst/>
          </a:prstGeom>
          <a:noFill/>
          <a:ln w="9525">
            <a:noFill/>
            <a:miter lim="800000"/>
            <a:headEnd/>
            <a:tailEnd/>
          </a:ln>
        </p:spPr>
        <p:txBody>
          <a:bodyPr>
            <a:spAutoFit/>
          </a:bodyPr>
          <a:lstStyle/>
          <a:p>
            <a:r>
              <a:rPr lang="en-US" sz="2400">
                <a:solidFill>
                  <a:srgbClr val="F4702F"/>
                </a:solidFill>
                <a:latin typeface="Verdana" pitchFamily="34" charset="0"/>
              </a:rPr>
              <a:t>Data Processing</a:t>
            </a: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6</a:t>
            </a:fld>
            <a:endParaRPr lang="en-US"/>
          </a:p>
        </p:txBody>
      </p:sp>
      <p:sp>
        <p:nvSpPr>
          <p:cNvPr id="7" name="Rectangle 6">
            <a:extLst>
              <a:ext uri="{FF2B5EF4-FFF2-40B4-BE49-F238E27FC236}">
                <a16:creationId xmlns:a16="http://schemas.microsoft.com/office/drawing/2014/main" id="{19D77187-0658-04B8-25BD-18D71DC99C10}"/>
              </a:ext>
            </a:extLst>
          </p:cNvPr>
          <p:cNvSpPr>
            <a:spLocks noChangeArrowheads="1"/>
          </p:cNvSpPr>
          <p:nvPr/>
        </p:nvSpPr>
        <p:spPr bwMode="auto">
          <a:xfrm>
            <a:off x="457200" y="2057400"/>
            <a:ext cx="5058337" cy="3693319"/>
          </a:xfrm>
          <a:prstGeom prst="rect">
            <a:avLst/>
          </a:prstGeom>
          <a:noFill/>
          <a:ln w="9525">
            <a:noFill/>
            <a:miter lim="800000"/>
            <a:headEnd/>
            <a:tailEnd/>
          </a:ln>
        </p:spPr>
        <p:txBody>
          <a:bodyPr wrap="square" lIns="91440" tIns="45720" rIns="91440" bIns="45720" anchor="t">
            <a:spAutoFit/>
          </a:bodyPr>
          <a:lstStyle/>
          <a:p>
            <a:pPr marL="285750" indent="-285750">
              <a:buFont typeface="Arial" panose="020B0604020202020204" pitchFamily="34" charset="0"/>
              <a:buChar char="•"/>
            </a:pPr>
            <a:r>
              <a:rPr lang="en-US" sz="1800">
                <a:latin typeface="Arial"/>
                <a:cs typeface="Arial"/>
              </a:rPr>
              <a:t>Huge dataset of 15560 images in jpg format and Labels in PNG format</a:t>
            </a:r>
            <a:endParaRPr lang="en-US">
              <a:latin typeface="Arial"/>
              <a:cs typeface="Arial"/>
            </a:endParaRPr>
          </a:p>
          <a:p>
            <a:pPr marL="285750" indent="-285750">
              <a:buFont typeface="Arial" panose="020B0604020202020204" pitchFamily="34" charset="0"/>
              <a:buChar char="•"/>
            </a:pPr>
            <a:endParaRPr lang="en-US">
              <a:latin typeface="Arial"/>
              <a:cs typeface="Arial"/>
            </a:endParaRPr>
          </a:p>
          <a:p>
            <a:pPr marL="285750" indent="-285750">
              <a:buFont typeface="Arial" panose="020B0604020202020204" pitchFamily="34" charset="0"/>
              <a:buChar char="•"/>
            </a:pPr>
            <a:r>
              <a:rPr lang="en-US" sz="1800">
                <a:latin typeface="Arial"/>
                <a:cs typeface="Arial"/>
              </a:rPr>
              <a:t>Processed labels converting to HSV images to remove dual labels and only focusing on one type of label (Green Channel)</a:t>
            </a:r>
          </a:p>
          <a:p>
            <a:pPr marL="285750" indent="-285750">
              <a:buFont typeface="Arial" panose="020B0604020202020204" pitchFamily="34" charset="0"/>
              <a:buChar char="•"/>
            </a:pPr>
            <a:endParaRPr lang="en-US">
              <a:latin typeface="Arial"/>
              <a:cs typeface="Arial"/>
            </a:endParaRPr>
          </a:p>
          <a:p>
            <a:pPr marL="285750" indent="-285750">
              <a:buFont typeface="Arial" panose="020B0604020202020204" pitchFamily="34" charset="0"/>
              <a:buChar char="•"/>
            </a:pPr>
            <a:r>
              <a:rPr lang="en-US">
                <a:latin typeface="Arial"/>
                <a:cs typeface="Arial"/>
              </a:rPr>
              <a:t>Normalizing and Resizing the datasets</a:t>
            </a:r>
            <a:endParaRPr lang="en-US" sz="1800">
              <a:cs typeface="Arial"/>
            </a:endParaRPr>
          </a:p>
          <a:p>
            <a:pPr marL="285750" indent="-285750">
              <a:buFont typeface="Arial" panose="020B0604020202020204" pitchFamily="34" charset="0"/>
              <a:buChar char="•"/>
            </a:pPr>
            <a:endParaRPr lang="en-US">
              <a:latin typeface="Arial"/>
              <a:cs typeface="Arial"/>
            </a:endParaRPr>
          </a:p>
          <a:p>
            <a:pPr marL="285750" indent="-285750">
              <a:buFont typeface="Arial" panose="020B0604020202020204" pitchFamily="34" charset="0"/>
              <a:buChar char="•"/>
            </a:pPr>
            <a:r>
              <a:rPr lang="en-US">
                <a:latin typeface="Arial"/>
                <a:cs typeface="Arial"/>
              </a:rPr>
              <a:t>Saving NumPy Arrays</a:t>
            </a:r>
            <a:r>
              <a:rPr lang="en-US" sz="1800">
                <a:latin typeface="Arial"/>
                <a:cs typeface="Arial"/>
              </a:rPr>
              <a:t> to facilitate reusing and avoiding long processing time</a:t>
            </a:r>
          </a:p>
          <a:p>
            <a:pPr marL="285750" indent="-285750">
              <a:buFont typeface="Arial" panose="020B0604020202020204" pitchFamily="34" charset="0"/>
              <a:buChar char="•"/>
            </a:pPr>
            <a:endParaRPr lang="en-US">
              <a:latin typeface="Arial"/>
              <a:cs typeface="Arial"/>
            </a:endParaRPr>
          </a:p>
          <a:p>
            <a:pPr marL="285750" indent="-285750">
              <a:buFont typeface="Arial" panose="020B0604020202020204" pitchFamily="34" charset="0"/>
              <a:buChar char="•"/>
            </a:pPr>
            <a:r>
              <a:rPr lang="en-US" sz="1800"/>
              <a:t>Dead Kernel issues</a:t>
            </a:r>
          </a:p>
        </p:txBody>
      </p:sp>
      <p:pic>
        <p:nvPicPr>
          <p:cNvPr id="8" name="Picture 7">
            <a:extLst>
              <a:ext uri="{FF2B5EF4-FFF2-40B4-BE49-F238E27FC236}">
                <a16:creationId xmlns:a16="http://schemas.microsoft.com/office/drawing/2014/main" id="{021E0B95-4AFD-02B8-98B8-F6C6D50B7F99}"/>
              </a:ext>
            </a:extLst>
          </p:cNvPr>
          <p:cNvPicPr>
            <a:picLocks noChangeAspect="1"/>
          </p:cNvPicPr>
          <p:nvPr/>
        </p:nvPicPr>
        <p:blipFill rotWithShape="1">
          <a:blip r:embed="rId4"/>
          <a:srcRect r="1790" b="-4"/>
          <a:stretch/>
        </p:blipFill>
        <p:spPr>
          <a:xfrm>
            <a:off x="5660967" y="1846424"/>
            <a:ext cx="3178233" cy="1820424"/>
          </a:xfrm>
          <a:prstGeom prst="rect">
            <a:avLst/>
          </a:prstGeom>
        </p:spPr>
      </p:pic>
      <p:pic>
        <p:nvPicPr>
          <p:cNvPr id="9" name="Picture 8">
            <a:extLst>
              <a:ext uri="{FF2B5EF4-FFF2-40B4-BE49-F238E27FC236}">
                <a16:creationId xmlns:a16="http://schemas.microsoft.com/office/drawing/2014/main" id="{2B772BB3-C22F-CE97-AE8B-C07486AD12DC}"/>
              </a:ext>
            </a:extLst>
          </p:cNvPr>
          <p:cNvPicPr>
            <a:picLocks noChangeAspect="1"/>
          </p:cNvPicPr>
          <p:nvPr/>
        </p:nvPicPr>
        <p:blipFill rotWithShape="1">
          <a:blip r:embed="rId5"/>
          <a:srcRect l="9593" t="2048" r="4060" b="9761"/>
          <a:stretch/>
        </p:blipFill>
        <p:spPr>
          <a:xfrm>
            <a:off x="5660967" y="3873344"/>
            <a:ext cx="3178233" cy="1898966"/>
          </a:xfrm>
          <a:prstGeom prst="rect">
            <a:avLst/>
          </a:prstGeom>
        </p:spPr>
      </p:pic>
    </p:spTree>
    <p:extLst>
      <p:ext uri="{BB962C8B-B14F-4D97-AF65-F5344CB8AC3E}">
        <p14:creationId xmlns:p14="http://schemas.microsoft.com/office/powerpoint/2010/main" val="40363961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1799391" y="1090852"/>
            <a:ext cx="8382000" cy="476250"/>
          </a:xfrm>
          <a:prstGeom prst="rect">
            <a:avLst/>
          </a:prstGeom>
          <a:noFill/>
          <a:ln w="9525">
            <a:noFill/>
            <a:miter lim="800000"/>
            <a:headEnd/>
            <a:tailEnd/>
          </a:ln>
        </p:spPr>
        <p:txBody>
          <a:bodyPr lIns="91440" tIns="45720" rIns="91440" bIns="45720" anchor="t">
            <a:spAutoFit/>
          </a:bodyPr>
          <a:lstStyle/>
          <a:p>
            <a:r>
              <a:rPr lang="en-US" sz="2400">
                <a:solidFill>
                  <a:srgbClr val="F4702F"/>
                </a:solidFill>
                <a:latin typeface="Verdana"/>
                <a:ea typeface="Verdana"/>
              </a:rPr>
              <a:t>OPTIMUM MODEL FRAMEWORK</a:t>
            </a:r>
            <a:endParaRPr lang="en-US" sz="2400">
              <a:solidFill>
                <a:srgbClr val="F4702F"/>
              </a:solidFill>
              <a:latin typeface="Verdana" pitchFamily="34" charset="0"/>
            </a:endParaRP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7</a:t>
            </a:fld>
            <a:endParaRPr lang="en-US"/>
          </a:p>
        </p:txBody>
      </p:sp>
      <p:pic>
        <p:nvPicPr>
          <p:cNvPr id="5" name="Picture 7" descr="Table&#10;&#10;Description automatically generated">
            <a:extLst>
              <a:ext uri="{FF2B5EF4-FFF2-40B4-BE49-F238E27FC236}">
                <a16:creationId xmlns:a16="http://schemas.microsoft.com/office/drawing/2014/main" id="{27EEE468-2D16-4282-027A-DDE28E1B4F97}"/>
              </a:ext>
            </a:extLst>
          </p:cNvPr>
          <p:cNvPicPr>
            <a:picLocks noChangeAspect="1"/>
          </p:cNvPicPr>
          <p:nvPr/>
        </p:nvPicPr>
        <p:blipFill>
          <a:blip r:embed="rId4"/>
          <a:stretch>
            <a:fillRect/>
          </a:stretch>
        </p:blipFill>
        <p:spPr>
          <a:xfrm>
            <a:off x="583645" y="1766633"/>
            <a:ext cx="4103648" cy="4221390"/>
          </a:xfrm>
          <a:prstGeom prst="rect">
            <a:avLst/>
          </a:prstGeom>
          <a:ln>
            <a:solidFill>
              <a:schemeClr val="tx1"/>
            </a:solidFill>
          </a:ln>
        </p:spPr>
      </p:pic>
      <p:pic>
        <p:nvPicPr>
          <p:cNvPr id="8" name="Picture 8" descr="Table&#10;&#10;Description automatically generated">
            <a:extLst>
              <a:ext uri="{FF2B5EF4-FFF2-40B4-BE49-F238E27FC236}">
                <a16:creationId xmlns:a16="http://schemas.microsoft.com/office/drawing/2014/main" id="{64BA81BD-CE88-C479-F4DE-BA99FA93B7A3}"/>
              </a:ext>
            </a:extLst>
          </p:cNvPr>
          <p:cNvPicPr>
            <a:picLocks noChangeAspect="1"/>
          </p:cNvPicPr>
          <p:nvPr/>
        </p:nvPicPr>
        <p:blipFill>
          <a:blip r:embed="rId5"/>
          <a:stretch>
            <a:fillRect/>
          </a:stretch>
        </p:blipFill>
        <p:spPr>
          <a:xfrm>
            <a:off x="4731101" y="1766633"/>
            <a:ext cx="3880624" cy="4279060"/>
          </a:xfrm>
          <a:prstGeom prst="rect">
            <a:avLst/>
          </a:prstGeom>
          <a:ln>
            <a:solidFill>
              <a:schemeClr val="tx1"/>
            </a:solidFill>
          </a:ln>
        </p:spPr>
      </p:pic>
    </p:spTree>
    <p:extLst>
      <p:ext uri="{BB962C8B-B14F-4D97-AF65-F5344CB8AC3E}">
        <p14:creationId xmlns:p14="http://schemas.microsoft.com/office/powerpoint/2010/main" val="143495688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3572435" y="968188"/>
            <a:ext cx="8382000" cy="476250"/>
          </a:xfrm>
          <a:prstGeom prst="rect">
            <a:avLst/>
          </a:prstGeom>
          <a:noFill/>
          <a:ln w="9525">
            <a:noFill/>
            <a:miter lim="800000"/>
            <a:headEnd/>
            <a:tailEnd/>
          </a:ln>
        </p:spPr>
        <p:txBody>
          <a:bodyPr lIns="91440" tIns="45720" rIns="91440" bIns="45720" anchor="t">
            <a:spAutoFit/>
          </a:bodyPr>
          <a:lstStyle/>
          <a:p>
            <a:r>
              <a:rPr lang="en-US" sz="2400">
                <a:solidFill>
                  <a:srgbClr val="F4702F"/>
                </a:solidFill>
                <a:latin typeface="Verdana"/>
                <a:ea typeface="Verdana"/>
              </a:rPr>
              <a:t>RESULTS </a:t>
            </a:r>
            <a:endParaRPr lang="en-US" sz="2400">
              <a:solidFill>
                <a:srgbClr val="F4702F"/>
              </a:solidFill>
              <a:latin typeface="Verdana" pitchFamily="34" charset="0"/>
              <a:ea typeface="Verdana"/>
            </a:endParaRP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8</a:t>
            </a:fld>
            <a:endParaRPr lang="en-US"/>
          </a:p>
        </p:txBody>
      </p:sp>
      <p:pic>
        <p:nvPicPr>
          <p:cNvPr id="5" name="Picture 7" descr="Text, letter&#10;&#10;Description automatically generated">
            <a:extLst>
              <a:ext uri="{FF2B5EF4-FFF2-40B4-BE49-F238E27FC236}">
                <a16:creationId xmlns:a16="http://schemas.microsoft.com/office/drawing/2014/main" id="{5250C8C4-C219-7E8F-A594-A1AD2AC65B41}"/>
              </a:ext>
            </a:extLst>
          </p:cNvPr>
          <p:cNvPicPr>
            <a:picLocks noChangeAspect="1"/>
          </p:cNvPicPr>
          <p:nvPr/>
        </p:nvPicPr>
        <p:blipFill>
          <a:blip r:embed="rId4"/>
          <a:stretch>
            <a:fillRect/>
          </a:stretch>
        </p:blipFill>
        <p:spPr>
          <a:xfrm>
            <a:off x="637310" y="1967142"/>
            <a:ext cx="4267200" cy="965661"/>
          </a:xfrm>
          <a:prstGeom prst="rect">
            <a:avLst/>
          </a:prstGeom>
        </p:spPr>
      </p:pic>
      <p:pic>
        <p:nvPicPr>
          <p:cNvPr id="8" name="Picture 8" descr="Chart&#10;&#10;Description automatically generated">
            <a:extLst>
              <a:ext uri="{FF2B5EF4-FFF2-40B4-BE49-F238E27FC236}">
                <a16:creationId xmlns:a16="http://schemas.microsoft.com/office/drawing/2014/main" id="{3BC9292E-C0A1-C8C6-0D25-41EF1D7C35F2}"/>
              </a:ext>
            </a:extLst>
          </p:cNvPr>
          <p:cNvPicPr>
            <a:picLocks noChangeAspect="1"/>
          </p:cNvPicPr>
          <p:nvPr/>
        </p:nvPicPr>
        <p:blipFill>
          <a:blip r:embed="rId5"/>
          <a:stretch>
            <a:fillRect/>
          </a:stretch>
        </p:blipFill>
        <p:spPr>
          <a:xfrm>
            <a:off x="794965" y="3950014"/>
            <a:ext cx="3205018" cy="2402648"/>
          </a:xfrm>
          <a:prstGeom prst="rect">
            <a:avLst/>
          </a:prstGeom>
        </p:spPr>
      </p:pic>
      <p:pic>
        <p:nvPicPr>
          <p:cNvPr id="9" name="Picture 9" descr="Chart&#10;&#10;Description automatically generated">
            <a:extLst>
              <a:ext uri="{FF2B5EF4-FFF2-40B4-BE49-F238E27FC236}">
                <a16:creationId xmlns:a16="http://schemas.microsoft.com/office/drawing/2014/main" id="{742DBC43-C47C-63EF-D444-091CD1845350}"/>
              </a:ext>
            </a:extLst>
          </p:cNvPr>
          <p:cNvPicPr>
            <a:picLocks noChangeAspect="1"/>
          </p:cNvPicPr>
          <p:nvPr/>
        </p:nvPicPr>
        <p:blipFill>
          <a:blip r:embed="rId6"/>
          <a:stretch>
            <a:fillRect/>
          </a:stretch>
        </p:blipFill>
        <p:spPr>
          <a:xfrm>
            <a:off x="4401127" y="3945882"/>
            <a:ext cx="3470563" cy="2406780"/>
          </a:xfrm>
          <a:prstGeom prst="rect">
            <a:avLst/>
          </a:prstGeom>
        </p:spPr>
      </p:pic>
      <p:pic>
        <p:nvPicPr>
          <p:cNvPr id="10" name="Picture 10" descr="Graphical user interface&#10;&#10;Description automatically generated">
            <a:extLst>
              <a:ext uri="{FF2B5EF4-FFF2-40B4-BE49-F238E27FC236}">
                <a16:creationId xmlns:a16="http://schemas.microsoft.com/office/drawing/2014/main" id="{9AD401FE-5DC0-C2CA-0205-06906217D639}"/>
              </a:ext>
            </a:extLst>
          </p:cNvPr>
          <p:cNvPicPr>
            <a:picLocks noChangeAspect="1"/>
          </p:cNvPicPr>
          <p:nvPr/>
        </p:nvPicPr>
        <p:blipFill>
          <a:blip r:embed="rId7"/>
          <a:stretch>
            <a:fillRect/>
          </a:stretch>
        </p:blipFill>
        <p:spPr>
          <a:xfrm>
            <a:off x="5059218" y="1121409"/>
            <a:ext cx="3737941" cy="2334100"/>
          </a:xfrm>
          <a:prstGeom prst="rect">
            <a:avLst/>
          </a:prstGeom>
        </p:spPr>
      </p:pic>
    </p:spTree>
    <p:extLst>
      <p:ext uri="{BB962C8B-B14F-4D97-AF65-F5344CB8AC3E}">
        <p14:creationId xmlns:p14="http://schemas.microsoft.com/office/powerpoint/2010/main" val="281847418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3432444" y="957050"/>
            <a:ext cx="8382000" cy="476250"/>
          </a:xfrm>
          <a:prstGeom prst="rect">
            <a:avLst/>
          </a:prstGeom>
          <a:noFill/>
          <a:ln w="9525">
            <a:noFill/>
            <a:miter lim="800000"/>
            <a:headEnd/>
            <a:tailEnd/>
          </a:ln>
        </p:spPr>
        <p:txBody>
          <a:bodyPr lIns="91440" tIns="45720" rIns="91440" bIns="45720" anchor="t">
            <a:spAutoFit/>
          </a:bodyPr>
          <a:lstStyle/>
          <a:p>
            <a:r>
              <a:rPr lang="en-US" sz="2400">
                <a:solidFill>
                  <a:srgbClr val="F4702F"/>
                </a:solidFill>
                <a:latin typeface="Verdana"/>
                <a:ea typeface="Verdana"/>
              </a:rPr>
              <a:t>Optimum Model Hyperparameters</a:t>
            </a:r>
            <a:endParaRPr lang="en-US" sz="2400">
              <a:solidFill>
                <a:srgbClr val="F4702F"/>
              </a:solidFill>
              <a:latin typeface="Verdana" pitchFamily="34" charset="0"/>
              <a:ea typeface="Verdana"/>
            </a:endParaRPr>
          </a:p>
        </p:txBody>
      </p:sp>
      <p:pic>
        <p:nvPicPr>
          <p:cNvPr id="4" name="Picture 3" descr="wordmark_rev.png"/>
          <p:cNvPicPr>
            <a:picLocks noChangeAspect="1"/>
          </p:cNvPicPr>
          <p:nvPr/>
        </p:nvPicPr>
        <p:blipFill>
          <a:blip r:embed="rId3"/>
          <a:stretch>
            <a:fillRect/>
          </a:stretch>
        </p:blipFill>
        <p:spPr>
          <a:xfrm>
            <a:off x="304800" y="155626"/>
            <a:ext cx="2362200" cy="587426"/>
          </a:xfrm>
          <a:prstGeom prst="rect">
            <a:avLst/>
          </a:prstGeom>
        </p:spPr>
      </p:pic>
      <p:sp>
        <p:nvSpPr>
          <p:cNvPr id="2" name="Slide Number Placeholder 1">
            <a:extLst>
              <a:ext uri="{FF2B5EF4-FFF2-40B4-BE49-F238E27FC236}">
                <a16:creationId xmlns:a16="http://schemas.microsoft.com/office/drawing/2014/main" id="{8DF1A5BA-65E5-47B1-BE2A-75A5064AD0FF}"/>
              </a:ext>
            </a:extLst>
          </p:cNvPr>
          <p:cNvSpPr>
            <a:spLocks noGrp="1"/>
          </p:cNvSpPr>
          <p:nvPr>
            <p:ph type="sldNum" sz="quarter" idx="12"/>
          </p:nvPr>
        </p:nvSpPr>
        <p:spPr/>
        <p:txBody>
          <a:bodyPr/>
          <a:lstStyle/>
          <a:p>
            <a:pPr>
              <a:defRPr/>
            </a:pPr>
            <a:fld id="{55E56B30-D742-4D6F-A979-68739F7BCD5F}" type="slidenum">
              <a:rPr lang="en-US" smtClean="0"/>
              <a:pPr>
                <a:defRPr/>
              </a:pPr>
              <a:t>9</a:t>
            </a:fld>
            <a:endParaRPr lang="en-US"/>
          </a:p>
        </p:txBody>
      </p:sp>
      <p:graphicFrame>
        <p:nvGraphicFramePr>
          <p:cNvPr id="5" name="Table 6">
            <a:extLst>
              <a:ext uri="{FF2B5EF4-FFF2-40B4-BE49-F238E27FC236}">
                <a16:creationId xmlns:a16="http://schemas.microsoft.com/office/drawing/2014/main" id="{A7D3AD6B-A054-7E08-2591-B406E1A578E4}"/>
              </a:ext>
            </a:extLst>
          </p:cNvPr>
          <p:cNvGraphicFramePr>
            <a:graphicFrameLocks noGrp="1"/>
          </p:cNvGraphicFramePr>
          <p:nvPr>
            <p:extLst>
              <p:ext uri="{D42A27DB-BD31-4B8C-83A1-F6EECF244321}">
                <p14:modId xmlns:p14="http://schemas.microsoft.com/office/powerpoint/2010/main" val="3401453142"/>
              </p:ext>
            </p:extLst>
          </p:nvPr>
        </p:nvGraphicFramePr>
        <p:xfrm>
          <a:off x="799408" y="1446441"/>
          <a:ext cx="7778749" cy="4812942"/>
        </p:xfrm>
        <a:graphic>
          <a:graphicData uri="http://schemas.openxmlformats.org/drawingml/2006/table">
            <a:tbl>
              <a:tblPr firstRow="1" bandRow="1">
                <a:tableStyleId>{5DA37D80-6434-44D0-A028-1B22A696006F}</a:tableStyleId>
              </a:tblPr>
              <a:tblGrid>
                <a:gridCol w="894772">
                  <a:extLst>
                    <a:ext uri="{9D8B030D-6E8A-4147-A177-3AD203B41FA5}">
                      <a16:colId xmlns:a16="http://schemas.microsoft.com/office/drawing/2014/main" val="3259059521"/>
                    </a:ext>
                  </a:extLst>
                </a:gridCol>
                <a:gridCol w="3016250">
                  <a:extLst>
                    <a:ext uri="{9D8B030D-6E8A-4147-A177-3AD203B41FA5}">
                      <a16:colId xmlns:a16="http://schemas.microsoft.com/office/drawing/2014/main" val="1079882652"/>
                    </a:ext>
                  </a:extLst>
                </a:gridCol>
                <a:gridCol w="3867727">
                  <a:extLst>
                    <a:ext uri="{9D8B030D-6E8A-4147-A177-3AD203B41FA5}">
                      <a16:colId xmlns:a16="http://schemas.microsoft.com/office/drawing/2014/main" val="4142068851"/>
                    </a:ext>
                  </a:extLst>
                </a:gridCol>
              </a:tblGrid>
              <a:tr h="436397">
                <a:tc>
                  <a:txBody>
                    <a:bodyPr/>
                    <a:lstStyle/>
                    <a:p>
                      <a:r>
                        <a:rPr lang="en-US"/>
                        <a:t>Sr. No</a:t>
                      </a:r>
                    </a:p>
                  </a:txBody>
                  <a:tcPr/>
                </a:tc>
                <a:tc>
                  <a:txBody>
                    <a:bodyPr/>
                    <a:lstStyle/>
                    <a:p>
                      <a:r>
                        <a:rPr lang="en-US"/>
                        <a:t>Hyperparameter</a:t>
                      </a:r>
                    </a:p>
                  </a:txBody>
                  <a:tcPr/>
                </a:tc>
                <a:tc>
                  <a:txBody>
                    <a:bodyPr/>
                    <a:lstStyle/>
                    <a:p>
                      <a:r>
                        <a:rPr lang="en-US"/>
                        <a:t>Values</a:t>
                      </a:r>
                    </a:p>
                  </a:txBody>
                  <a:tcPr/>
                </a:tc>
                <a:extLst>
                  <a:ext uri="{0D108BD9-81ED-4DB2-BD59-A6C34878D82A}">
                    <a16:rowId xmlns:a16="http://schemas.microsoft.com/office/drawing/2014/main" val="4191078224"/>
                  </a:ext>
                </a:extLst>
              </a:tr>
              <a:tr h="477103">
                <a:tc>
                  <a:txBody>
                    <a:bodyPr/>
                    <a:lstStyle/>
                    <a:p>
                      <a:pPr algn="ctr"/>
                      <a:r>
                        <a:rPr lang="en-US" sz="1400"/>
                        <a:t>1</a:t>
                      </a:r>
                    </a:p>
                  </a:txBody>
                  <a:tcPr/>
                </a:tc>
                <a:tc>
                  <a:txBody>
                    <a:bodyPr/>
                    <a:lstStyle/>
                    <a:p>
                      <a:r>
                        <a:rPr lang="en-US" sz="1400"/>
                        <a:t>Image size  </a:t>
                      </a:r>
                    </a:p>
                  </a:txBody>
                  <a:tcPr/>
                </a:tc>
                <a:tc>
                  <a:txBody>
                    <a:bodyPr/>
                    <a:lstStyle/>
                    <a:p>
                      <a:r>
                        <a:rPr lang="en-US" sz="1400"/>
                        <a:t>60% of original value</a:t>
                      </a:r>
                    </a:p>
                    <a:p>
                      <a:pPr lvl="0">
                        <a:buNone/>
                      </a:pPr>
                      <a:r>
                        <a:rPr lang="en-US" sz="1400"/>
                        <a:t>(</a:t>
                      </a:r>
                      <a:r>
                        <a:rPr lang="en-US" sz="1400" b="0" i="0" u="none" strike="noStrike" noProof="0">
                          <a:latin typeface="Consolas"/>
                        </a:rPr>
                        <a:t> 432, 768, 3)</a:t>
                      </a:r>
                    </a:p>
                  </a:txBody>
                  <a:tcPr/>
                </a:tc>
                <a:extLst>
                  <a:ext uri="{0D108BD9-81ED-4DB2-BD59-A6C34878D82A}">
                    <a16:rowId xmlns:a16="http://schemas.microsoft.com/office/drawing/2014/main" val="1315249979"/>
                  </a:ext>
                </a:extLst>
              </a:tr>
              <a:tr h="477103">
                <a:tc>
                  <a:txBody>
                    <a:bodyPr/>
                    <a:lstStyle/>
                    <a:p>
                      <a:pPr algn="ctr"/>
                      <a:r>
                        <a:rPr lang="en-US" sz="1400"/>
                        <a:t>2</a:t>
                      </a:r>
                    </a:p>
                  </a:txBody>
                  <a:tcPr/>
                </a:tc>
                <a:tc>
                  <a:txBody>
                    <a:bodyPr/>
                    <a:lstStyle/>
                    <a:p>
                      <a:r>
                        <a:rPr lang="en-US" sz="1400"/>
                        <a:t>Training dataset:</a:t>
                      </a:r>
                    </a:p>
                    <a:p>
                      <a:r>
                        <a:rPr lang="en-US" sz="1400"/>
                        <a:t>Testing dataset:</a:t>
                      </a:r>
                    </a:p>
                  </a:txBody>
                  <a:tcPr/>
                </a:tc>
                <a:tc>
                  <a:txBody>
                    <a:bodyPr/>
                    <a:lstStyle/>
                    <a:p>
                      <a:pPr lvl="0">
                        <a:buNone/>
                      </a:pPr>
                      <a:r>
                        <a:rPr lang="en-US" sz="1400" b="0" i="0" u="none" strike="noStrike" noProof="0">
                          <a:latin typeface="Consolas"/>
                        </a:rPr>
                        <a:t>12504 images</a:t>
                      </a:r>
                    </a:p>
                    <a:p>
                      <a:pPr lvl="0">
                        <a:buNone/>
                      </a:pPr>
                      <a:r>
                        <a:rPr lang="en-US" sz="1400" b="0" i="0" u="none" strike="noStrike" noProof="0">
                          <a:latin typeface="Consolas"/>
                        </a:rPr>
                        <a:t>3126 images</a:t>
                      </a:r>
                      <a:endParaRPr lang="en-US" sz="1400"/>
                    </a:p>
                  </a:txBody>
                  <a:tcPr/>
                </a:tc>
                <a:extLst>
                  <a:ext uri="{0D108BD9-81ED-4DB2-BD59-A6C34878D82A}">
                    <a16:rowId xmlns:a16="http://schemas.microsoft.com/office/drawing/2014/main" val="3573437078"/>
                  </a:ext>
                </a:extLst>
              </a:tr>
              <a:tr h="436397">
                <a:tc>
                  <a:txBody>
                    <a:bodyPr/>
                    <a:lstStyle/>
                    <a:p>
                      <a:pPr algn="ctr"/>
                      <a:r>
                        <a:rPr lang="en-US" sz="1400"/>
                        <a:t>3</a:t>
                      </a:r>
                    </a:p>
                  </a:txBody>
                  <a:tcPr/>
                </a:tc>
                <a:tc>
                  <a:txBody>
                    <a:bodyPr/>
                    <a:lstStyle/>
                    <a:p>
                      <a:r>
                        <a:rPr lang="en-US" sz="1400"/>
                        <a:t>Batch size</a:t>
                      </a:r>
                    </a:p>
                  </a:txBody>
                  <a:tcPr/>
                </a:tc>
                <a:tc>
                  <a:txBody>
                    <a:bodyPr/>
                    <a:lstStyle/>
                    <a:p>
                      <a:r>
                        <a:rPr lang="en-US" sz="1400"/>
                        <a:t>32</a:t>
                      </a:r>
                    </a:p>
                  </a:txBody>
                  <a:tcPr/>
                </a:tc>
                <a:extLst>
                  <a:ext uri="{0D108BD9-81ED-4DB2-BD59-A6C34878D82A}">
                    <a16:rowId xmlns:a16="http://schemas.microsoft.com/office/drawing/2014/main" val="3211697870"/>
                  </a:ext>
                </a:extLst>
              </a:tr>
              <a:tr h="436397">
                <a:tc>
                  <a:txBody>
                    <a:bodyPr/>
                    <a:lstStyle/>
                    <a:p>
                      <a:pPr algn="ctr"/>
                      <a:r>
                        <a:rPr lang="en-US" sz="1400"/>
                        <a:t>4</a:t>
                      </a:r>
                    </a:p>
                  </a:txBody>
                  <a:tcPr/>
                </a:tc>
                <a:tc>
                  <a:txBody>
                    <a:bodyPr/>
                    <a:lstStyle/>
                    <a:p>
                      <a:r>
                        <a:rPr lang="en-US" sz="1400"/>
                        <a:t>Epoch</a:t>
                      </a:r>
                    </a:p>
                  </a:txBody>
                  <a:tcPr/>
                </a:tc>
                <a:tc>
                  <a:txBody>
                    <a:bodyPr/>
                    <a:lstStyle/>
                    <a:p>
                      <a:r>
                        <a:rPr lang="en-US" sz="1400"/>
                        <a:t>10</a:t>
                      </a:r>
                    </a:p>
                  </a:txBody>
                  <a:tcPr/>
                </a:tc>
                <a:extLst>
                  <a:ext uri="{0D108BD9-81ED-4DB2-BD59-A6C34878D82A}">
                    <a16:rowId xmlns:a16="http://schemas.microsoft.com/office/drawing/2014/main" val="4182764333"/>
                  </a:ext>
                </a:extLst>
              </a:tr>
              <a:tr h="436397">
                <a:tc>
                  <a:txBody>
                    <a:bodyPr/>
                    <a:lstStyle/>
                    <a:p>
                      <a:pPr algn="ctr"/>
                      <a:r>
                        <a:rPr lang="en-US" sz="1400"/>
                        <a:t>5</a:t>
                      </a:r>
                    </a:p>
                  </a:txBody>
                  <a:tcPr/>
                </a:tc>
                <a:tc>
                  <a:txBody>
                    <a:bodyPr/>
                    <a:lstStyle/>
                    <a:p>
                      <a:r>
                        <a:rPr lang="en-US" sz="1400"/>
                        <a:t>Optimizer</a:t>
                      </a:r>
                    </a:p>
                  </a:txBody>
                  <a:tcPr/>
                </a:tc>
                <a:tc>
                  <a:txBody>
                    <a:bodyPr/>
                    <a:lstStyle/>
                    <a:p>
                      <a:r>
                        <a:rPr lang="en-US" sz="1400"/>
                        <a:t>Adam (learning rate -0.001)</a:t>
                      </a:r>
                    </a:p>
                  </a:txBody>
                  <a:tcPr/>
                </a:tc>
                <a:extLst>
                  <a:ext uri="{0D108BD9-81ED-4DB2-BD59-A6C34878D82A}">
                    <a16:rowId xmlns:a16="http://schemas.microsoft.com/office/drawing/2014/main" val="3387765239"/>
                  </a:ext>
                </a:extLst>
              </a:tr>
              <a:tr h="436397">
                <a:tc>
                  <a:txBody>
                    <a:bodyPr/>
                    <a:lstStyle/>
                    <a:p>
                      <a:pPr algn="ctr"/>
                      <a:r>
                        <a:rPr lang="en-US" sz="1400"/>
                        <a:t>6</a:t>
                      </a:r>
                    </a:p>
                  </a:txBody>
                  <a:tcPr/>
                </a:tc>
                <a:tc>
                  <a:txBody>
                    <a:bodyPr/>
                    <a:lstStyle/>
                    <a:p>
                      <a:r>
                        <a:rPr lang="en-US" sz="1400"/>
                        <a:t>Loss Function</a:t>
                      </a:r>
                    </a:p>
                  </a:txBody>
                  <a:tcPr/>
                </a:tc>
                <a:tc>
                  <a:txBody>
                    <a:bodyPr/>
                    <a:lstStyle/>
                    <a:p>
                      <a:r>
                        <a:rPr lang="en-US" sz="1400"/>
                        <a:t>Mean Squared Error</a:t>
                      </a:r>
                    </a:p>
                  </a:txBody>
                  <a:tcPr/>
                </a:tc>
                <a:extLst>
                  <a:ext uri="{0D108BD9-81ED-4DB2-BD59-A6C34878D82A}">
                    <a16:rowId xmlns:a16="http://schemas.microsoft.com/office/drawing/2014/main" val="1942560331"/>
                  </a:ext>
                </a:extLst>
              </a:tr>
              <a:tr h="436397">
                <a:tc>
                  <a:txBody>
                    <a:bodyPr/>
                    <a:lstStyle/>
                    <a:p>
                      <a:pPr algn="ctr"/>
                      <a:r>
                        <a:rPr lang="en-US" sz="1400"/>
                        <a:t>7</a:t>
                      </a:r>
                    </a:p>
                  </a:txBody>
                  <a:tcPr/>
                </a:tc>
                <a:tc>
                  <a:txBody>
                    <a:bodyPr/>
                    <a:lstStyle/>
                    <a:p>
                      <a:r>
                        <a:rPr lang="en-US" sz="1400"/>
                        <a:t>Activation Function</a:t>
                      </a:r>
                    </a:p>
                  </a:txBody>
                  <a:tcPr/>
                </a:tc>
                <a:tc>
                  <a:txBody>
                    <a:bodyPr/>
                    <a:lstStyle/>
                    <a:p>
                      <a:r>
                        <a:rPr lang="en-US" sz="1400" err="1"/>
                        <a:t>ReLU</a:t>
                      </a:r>
                      <a:endParaRPr lang="en-US" sz="1400"/>
                    </a:p>
                  </a:txBody>
                  <a:tcPr/>
                </a:tc>
                <a:extLst>
                  <a:ext uri="{0D108BD9-81ED-4DB2-BD59-A6C34878D82A}">
                    <a16:rowId xmlns:a16="http://schemas.microsoft.com/office/drawing/2014/main" val="1918205578"/>
                  </a:ext>
                </a:extLst>
              </a:tr>
              <a:tr h="1066465">
                <a:tc>
                  <a:txBody>
                    <a:bodyPr/>
                    <a:lstStyle/>
                    <a:p>
                      <a:pPr algn="ctr"/>
                      <a:r>
                        <a:rPr lang="en-US" sz="1400"/>
                        <a:t>8</a:t>
                      </a:r>
                    </a:p>
                  </a:txBody>
                  <a:tcPr/>
                </a:tc>
                <a:tc>
                  <a:txBody>
                    <a:bodyPr/>
                    <a:lstStyle/>
                    <a:p>
                      <a:r>
                        <a:rPr lang="en-US" sz="1400"/>
                        <a:t>Layer sizes </a:t>
                      </a:r>
                    </a:p>
                  </a:txBody>
                  <a:tcPr/>
                </a:tc>
                <a:tc>
                  <a:txBody>
                    <a:bodyPr/>
                    <a:lstStyle/>
                    <a:p>
                      <a:r>
                        <a:rPr lang="en-US" sz="1400"/>
                        <a:t>7 Convolution Layers</a:t>
                      </a:r>
                    </a:p>
                    <a:p>
                      <a:pPr lvl="0">
                        <a:buNone/>
                      </a:pPr>
                      <a:r>
                        <a:rPr lang="en-US" sz="1400"/>
                        <a:t>6 Deconvolution Layers</a:t>
                      </a:r>
                    </a:p>
                    <a:p>
                      <a:pPr lvl="0">
                        <a:buNone/>
                      </a:pPr>
                      <a:r>
                        <a:rPr lang="en-US" sz="1400"/>
                        <a:t>3 max pooling Layers</a:t>
                      </a:r>
                    </a:p>
                    <a:p>
                      <a:pPr lvl="0">
                        <a:buNone/>
                      </a:pPr>
                      <a:r>
                        <a:rPr lang="en-US" sz="1400"/>
                        <a:t>9 Drop out Layers</a:t>
                      </a:r>
                    </a:p>
                    <a:p>
                      <a:pPr lvl="0">
                        <a:buNone/>
                      </a:pPr>
                      <a:r>
                        <a:rPr lang="en-US" sz="1400"/>
                        <a:t>2 Up-sampling Layers</a:t>
                      </a:r>
                    </a:p>
                  </a:txBody>
                  <a:tcPr/>
                </a:tc>
                <a:extLst>
                  <a:ext uri="{0D108BD9-81ED-4DB2-BD59-A6C34878D82A}">
                    <a16:rowId xmlns:a16="http://schemas.microsoft.com/office/drawing/2014/main" val="214748334"/>
                  </a:ext>
                </a:extLst>
              </a:tr>
            </a:tbl>
          </a:graphicData>
        </a:graphic>
      </p:graphicFrame>
    </p:spTree>
    <p:extLst>
      <p:ext uri="{BB962C8B-B14F-4D97-AF65-F5344CB8AC3E}">
        <p14:creationId xmlns:p14="http://schemas.microsoft.com/office/powerpoint/2010/main" val="311708789"/>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3881</Words>
  <Application>Microsoft Office PowerPoint</Application>
  <PresentationFormat>On-screen Show (4:3)</PresentationFormat>
  <Paragraphs>520</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Verdana</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Clemson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Affairs Plan</dc:title>
  <dc:creator>Student Affairs</dc:creator>
  <cp:lastModifiedBy>Sanskruti Jadhav</cp:lastModifiedBy>
  <cp:revision>5</cp:revision>
  <dcterms:created xsi:type="dcterms:W3CDTF">2011-11-14T16:54:31Z</dcterms:created>
  <dcterms:modified xsi:type="dcterms:W3CDTF">2022-05-03T21:12:58Z</dcterms:modified>
</cp:coreProperties>
</file>