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b6b117d8e3790bda" providerId="LiveId" clId="{E83AA45E-8FF9-47F7-890F-48AEB32C7661}"/>
    <pc:docChg chg="custSel addSld delSld modSld">
      <pc:chgData name="Nghia Nguyen" userId="b6b117d8e3790bda" providerId="LiveId" clId="{E83AA45E-8FF9-47F7-890F-48AEB32C7661}" dt="2020-11-03T00:46:01.519" v="546" actId="47"/>
      <pc:docMkLst>
        <pc:docMk/>
      </pc:docMkLst>
      <pc:sldChg chg="modSp mod">
        <pc:chgData name="Nghia Nguyen" userId="b6b117d8e3790bda" providerId="LiveId" clId="{E83AA45E-8FF9-47F7-890F-48AEB32C7661}" dt="2020-11-03T00:33:43.586" v="21" actId="15"/>
        <pc:sldMkLst>
          <pc:docMk/>
          <pc:sldMk cId="4116834341" sldId="257"/>
        </pc:sldMkLst>
        <pc:spChg chg="mod">
          <ac:chgData name="Nghia Nguyen" userId="b6b117d8e3790bda" providerId="LiveId" clId="{E83AA45E-8FF9-47F7-890F-48AEB32C7661}" dt="2020-11-03T00:33:43.586" v="21" actId="15"/>
          <ac:spMkLst>
            <pc:docMk/>
            <pc:sldMk cId="4116834341" sldId="257"/>
            <ac:spMk id="3" creationId="{7B0A6438-ABDE-4500-A657-318E1E0B5A7C}"/>
          </ac:spMkLst>
        </pc:spChg>
      </pc:sldChg>
      <pc:sldChg chg="del">
        <pc:chgData name="Nghia Nguyen" userId="b6b117d8e3790bda" providerId="LiveId" clId="{E83AA45E-8FF9-47F7-890F-48AEB32C7661}" dt="2020-11-03T00:46:01.519" v="546" actId="47"/>
        <pc:sldMkLst>
          <pc:docMk/>
          <pc:sldMk cId="681409230" sldId="260"/>
        </pc:sldMkLst>
      </pc:sldChg>
      <pc:sldChg chg="modSp mod">
        <pc:chgData name="Nghia Nguyen" userId="b6b117d8e3790bda" providerId="LiveId" clId="{E83AA45E-8FF9-47F7-890F-48AEB32C7661}" dt="2020-11-03T00:45:29.342" v="545" actId="20577"/>
        <pc:sldMkLst>
          <pc:docMk/>
          <pc:sldMk cId="1350650564" sldId="262"/>
        </pc:sldMkLst>
        <pc:spChg chg="mod">
          <ac:chgData name="Nghia Nguyen" userId="b6b117d8e3790bda" providerId="LiveId" clId="{E83AA45E-8FF9-47F7-890F-48AEB32C7661}" dt="2020-11-03T00:35:06.486" v="345" actId="20577"/>
          <ac:spMkLst>
            <pc:docMk/>
            <pc:sldMk cId="1350650564" sldId="262"/>
            <ac:spMk id="2" creationId="{9345C98F-2B97-48BE-961A-DADE0489351D}"/>
          </ac:spMkLst>
        </pc:spChg>
        <pc:spChg chg="mod">
          <ac:chgData name="Nghia Nguyen" userId="b6b117d8e3790bda" providerId="LiveId" clId="{E83AA45E-8FF9-47F7-890F-48AEB32C7661}" dt="2020-11-03T00:45:29.342" v="545" actId="20577"/>
          <ac:spMkLst>
            <pc:docMk/>
            <pc:sldMk cId="1350650564" sldId="262"/>
            <ac:spMk id="3" creationId="{7B0A6438-ABDE-4500-A657-318E1E0B5A7C}"/>
          </ac:spMkLst>
        </pc:spChg>
      </pc:sldChg>
      <pc:sldChg chg="modSp add mod">
        <pc:chgData name="Nghia Nguyen" userId="b6b117d8e3790bda" providerId="LiveId" clId="{E83AA45E-8FF9-47F7-890F-48AEB32C7661}" dt="2020-11-03T00:34:30.617" v="331" actId="20577"/>
        <pc:sldMkLst>
          <pc:docMk/>
          <pc:sldMk cId="3918240660" sldId="263"/>
        </pc:sldMkLst>
        <pc:spChg chg="mod">
          <ac:chgData name="Nghia Nguyen" userId="b6b117d8e3790bda" providerId="LiveId" clId="{E83AA45E-8FF9-47F7-890F-48AEB32C7661}" dt="2020-11-03T00:34:30.617" v="331" actId="20577"/>
          <ac:spMkLst>
            <pc:docMk/>
            <pc:sldMk cId="3918240660" sldId="263"/>
            <ac:spMk id="3" creationId="{7B0A6438-ABDE-4500-A657-318E1E0B5A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93EC-FA56-4B2A-BD6A-867EC3A5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CE62-7CF1-428C-9321-4DEFE7D4B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7069-E6C3-4385-AC43-B8AB1AC9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9B7E-7B7C-4A15-8432-9A970B30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F904-8398-487B-B7EB-D8A96CFD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9099-789F-4C1D-9301-272CC261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DAB9-5771-4F2C-8153-4E5209AF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7666-D0C9-4435-8F75-C3FE991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D4C5-EA12-4B3A-8587-A2E96D0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4CE7-0ABB-46F6-BDF3-3AFA1E83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18DC1-6AD1-43BC-B061-C63CAE5F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E3B1B-7CCE-48D2-957C-6E9E33F8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C7F2-04E4-4847-B822-F1E0166A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95FC-547B-4175-A905-3F4BC09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77D3-1E0C-4757-BDE8-4807A0F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511-0B02-4622-B344-5385BA9B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4865-0C6A-4AAD-89C8-13A18FF2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6D1A-1CE4-43FD-AC9A-01D1493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848-1F2F-4613-BA7E-E0D4BD8F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BD8B-9F86-4790-B105-61E25F9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8C6D-A413-413D-A9FA-EA35F085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E841-5E39-4F76-AC89-13BA1CAB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6256-2A1E-44B0-B7D5-E664D76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9282-230E-4F77-8DA2-E860B506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C184-8EB1-4756-8650-854D21B9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B3D4-A2FE-49E4-84BB-1D049268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0ADC-A537-4FC1-B151-FA02F1EE0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A571-C3FD-4FB8-BBD0-6F4EE327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BB2B4-4C07-49DF-B160-8B602F0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7261-D328-4514-857A-DA76C324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5CA3-F647-426C-9088-CDC8C6C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0BBE-B52B-4BD2-9A93-14D8A2A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E8A3-BBC7-4587-A29D-26AEF5C5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7BEB-2138-4527-8D06-8638C41B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234D-B449-43D2-BFCE-9615F4198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313C3-7A16-4CEC-99AE-98B4143F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84138-0CB8-4C87-8D9B-F4598FD5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F0B9D-04A3-4A1E-96ED-DE8D801A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C4B21-D6DB-48E7-850D-79712E59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93D-86F9-42C8-AD1D-8E65268F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A9828-2496-443D-BDCB-34FBBE3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BC46-7371-4FAF-9913-AEBBA6E1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48C5-7548-4790-88EA-964127D1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84F3C-EF94-4B51-9780-6B4138BE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DA0B-8488-4D72-9B82-263D52F5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4792-8BBB-4F27-9745-8EA58B1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B8F0-7944-404B-85DE-A1A3D1CB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ECF7-7C79-4060-AB7C-6069C35C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0521-2F8C-4AD1-A1B2-92D4A2C2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34B59-1351-4370-AAD8-00696F1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64128-D94C-433B-9D0A-49B0E1D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D9CA8-1308-40E6-BF0A-E5A15B1E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0A1C-6E15-4DE6-B581-61F7A3F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D0892-819A-46FB-BA0A-03C2EF05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C6B7-4A3E-43E8-AF66-FA5BC4F89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4225-43E1-4748-B7DB-919F9C62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283B-DDB8-469D-946B-81C8B52C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3452-247C-437E-805C-60226716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6F26C-56D9-44E9-B6DF-8082C091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BCF5-4885-4A08-82AA-DE1195B57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6C58-485A-432D-8627-144BED2B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5CB6-0E89-44D3-9489-27895F6B56D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8231-7705-4752-83B9-EB06C40C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A418-C728-499A-BB88-362602320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88A5-505B-4575-8458-A707C602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50CB-A12E-4B50-A0D1-6F523F05C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NRD 2013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A1F0-E28F-4959-B8DA-B62CEA6DE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11/2/2020</a:t>
            </a:r>
          </a:p>
        </p:txBody>
      </p:sp>
    </p:spTree>
    <p:extLst>
      <p:ext uri="{BB962C8B-B14F-4D97-AF65-F5344CB8AC3E}">
        <p14:creationId xmlns:p14="http://schemas.microsoft.com/office/powerpoint/2010/main" val="173046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Inflammatory bowel disease (IBD) are chronic conditions that affects approximately 1.3 – 3 million people in the United States</a:t>
            </a:r>
          </a:p>
          <a:p>
            <a:pPr lvl="1"/>
            <a:r>
              <a:rPr lang="en-US" dirty="0"/>
              <a:t>Crohn’s and Ulcerative colitis</a:t>
            </a:r>
          </a:p>
          <a:p>
            <a:r>
              <a:rPr lang="en-US" dirty="0"/>
              <a:t>1 of the top 5 most expensive GI conditions</a:t>
            </a:r>
          </a:p>
          <a:p>
            <a:r>
              <a:rPr lang="en-US" dirty="0"/>
              <a:t>More than $10 billion in the United States alone</a:t>
            </a:r>
          </a:p>
          <a:p>
            <a:r>
              <a:rPr lang="en-US" dirty="0"/>
              <a:t>Number one driver of healthcare costs in IBD patients is hospitalizations and readmissions</a:t>
            </a:r>
          </a:p>
          <a:p>
            <a:r>
              <a:rPr lang="en-US" dirty="0"/>
              <a:t>30- and 90-day rates of readmission for patients who received medical treatment for IBD are 18.1% and 26.0%,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1065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IBD flares and infections are common reasons for readmission</a:t>
            </a:r>
          </a:p>
          <a:p>
            <a:r>
              <a:rPr lang="en-US" dirty="0"/>
              <a:t>Inadequate pain control and need for parenteral nutrition are common risk factors</a:t>
            </a:r>
          </a:p>
          <a:p>
            <a:r>
              <a:rPr lang="en-US" dirty="0"/>
              <a:t>Current prediction models for 30- and 90-day readmission are based on traditional methods and without validation</a:t>
            </a:r>
          </a:p>
        </p:txBody>
      </p:sp>
    </p:spTree>
    <p:extLst>
      <p:ext uri="{BB962C8B-B14F-4D97-AF65-F5344CB8AC3E}">
        <p14:creationId xmlns:p14="http://schemas.microsoft.com/office/powerpoint/2010/main" val="307707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Nationwide Readmissions Database 2013</a:t>
            </a:r>
          </a:p>
          <a:p>
            <a:pPr lvl="1"/>
            <a:r>
              <a:rPr lang="en-US" dirty="0"/>
              <a:t>All-payer database of hospital inpatient stays</a:t>
            </a:r>
          </a:p>
          <a:p>
            <a:pPr lvl="1"/>
            <a:r>
              <a:rPr lang="en-US" dirty="0"/>
              <a:t>Longitudinally captures &gt;85% of inpatient discharges</a:t>
            </a:r>
          </a:p>
          <a:p>
            <a:pPr lvl="1"/>
            <a:r>
              <a:rPr lang="en-US" dirty="0"/>
              <a:t>21 state inpatient databases</a:t>
            </a:r>
          </a:p>
          <a:p>
            <a:r>
              <a:rPr lang="en-US" dirty="0"/>
              <a:t>We constructed a retrospective cohort</a:t>
            </a:r>
          </a:p>
          <a:p>
            <a:pPr lvl="1"/>
            <a:r>
              <a:rPr lang="en-US" dirty="0"/>
              <a:t>Inclusion Criteria</a:t>
            </a:r>
          </a:p>
          <a:p>
            <a:pPr lvl="2"/>
            <a:r>
              <a:rPr lang="en-US" dirty="0"/>
              <a:t>Adults with 1 or more hospitalizations between January and June 2013 with a primary or secondary discharge diagnosis of IBD</a:t>
            </a:r>
          </a:p>
          <a:p>
            <a:pPr lvl="2"/>
            <a:r>
              <a:rPr lang="en-US" dirty="0"/>
              <a:t>After the first admission with a discharge diagnosis of IBD, patients were deemed to be “at-risk” for hospitalization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Exclusion</a:t>
            </a:r>
          </a:p>
          <a:p>
            <a:pPr lvl="1"/>
            <a:r>
              <a:rPr lang="en-US" dirty="0"/>
              <a:t>Patients age &lt;18 at time of index hospitalization</a:t>
            </a:r>
          </a:p>
          <a:p>
            <a:pPr lvl="1"/>
            <a:r>
              <a:rPr lang="en-US" dirty="0"/>
              <a:t>Index hospitalization between July and December 2013</a:t>
            </a:r>
          </a:p>
          <a:p>
            <a:pPr lvl="1"/>
            <a:r>
              <a:rPr lang="en-US" dirty="0"/>
              <a:t>Initial hospitalization for elective surgery</a:t>
            </a:r>
          </a:p>
          <a:p>
            <a:pPr lvl="1"/>
            <a:r>
              <a:rPr lang="en-US" dirty="0"/>
              <a:t>Transferred from another hospital</a:t>
            </a:r>
          </a:p>
          <a:p>
            <a:pPr lvl="1"/>
            <a:r>
              <a:rPr lang="en-US" dirty="0"/>
              <a:t>Missing data for length of hospital stay</a:t>
            </a:r>
          </a:p>
          <a:p>
            <a:pPr lvl="1"/>
            <a:r>
              <a:rPr lang="en-US" dirty="0"/>
              <a:t>Missing data on hospital charges for a given admission</a:t>
            </a:r>
          </a:p>
        </p:txBody>
      </p:sp>
    </p:spTree>
    <p:extLst>
      <p:ext uri="{BB962C8B-B14F-4D97-AF65-F5344CB8AC3E}">
        <p14:creationId xmlns:p14="http://schemas.microsoft.com/office/powerpoint/2010/main" val="39182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Inflammatory bowel disease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We used the Clinical Classifications Software (CCS) for International Classification of Diseases, 9</a:t>
            </a:r>
            <a:r>
              <a:rPr lang="en-US" baseline="30000" dirty="0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Revision-Clinical Modification (ICD-9-CM), developed by Healthcare Cost and Utilization Project (HCUP)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Patients with IBD were identified with a CCS code 144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CCS is a categorization scheme for diagnoses and procedures that collapses ICD-9</a:t>
            </a:r>
            <a:r>
              <a:rPr lang="en-US" dirty="0">
                <a:latin typeface="Arial" panose="020B0604020202020204" pitchFamily="34" charset="0"/>
              </a:rPr>
              <a:t>-CM’s extensive codes into small number of categories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 clinically meaningful and more useful for presenting descriptive statistics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555.0, 555.1, 555.2, 555.9, 556.0, 556.1, 556.2, 556.3, 556.6, 556.8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7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98F-2B97-48BE-961A-DADE04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438-ABDE-4500-A657-318E1E0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14,325,172 discharge records included in the NRD 2013</a:t>
            </a:r>
          </a:p>
          <a:p>
            <a:pPr lvl="1"/>
            <a:r>
              <a:rPr lang="en-US" dirty="0"/>
              <a:t>94,498 records were identified for analysis</a:t>
            </a:r>
          </a:p>
          <a:p>
            <a:pPr lvl="1"/>
            <a:r>
              <a:rPr lang="en-US" dirty="0"/>
              <a:t>47,402 unique patients with index hospitalizations between January and June 2013</a:t>
            </a:r>
          </a:p>
        </p:txBody>
      </p:sp>
    </p:spTree>
    <p:extLst>
      <p:ext uri="{BB962C8B-B14F-4D97-AF65-F5344CB8AC3E}">
        <p14:creationId xmlns:p14="http://schemas.microsoft.com/office/powerpoint/2010/main" val="135065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NRD 2013</vt:lpstr>
      <vt:lpstr>Background</vt:lpstr>
      <vt:lpstr>Background</vt:lpstr>
      <vt:lpstr>Methods</vt:lpstr>
      <vt:lpstr>Methods</vt:lpstr>
      <vt:lpstr>Methods</vt:lpstr>
      <vt:lpstr>Patient cohort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NRD 2013</dc:title>
  <dc:creator>Nghia Nguyen</dc:creator>
  <cp:lastModifiedBy>Nghia Nguyen</cp:lastModifiedBy>
  <cp:revision>3</cp:revision>
  <dcterms:created xsi:type="dcterms:W3CDTF">2020-11-02T23:49:29Z</dcterms:created>
  <dcterms:modified xsi:type="dcterms:W3CDTF">2020-11-03T00:46:05Z</dcterms:modified>
</cp:coreProperties>
</file>