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70" r:id="rId9"/>
    <p:sldId id="274" r:id="rId10"/>
    <p:sldId id="275" r:id="rId11"/>
    <p:sldId id="265" r:id="rId12"/>
    <p:sldId id="277" r:id="rId13"/>
    <p:sldId id="278" r:id="rId14"/>
    <p:sldId id="279" r:id="rId15"/>
    <p:sldId id="272" r:id="rId16"/>
    <p:sldId id="273" r:id="rId17"/>
    <p:sldId id="264" r:id="rId18"/>
    <p:sldId id="271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08-4FA1-B240-D88D4DCB4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08-4FA1-B240-D88D4DCB45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08-4FA1-B240-D88D4DCB45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08-4FA1-B240-D88D4DCB45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08-4FA1-B240-D88D4DCB45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08-4FA1-B240-D88D4DCB45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08-4FA1-B240-D88D4DCB45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08-4FA1-B240-D88D4DCB45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08-4FA1-B240-D88D4DCB45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08-4FA1-B240-D88D4DCB45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50.2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Клюшов 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3-49FD-8657-4669687D27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Куусела 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3-49FD-8657-4669687D27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Лисицкий 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9FD-8657-4669687D27E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Кузнецова 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3-49FD-8657-4669687D2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6356928"/>
        <c:axId val="136357408"/>
      </c:barChart>
      <c:catAx>
        <c:axId val="1363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7408"/>
        <c:crosses val="autoZero"/>
        <c:auto val="1"/>
        <c:lblAlgn val="ctr"/>
        <c:lblOffset val="100"/>
        <c:noMultiLvlLbl val="0"/>
      </c:catAx>
      <c:valAx>
        <c:axId val="13635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6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175</c:v>
                </c:pt>
                <c:pt idx="1">
                  <c:v>1240</c:v>
                </c:pt>
                <c:pt idx="2">
                  <c:v>1566</c:v>
                </c:pt>
                <c:pt idx="3">
                  <c:v>5472</c:v>
                </c:pt>
                <c:pt idx="4">
                  <c:v>86</c:v>
                </c:pt>
                <c:pt idx="5">
                  <c:v>341</c:v>
                </c:pt>
                <c:pt idx="6">
                  <c:v>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944</c:v>
                </c:pt>
                <c:pt idx="2">
                  <c:v>500</c:v>
                </c:pt>
                <c:pt idx="3">
                  <c:v>0</c:v>
                </c:pt>
                <c:pt idx="4">
                  <c:v>652</c:v>
                </c:pt>
                <c:pt idx="5">
                  <c:v>0</c:v>
                </c:pt>
                <c:pt idx="6">
                  <c:v>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700</c:v>
                </c:pt>
                <c:pt idx="3">
                  <c:v>0</c:v>
                </c:pt>
                <c:pt idx="4">
                  <c:v>272</c:v>
                </c:pt>
                <c:pt idx="5">
                  <c:v>91</c:v>
                </c:pt>
                <c:pt idx="6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301</c:v>
                </c:pt>
                <c:pt idx="1">
                  <c:v>919</c:v>
                </c:pt>
                <c:pt idx="2">
                  <c:v>1604</c:v>
                </c:pt>
                <c:pt idx="3">
                  <c:v>3419</c:v>
                </c:pt>
                <c:pt idx="4">
                  <c:v>0</c:v>
                </c:pt>
                <c:pt idx="5">
                  <c:v>463</c:v>
                </c:pt>
                <c:pt idx="6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FB-45D8-B223-3EF355C5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FB-45D8-B223-3EF355C5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FB-45D8-B223-3EF355C5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FB-45D8-B223-3EF355C5BB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Клюшов Н</c:v>
                </c:pt>
                <c:pt idx="1">
                  <c:v>Куусела Д</c:v>
                </c:pt>
                <c:pt idx="2">
                  <c:v>Лисицкий О</c:v>
                </c:pt>
                <c:pt idx="3">
                  <c:v>Кузнецова 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130.5</c:v>
                </c:pt>
                <c:pt idx="1">
                  <c:v>87.4</c:v>
                </c:pt>
                <c:pt idx="2">
                  <c:v>77</c:v>
                </c:pt>
                <c:pt idx="3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0-4F5E-929C-E1BEB4AA24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9B9C-2CD3-A14F-B1DA-58CDF5AC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0DD96-18FA-9DC8-9150-950F7367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1D5CB-5909-886E-1244-CE01058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A6E54-3799-73E0-67D9-4C17DDF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38E62-1D88-B0BF-7317-F0816CF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D083-7848-51D6-173E-3FF55E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7D33F-E095-6D8F-8798-AC9E97B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9B336-A2A0-ABFA-C931-B9FE751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A632D-9333-DC40-501D-F66F849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F5266-4E27-5C89-2A36-2D2F9BD5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004AD-F0EA-4B38-C975-D2C4B577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1EC8C-F84A-436B-E66F-DA56085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93F2C-253F-A6D5-B6B1-B354270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829BF-8CDB-C5ED-3929-C618FC2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DB26-7A59-5C80-7DE9-BC9C993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2523-8182-7126-6CBB-F71A1D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0FD8-64CE-4FEB-639E-06B5B872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6C83-74AF-0239-9193-6E8A273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9EC0-0D76-C908-5722-91F403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AAF0-9222-FBFB-E850-DE42333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99D3-EAA7-3F89-C0ED-020513F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D12C2-5E1B-6C96-CE74-7D729185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B52C-4924-B34E-37CC-6DCC3D4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36434-3C8E-3F90-4C2F-44CD3C2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ED1A9-DFEE-191D-E385-3C2A1C1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03FC-F721-8CF4-595E-5F0F81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9C15-0794-E3DE-2854-83DB45AB5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0FF9C-BA90-5E1E-2CD0-01BCFF7F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ED478-A668-1A40-8ED9-6E8A625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3727-03B9-9757-FEFD-CDB0E30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05BA5-1F00-1F09-9822-04D1721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D88C-5661-1B59-BBAB-CFD8A816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B4539-A05F-A51D-9B75-6538E90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3486-5E25-A015-B6B5-89559067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6D3CAD-9933-0DC7-EFCF-62DAD2D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4B678-071F-DBB8-DD52-735A000F5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311CF8-07DE-D765-C567-CD8468B4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5BD1F-B328-2D84-A709-E2791AE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54925-6747-BE65-FE7C-9BB97FD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E7-AFF9-AF63-B5B0-E20D354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D12CD-6FA6-C995-534F-07656A8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A2CDA-0305-184F-4432-C624BA33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2E422-A39D-2E90-E4EE-BE9FB49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5BD1FF-7CCC-DA33-9A2D-0A0C00B1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803C13-03A4-6EB5-C9A3-601B08E6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0F01-11F5-492B-C46A-E07BA1F8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186-BAAC-B173-332A-AFF5145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286C7-C2DD-3E6D-6375-A93F12E0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1EDD3-6ADF-B338-7FC5-D8760BA9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394B0-582E-A3AC-035F-F5E497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33DF-6853-F73A-0205-BDC99B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390BC-EA64-174A-6647-2024B04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CA4F-4D7C-4A69-834A-83F0C3B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57F252-0F26-B39C-AF78-24949668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191D1-7E56-86B1-DD6B-8872C3BA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D7653-B98F-9D2C-8B6F-6797698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63A18-EB83-7B4C-9439-2E9E3A9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828D0-A3B8-5F68-E7BE-DC54FD9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369-B513-B590-EBF0-EAB63D6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92B4A-5096-6851-679F-48297385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AAC5-2011-6A3A-3608-00148421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75ACB-0CB5-A9FC-33A2-59DD384B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A9D6C-7371-8A48-4AF7-D3784FAC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AFE-E76B-13F1-F2FB-5342B7B8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</a:t>
            </a:r>
            <a:r>
              <a:rPr lang="en-US" dirty="0" err="1"/>
              <a:t>AutoReport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A9007-BA53-F904-C9EC-E6B56AE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>
            <a:normAutofit/>
          </a:bodyPr>
          <a:lstStyle/>
          <a:p>
            <a:r>
              <a:rPr lang="ru-RU" sz="2000" dirty="0"/>
              <a:t>Для предмета  </a:t>
            </a:r>
            <a:r>
              <a:rPr lang="en-US" sz="2000" dirty="0"/>
              <a:t>“</a:t>
            </a:r>
            <a:r>
              <a:rPr lang="ru-RU" sz="2000" dirty="0"/>
              <a:t>Технологии производства ПО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Выполнено:</a:t>
            </a:r>
          </a:p>
          <a:p>
            <a:r>
              <a:rPr lang="ru-RU" sz="2000" dirty="0" err="1"/>
              <a:t>Клюшов</a:t>
            </a:r>
            <a:r>
              <a:rPr lang="ru-RU" sz="2000" dirty="0"/>
              <a:t> Н.</a:t>
            </a:r>
          </a:p>
          <a:p>
            <a:r>
              <a:rPr lang="ru-RU" sz="2000" dirty="0" err="1"/>
              <a:t>Куусела</a:t>
            </a:r>
            <a:r>
              <a:rPr lang="ru-RU" sz="2000" dirty="0"/>
              <a:t> Д.</a:t>
            </a:r>
          </a:p>
          <a:p>
            <a:r>
              <a:rPr lang="ru-RU" sz="2000" dirty="0"/>
              <a:t>Лисицкий О.</a:t>
            </a:r>
          </a:p>
          <a:p>
            <a:r>
              <a:rPr lang="ru-RU" sz="2000" dirty="0"/>
              <a:t>Кузнецова Е.</a:t>
            </a:r>
          </a:p>
          <a:p>
            <a:r>
              <a:rPr lang="ru-RU" sz="2000" dirty="0"/>
              <a:t>23.05.2023</a:t>
            </a:r>
          </a:p>
        </p:txBody>
      </p:sp>
    </p:spTree>
    <p:extLst>
      <p:ext uri="{BB962C8B-B14F-4D97-AF65-F5344CB8AC3E}">
        <p14:creationId xmlns:p14="http://schemas.microsoft.com/office/powerpoint/2010/main" val="14897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5F6BD-6310-C6C6-1229-B206040A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27259"/>
            <a:ext cx="8128000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Клюшова</a:t>
            </a:r>
            <a:r>
              <a:rPr lang="ru-RU" dirty="0"/>
              <a:t> 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менеджер</a:t>
            </a:r>
          </a:p>
          <a:p>
            <a:r>
              <a:rPr lang="ru-RU" dirty="0"/>
              <a:t>Кол-во слов/час: 358.3    Кол-во строк кода/час: 58.3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46889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1306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2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Кууселы</a:t>
            </a:r>
            <a:r>
              <a:rPr lang="ru-RU" dirty="0"/>
              <a:t> 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секретарь</a:t>
            </a:r>
          </a:p>
          <a:p>
            <a:r>
              <a:rPr lang="ru-RU" dirty="0"/>
              <a:t>Кол-во слов/час: 350.5    Кол-во строк кода/час: 0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11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55252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Лисицкого 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253,4    Кол-во строк кода/час: 13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33854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37524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6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Кузнецовой 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189,5    Кол-во строк кода/час: 46,3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0425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48241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74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проект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C4FF6E-1E9D-BCA8-8A36-3DF862D70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59116"/>
              </p:ext>
            </p:extLst>
          </p:nvPr>
        </p:nvGraphicFramePr>
        <p:xfrm>
          <a:off x="4632960" y="13066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F024AF-310F-3F48-4C3B-FA81194DCB66}"/>
              </a:ext>
            </a:extLst>
          </p:cNvPr>
          <p:cNvSpPr txBox="1"/>
          <p:nvPr/>
        </p:nvSpPr>
        <p:spPr>
          <a:xfrm>
            <a:off x="838200" y="2221992"/>
            <a:ext cx="4681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График временных затрат членов команды относительно всего времени.</a:t>
            </a:r>
          </a:p>
          <a:p>
            <a:endParaRPr lang="ru-RU" sz="2400" dirty="0"/>
          </a:p>
          <a:p>
            <a:r>
              <a:rPr lang="ru-RU" sz="2400" dirty="0"/>
              <a:t>Общее время: 414.5</a:t>
            </a:r>
          </a:p>
          <a:p>
            <a:r>
              <a:rPr lang="ru-RU" sz="2400" dirty="0" err="1"/>
              <a:t>Клюшов</a:t>
            </a:r>
            <a:r>
              <a:rPr lang="ru-RU" sz="2400" dirty="0"/>
              <a:t> Н: 130.5</a:t>
            </a:r>
          </a:p>
          <a:p>
            <a:r>
              <a:rPr lang="ru-RU" sz="2400" dirty="0" err="1"/>
              <a:t>Куусела</a:t>
            </a:r>
            <a:r>
              <a:rPr lang="ru-RU" sz="2400" dirty="0"/>
              <a:t> Д: 87.4</a:t>
            </a:r>
          </a:p>
          <a:p>
            <a:r>
              <a:rPr lang="ru-RU" sz="2400" dirty="0"/>
              <a:t>Лисицкий О: 77.0</a:t>
            </a:r>
          </a:p>
          <a:p>
            <a:r>
              <a:rPr lang="ru-RU" sz="2400" dirty="0"/>
              <a:t>Кузнецова Е: 118.6</a:t>
            </a:r>
          </a:p>
        </p:txBody>
      </p:sp>
    </p:spTree>
    <p:extLst>
      <p:ext uri="{BB962C8B-B14F-4D97-AF65-F5344CB8AC3E}">
        <p14:creationId xmlns:p14="http://schemas.microsoft.com/office/powerpoint/2010/main" val="1210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каждый тип деятельности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DD17B1-718C-03B2-5A9D-152F8ED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62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документации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3571ECB-857A-6070-1DD1-523DA10A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9627"/>
              </p:ext>
            </p:extLst>
          </p:nvPr>
        </p:nvGraphicFramePr>
        <p:xfrm>
          <a:off x="1203012" y="1690688"/>
          <a:ext cx="9598827" cy="421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141">
                  <a:extLst>
                    <a:ext uri="{9D8B030D-6E8A-4147-A177-3AD203B41FA5}">
                      <a16:colId xmlns:a16="http://schemas.microsoft.com/office/drawing/2014/main" val="334658179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15146038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31681305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2638483191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548922860"/>
                    </a:ext>
                  </a:extLst>
                </a:gridCol>
                <a:gridCol w="1077886">
                  <a:extLst>
                    <a:ext uri="{9D8B030D-6E8A-4147-A177-3AD203B41FA5}">
                      <a16:colId xmlns:a16="http://schemas.microsoft.com/office/drawing/2014/main" val="1747897800"/>
                    </a:ext>
                  </a:extLst>
                </a:gridCol>
                <a:gridCol w="1371261">
                  <a:extLst>
                    <a:ext uri="{9D8B030D-6E8A-4147-A177-3AD203B41FA5}">
                      <a16:colId xmlns:a16="http://schemas.microsoft.com/office/drawing/2014/main" val="119756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символов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 (слов/час)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78298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C0E0-AB45-E370-DE70-D12E87FA70AD}"/>
              </a:ext>
            </a:extLst>
          </p:cNvPr>
          <p:cNvSpPr txBox="1"/>
          <p:nvPr/>
        </p:nvSpPr>
        <p:spPr>
          <a:xfrm>
            <a:off x="838200" y="3799471"/>
            <a:ext cx="51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D61E29-2E7C-50DF-CCBE-AEFD05E9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2432"/>
              </p:ext>
            </p:extLst>
          </p:nvPr>
        </p:nvGraphicFramePr>
        <p:xfrm>
          <a:off x="2117570" y="1676031"/>
          <a:ext cx="875362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938">
                  <a:extLst>
                    <a:ext uri="{9D8B030D-6E8A-4147-A177-3AD203B41FA5}">
                      <a16:colId xmlns:a16="http://schemas.microsoft.com/office/drawing/2014/main" val="903259763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858929962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776432885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3739630401"/>
                    </a:ext>
                  </a:extLst>
                </a:gridCol>
                <a:gridCol w="1058598">
                  <a:extLst>
                    <a:ext uri="{9D8B030D-6E8A-4147-A177-3AD203B41FA5}">
                      <a16:colId xmlns:a16="http://schemas.microsoft.com/office/drawing/2014/main" val="3829511787"/>
                    </a:ext>
                  </a:extLst>
                </a:gridCol>
                <a:gridCol w="1859278">
                  <a:extLst>
                    <a:ext uri="{9D8B030D-6E8A-4147-A177-3AD203B41FA5}">
                      <a16:colId xmlns:a16="http://schemas.microsoft.com/office/drawing/2014/main" val="10355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файлов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строк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классов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 (строк/час)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ru-RU" dirty="0"/>
                        <a:t>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1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9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javascript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78156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4698F7D-BF3F-1621-7277-A7BE93F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1786"/>
              </p:ext>
            </p:extLst>
          </p:nvPr>
        </p:nvGraphicFramePr>
        <p:xfrm>
          <a:off x="2117570" y="4445802"/>
          <a:ext cx="8615680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5679683"/>
                    </a:ext>
                  </a:extLst>
                </a:gridCol>
                <a:gridCol w="1465072">
                  <a:extLst>
                    <a:ext uri="{9D8B030D-6E8A-4147-A177-3AD203B41FA5}">
                      <a16:colId xmlns:a16="http://schemas.microsoft.com/office/drawing/2014/main" val="196279811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114992261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285332958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3632509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теста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Запланированные тесты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Проведенные тесты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0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тестировалось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2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A9EC2-5C1B-347F-3849-F8EC66F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прошлом семестре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8DC0-8283-6F43-7DF3-AD960034D2A2}"/>
              </a:ext>
            </a:extLst>
          </p:cNvPr>
          <p:cNvSpPr txBox="1"/>
          <p:nvPr/>
        </p:nvSpPr>
        <p:spPr>
          <a:xfrm>
            <a:off x="838200" y="1262589"/>
            <a:ext cx="296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25770-0D02-D9F4-F6AF-33BCEF2E9A92}"/>
              </a:ext>
            </a:extLst>
          </p:cNvPr>
          <p:cNvSpPr txBox="1"/>
          <p:nvPr/>
        </p:nvSpPr>
        <p:spPr>
          <a:xfrm>
            <a:off x="800762" y="3413983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4D90F-A2B0-EBF4-368E-162BAFBA596B}"/>
              </a:ext>
            </a:extLst>
          </p:cNvPr>
          <p:cNvSpPr txBox="1"/>
          <p:nvPr/>
        </p:nvSpPr>
        <p:spPr>
          <a:xfrm>
            <a:off x="6922032" y="1262773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документации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FA5EFE43-EC55-3300-1006-800CB7AC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65527"/>
              </p:ext>
            </p:extLst>
          </p:nvPr>
        </p:nvGraphicFramePr>
        <p:xfrm>
          <a:off x="924170" y="1908920"/>
          <a:ext cx="5810739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913">
                  <a:extLst>
                    <a:ext uri="{9D8B030D-6E8A-4147-A177-3AD203B41FA5}">
                      <a16:colId xmlns:a16="http://schemas.microsoft.com/office/drawing/2014/main" val="2064203293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1062364270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29106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файлов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81301"/>
                  </a:ext>
                </a:extLst>
              </a:tr>
            </a:tbl>
          </a:graphicData>
        </a:graphic>
      </p:graphicFrame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B75147E1-FD77-DCEF-6D99-0012D4666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01588"/>
              </p:ext>
            </p:extLst>
          </p:nvPr>
        </p:nvGraphicFramePr>
        <p:xfrm>
          <a:off x="924169" y="4231396"/>
          <a:ext cx="599786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188773805"/>
                    </a:ext>
                  </a:extLst>
                </a:gridCol>
                <a:gridCol w="1802423">
                  <a:extLst>
                    <a:ext uri="{9D8B030D-6E8A-4147-A177-3AD203B41FA5}">
                      <a16:colId xmlns:a16="http://schemas.microsoft.com/office/drawing/2014/main" val="131708980"/>
                    </a:ext>
                  </a:extLst>
                </a:gridCol>
                <a:gridCol w="1066811">
                  <a:extLst>
                    <a:ext uri="{9D8B030D-6E8A-4147-A177-3AD203B41FA5}">
                      <a16:colId xmlns:a16="http://schemas.microsoft.com/office/drawing/2014/main" val="2601668108"/>
                    </a:ext>
                  </a:extLst>
                </a:gridCol>
                <a:gridCol w="1221675">
                  <a:extLst>
                    <a:ext uri="{9D8B030D-6E8A-4147-A177-3AD203B41FA5}">
                      <a16:colId xmlns:a16="http://schemas.microsoft.com/office/drawing/2014/main" val="19152629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Тип теста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Запланированные тесты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Проведенные тесты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44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6326"/>
                  </a:ext>
                </a:extLst>
              </a:tr>
            </a:tbl>
          </a:graphicData>
        </a:graphic>
      </p:graphicFrame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4CF74030-3938-E548-42B8-B03E6159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1490"/>
              </p:ext>
            </p:extLst>
          </p:nvPr>
        </p:nvGraphicFramePr>
        <p:xfrm>
          <a:off x="7058020" y="1993715"/>
          <a:ext cx="4694180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74007">
                  <a:extLst>
                    <a:ext uri="{9D8B030D-6E8A-4147-A177-3AD203B41FA5}">
                      <a16:colId xmlns:a16="http://schemas.microsoft.com/office/drawing/2014/main" val="1935748935"/>
                    </a:ext>
                  </a:extLst>
                </a:gridCol>
                <a:gridCol w="1503484">
                  <a:extLst>
                    <a:ext uri="{9D8B030D-6E8A-4147-A177-3AD203B41FA5}">
                      <a16:colId xmlns:a16="http://schemas.microsoft.com/office/drawing/2014/main" val="43994857"/>
                    </a:ext>
                  </a:extLst>
                </a:gridCol>
                <a:gridCol w="1116689">
                  <a:extLst>
                    <a:ext uri="{9D8B030D-6E8A-4147-A177-3AD203B41FA5}">
                      <a16:colId xmlns:a16="http://schemas.microsoft.com/office/drawing/2014/main" val="3320591466"/>
                    </a:ext>
                  </a:extLst>
                </a:gridCol>
              </a:tblGrid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1837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5978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01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1812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634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4760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8521-A4B6-19C7-D3C6-AA53B17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9816-149F-D4F6-FBFB-C398BDA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заключается в создании дополнительной функциональности сайта ИМИТ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ПетрГУ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раздела "отчётность студентов":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автоматического создания отчётов на основании заранее имеющихся в файловой системе учебных планов образовательных направлений института;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вставить информацию о практиках в процессе формирования документа отчёта;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сохранения и редактирования отчётов на сайте.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D6EB-2EC3-82D5-A274-A4F657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10B54-7CDB-A0B8-C2C4-E84FC7E3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функции сервиса доступны только авторизованным на сайте ИМИТ пользователям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загружать со своего персонального компьютера отчёт с предварительным выбором года и семестра (осенний / весенний) для дальнейшей работы с ним;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добавлять данные из файлов учебных планов в базу данных;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формировать отчёт;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самостоятельно проверить и исправить сформированный ранее отчёт;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конвертировать итоговый отчёт и добавлять его на сервер ИМИТ;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обновлять состояние каждого отчёта за определённый год и семестр. (L)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Приоритеты: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– высокий; M – средний; L – низкий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7838-91D2-9212-0C2A-89BC957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6598C-3341-BFF5-72E9-093AF34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Инструменты, использованные при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разработке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фреймворк для создания веб-приложений на языке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языка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FlaskWTF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расширение для Flask, которое интегрирует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WTForms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во Flask.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программная библиотека на языке Python для работы с реляционными СУБД с применением технологии ORM.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C8FA-4A67-847E-F5BE-F4CA13D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362AE9-0496-7C8E-EB1A-F3EB4880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497761"/>
            <a:ext cx="7111359" cy="6166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0037-512C-4069-D3DA-0ECE60145CE0}"/>
              </a:ext>
            </a:extLst>
          </p:cNvPr>
          <p:cNvSpPr txBox="1"/>
          <p:nvPr/>
        </p:nvSpPr>
        <p:spPr>
          <a:xfrm>
            <a:off x="838200" y="2019105"/>
            <a:ext cx="288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Высокоуровневая архитектура, показывающая сервис, внедренный на сайт ИМИТ.</a:t>
            </a:r>
          </a:p>
          <a:p>
            <a:endParaRPr lang="ru-RU" sz="2400" dirty="0"/>
          </a:p>
          <a:p>
            <a:r>
              <a:rPr lang="ru-RU" sz="2400" dirty="0"/>
              <a:t>Сверху на схеме папки сайта ИМИТ. Снизу – сервиса </a:t>
            </a:r>
            <a:r>
              <a:rPr lang="en-US" sz="2400" dirty="0" err="1"/>
              <a:t>AutoReport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C0E-5E65-F68D-EFF3-33D3EA0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150AB-6EFE-07EC-4587-C24EB1E4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286" y="2206056"/>
            <a:ext cx="7571428" cy="35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7160-6C62-F825-A9CF-B5C0865291EA}"/>
              </a:ext>
            </a:extLst>
          </p:cNvPr>
          <p:cNvSpPr txBox="1"/>
          <p:nvPr/>
        </p:nvSpPr>
        <p:spPr>
          <a:xfrm>
            <a:off x="1052783" y="5842252"/>
            <a:ext cx="100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данных, включающая таблицы для предметов, направлениях подготовки и их связи, а так же таблица статусов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6425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0AD02-594E-FC4A-417D-BD198CE0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7" y="1594558"/>
            <a:ext cx="8895231" cy="4697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872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14A67-167C-F221-ED73-87552CD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7" y="1594800"/>
            <a:ext cx="8909246" cy="4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1100E2-1E82-CAF2-224F-03DD2188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7278"/>
            <a:ext cx="8128000" cy="3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671</Words>
  <Application>Microsoft Office PowerPoint</Application>
  <PresentationFormat>Широкоэкранный</PresentationFormat>
  <Paragraphs>220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Сервис AutoReport</vt:lpstr>
      <vt:lpstr>О проекте</vt:lpstr>
      <vt:lpstr>Функциональные требования</vt:lpstr>
      <vt:lpstr>Инструменты</vt:lpstr>
      <vt:lpstr>Архитектура  проекта</vt:lpstr>
      <vt:lpstr>Основные структуры данных</vt:lpstr>
      <vt:lpstr>Проект интерфейса пользователя</vt:lpstr>
      <vt:lpstr>Проект интерфейса пользователя</vt:lpstr>
      <vt:lpstr>Реализованный интерфейс пользователя</vt:lpstr>
      <vt:lpstr>Реализованный интерфейс пользователя</vt:lpstr>
      <vt:lpstr>Вклад Клюшова Н.</vt:lpstr>
      <vt:lpstr>Вклад Кууселы Д.</vt:lpstr>
      <vt:lpstr>Вклад Лисицкого О.</vt:lpstr>
      <vt:lpstr>Вклад Кузнецовой Е.</vt:lpstr>
      <vt:lpstr>График временных затрат на проект</vt:lpstr>
      <vt:lpstr>График временных затрат на каждый тип деятельности</vt:lpstr>
      <vt:lpstr>Общие метрики проекта.  Метрики документации</vt:lpstr>
      <vt:lpstr>Общие метрики проекта.  Метрики кода</vt:lpstr>
      <vt:lpstr>В прошлом семестре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AutoReport</dc:title>
  <dc:creator>Елизавета Кузнецова</dc:creator>
  <cp:lastModifiedBy>Елизавета Кузнецова</cp:lastModifiedBy>
  <cp:revision>16</cp:revision>
  <dcterms:created xsi:type="dcterms:W3CDTF">2023-05-20T19:38:42Z</dcterms:created>
  <dcterms:modified xsi:type="dcterms:W3CDTF">2023-05-23T11:08:57Z</dcterms:modified>
</cp:coreProperties>
</file>