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0" r:id="rId6"/>
    <p:sldId id="262" r:id="rId7"/>
    <p:sldId id="261" r:id="rId8"/>
    <p:sldId id="270" r:id="rId9"/>
    <p:sldId id="274" r:id="rId10"/>
    <p:sldId id="275" r:id="rId11"/>
    <p:sldId id="265" r:id="rId12"/>
    <p:sldId id="277" r:id="rId13"/>
    <p:sldId id="278" r:id="rId14"/>
    <p:sldId id="279" r:id="rId15"/>
    <p:sldId id="272" r:id="rId16"/>
    <p:sldId id="273" r:id="rId17"/>
    <p:sldId id="264" r:id="rId18"/>
    <p:sldId id="271" r:id="rId19"/>
    <p:sldId id="28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A08-4FA1-B240-D88D4DCB45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A08-4FA1-B240-D88D4DCB45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A08-4FA1-B240-D88D4DCB45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A08-4FA1-B240-D88D4DCB451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A08-4FA1-B240-D88D4DCB451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A08-4FA1-B240-D88D4DCB451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A08-4FA1-B240-D88D4DCB451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A08-4FA1-B240-D88D4DCB451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A08-4FA1-B240-D88D4DCB451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A08-4FA1-B240-D88D4DCB451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ME</c:v>
                </c:pt>
                <c:pt idx="1">
                  <c:v>LC</c:v>
                </c:pt>
                <c:pt idx="2">
                  <c:v>PP</c:v>
                </c:pt>
                <c:pt idx="3">
                  <c:v>PR</c:v>
                </c:pt>
                <c:pt idx="4">
                  <c:v>DO</c:v>
                </c:pt>
                <c:pt idx="5">
                  <c:v>CO</c:v>
                </c:pt>
                <c:pt idx="6">
                  <c:v>TE</c:v>
                </c:pt>
                <c:pt idx="7">
                  <c:v>AD</c:v>
                </c:pt>
                <c:pt idx="8">
                  <c:v>RE</c:v>
                </c:pt>
                <c:pt idx="9">
                  <c:v>RD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50.2</c:v>
                </c:pt>
                <c:pt idx="1">
                  <c:v>26</c:v>
                </c:pt>
                <c:pt idx="2">
                  <c:v>3</c:v>
                </c:pt>
                <c:pt idx="3">
                  <c:v>15.4</c:v>
                </c:pt>
                <c:pt idx="4">
                  <c:v>0.8</c:v>
                </c:pt>
                <c:pt idx="5">
                  <c:v>3.8</c:v>
                </c:pt>
                <c:pt idx="6">
                  <c:v>14.2</c:v>
                </c:pt>
                <c:pt idx="7">
                  <c:v>6.6</c:v>
                </c:pt>
                <c:pt idx="8">
                  <c:v>7.5</c:v>
                </c:pt>
                <c:pt idx="9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9-4FA4-9D59-130082FC6C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1422413793103449"/>
          <c:y val="0.21043880881248439"/>
          <c:w val="7.5924857453163186E-2"/>
          <c:h val="0.62824207910775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Клюшов Н.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Встречи</c:v>
                </c:pt>
                <c:pt idx="1">
                  <c:v>Другие встречи</c:v>
                </c:pt>
                <c:pt idx="2">
                  <c:v>Составление плана проекта</c:v>
                </c:pt>
                <c:pt idx="3">
                  <c:v>Проектирование</c:v>
                </c:pt>
                <c:pt idx="4">
                  <c:v>Документирование</c:v>
                </c:pt>
                <c:pt idx="5">
                  <c:v>Кодирование</c:v>
                </c:pt>
                <c:pt idx="6">
                  <c:v>Тестирование</c:v>
                </c:pt>
                <c:pt idx="7">
                  <c:v>Административные поручения</c:v>
                </c:pt>
                <c:pt idx="8">
                  <c:v>Разработка требований</c:v>
                </c:pt>
                <c:pt idx="9">
                  <c:v>Чтение документации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52</c:v>
                </c:pt>
                <c:pt idx="1">
                  <c:v>26</c:v>
                </c:pt>
                <c:pt idx="2">
                  <c:v>3</c:v>
                </c:pt>
                <c:pt idx="3">
                  <c:v>15.4</c:v>
                </c:pt>
                <c:pt idx="4">
                  <c:v>0.8</c:v>
                </c:pt>
                <c:pt idx="5">
                  <c:v>3.8</c:v>
                </c:pt>
                <c:pt idx="6">
                  <c:v>14.2</c:v>
                </c:pt>
                <c:pt idx="7">
                  <c:v>6.6</c:v>
                </c:pt>
                <c:pt idx="8">
                  <c:v>7.5</c:v>
                </c:pt>
                <c:pt idx="9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3-49FD-8657-4669687D27E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Куусела 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Встречи</c:v>
                </c:pt>
                <c:pt idx="1">
                  <c:v>Другие встречи</c:v>
                </c:pt>
                <c:pt idx="2">
                  <c:v>Составление плана проекта</c:v>
                </c:pt>
                <c:pt idx="3">
                  <c:v>Проектирование</c:v>
                </c:pt>
                <c:pt idx="4">
                  <c:v>Документирование</c:v>
                </c:pt>
                <c:pt idx="5">
                  <c:v>Кодирование</c:v>
                </c:pt>
                <c:pt idx="6">
                  <c:v>Тестирование</c:v>
                </c:pt>
                <c:pt idx="7">
                  <c:v>Административные поручения</c:v>
                </c:pt>
                <c:pt idx="8">
                  <c:v>Разработка требований</c:v>
                </c:pt>
                <c:pt idx="9">
                  <c:v>Чтение документации</c:v>
                </c:pt>
              </c:strCache>
            </c:strRef>
          </c:cat>
          <c:val>
            <c:numRef>
              <c:f>Лист1!$C$2:$C$11</c:f>
              <c:numCache>
                <c:formatCode>General</c:formatCode>
                <c:ptCount val="10"/>
                <c:pt idx="0">
                  <c:v>41</c:v>
                </c:pt>
                <c:pt idx="1">
                  <c:v>19.5</c:v>
                </c:pt>
                <c:pt idx="2">
                  <c:v>1.5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6.8</c:v>
                </c:pt>
                <c:pt idx="8">
                  <c:v>12.6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43-49FD-8657-4669687D27E1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Лисицкий О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Встречи</c:v>
                </c:pt>
                <c:pt idx="1">
                  <c:v>Другие встречи</c:v>
                </c:pt>
                <c:pt idx="2">
                  <c:v>Составление плана проекта</c:v>
                </c:pt>
                <c:pt idx="3">
                  <c:v>Проектирование</c:v>
                </c:pt>
                <c:pt idx="4">
                  <c:v>Документирование</c:v>
                </c:pt>
                <c:pt idx="5">
                  <c:v>Кодирование</c:v>
                </c:pt>
                <c:pt idx="6">
                  <c:v>Тестирование</c:v>
                </c:pt>
                <c:pt idx="7">
                  <c:v>Административные поручения</c:v>
                </c:pt>
                <c:pt idx="8">
                  <c:v>Разработка требований</c:v>
                </c:pt>
                <c:pt idx="9">
                  <c:v>Чтение документации</c:v>
                </c:pt>
              </c:strCache>
            </c:strRef>
          </c:cat>
          <c:val>
            <c:numRef>
              <c:f>Лист1!$D$2:$D$11</c:f>
              <c:numCache>
                <c:formatCode>General</c:formatCode>
                <c:ptCount val="10"/>
                <c:pt idx="0">
                  <c:v>38.5</c:v>
                </c:pt>
                <c:pt idx="1">
                  <c:v>20.5</c:v>
                </c:pt>
                <c:pt idx="2">
                  <c:v>1.7</c:v>
                </c:pt>
                <c:pt idx="3">
                  <c:v>3.8</c:v>
                </c:pt>
                <c:pt idx="4">
                  <c:v>0.7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43-49FD-8657-4669687D27E1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Кузнецова Е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Встречи</c:v>
                </c:pt>
                <c:pt idx="1">
                  <c:v>Другие встречи</c:v>
                </c:pt>
                <c:pt idx="2">
                  <c:v>Составление плана проекта</c:v>
                </c:pt>
                <c:pt idx="3">
                  <c:v>Проектирование</c:v>
                </c:pt>
                <c:pt idx="4">
                  <c:v>Документирование</c:v>
                </c:pt>
                <c:pt idx="5">
                  <c:v>Кодирование</c:v>
                </c:pt>
                <c:pt idx="6">
                  <c:v>Тестирование</c:v>
                </c:pt>
                <c:pt idx="7">
                  <c:v>Административные поручения</c:v>
                </c:pt>
                <c:pt idx="8">
                  <c:v>Разработка требований</c:v>
                </c:pt>
                <c:pt idx="9">
                  <c:v>Чтение документации</c:v>
                </c:pt>
              </c:strCache>
            </c:strRef>
          </c:cat>
          <c:val>
            <c:numRef>
              <c:f>Лист1!$E$2:$E$11</c:f>
              <c:numCache>
                <c:formatCode>General</c:formatCode>
                <c:ptCount val="10"/>
                <c:pt idx="0">
                  <c:v>44</c:v>
                </c:pt>
                <c:pt idx="1">
                  <c:v>23.5</c:v>
                </c:pt>
                <c:pt idx="2">
                  <c:v>1.8</c:v>
                </c:pt>
                <c:pt idx="3">
                  <c:v>16.600000000000001</c:v>
                </c:pt>
                <c:pt idx="4">
                  <c:v>0</c:v>
                </c:pt>
                <c:pt idx="5">
                  <c:v>12</c:v>
                </c:pt>
                <c:pt idx="6">
                  <c:v>8.5</c:v>
                </c:pt>
                <c:pt idx="7">
                  <c:v>4.4000000000000004</c:v>
                </c:pt>
                <c:pt idx="8">
                  <c:v>7.4</c:v>
                </c:pt>
                <c:pt idx="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43-49FD-8657-4669687D27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36356928"/>
        <c:axId val="136357408"/>
      </c:barChart>
      <c:catAx>
        <c:axId val="136356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357408"/>
        <c:crosses val="autoZero"/>
        <c:auto val="1"/>
        <c:lblAlgn val="ctr"/>
        <c:lblOffset val="100"/>
        <c:noMultiLvlLbl val="0"/>
      </c:catAx>
      <c:valAx>
        <c:axId val="136357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35692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слов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175</c:v>
                </c:pt>
                <c:pt idx="1">
                  <c:v>1240</c:v>
                </c:pt>
                <c:pt idx="2">
                  <c:v>1566</c:v>
                </c:pt>
                <c:pt idx="3">
                  <c:v>5472</c:v>
                </c:pt>
                <c:pt idx="4">
                  <c:v>86</c:v>
                </c:pt>
                <c:pt idx="5">
                  <c:v>341</c:v>
                </c:pt>
                <c:pt idx="6">
                  <c:v>5133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B-4636-BD8F-83F4B4840F3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8DB-4636-BD8F-83F4B4840F3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88DB-4636-BD8F-83F4B4840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99376"/>
        <c:axId val="136409856"/>
      </c:barChart>
      <c:catAx>
        <c:axId val="21099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409856"/>
        <c:crosses val="autoZero"/>
        <c:auto val="1"/>
        <c:lblAlgn val="ctr"/>
        <c:lblOffset val="100"/>
        <c:noMultiLvlLbl val="0"/>
      </c:catAx>
      <c:valAx>
        <c:axId val="1364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99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2A7-455B-95DF-17BE0C5EFF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2A7-455B-95DF-17BE0C5EFF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2A7-455B-95DF-17BE0C5EFF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2A7-455B-95DF-17BE0C5EFF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2A7-455B-95DF-17BE0C5EFFF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2A7-455B-95DF-17BE0C5EFFF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2A7-455B-95DF-17BE0C5EFFF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2A7-455B-95DF-17BE0C5EFFF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2A7-455B-95DF-17BE0C5EFFF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2A7-455B-95DF-17BE0C5EFF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ME</c:v>
                </c:pt>
                <c:pt idx="1">
                  <c:v>LC</c:v>
                </c:pt>
                <c:pt idx="2">
                  <c:v>PP</c:v>
                </c:pt>
                <c:pt idx="3">
                  <c:v>PR</c:v>
                </c:pt>
                <c:pt idx="4">
                  <c:v>DO</c:v>
                </c:pt>
                <c:pt idx="5">
                  <c:v>CO</c:v>
                </c:pt>
                <c:pt idx="6">
                  <c:v>TE</c:v>
                </c:pt>
                <c:pt idx="7">
                  <c:v>AD</c:v>
                </c:pt>
                <c:pt idx="8">
                  <c:v>RE</c:v>
                </c:pt>
                <c:pt idx="9">
                  <c:v>RD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41</c:v>
                </c:pt>
                <c:pt idx="1">
                  <c:v>19.5</c:v>
                </c:pt>
                <c:pt idx="2">
                  <c:v>1.5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6.8</c:v>
                </c:pt>
                <c:pt idx="8">
                  <c:v>12.6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9-4FA4-9D59-130082FC6C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1422413793103449"/>
          <c:y val="0.21043880881248439"/>
          <c:w val="7.5924857453163186E-2"/>
          <c:h val="0.62824207910775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слов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0</c:v>
                </c:pt>
                <c:pt idx="1">
                  <c:v>944</c:v>
                </c:pt>
                <c:pt idx="2">
                  <c:v>500</c:v>
                </c:pt>
                <c:pt idx="3">
                  <c:v>0</c:v>
                </c:pt>
                <c:pt idx="4">
                  <c:v>652</c:v>
                </c:pt>
                <c:pt idx="5">
                  <c:v>0</c:v>
                </c:pt>
                <c:pt idx="6">
                  <c:v>7683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B-4636-BD8F-83F4B4840F3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8DB-4636-BD8F-83F4B4840F3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88DB-4636-BD8F-83F4B4840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99376"/>
        <c:axId val="136409856"/>
      </c:barChart>
      <c:catAx>
        <c:axId val="21099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409856"/>
        <c:crosses val="autoZero"/>
        <c:auto val="1"/>
        <c:lblAlgn val="ctr"/>
        <c:lblOffset val="100"/>
        <c:noMultiLvlLbl val="0"/>
      </c:catAx>
      <c:valAx>
        <c:axId val="1364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99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2A7-455B-95DF-17BE0C5EFF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2A7-455B-95DF-17BE0C5EFF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2A7-455B-95DF-17BE0C5EFF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2A7-455B-95DF-17BE0C5EFF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2A7-455B-95DF-17BE0C5EFFF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2A7-455B-95DF-17BE0C5EFFF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2A7-455B-95DF-17BE0C5EFFF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2A7-455B-95DF-17BE0C5EFFF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2A7-455B-95DF-17BE0C5EFFF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2A7-455B-95DF-17BE0C5EFF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ME</c:v>
                </c:pt>
                <c:pt idx="1">
                  <c:v>LC</c:v>
                </c:pt>
                <c:pt idx="2">
                  <c:v>PP</c:v>
                </c:pt>
                <c:pt idx="3">
                  <c:v>PR</c:v>
                </c:pt>
                <c:pt idx="4">
                  <c:v>DO</c:v>
                </c:pt>
                <c:pt idx="5">
                  <c:v>CO</c:v>
                </c:pt>
                <c:pt idx="6">
                  <c:v>TE</c:v>
                </c:pt>
                <c:pt idx="7">
                  <c:v>AD</c:v>
                </c:pt>
                <c:pt idx="8">
                  <c:v>RE</c:v>
                </c:pt>
                <c:pt idx="9">
                  <c:v>RD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38.5</c:v>
                </c:pt>
                <c:pt idx="1">
                  <c:v>20.5</c:v>
                </c:pt>
                <c:pt idx="2">
                  <c:v>1.7</c:v>
                </c:pt>
                <c:pt idx="3">
                  <c:v>3.8</c:v>
                </c:pt>
                <c:pt idx="4">
                  <c:v>0.7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9-4FA4-9D59-130082FC6C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1422413793103449"/>
          <c:y val="0.21043880881248439"/>
          <c:w val="7.5924857453163186E-2"/>
          <c:h val="0.62824207910775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слов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700</c:v>
                </c:pt>
                <c:pt idx="3">
                  <c:v>0</c:v>
                </c:pt>
                <c:pt idx="4">
                  <c:v>272</c:v>
                </c:pt>
                <c:pt idx="5">
                  <c:v>91</c:v>
                </c:pt>
                <c:pt idx="6">
                  <c:v>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B-4636-BD8F-83F4B4840F3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8DB-4636-BD8F-83F4B4840F3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88DB-4636-BD8F-83F4B4840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99376"/>
        <c:axId val="136409856"/>
      </c:barChart>
      <c:catAx>
        <c:axId val="21099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409856"/>
        <c:crosses val="autoZero"/>
        <c:auto val="1"/>
        <c:lblAlgn val="ctr"/>
        <c:lblOffset val="100"/>
        <c:noMultiLvlLbl val="0"/>
      </c:catAx>
      <c:valAx>
        <c:axId val="1364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99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2A7-455B-95DF-17BE0C5EFF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2A7-455B-95DF-17BE0C5EFF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2A7-455B-95DF-17BE0C5EFF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2A7-455B-95DF-17BE0C5EFF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2A7-455B-95DF-17BE0C5EFFF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2A7-455B-95DF-17BE0C5EFFF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2A7-455B-95DF-17BE0C5EFFF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2A7-455B-95DF-17BE0C5EFFF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2A7-455B-95DF-17BE0C5EFFF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2A7-455B-95DF-17BE0C5EFF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ME</c:v>
                </c:pt>
                <c:pt idx="1">
                  <c:v>LC</c:v>
                </c:pt>
                <c:pt idx="2">
                  <c:v>PP</c:v>
                </c:pt>
                <c:pt idx="3">
                  <c:v>PR</c:v>
                </c:pt>
                <c:pt idx="4">
                  <c:v>DO</c:v>
                </c:pt>
                <c:pt idx="5">
                  <c:v>CO</c:v>
                </c:pt>
                <c:pt idx="6">
                  <c:v>TE</c:v>
                </c:pt>
                <c:pt idx="7">
                  <c:v>AD</c:v>
                </c:pt>
                <c:pt idx="8">
                  <c:v>RE</c:v>
                </c:pt>
                <c:pt idx="9">
                  <c:v>RD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44</c:v>
                </c:pt>
                <c:pt idx="1">
                  <c:v>23.5</c:v>
                </c:pt>
                <c:pt idx="2">
                  <c:v>1.8</c:v>
                </c:pt>
                <c:pt idx="3">
                  <c:v>16.600000000000001</c:v>
                </c:pt>
                <c:pt idx="4">
                  <c:v>0</c:v>
                </c:pt>
                <c:pt idx="5">
                  <c:v>12</c:v>
                </c:pt>
                <c:pt idx="6">
                  <c:v>8.5</c:v>
                </c:pt>
                <c:pt idx="7">
                  <c:v>4.4000000000000004</c:v>
                </c:pt>
                <c:pt idx="8">
                  <c:v>7.4</c:v>
                </c:pt>
                <c:pt idx="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9-4FA4-9D59-130082FC6C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1422413793103449"/>
          <c:y val="0.21043880881248439"/>
          <c:w val="7.5924857453163186E-2"/>
          <c:h val="0.62824207910775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слов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301</c:v>
                </c:pt>
                <c:pt idx="1">
                  <c:v>919</c:v>
                </c:pt>
                <c:pt idx="2">
                  <c:v>1604</c:v>
                </c:pt>
                <c:pt idx="3">
                  <c:v>3419</c:v>
                </c:pt>
                <c:pt idx="4">
                  <c:v>0</c:v>
                </c:pt>
                <c:pt idx="5">
                  <c:v>463</c:v>
                </c:pt>
                <c:pt idx="6">
                  <c:v>949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B-4636-BD8F-83F4B4840F3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8DB-4636-BD8F-83F4B4840F3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88DB-4636-BD8F-83F4B4840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99376"/>
        <c:axId val="136409856"/>
      </c:barChart>
      <c:catAx>
        <c:axId val="21099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409856"/>
        <c:crosses val="autoZero"/>
        <c:auto val="1"/>
        <c:lblAlgn val="ctr"/>
        <c:lblOffset val="100"/>
        <c:noMultiLvlLbl val="0"/>
      </c:catAx>
      <c:valAx>
        <c:axId val="1364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99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1FB-45D8-B223-3EF355C5BB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1FB-45D8-B223-3EF355C5BB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1FB-45D8-B223-3EF355C5BB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1FB-45D8-B223-3EF355C5BB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Клюшов Н</c:v>
                </c:pt>
                <c:pt idx="1">
                  <c:v>Куусела Д</c:v>
                </c:pt>
                <c:pt idx="2">
                  <c:v>Лисицкий О</c:v>
                </c:pt>
                <c:pt idx="3">
                  <c:v>Кузнецова Е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130.5</c:v>
                </c:pt>
                <c:pt idx="1">
                  <c:v>87.4</c:v>
                </c:pt>
                <c:pt idx="2">
                  <c:v>77</c:v>
                </c:pt>
                <c:pt idx="3">
                  <c:v>118.6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50-4F5E-929C-E1BEB4AA24B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C9B9C-2CD3-A14F-B1DA-58CDF5AC2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00DD96-18FA-9DC8-9150-950F7367B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31D5CB-5909-886E-1244-CE010583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2A6E54-3799-73E0-67D9-4C17DDFE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B38E62-1D88-B0BF-7317-F0816CF7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94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8D083-7848-51D6-173E-3FF55E5A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37D33F-E095-6D8F-8798-AC9E97BC2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B9B336-A2A0-ABFA-C931-B9FE751F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6A632D-9333-DC40-501D-F66F849D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2F5266-4E27-5C89-2A36-2D2F9BD5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21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8004AD-F0EA-4B38-C975-D2C4B5774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91EC8C-F84A-436B-E66F-DA56085E1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C93F2C-253F-A6D5-B6B1-B354270A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D829BF-8CDB-C5ED-3929-C618FC20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54DB26-7A59-5C80-7DE9-BC9C9931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73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82523-8182-7126-6CBB-F71A1DC4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50FD8-64CE-4FEB-639E-06B5B8728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6F6C83-74AF-0239-9193-6E8A2737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EB9EC0-0D76-C908-5722-91F40346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27AAF0-9222-FBFB-E850-DE423330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90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199D3-EAA7-3F89-C0ED-020513F5F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AD12C2-5E1B-6C96-CE74-7D7291855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30B52C-4924-B34E-37CC-6DCC3D44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336434-3C8E-3F90-4C2F-44CD3C27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ED1A9-DFEE-191D-E385-3C2A1C1C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5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F03FC-F721-8CF4-595E-5F0F819D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D79C15-0794-E3DE-2854-83DB45AB5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90FF9C-BA90-5E1E-2CD0-01BCFF7FE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0ED478-A668-1A40-8ED9-6E8A6259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4D3727-03B9-9757-FEFD-CDB0E304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305BA5-1F00-1F09-9822-04D1721B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91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DD88C-5661-1B59-BBAB-CFD8A816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6B4539-A05F-A51D-9B75-6538E905E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3A3486-5E25-A015-B6B5-895590674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6D3CAD-9933-0DC7-EFCF-62DAD2D0A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54B678-071F-DBB8-DD52-735A000F5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311CF8-07DE-D765-C567-CD8468B4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45BD1F-B328-2D84-A709-E2791AE8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A54925-6747-BE65-FE7C-9BB97FDD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18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81E7-AFF9-AF63-B5B0-E20D3543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6D12CD-6FA6-C995-534F-07656A8E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1A2CDA-0305-184F-4432-C624BA33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E2E422-A39D-2E90-E4EE-BE9FB499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62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D5BD1FF-7CCC-DA33-9A2D-0A0C00B1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803C13-03A4-6EB5-C9A3-601B08E6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F50F01-11F5-492B-C46A-E07BA1F8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32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EC186-BAAC-B173-332A-AFF5145C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286C7-C2DD-3E6D-6375-A93F12E0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B1EDD3-6ADF-B338-7FC5-D8760BA91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4394B0-582E-A3AC-035F-F5E4977D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FF33DF-6853-F73A-0205-BDC99B29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B390BC-EA64-174A-6647-2024B041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64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4CA4F-4D7C-4A69-834A-83F0C3BE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757F252-0F26-B39C-AF78-24949668E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0191D1-7E56-86B1-DD6B-8872C3BA3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DD7653-B98F-9D2C-8B6F-67976982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A63A18-EB83-7B4C-9439-2E9E3A9D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3828D0-A3B8-5F68-E7BE-DC54FD9D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2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6F369-B513-B590-EBF0-EAB63D6B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C92B4A-5096-6851-679F-48297385F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DCAAC5-2011-6A3A-3608-00148421E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675ACB-0CB5-A9FC-33A2-59DD384B6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2A9D6C-7371-8A48-4AF7-D3784FACE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46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A0AFE-E76B-13F1-F2FB-5342B7B82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Сервис </a:t>
            </a:r>
            <a:r>
              <a:rPr lang="en-US" dirty="0" err="1"/>
              <a:t>AutoReport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3A9007-BA53-F904-C9EC-E6B56AEA0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106493"/>
          </a:xfrm>
        </p:spPr>
        <p:txBody>
          <a:bodyPr>
            <a:normAutofit/>
          </a:bodyPr>
          <a:lstStyle/>
          <a:p>
            <a:r>
              <a:rPr lang="ru-RU" sz="2000" dirty="0"/>
              <a:t>Для предмета  </a:t>
            </a:r>
            <a:r>
              <a:rPr lang="en-US" sz="2000" dirty="0"/>
              <a:t>“</a:t>
            </a:r>
            <a:r>
              <a:rPr lang="ru-RU" sz="2000" dirty="0"/>
              <a:t>Технологии производства ПО</a:t>
            </a:r>
            <a:r>
              <a:rPr lang="en-US" sz="2000" dirty="0"/>
              <a:t>”</a:t>
            </a:r>
            <a:endParaRPr lang="ru-RU" sz="2000" dirty="0"/>
          </a:p>
          <a:p>
            <a:r>
              <a:rPr lang="ru-RU" sz="2000" dirty="0"/>
              <a:t>Выполнено:</a:t>
            </a:r>
          </a:p>
          <a:p>
            <a:r>
              <a:rPr lang="ru-RU" sz="2000" dirty="0" err="1"/>
              <a:t>Клюшов</a:t>
            </a:r>
            <a:r>
              <a:rPr lang="ru-RU" sz="2000" dirty="0"/>
              <a:t> Н.</a:t>
            </a:r>
          </a:p>
          <a:p>
            <a:r>
              <a:rPr lang="ru-RU" sz="2000" dirty="0" err="1"/>
              <a:t>Куусела</a:t>
            </a:r>
            <a:r>
              <a:rPr lang="ru-RU" sz="2000" dirty="0"/>
              <a:t> Д.</a:t>
            </a:r>
          </a:p>
          <a:p>
            <a:r>
              <a:rPr lang="ru-RU" sz="2000" dirty="0"/>
              <a:t>Лисицкий О.</a:t>
            </a:r>
          </a:p>
          <a:p>
            <a:r>
              <a:rPr lang="ru-RU" sz="2000" dirty="0"/>
              <a:t>Кузнецова Е.</a:t>
            </a:r>
          </a:p>
          <a:p>
            <a:r>
              <a:rPr lang="ru-RU" sz="2000" dirty="0"/>
              <a:t>23.05.2023</a:t>
            </a:r>
          </a:p>
        </p:txBody>
      </p:sp>
    </p:spTree>
    <p:extLst>
      <p:ext uri="{BB962C8B-B14F-4D97-AF65-F5344CB8AC3E}">
        <p14:creationId xmlns:p14="http://schemas.microsoft.com/office/powerpoint/2010/main" val="148976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51FD3-C5C8-2C6A-8834-7BAE288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Реализованный интерфейс пользователя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27129-50FE-BD01-AAB3-2212982D26C8}"/>
              </a:ext>
            </a:extLst>
          </p:cNvPr>
          <p:cNvSpPr txBox="1"/>
          <p:nvPr/>
        </p:nvSpPr>
        <p:spPr>
          <a:xfrm>
            <a:off x="4269378" y="6292800"/>
            <a:ext cx="365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сформированного отчета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9E5F6BD-6310-C6C6-1229-B206040AF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027259"/>
            <a:ext cx="8128000" cy="392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9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54762-74F3-001E-46EF-C5235B14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</a:t>
            </a:r>
            <a:r>
              <a:rPr lang="ru-RU" dirty="0" err="1"/>
              <a:t>Клюшова</a:t>
            </a:r>
            <a:r>
              <a:rPr lang="ru-RU" dirty="0"/>
              <a:t> Н.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2BFBB-D250-3BFE-0D6A-80FAB6E6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Должность: менеджер</a:t>
            </a:r>
          </a:p>
          <a:p>
            <a:r>
              <a:rPr lang="ru-RU" dirty="0"/>
              <a:t>Кол-во слов/час: 358.3    Кол-во строк кода/час: 58.3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A824D16F-6B81-CF88-0B05-C21F15DBB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5946889"/>
              </p:ext>
            </p:extLst>
          </p:nvPr>
        </p:nvGraphicFramePr>
        <p:xfrm>
          <a:off x="7010400" y="2518833"/>
          <a:ext cx="5892800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CCE09614-9DFF-2A6A-3899-BAD8FB574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11306"/>
              </p:ext>
            </p:extLst>
          </p:nvPr>
        </p:nvGraphicFramePr>
        <p:xfrm>
          <a:off x="838200" y="2733358"/>
          <a:ext cx="6329679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322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54762-74F3-001E-46EF-C5235B14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</a:t>
            </a:r>
            <a:r>
              <a:rPr lang="ru-RU" dirty="0" err="1"/>
              <a:t>Кууселы</a:t>
            </a:r>
            <a:r>
              <a:rPr lang="ru-RU" dirty="0"/>
              <a:t> Д.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2BFBB-D250-3BFE-0D6A-80FAB6E6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Должность: секретарь</a:t>
            </a:r>
          </a:p>
          <a:p>
            <a:r>
              <a:rPr lang="ru-RU" dirty="0"/>
              <a:t>Кол-во слов/час: 350.5    Кол-во строк кода/час: 0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A824D16F-6B81-CF88-0B05-C21F15DBB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39113"/>
              </p:ext>
            </p:extLst>
          </p:nvPr>
        </p:nvGraphicFramePr>
        <p:xfrm>
          <a:off x="7010400" y="2518833"/>
          <a:ext cx="5892800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CCE09614-9DFF-2A6A-3899-BAD8FB574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355252"/>
              </p:ext>
            </p:extLst>
          </p:nvPr>
        </p:nvGraphicFramePr>
        <p:xfrm>
          <a:off x="838200" y="2733358"/>
          <a:ext cx="6329679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17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54762-74F3-001E-46EF-C5235B14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Лисицкого О.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2BFBB-D250-3BFE-0D6A-80FAB6E6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Должность: разработчик</a:t>
            </a:r>
          </a:p>
          <a:p>
            <a:r>
              <a:rPr lang="ru-RU" dirty="0"/>
              <a:t>Кол-во слов/час: 253,4    Кол-во строк кода/час: 13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A824D16F-6B81-CF88-0B05-C21F15DBB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3933854"/>
              </p:ext>
            </p:extLst>
          </p:nvPr>
        </p:nvGraphicFramePr>
        <p:xfrm>
          <a:off x="7010400" y="2518833"/>
          <a:ext cx="5892800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CCE09614-9DFF-2A6A-3899-BAD8FB574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9237524"/>
              </p:ext>
            </p:extLst>
          </p:nvPr>
        </p:nvGraphicFramePr>
        <p:xfrm>
          <a:off x="838200" y="2733358"/>
          <a:ext cx="6329679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063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54762-74F3-001E-46EF-C5235B14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Кузнецовой 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2BFBB-D250-3BFE-0D6A-80FAB6E6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Должность: разработчик</a:t>
            </a:r>
          </a:p>
          <a:p>
            <a:r>
              <a:rPr lang="ru-RU" dirty="0"/>
              <a:t>Кол-во слов/час: 189,5    Кол-во строк кода/час: 46,3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A824D16F-6B81-CF88-0B05-C21F15DBB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7304253"/>
              </p:ext>
            </p:extLst>
          </p:nvPr>
        </p:nvGraphicFramePr>
        <p:xfrm>
          <a:off x="7010400" y="2518833"/>
          <a:ext cx="5892800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CCE09614-9DFF-2A6A-3899-BAD8FB574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7048241"/>
              </p:ext>
            </p:extLst>
          </p:nvPr>
        </p:nvGraphicFramePr>
        <p:xfrm>
          <a:off x="838200" y="2733358"/>
          <a:ext cx="6329679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7459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93BC-1877-C947-A5F6-920F9528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График временных затрат на проект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85C4FF6E-1E9D-BCA8-8A36-3DF862D70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0859116"/>
              </p:ext>
            </p:extLst>
          </p:nvPr>
        </p:nvGraphicFramePr>
        <p:xfrm>
          <a:off x="4632960" y="130664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F024AF-310F-3F48-4C3B-FA81194DCB66}"/>
              </a:ext>
            </a:extLst>
          </p:cNvPr>
          <p:cNvSpPr txBox="1"/>
          <p:nvPr/>
        </p:nvSpPr>
        <p:spPr>
          <a:xfrm>
            <a:off x="838200" y="2221992"/>
            <a:ext cx="4681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График временных затрат членов команды относительно всего времени.</a:t>
            </a:r>
          </a:p>
          <a:p>
            <a:endParaRPr lang="ru-RU" sz="2400" dirty="0"/>
          </a:p>
          <a:p>
            <a:r>
              <a:rPr lang="ru-RU" sz="2400" dirty="0"/>
              <a:t>Общее время: 414.5</a:t>
            </a:r>
          </a:p>
          <a:p>
            <a:r>
              <a:rPr lang="ru-RU" sz="2400" dirty="0" err="1"/>
              <a:t>Клюшов</a:t>
            </a:r>
            <a:r>
              <a:rPr lang="ru-RU" sz="2400" dirty="0"/>
              <a:t> Н: 130.5</a:t>
            </a:r>
          </a:p>
          <a:p>
            <a:r>
              <a:rPr lang="ru-RU" sz="2400" dirty="0" err="1"/>
              <a:t>Куусела</a:t>
            </a:r>
            <a:r>
              <a:rPr lang="ru-RU" sz="2400" dirty="0"/>
              <a:t> Д: 87.4</a:t>
            </a:r>
          </a:p>
          <a:p>
            <a:r>
              <a:rPr lang="ru-RU" sz="2400" dirty="0"/>
              <a:t>Лисицкий О: 77.0</a:t>
            </a:r>
          </a:p>
          <a:p>
            <a:r>
              <a:rPr lang="ru-RU" sz="2400" dirty="0"/>
              <a:t>Кузнецова Е: 118.6</a:t>
            </a:r>
          </a:p>
        </p:txBody>
      </p:sp>
    </p:spTree>
    <p:extLst>
      <p:ext uri="{BB962C8B-B14F-4D97-AF65-F5344CB8AC3E}">
        <p14:creationId xmlns:p14="http://schemas.microsoft.com/office/powerpoint/2010/main" val="121039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93BC-1877-C947-A5F6-920F9528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График временных затрат на каждый тип деятельности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C4DD17B1-718C-03B2-5A9D-152F8ED184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7471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8629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93BC-1877-C947-A5F6-920F9528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метрики проекта. </a:t>
            </a:r>
            <a:br>
              <a:rPr lang="ru-RU" dirty="0"/>
            </a:br>
            <a:r>
              <a:rPr lang="ru-RU" sz="3600" dirty="0"/>
              <a:t>Метрики документации</a:t>
            </a:r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73571ECB-857A-6070-1DD1-523DA10A3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479627"/>
              </p:ext>
            </p:extLst>
          </p:nvPr>
        </p:nvGraphicFramePr>
        <p:xfrm>
          <a:off x="1203012" y="1690688"/>
          <a:ext cx="9598827" cy="4216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50141">
                  <a:extLst>
                    <a:ext uri="{9D8B030D-6E8A-4147-A177-3AD203B41FA5}">
                      <a16:colId xmlns:a16="http://schemas.microsoft.com/office/drawing/2014/main" val="3346581799"/>
                    </a:ext>
                  </a:extLst>
                </a:gridCol>
                <a:gridCol w="1046285">
                  <a:extLst>
                    <a:ext uri="{9D8B030D-6E8A-4147-A177-3AD203B41FA5}">
                      <a16:colId xmlns:a16="http://schemas.microsoft.com/office/drawing/2014/main" val="2151460384"/>
                    </a:ext>
                  </a:extLst>
                </a:gridCol>
                <a:gridCol w="1134208">
                  <a:extLst>
                    <a:ext uri="{9D8B030D-6E8A-4147-A177-3AD203B41FA5}">
                      <a16:colId xmlns:a16="http://schemas.microsoft.com/office/drawing/2014/main" val="2031681305"/>
                    </a:ext>
                  </a:extLst>
                </a:gridCol>
                <a:gridCol w="1380392">
                  <a:extLst>
                    <a:ext uri="{9D8B030D-6E8A-4147-A177-3AD203B41FA5}">
                      <a16:colId xmlns:a16="http://schemas.microsoft.com/office/drawing/2014/main" val="2638483191"/>
                    </a:ext>
                  </a:extLst>
                </a:gridCol>
                <a:gridCol w="1538654">
                  <a:extLst>
                    <a:ext uri="{9D8B030D-6E8A-4147-A177-3AD203B41FA5}">
                      <a16:colId xmlns:a16="http://schemas.microsoft.com/office/drawing/2014/main" val="548922860"/>
                    </a:ext>
                  </a:extLst>
                </a:gridCol>
                <a:gridCol w="1077886">
                  <a:extLst>
                    <a:ext uri="{9D8B030D-6E8A-4147-A177-3AD203B41FA5}">
                      <a16:colId xmlns:a16="http://schemas.microsoft.com/office/drawing/2014/main" val="1747897800"/>
                    </a:ext>
                  </a:extLst>
                </a:gridCol>
                <a:gridCol w="1371261">
                  <a:extLst>
                    <a:ext uri="{9D8B030D-6E8A-4147-A177-3AD203B41FA5}">
                      <a16:colId xmlns:a16="http://schemas.microsoft.com/office/drawing/2014/main" val="1197568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Документ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строк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слов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символов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Изображения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Таблицы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Производительность (слов/час)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66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План проекта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110.7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94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Спецификация требований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24725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111.6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68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Документ проектирования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4034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33232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99.8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99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План тестирования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4584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8955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78298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499.8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750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Руководство пользователя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7599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210.4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654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Всего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17384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147378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206.5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847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67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93BC-1877-C947-A5F6-920F9528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метрики проекта. </a:t>
            </a:r>
            <a:br>
              <a:rPr lang="ru-RU" dirty="0"/>
            </a:br>
            <a:r>
              <a:rPr lang="ru-RU" sz="3600" dirty="0"/>
              <a:t>Метрики кода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FAC0E0-AB45-E370-DE70-D12E87FA70AD}"/>
              </a:ext>
            </a:extLst>
          </p:cNvPr>
          <p:cNvSpPr txBox="1"/>
          <p:nvPr/>
        </p:nvSpPr>
        <p:spPr>
          <a:xfrm>
            <a:off x="838200" y="3799471"/>
            <a:ext cx="5103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600" dirty="0">
                <a:latin typeface="+mj-lt"/>
              </a:rPr>
              <a:t>Метрики тестирования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CD61E29-2E7C-50DF-CCBE-AEFD05E9D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882432"/>
              </p:ext>
            </p:extLst>
          </p:nvPr>
        </p:nvGraphicFramePr>
        <p:xfrm>
          <a:off x="2117570" y="1676031"/>
          <a:ext cx="8753628" cy="2123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58938">
                  <a:extLst>
                    <a:ext uri="{9D8B030D-6E8A-4147-A177-3AD203B41FA5}">
                      <a16:colId xmlns:a16="http://schemas.microsoft.com/office/drawing/2014/main" val="903259763"/>
                    </a:ext>
                  </a:extLst>
                </a:gridCol>
                <a:gridCol w="1458938">
                  <a:extLst>
                    <a:ext uri="{9D8B030D-6E8A-4147-A177-3AD203B41FA5}">
                      <a16:colId xmlns:a16="http://schemas.microsoft.com/office/drawing/2014/main" val="858929962"/>
                    </a:ext>
                  </a:extLst>
                </a:gridCol>
                <a:gridCol w="1458938">
                  <a:extLst>
                    <a:ext uri="{9D8B030D-6E8A-4147-A177-3AD203B41FA5}">
                      <a16:colId xmlns:a16="http://schemas.microsoft.com/office/drawing/2014/main" val="776432885"/>
                    </a:ext>
                  </a:extLst>
                </a:gridCol>
                <a:gridCol w="1458938">
                  <a:extLst>
                    <a:ext uri="{9D8B030D-6E8A-4147-A177-3AD203B41FA5}">
                      <a16:colId xmlns:a16="http://schemas.microsoft.com/office/drawing/2014/main" val="3739630401"/>
                    </a:ext>
                  </a:extLst>
                </a:gridCol>
                <a:gridCol w="1058598">
                  <a:extLst>
                    <a:ext uri="{9D8B030D-6E8A-4147-A177-3AD203B41FA5}">
                      <a16:colId xmlns:a16="http://schemas.microsoft.com/office/drawing/2014/main" val="3829511787"/>
                    </a:ext>
                  </a:extLst>
                </a:gridCol>
                <a:gridCol w="1859278">
                  <a:extLst>
                    <a:ext uri="{9D8B030D-6E8A-4147-A177-3AD203B41FA5}">
                      <a16:colId xmlns:a16="http://schemas.microsoft.com/office/drawing/2014/main" val="1035505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Язык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Кол-во файлов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Кол-во строк кода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Комментарии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Кол-во классов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Производительность (строк/час)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77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  <a:r>
                        <a:rPr lang="ru-RU" dirty="0"/>
                        <a:t>,2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15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html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46,3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216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css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46,3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99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javascript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46,3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878156"/>
                  </a:ext>
                </a:extLst>
              </a:tr>
            </a:tbl>
          </a:graphicData>
        </a:graphic>
      </p:graphicFrame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84698F7D-BF3F-1621-7277-A7BE93F44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51786"/>
              </p:ext>
            </p:extLst>
          </p:nvPr>
        </p:nvGraphicFramePr>
        <p:xfrm>
          <a:off x="2117570" y="4445802"/>
          <a:ext cx="8615680" cy="2123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55679683"/>
                    </a:ext>
                  </a:extLst>
                </a:gridCol>
                <a:gridCol w="1465072">
                  <a:extLst>
                    <a:ext uri="{9D8B030D-6E8A-4147-A177-3AD203B41FA5}">
                      <a16:colId xmlns:a16="http://schemas.microsoft.com/office/drawing/2014/main" val="196279811"/>
                    </a:ext>
                  </a:extLst>
                </a:gridCol>
                <a:gridCol w="1723136">
                  <a:extLst>
                    <a:ext uri="{9D8B030D-6E8A-4147-A177-3AD203B41FA5}">
                      <a16:colId xmlns:a16="http://schemas.microsoft.com/office/drawing/2014/main" val="1149922616"/>
                    </a:ext>
                  </a:extLst>
                </a:gridCol>
                <a:gridCol w="1723136">
                  <a:extLst>
                    <a:ext uri="{9D8B030D-6E8A-4147-A177-3AD203B41FA5}">
                      <a16:colId xmlns:a16="http://schemas.microsoft.com/office/drawing/2014/main" val="2853329586"/>
                    </a:ext>
                  </a:extLst>
                </a:gridCol>
                <a:gridCol w="1723136">
                  <a:extLst>
                    <a:ext uri="{9D8B030D-6E8A-4147-A177-3AD203B41FA5}">
                      <a16:colId xmlns:a16="http://schemas.microsoft.com/office/drawing/2014/main" val="36325091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 теста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Запланированные тесты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Проведенные тесты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3301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Успех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 тестировалось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Неудача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9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Блочные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3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Интеграционные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0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Аттестационные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22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10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A9EC2-5C1B-347F-3849-F8EC66F0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прошлом семестре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1F8DC0-8283-6F43-7DF3-AD960034D2A2}"/>
              </a:ext>
            </a:extLst>
          </p:cNvPr>
          <p:cNvSpPr txBox="1"/>
          <p:nvPr/>
        </p:nvSpPr>
        <p:spPr>
          <a:xfrm>
            <a:off x="838200" y="1262589"/>
            <a:ext cx="2965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Метрики кода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E25770-0D02-D9F4-F6AF-33BCEF2E9A92}"/>
              </a:ext>
            </a:extLst>
          </p:cNvPr>
          <p:cNvSpPr txBox="1"/>
          <p:nvPr/>
        </p:nvSpPr>
        <p:spPr>
          <a:xfrm>
            <a:off x="800762" y="3413983"/>
            <a:ext cx="4665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Метрики тестирования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F4D90F-A2B0-EBF4-368E-162BAFBA596B}"/>
              </a:ext>
            </a:extLst>
          </p:cNvPr>
          <p:cNvSpPr txBox="1"/>
          <p:nvPr/>
        </p:nvSpPr>
        <p:spPr>
          <a:xfrm>
            <a:off x="6922032" y="1262773"/>
            <a:ext cx="483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Метрики документации</a:t>
            </a:r>
          </a:p>
        </p:txBody>
      </p:sp>
      <p:graphicFrame>
        <p:nvGraphicFramePr>
          <p:cNvPr id="14" name="Таблица 14">
            <a:extLst>
              <a:ext uri="{FF2B5EF4-FFF2-40B4-BE49-F238E27FC236}">
                <a16:creationId xmlns:a16="http://schemas.microsoft.com/office/drawing/2014/main" id="{FA5EFE43-EC55-3300-1006-800CB7ACC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465527"/>
              </p:ext>
            </p:extLst>
          </p:nvPr>
        </p:nvGraphicFramePr>
        <p:xfrm>
          <a:off x="924170" y="1908920"/>
          <a:ext cx="5810739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913">
                  <a:extLst>
                    <a:ext uri="{9D8B030D-6E8A-4147-A177-3AD203B41FA5}">
                      <a16:colId xmlns:a16="http://schemas.microsoft.com/office/drawing/2014/main" val="2064203293"/>
                    </a:ext>
                  </a:extLst>
                </a:gridCol>
                <a:gridCol w="1936913">
                  <a:extLst>
                    <a:ext uri="{9D8B030D-6E8A-4147-A177-3AD203B41FA5}">
                      <a16:colId xmlns:a16="http://schemas.microsoft.com/office/drawing/2014/main" val="1062364270"/>
                    </a:ext>
                  </a:extLst>
                </a:gridCol>
                <a:gridCol w="1936913">
                  <a:extLst>
                    <a:ext uri="{9D8B030D-6E8A-4147-A177-3AD203B41FA5}">
                      <a16:colId xmlns:a16="http://schemas.microsoft.com/office/drawing/2014/main" val="2910689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Язык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файлов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строк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1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7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html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681301"/>
                  </a:ext>
                </a:extLst>
              </a:tr>
            </a:tbl>
          </a:graphicData>
        </a:graphic>
      </p:graphicFrame>
      <p:graphicFrame>
        <p:nvGraphicFramePr>
          <p:cNvPr id="18" name="Таблица 18">
            <a:extLst>
              <a:ext uri="{FF2B5EF4-FFF2-40B4-BE49-F238E27FC236}">
                <a16:creationId xmlns:a16="http://schemas.microsoft.com/office/drawing/2014/main" id="{B75147E1-FD77-DCEF-6D99-0012D4666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101588"/>
              </p:ext>
            </p:extLst>
          </p:nvPr>
        </p:nvGraphicFramePr>
        <p:xfrm>
          <a:off x="924169" y="4231396"/>
          <a:ext cx="5997863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2188773805"/>
                    </a:ext>
                  </a:extLst>
                </a:gridCol>
                <a:gridCol w="1802423">
                  <a:extLst>
                    <a:ext uri="{9D8B030D-6E8A-4147-A177-3AD203B41FA5}">
                      <a16:colId xmlns:a16="http://schemas.microsoft.com/office/drawing/2014/main" val="131708980"/>
                    </a:ext>
                  </a:extLst>
                </a:gridCol>
                <a:gridCol w="1066811">
                  <a:extLst>
                    <a:ext uri="{9D8B030D-6E8A-4147-A177-3AD203B41FA5}">
                      <a16:colId xmlns:a16="http://schemas.microsoft.com/office/drawing/2014/main" val="2601668108"/>
                    </a:ext>
                  </a:extLst>
                </a:gridCol>
                <a:gridCol w="1221675">
                  <a:extLst>
                    <a:ext uri="{9D8B030D-6E8A-4147-A177-3AD203B41FA5}">
                      <a16:colId xmlns:a16="http://schemas.microsoft.com/office/drawing/2014/main" val="191526299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ru-RU" dirty="0"/>
                        <a:t>Тип теста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/>
                        <a:t>Запланированные тесты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Проведенные тесты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344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Успех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Неудача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843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Аттестационные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57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Блочный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26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Интеграционные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86326"/>
                  </a:ext>
                </a:extLst>
              </a:tr>
            </a:tbl>
          </a:graphicData>
        </a:graphic>
      </p:graphicFrame>
      <p:graphicFrame>
        <p:nvGraphicFramePr>
          <p:cNvPr id="19" name="Таблица 19">
            <a:extLst>
              <a:ext uri="{FF2B5EF4-FFF2-40B4-BE49-F238E27FC236}">
                <a16:creationId xmlns:a16="http://schemas.microsoft.com/office/drawing/2014/main" id="{4CF74030-3938-E548-42B8-B03E61592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51490"/>
              </p:ext>
            </p:extLst>
          </p:nvPr>
        </p:nvGraphicFramePr>
        <p:xfrm>
          <a:off x="7058020" y="1993715"/>
          <a:ext cx="4694180" cy="3657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74007">
                  <a:extLst>
                    <a:ext uri="{9D8B030D-6E8A-4147-A177-3AD203B41FA5}">
                      <a16:colId xmlns:a16="http://schemas.microsoft.com/office/drawing/2014/main" val="1935748935"/>
                    </a:ext>
                  </a:extLst>
                </a:gridCol>
                <a:gridCol w="1503484">
                  <a:extLst>
                    <a:ext uri="{9D8B030D-6E8A-4147-A177-3AD203B41FA5}">
                      <a16:colId xmlns:a16="http://schemas.microsoft.com/office/drawing/2014/main" val="43994857"/>
                    </a:ext>
                  </a:extLst>
                </a:gridCol>
                <a:gridCol w="1116689">
                  <a:extLst>
                    <a:ext uri="{9D8B030D-6E8A-4147-A177-3AD203B41FA5}">
                      <a16:colId xmlns:a16="http://schemas.microsoft.com/office/drawing/2014/main" val="3320591466"/>
                    </a:ext>
                  </a:extLst>
                </a:gridCol>
              </a:tblGrid>
              <a:tr h="293560">
                <a:tc>
                  <a:txBody>
                    <a:bodyPr/>
                    <a:lstStyle/>
                    <a:p>
                      <a:r>
                        <a:rPr lang="ru-RU" dirty="0"/>
                        <a:t>Документ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Изображения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Таблицы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1837"/>
                  </a:ext>
                </a:extLst>
              </a:tr>
              <a:tr h="293560">
                <a:tc>
                  <a:txBody>
                    <a:bodyPr/>
                    <a:lstStyle/>
                    <a:p>
                      <a:r>
                        <a:rPr lang="ru-RU" dirty="0"/>
                        <a:t>План проекта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35978"/>
                  </a:ext>
                </a:extLst>
              </a:tr>
              <a:tr h="506692">
                <a:tc>
                  <a:txBody>
                    <a:bodyPr/>
                    <a:lstStyle/>
                    <a:p>
                      <a:r>
                        <a:rPr lang="ru-RU" dirty="0"/>
                        <a:t>Спецификация требований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90010"/>
                  </a:ext>
                </a:extLst>
              </a:tr>
              <a:tr h="506692">
                <a:tc>
                  <a:txBody>
                    <a:bodyPr/>
                    <a:lstStyle/>
                    <a:p>
                      <a:r>
                        <a:rPr lang="ru-RU" dirty="0"/>
                        <a:t>Документ проектирования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18126"/>
                  </a:ext>
                </a:extLst>
              </a:tr>
              <a:tr h="293560">
                <a:tc>
                  <a:txBody>
                    <a:bodyPr/>
                    <a:lstStyle/>
                    <a:p>
                      <a:r>
                        <a:rPr lang="ru-RU" dirty="0"/>
                        <a:t>План тестирования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56340"/>
                  </a:ext>
                </a:extLst>
              </a:tr>
              <a:tr h="506692">
                <a:tc>
                  <a:txBody>
                    <a:bodyPr/>
                    <a:lstStyle/>
                    <a:p>
                      <a:r>
                        <a:rPr lang="ru-RU" dirty="0"/>
                        <a:t>Руководство пользователя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47606"/>
                  </a:ext>
                </a:extLst>
              </a:tr>
              <a:tr h="293560">
                <a:tc>
                  <a:txBody>
                    <a:bodyPr/>
                    <a:lstStyle/>
                    <a:p>
                      <a:r>
                        <a:rPr lang="ru-RU" dirty="0"/>
                        <a:t>Всего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491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75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18521-A4B6-19C7-D3C6-AA53B17E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89816-149F-D4F6-FBFB-C398BDAA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Проект заключается в создании дополнительной функциональности сайта ИМИТ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ПетрГУ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раздела "отчётность студентов":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добавление возможности автоматического создания отчётов на основании заранее имеющихся в файловой системе учебных планов образовательных направлений института;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добавление возможности вставить информацию о практиках в процессе формирования документа отчёта;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добавление возможности сохранения и редактирования отчётов на сайте.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0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8D6EB-2EC3-82D5-A274-A4F65795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10B54-7CDB-A0B8-C2C4-E84FC7E37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6867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Все функции сервиса доступны только авторизованным на сайте ИМИТ пользователям</a:t>
            </a:r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предоставлять пользователям возможность загружать со своего персонального компьютера отчёт с предварительным выбором года и семестра (осенний / весенний) для дальнейшей работы с ним; (M)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добавлять данные из файлов учебных планов в базу данных; (M)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предоставлять пользователям возможность формировать отчёт; (H)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предоставлять пользователям возможность самостоятельно проверить и исправить сформированный ранее отчёт; (M)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предоставлять пользователям возможность конвертировать итоговый отчёт и добавлять его на сервер ИМИТ; (H)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обновлять состояние каждого отчёта за определённый год и семестр. (L)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l">
              <a:buNone/>
            </a:pPr>
            <a:r>
              <a:rPr lang="ru-RU" dirty="0"/>
              <a:t>Приоритеты: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 – высокий; M – средний; L – низкий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71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37838-91D2-9212-0C2A-89BC9575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76598C-3341-BFF5-72E9-093AF34BC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Инструменты, использованные при 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разработке </a:t>
            </a:r>
            <a:r>
              <a:rPr lang="ru-RU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проекта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Flask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фреймворк для создания веб-приложений на языке программирования Python.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Jinja2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шаблонизатор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для языка программирования Python.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FlaskWTF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расширение для Flask, которое интегрирует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WTForms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во Flask.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SQLAlchemy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программная библиотека на языке Python для работы с реляционными СУБД с применением технологии ORM.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9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CC8FA-4A67-847E-F5BE-F4CA13D8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br>
              <a:rPr lang="ru-RU" dirty="0"/>
            </a:br>
            <a:r>
              <a:rPr lang="ru-RU" dirty="0"/>
              <a:t>проекта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4362AE9-0496-7C8E-EB1A-F3EB4880B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41" y="497761"/>
            <a:ext cx="7111359" cy="616688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020037-512C-4069-D3DA-0ECE60145CE0}"/>
              </a:ext>
            </a:extLst>
          </p:cNvPr>
          <p:cNvSpPr txBox="1"/>
          <p:nvPr/>
        </p:nvSpPr>
        <p:spPr>
          <a:xfrm>
            <a:off x="838200" y="2019105"/>
            <a:ext cx="28803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Высокоуровневая архитектура, показывающая сервис, внедренный на сайт ИМИТ.</a:t>
            </a:r>
          </a:p>
          <a:p>
            <a:endParaRPr lang="ru-RU" sz="2400" dirty="0"/>
          </a:p>
          <a:p>
            <a:r>
              <a:rPr lang="ru-RU" sz="2400" dirty="0"/>
              <a:t>Сверху на схеме папки сайта ИМИТ. Снизу – сервиса </a:t>
            </a:r>
            <a:r>
              <a:rPr lang="en-US" sz="2400" dirty="0" err="1"/>
              <a:t>AutoReport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9347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5EC0E-5E65-F68D-EFF3-33D3EA00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структуры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CE150AB-6EFE-07EC-4587-C24EB1E4E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0286" y="2206056"/>
            <a:ext cx="7571428" cy="35904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AB7160-6C62-F825-A9CF-B5C0865291EA}"/>
              </a:ext>
            </a:extLst>
          </p:cNvPr>
          <p:cNvSpPr txBox="1"/>
          <p:nvPr/>
        </p:nvSpPr>
        <p:spPr>
          <a:xfrm>
            <a:off x="1052783" y="5842252"/>
            <a:ext cx="10075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База данных, включающая таблицы для предметов, направлениях подготовки и их связи, а так же таблица статусов отчетов</a:t>
            </a:r>
          </a:p>
        </p:txBody>
      </p:sp>
    </p:spTree>
    <p:extLst>
      <p:ext uri="{BB962C8B-B14F-4D97-AF65-F5344CB8AC3E}">
        <p14:creationId xmlns:p14="http://schemas.microsoft.com/office/powerpoint/2010/main" val="264252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51FD3-C5C8-2C6A-8834-7BAE288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интерфейса пользователя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40AD02-594E-FC4A-417D-BD198CE0A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07" y="1594558"/>
            <a:ext cx="8895231" cy="46977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6B2506-9B2A-504E-95E1-F43FF35B781E}"/>
              </a:ext>
            </a:extLst>
          </p:cNvPr>
          <p:cNvSpPr txBox="1"/>
          <p:nvPr/>
        </p:nvSpPr>
        <p:spPr>
          <a:xfrm>
            <a:off x="4730081" y="6292284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страница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87246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51FD3-C5C8-2C6A-8834-7BAE288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интерфейса пользователя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27129-50FE-BD01-AAB3-2212982D26C8}"/>
              </a:ext>
            </a:extLst>
          </p:cNvPr>
          <p:cNvSpPr txBox="1"/>
          <p:nvPr/>
        </p:nvSpPr>
        <p:spPr>
          <a:xfrm>
            <a:off x="4269378" y="6292800"/>
            <a:ext cx="365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сформированного отчета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3314A67-167C-F221-ED73-87552CD9B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77" y="1594800"/>
            <a:ext cx="8909246" cy="46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51FD3-C5C8-2C6A-8834-7BAE288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Реализованный интерфейс пользователя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B2506-9B2A-504E-95E1-F43FF35B781E}"/>
              </a:ext>
            </a:extLst>
          </p:cNvPr>
          <p:cNvSpPr txBox="1"/>
          <p:nvPr/>
        </p:nvSpPr>
        <p:spPr>
          <a:xfrm>
            <a:off x="4730081" y="6292284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страница сервиса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01100E2-1E82-CAF2-224F-03DD2188A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517278"/>
            <a:ext cx="8128000" cy="336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230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671</Words>
  <Application>Microsoft Office PowerPoint</Application>
  <PresentationFormat>Широкоэкранный</PresentationFormat>
  <Paragraphs>220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Сервис AutoReport</vt:lpstr>
      <vt:lpstr>О проекте</vt:lpstr>
      <vt:lpstr>Функциональные требования</vt:lpstr>
      <vt:lpstr>Инструменты</vt:lpstr>
      <vt:lpstr>Архитектура  проекта</vt:lpstr>
      <vt:lpstr>Основные структуры данных</vt:lpstr>
      <vt:lpstr>Проект интерфейса пользователя</vt:lpstr>
      <vt:lpstr>Проект интерфейса пользователя</vt:lpstr>
      <vt:lpstr>Реализованный интерфейс пользователя</vt:lpstr>
      <vt:lpstr>Реализованный интерфейс пользователя</vt:lpstr>
      <vt:lpstr>Вклад Клюшова Н.</vt:lpstr>
      <vt:lpstr>Вклад Кууселы Д.</vt:lpstr>
      <vt:lpstr>Вклад Лисицкого О.</vt:lpstr>
      <vt:lpstr>Вклад Кузнецовой Е.</vt:lpstr>
      <vt:lpstr>График временных затрат на проект</vt:lpstr>
      <vt:lpstr>График временных затрат на каждый тип деятельности</vt:lpstr>
      <vt:lpstr>Общие метрики проекта.  Метрики документации</vt:lpstr>
      <vt:lpstr>Общие метрики проекта.  Метрики кода</vt:lpstr>
      <vt:lpstr>В прошлом семестре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AutoReport</dc:title>
  <dc:creator>Елизавета Кузнецова</dc:creator>
  <cp:lastModifiedBy>Елизавета Кузнецова</cp:lastModifiedBy>
  <cp:revision>17</cp:revision>
  <dcterms:created xsi:type="dcterms:W3CDTF">2023-05-20T19:38:42Z</dcterms:created>
  <dcterms:modified xsi:type="dcterms:W3CDTF">2023-05-23T11:23:43Z</dcterms:modified>
</cp:coreProperties>
</file>