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Bungee" charset="1" panose="00000000000000000000"/>
      <p:regular r:id="rId26"/>
    </p:embeddedFont>
    <p:embeddedFont>
      <p:font typeface="Muli Bold" charset="1" panose="00000800000000000000"/>
      <p:regular r:id="rId27"/>
    </p:embeddedFont>
    <p:embeddedFont>
      <p:font typeface="Muli" charset="1" panose="00000500000000000000"/>
      <p:regular r:id="rId28"/>
    </p:embeddedFont>
    <p:embeddedFont>
      <p:font typeface="Paytone One"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2.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3.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5.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7.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8.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2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8.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9.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0.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21.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51895" y="-2798170"/>
            <a:ext cx="6248234" cy="7653739"/>
          </a:xfrm>
          <a:custGeom>
            <a:avLst/>
            <a:gdLst/>
            <a:ahLst/>
            <a:cxnLst/>
            <a:rect r="r" b="b" t="t" l="l"/>
            <a:pathLst>
              <a:path h="7653739" w="6248234">
                <a:moveTo>
                  <a:pt x="0" y="0"/>
                </a:moveTo>
                <a:lnTo>
                  <a:pt x="6248235" y="0"/>
                </a:lnTo>
                <a:lnTo>
                  <a:pt x="6248235" y="7653740"/>
                </a:lnTo>
                <a:lnTo>
                  <a:pt x="0" y="76537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24510" y="7166643"/>
            <a:ext cx="5653126" cy="4183313"/>
          </a:xfrm>
          <a:custGeom>
            <a:avLst/>
            <a:gdLst/>
            <a:ahLst/>
            <a:cxnLst/>
            <a:rect r="r" b="b" t="t" l="l"/>
            <a:pathLst>
              <a:path h="4183313" w="5653126">
                <a:moveTo>
                  <a:pt x="0" y="0"/>
                </a:moveTo>
                <a:lnTo>
                  <a:pt x="5653126" y="0"/>
                </a:lnTo>
                <a:lnTo>
                  <a:pt x="5653126" y="4183314"/>
                </a:lnTo>
                <a:lnTo>
                  <a:pt x="0" y="41833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1028700" y="2724598"/>
            <a:ext cx="16172927" cy="4261943"/>
            <a:chOff x="0" y="0"/>
            <a:chExt cx="21563902" cy="5682590"/>
          </a:xfrm>
        </p:grpSpPr>
        <p:grpSp>
          <p:nvGrpSpPr>
            <p:cNvPr name="Group 6" id="6"/>
            <p:cNvGrpSpPr/>
            <p:nvPr/>
          </p:nvGrpSpPr>
          <p:grpSpPr>
            <a:xfrm rot="0">
              <a:off x="0" y="0"/>
              <a:ext cx="21563902" cy="5682590"/>
              <a:chOff x="0" y="0"/>
              <a:chExt cx="5470842" cy="1441694"/>
            </a:xfrm>
          </p:grpSpPr>
          <p:sp>
            <p:nvSpPr>
              <p:cNvPr name="Freeform 7" id="7"/>
              <p:cNvSpPr/>
              <p:nvPr/>
            </p:nvSpPr>
            <p:spPr>
              <a:xfrm flipH="false" flipV="false" rot="0">
                <a:off x="0" y="0"/>
                <a:ext cx="5470842" cy="1441694"/>
              </a:xfrm>
              <a:custGeom>
                <a:avLst/>
                <a:gdLst/>
                <a:ahLst/>
                <a:cxnLst/>
                <a:rect r="r" b="b" t="t" l="l"/>
                <a:pathLst>
                  <a:path h="1441694" w="5470842">
                    <a:moveTo>
                      <a:pt x="5346382" y="1441694"/>
                    </a:moveTo>
                    <a:lnTo>
                      <a:pt x="124460" y="1441694"/>
                    </a:lnTo>
                    <a:cubicBezTo>
                      <a:pt x="55880" y="1441694"/>
                      <a:pt x="0" y="1385814"/>
                      <a:pt x="0" y="1317234"/>
                    </a:cubicBezTo>
                    <a:lnTo>
                      <a:pt x="0" y="124460"/>
                    </a:lnTo>
                    <a:cubicBezTo>
                      <a:pt x="0" y="55880"/>
                      <a:pt x="55880" y="0"/>
                      <a:pt x="124460" y="0"/>
                    </a:cubicBezTo>
                    <a:lnTo>
                      <a:pt x="5346382" y="0"/>
                    </a:lnTo>
                    <a:cubicBezTo>
                      <a:pt x="5414962" y="0"/>
                      <a:pt x="5470842" y="55880"/>
                      <a:pt x="5470842" y="124460"/>
                    </a:cubicBezTo>
                    <a:lnTo>
                      <a:pt x="5470842" y="1317234"/>
                    </a:lnTo>
                    <a:cubicBezTo>
                      <a:pt x="5470842" y="1385814"/>
                      <a:pt x="5414962" y="1441694"/>
                      <a:pt x="5346382" y="1441694"/>
                    </a:cubicBezTo>
                    <a:close/>
                  </a:path>
                </a:pathLst>
              </a:custGeom>
              <a:solidFill>
                <a:srgbClr val="FFFFFF"/>
              </a:solidFill>
            </p:spPr>
          </p:sp>
        </p:grpSp>
        <p:sp>
          <p:nvSpPr>
            <p:cNvPr name="TextBox 8" id="8"/>
            <p:cNvSpPr txBox="true"/>
            <p:nvPr/>
          </p:nvSpPr>
          <p:spPr>
            <a:xfrm rot="0">
              <a:off x="839764" y="860309"/>
              <a:ext cx="19884375" cy="3666698"/>
            </a:xfrm>
            <a:prstGeom prst="rect">
              <a:avLst/>
            </a:prstGeom>
          </p:spPr>
          <p:txBody>
            <a:bodyPr anchor="t" rtlCol="false" tIns="0" lIns="0" bIns="0" rIns="0">
              <a:spAutoFit/>
            </a:bodyPr>
            <a:lstStyle/>
            <a:p>
              <a:pPr algn="ctr">
                <a:lnSpc>
                  <a:spcPts val="10780"/>
                </a:lnSpc>
              </a:pPr>
              <a:r>
                <a:rPr lang="en-US" sz="7700" spc="269">
                  <a:solidFill>
                    <a:srgbClr val="3E88BD"/>
                  </a:solidFill>
                  <a:latin typeface="Bungee"/>
                  <a:ea typeface="Bungee"/>
                  <a:cs typeface="Bungee"/>
                  <a:sym typeface="Bungee"/>
                </a:rPr>
                <a:t>Quản lý hệ thống thư viện</a:t>
              </a:r>
            </a:p>
          </p:txBody>
        </p:sp>
      </p:grpSp>
      <p:sp>
        <p:nvSpPr>
          <p:cNvPr name="Freeform 9" id="9"/>
          <p:cNvSpPr/>
          <p:nvPr/>
        </p:nvSpPr>
        <p:spPr>
          <a:xfrm flipH="false" flipV="false" rot="-9488799">
            <a:off x="16213180" y="3149451"/>
            <a:ext cx="778497" cy="6587284"/>
          </a:xfrm>
          <a:custGeom>
            <a:avLst/>
            <a:gdLst/>
            <a:ahLst/>
            <a:cxnLst/>
            <a:rect r="r" b="b" t="t" l="l"/>
            <a:pathLst>
              <a:path h="6587284" w="778497">
                <a:moveTo>
                  <a:pt x="0" y="0"/>
                </a:moveTo>
                <a:lnTo>
                  <a:pt x="778497" y="0"/>
                </a:lnTo>
                <a:lnTo>
                  <a:pt x="778497" y="6587283"/>
                </a:lnTo>
                <a:lnTo>
                  <a:pt x="0" y="65872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5834443" y="8436704"/>
            <a:ext cx="6676787" cy="854075"/>
          </a:xfrm>
          <a:prstGeom prst="rect">
            <a:avLst/>
          </a:prstGeom>
        </p:spPr>
        <p:txBody>
          <a:bodyPr anchor="t" rtlCol="false" tIns="0" lIns="0" bIns="0" rIns="0">
            <a:spAutoFit/>
          </a:bodyPr>
          <a:lstStyle/>
          <a:p>
            <a:pPr algn="ctr">
              <a:lnSpc>
                <a:spcPts val="7000"/>
              </a:lnSpc>
            </a:pPr>
            <a:r>
              <a:rPr lang="en-US" sz="5000" b="true">
                <a:solidFill>
                  <a:srgbClr val="3E88BD"/>
                </a:solidFill>
                <a:latin typeface="Muli Bold"/>
                <a:ea typeface="Muli Bold"/>
                <a:cs typeface="Muli Bold"/>
                <a:sym typeface="Muli Bold"/>
              </a:rPr>
              <a:t>Nhóm 2 DHTI16A1HN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83282" y="2896564"/>
            <a:ext cx="10921435" cy="6361736"/>
          </a:xfrm>
          <a:custGeom>
            <a:avLst/>
            <a:gdLst/>
            <a:ahLst/>
            <a:cxnLst/>
            <a:rect r="r" b="b" t="t" l="l"/>
            <a:pathLst>
              <a:path h="6361736" w="10921435">
                <a:moveTo>
                  <a:pt x="0" y="0"/>
                </a:moveTo>
                <a:lnTo>
                  <a:pt x="10921436" y="0"/>
                </a:lnTo>
                <a:lnTo>
                  <a:pt x="10921436" y="6361736"/>
                </a:lnTo>
                <a:lnTo>
                  <a:pt x="0" y="6361736"/>
                </a:lnTo>
                <a:lnTo>
                  <a:pt x="0" y="0"/>
                </a:lnTo>
                <a:close/>
              </a:path>
            </a:pathLst>
          </a:custGeom>
          <a:blipFill>
            <a:blip r:embed="rId4"/>
            <a:stretch>
              <a:fillRect l="0" t="0" r="0" b="0"/>
            </a:stretch>
          </a:blipFill>
        </p:spPr>
      </p:sp>
      <p:sp>
        <p:nvSpPr>
          <p:cNvPr name="Freeform 4" id="4"/>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3. Giao diện người dùng (user)</a:t>
            </a:r>
          </a:p>
        </p:txBody>
      </p:sp>
      <p:sp>
        <p:nvSpPr>
          <p:cNvPr name="TextBox 6" id="6"/>
          <p:cNvSpPr txBox="true"/>
          <p:nvPr/>
        </p:nvSpPr>
        <p:spPr>
          <a:xfrm rot="0">
            <a:off x="1066289" y="1190655"/>
            <a:ext cx="5233988"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Muli Bold"/>
                <a:ea typeface="Muli Bold"/>
                <a:cs typeface="Muli Bold"/>
                <a:sym typeface="Muli Bold"/>
              </a:rPr>
              <a:t>3.1 </a:t>
            </a:r>
            <a:r>
              <a:rPr lang="en-US" sz="3999" b="true">
                <a:solidFill>
                  <a:srgbClr val="000000"/>
                </a:solidFill>
                <a:latin typeface="Muli Bold"/>
                <a:ea typeface="Muli Bold"/>
                <a:cs typeface="Muli Bold"/>
                <a:sym typeface="Muli Bold"/>
              </a:rPr>
              <a:t>Giao diện quản lý </a:t>
            </a:r>
          </a:p>
        </p:txBody>
      </p:sp>
      <p:sp>
        <p:nvSpPr>
          <p:cNvPr name="AutoShape 7" id="7"/>
          <p:cNvSpPr/>
          <p:nvPr/>
        </p:nvSpPr>
        <p:spPr>
          <a:xfrm flipH="true">
            <a:off x="14191942" y="6472403"/>
            <a:ext cx="1405834" cy="179070"/>
          </a:xfrm>
          <a:prstGeom prst="line">
            <a:avLst/>
          </a:prstGeom>
          <a:ln cap="flat" w="38100">
            <a:solidFill>
              <a:srgbClr val="FA3A2F"/>
            </a:solidFill>
            <a:prstDash val="solid"/>
            <a:headEnd type="none" len="sm" w="sm"/>
            <a:tailEnd type="arrow" len="sm" w="med"/>
          </a:ln>
        </p:spPr>
      </p:sp>
      <p:sp>
        <p:nvSpPr>
          <p:cNvPr name="TextBox 8" id="8"/>
          <p:cNvSpPr txBox="true"/>
          <p:nvPr/>
        </p:nvSpPr>
        <p:spPr>
          <a:xfrm rot="0">
            <a:off x="15597776" y="6245708"/>
            <a:ext cx="2392673" cy="405765"/>
          </a:xfrm>
          <a:prstGeom prst="rect">
            <a:avLst/>
          </a:prstGeom>
        </p:spPr>
        <p:txBody>
          <a:bodyPr anchor="t" rtlCol="false" tIns="0" lIns="0" bIns="0" rIns="0">
            <a:spAutoFit/>
          </a:bodyPr>
          <a:lstStyle/>
          <a:p>
            <a:pPr algn="ctr">
              <a:lnSpc>
                <a:spcPts val="3359"/>
              </a:lnSpc>
            </a:pPr>
            <a:r>
              <a:rPr lang="en-US" sz="2400">
                <a:solidFill>
                  <a:srgbClr val="000000"/>
                </a:solidFill>
                <a:latin typeface="Muli"/>
                <a:ea typeface="Muli"/>
                <a:cs typeface="Muli"/>
                <a:sym typeface="Muli"/>
              </a:rPr>
              <a:t>Chọn chức năng</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67602" y="3605774"/>
            <a:ext cx="9752797" cy="5668813"/>
          </a:xfrm>
          <a:custGeom>
            <a:avLst/>
            <a:gdLst/>
            <a:ahLst/>
            <a:cxnLst/>
            <a:rect r="r" b="b" t="t" l="l"/>
            <a:pathLst>
              <a:path h="5668813" w="9752797">
                <a:moveTo>
                  <a:pt x="0" y="0"/>
                </a:moveTo>
                <a:lnTo>
                  <a:pt x="9752796" y="0"/>
                </a:lnTo>
                <a:lnTo>
                  <a:pt x="9752796" y="5668813"/>
                </a:lnTo>
                <a:lnTo>
                  <a:pt x="0" y="5668813"/>
                </a:lnTo>
                <a:lnTo>
                  <a:pt x="0" y="0"/>
                </a:lnTo>
                <a:close/>
              </a:path>
            </a:pathLst>
          </a:custGeom>
          <a:blipFill>
            <a:blip r:embed="rId4"/>
            <a:stretch>
              <a:fillRect l="0" t="0" r="0" b="0"/>
            </a:stretch>
          </a:blipFill>
        </p:spPr>
      </p:sp>
      <p:sp>
        <p:nvSpPr>
          <p:cNvPr name="Freeform 4" id="4"/>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flipH="true">
            <a:off x="13448595" y="6625918"/>
            <a:ext cx="1211244" cy="1524004"/>
          </a:xfrm>
          <a:prstGeom prst="line">
            <a:avLst/>
          </a:prstGeom>
          <a:ln cap="flat" w="38100">
            <a:solidFill>
              <a:srgbClr val="FA3A2F"/>
            </a:solidFill>
            <a:prstDash val="solid"/>
            <a:headEnd type="none" len="sm" w="sm"/>
            <a:tailEnd type="arrow" len="sm" w="med"/>
          </a:ln>
        </p:spPr>
      </p:sp>
      <p:sp>
        <p:nvSpPr>
          <p:cNvPr name="TextBox 6" id="6"/>
          <p:cNvSpPr txBox="true"/>
          <p:nvPr/>
        </p:nvSpPr>
        <p:spPr>
          <a:xfrm rot="0">
            <a:off x="14659839" y="5862013"/>
            <a:ext cx="2426332" cy="16630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Hiển thị thông tin về tình trạng trước khi mượn sách</a:t>
            </a:r>
          </a:p>
        </p:txBody>
      </p:sp>
      <p:sp>
        <p:nvSpPr>
          <p:cNvPr name="TextBox 7" id="7"/>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4. Quản lý sách</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17656" y="3575280"/>
            <a:ext cx="9652688" cy="5683020"/>
          </a:xfrm>
          <a:custGeom>
            <a:avLst/>
            <a:gdLst/>
            <a:ahLst/>
            <a:cxnLst/>
            <a:rect r="r" b="b" t="t" l="l"/>
            <a:pathLst>
              <a:path h="5683020" w="9652688">
                <a:moveTo>
                  <a:pt x="0" y="0"/>
                </a:moveTo>
                <a:lnTo>
                  <a:pt x="9652688" y="0"/>
                </a:lnTo>
                <a:lnTo>
                  <a:pt x="9652688" y="5683020"/>
                </a:lnTo>
                <a:lnTo>
                  <a:pt x="0" y="5683020"/>
                </a:lnTo>
                <a:lnTo>
                  <a:pt x="0" y="0"/>
                </a:lnTo>
                <a:close/>
              </a:path>
            </a:pathLst>
          </a:custGeom>
          <a:blipFill>
            <a:blip r:embed="rId6"/>
            <a:stretch>
              <a:fillRect l="0" t="0" r="0" b="0"/>
            </a:stretch>
          </a:blipFill>
        </p:spPr>
      </p:sp>
      <p:sp>
        <p:nvSpPr>
          <p:cNvPr name="TextBox 5" id="5"/>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5. Quản lý sinh viên</a:t>
            </a:r>
          </a:p>
        </p:txBody>
      </p:sp>
      <p:sp>
        <p:nvSpPr>
          <p:cNvPr name="AutoShape 6" id="6"/>
          <p:cNvSpPr/>
          <p:nvPr/>
        </p:nvSpPr>
        <p:spPr>
          <a:xfrm flipH="true">
            <a:off x="13501264" y="6067383"/>
            <a:ext cx="1330848" cy="1744631"/>
          </a:xfrm>
          <a:prstGeom prst="line">
            <a:avLst/>
          </a:prstGeom>
          <a:ln cap="flat" w="38100">
            <a:solidFill>
              <a:srgbClr val="FA3A2F"/>
            </a:solidFill>
            <a:prstDash val="solid"/>
            <a:headEnd type="none" len="sm" w="sm"/>
            <a:tailEnd type="arrow" len="sm" w="med"/>
          </a:ln>
        </p:spPr>
      </p:sp>
      <p:sp>
        <p:nvSpPr>
          <p:cNvPr name="TextBox 7" id="7"/>
          <p:cNvSpPr txBox="true"/>
          <p:nvPr/>
        </p:nvSpPr>
        <p:spPr>
          <a:xfrm rot="0">
            <a:off x="14832968" y="5212038"/>
            <a:ext cx="2426332" cy="16630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Cung cấp thông tin để thuận tiện cho việc mượn và trả sách</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76029" y="2769483"/>
            <a:ext cx="9735942" cy="5671186"/>
          </a:xfrm>
          <a:custGeom>
            <a:avLst/>
            <a:gdLst/>
            <a:ahLst/>
            <a:cxnLst/>
            <a:rect r="r" b="b" t="t" l="l"/>
            <a:pathLst>
              <a:path h="5671186" w="9735942">
                <a:moveTo>
                  <a:pt x="0" y="0"/>
                </a:moveTo>
                <a:lnTo>
                  <a:pt x="9735942" y="0"/>
                </a:lnTo>
                <a:lnTo>
                  <a:pt x="9735942" y="5671187"/>
                </a:lnTo>
                <a:lnTo>
                  <a:pt x="0" y="5671187"/>
                </a:lnTo>
                <a:lnTo>
                  <a:pt x="0" y="0"/>
                </a:lnTo>
                <a:close/>
              </a:path>
            </a:pathLst>
          </a:custGeom>
          <a:blipFill>
            <a:blip r:embed="rId4"/>
            <a:stretch>
              <a:fillRect l="0" t="0" r="0" b="0"/>
            </a:stretch>
          </a:blipFill>
        </p:spPr>
      </p:sp>
      <p:sp>
        <p:nvSpPr>
          <p:cNvPr name="Freeform 4" id="4"/>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6. Quản lý mượn trả</a:t>
            </a:r>
          </a:p>
        </p:txBody>
      </p:sp>
      <p:sp>
        <p:nvSpPr>
          <p:cNvPr name="AutoShape 6" id="6"/>
          <p:cNvSpPr/>
          <p:nvPr/>
        </p:nvSpPr>
        <p:spPr>
          <a:xfrm flipV="true">
            <a:off x="3779722" y="5750842"/>
            <a:ext cx="1709184" cy="345461"/>
          </a:xfrm>
          <a:prstGeom prst="line">
            <a:avLst/>
          </a:prstGeom>
          <a:ln cap="flat" w="38100">
            <a:solidFill>
              <a:srgbClr val="FA3A2F"/>
            </a:solidFill>
            <a:prstDash val="solid"/>
            <a:headEnd type="none" len="sm" w="sm"/>
            <a:tailEnd type="arrow" len="sm" w="med"/>
          </a:ln>
        </p:spPr>
      </p:sp>
      <p:sp>
        <p:nvSpPr>
          <p:cNvPr name="TextBox 7" id="7"/>
          <p:cNvSpPr txBox="true"/>
          <p:nvPr/>
        </p:nvSpPr>
        <p:spPr>
          <a:xfrm rot="0">
            <a:off x="1353391" y="5888921"/>
            <a:ext cx="2426332" cy="4057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Lập phiếu mượn</a:t>
            </a:r>
          </a:p>
        </p:txBody>
      </p:sp>
      <p:sp>
        <p:nvSpPr>
          <p:cNvPr name="AutoShape 8" id="8"/>
          <p:cNvSpPr/>
          <p:nvPr/>
        </p:nvSpPr>
        <p:spPr>
          <a:xfrm flipH="true" flipV="true">
            <a:off x="13002322" y="5750842"/>
            <a:ext cx="1756615" cy="199039"/>
          </a:xfrm>
          <a:prstGeom prst="line">
            <a:avLst/>
          </a:prstGeom>
          <a:ln cap="flat" w="38100">
            <a:solidFill>
              <a:srgbClr val="FA3A2F"/>
            </a:solidFill>
            <a:prstDash val="solid"/>
            <a:headEnd type="none" len="sm" w="sm"/>
            <a:tailEnd type="arrow" len="sm" w="med"/>
          </a:ln>
        </p:spPr>
      </p:sp>
      <p:sp>
        <p:nvSpPr>
          <p:cNvPr name="TextBox 9" id="9"/>
          <p:cNvSpPr txBox="true"/>
          <p:nvPr/>
        </p:nvSpPr>
        <p:spPr>
          <a:xfrm rot="0">
            <a:off x="14758938" y="5557451"/>
            <a:ext cx="1843447" cy="8248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Quản lý phiếu mượn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284422" y="3704676"/>
            <a:ext cx="9719156" cy="5673557"/>
          </a:xfrm>
          <a:custGeom>
            <a:avLst/>
            <a:gdLst/>
            <a:ahLst/>
            <a:cxnLst/>
            <a:rect r="r" b="b" t="t" l="l"/>
            <a:pathLst>
              <a:path h="5673557" w="9719156">
                <a:moveTo>
                  <a:pt x="0" y="0"/>
                </a:moveTo>
                <a:lnTo>
                  <a:pt x="9719156" y="0"/>
                </a:lnTo>
                <a:lnTo>
                  <a:pt x="9719156" y="5673558"/>
                </a:lnTo>
                <a:lnTo>
                  <a:pt x="0" y="5673558"/>
                </a:lnTo>
                <a:lnTo>
                  <a:pt x="0" y="0"/>
                </a:lnTo>
                <a:close/>
              </a:path>
            </a:pathLst>
          </a:custGeom>
          <a:blipFill>
            <a:blip r:embed="rId6"/>
            <a:stretch>
              <a:fillRect l="0" t="0" r="0" b="0"/>
            </a:stretch>
          </a:blipFill>
        </p:spPr>
      </p:sp>
      <p:sp>
        <p:nvSpPr>
          <p:cNvPr name="AutoShape 5" id="5"/>
          <p:cNvSpPr/>
          <p:nvPr/>
        </p:nvSpPr>
        <p:spPr>
          <a:xfrm flipH="true" flipV="true">
            <a:off x="13472310" y="5696655"/>
            <a:ext cx="1432306" cy="473953"/>
          </a:xfrm>
          <a:prstGeom prst="line">
            <a:avLst/>
          </a:prstGeom>
          <a:ln cap="flat" w="38100">
            <a:solidFill>
              <a:srgbClr val="FA3A2F"/>
            </a:solidFill>
            <a:prstDash val="solid"/>
            <a:headEnd type="none" len="sm" w="sm"/>
            <a:tailEnd type="arrow" len="sm" w="med"/>
          </a:ln>
        </p:spPr>
      </p:sp>
      <p:sp>
        <p:nvSpPr>
          <p:cNvPr name="TextBox 6" id="6"/>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6. Quản lý mượn trả</a:t>
            </a:r>
          </a:p>
        </p:txBody>
      </p:sp>
      <p:sp>
        <p:nvSpPr>
          <p:cNvPr name="TextBox 7" id="7"/>
          <p:cNvSpPr txBox="true"/>
          <p:nvPr/>
        </p:nvSpPr>
        <p:spPr>
          <a:xfrm rot="0">
            <a:off x="1028700" y="1190655"/>
            <a:ext cx="5687616"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Muli Bold"/>
                <a:ea typeface="Muli Bold"/>
                <a:cs typeface="Muli Bold"/>
                <a:sym typeface="Muli Bold"/>
              </a:rPr>
              <a:t>6.1</a:t>
            </a:r>
            <a:r>
              <a:rPr lang="en-US" sz="3999" b="true">
                <a:solidFill>
                  <a:srgbClr val="000000"/>
                </a:solidFill>
                <a:latin typeface="Muli Bold"/>
                <a:ea typeface="Muli Bold"/>
                <a:cs typeface="Muli Bold"/>
                <a:sym typeface="Muli Bold"/>
              </a:rPr>
              <a:t> Đăng ký mượn sách</a:t>
            </a:r>
          </a:p>
        </p:txBody>
      </p:sp>
      <p:sp>
        <p:nvSpPr>
          <p:cNvPr name="TextBox 8" id="8"/>
          <p:cNvSpPr txBox="true"/>
          <p:nvPr/>
        </p:nvSpPr>
        <p:spPr>
          <a:xfrm rot="0">
            <a:off x="14904616" y="5716590"/>
            <a:ext cx="3159267" cy="824865"/>
          </a:xfrm>
          <a:prstGeom prst="rect">
            <a:avLst/>
          </a:prstGeom>
        </p:spPr>
        <p:txBody>
          <a:bodyPr anchor="t" rtlCol="false" tIns="0" lIns="0" bIns="0" rIns="0">
            <a:spAutoFit/>
          </a:bodyPr>
          <a:lstStyle/>
          <a:p>
            <a:pPr algn="ctr">
              <a:lnSpc>
                <a:spcPts val="3359"/>
              </a:lnSpc>
            </a:pPr>
            <a:r>
              <a:rPr lang="en-US" sz="2400">
                <a:solidFill>
                  <a:srgbClr val="000000"/>
                </a:solidFill>
                <a:latin typeface="Muli"/>
                <a:ea typeface="Muli"/>
                <a:cs typeface="Muli"/>
                <a:sym typeface="Muli"/>
              </a:rPr>
              <a:t>Thêm vào database </a:t>
            </a:r>
          </a:p>
          <a:p>
            <a:pPr algn="ctr">
              <a:lnSpc>
                <a:spcPts val="3359"/>
              </a:lnSpc>
              <a:spcBef>
                <a:spcPct val="0"/>
              </a:spcBef>
            </a:pPr>
            <a:r>
              <a:rPr lang="en-US" sz="2400">
                <a:solidFill>
                  <a:srgbClr val="000000"/>
                </a:solidFill>
                <a:latin typeface="Muli"/>
                <a:ea typeface="Muli"/>
                <a:cs typeface="Muli"/>
                <a:sym typeface="Muli"/>
              </a:rPr>
              <a:t>và xuất phiếu mượn</a:t>
            </a:r>
          </a:p>
        </p:txBody>
      </p:sp>
      <p:sp>
        <p:nvSpPr>
          <p:cNvPr name="AutoShape 9" id="9"/>
          <p:cNvSpPr/>
          <p:nvPr/>
        </p:nvSpPr>
        <p:spPr>
          <a:xfrm flipH="true">
            <a:off x="13478295" y="7725081"/>
            <a:ext cx="1426321" cy="487019"/>
          </a:xfrm>
          <a:prstGeom prst="line">
            <a:avLst/>
          </a:prstGeom>
          <a:ln cap="flat" w="38100">
            <a:solidFill>
              <a:srgbClr val="FA3A2F"/>
            </a:solidFill>
            <a:prstDash val="solid"/>
            <a:headEnd type="none" len="sm" w="sm"/>
            <a:tailEnd type="arrow" len="sm" w="med"/>
          </a:ln>
        </p:spPr>
      </p:sp>
      <p:sp>
        <p:nvSpPr>
          <p:cNvPr name="TextBox 10" id="10"/>
          <p:cNvSpPr txBox="true"/>
          <p:nvPr/>
        </p:nvSpPr>
        <p:spPr>
          <a:xfrm rot="0">
            <a:off x="14789204" y="7271064"/>
            <a:ext cx="3159267" cy="8248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Muli"/>
                <a:ea typeface="Muli"/>
                <a:cs typeface="Muli"/>
                <a:sym typeface="Muli"/>
              </a:rPr>
              <a:t>Hiển thị lịch sử mượn của sinh viên</a:t>
            </a:r>
          </a:p>
        </p:txBody>
      </p:sp>
      <p:sp>
        <p:nvSpPr>
          <p:cNvPr name="AutoShape 11" id="11"/>
          <p:cNvSpPr/>
          <p:nvPr/>
        </p:nvSpPr>
        <p:spPr>
          <a:xfrm flipV="true">
            <a:off x="3508717" y="5322441"/>
            <a:ext cx="2443973" cy="830394"/>
          </a:xfrm>
          <a:prstGeom prst="line">
            <a:avLst/>
          </a:prstGeom>
          <a:ln cap="flat" w="38100">
            <a:solidFill>
              <a:srgbClr val="FA3A2F"/>
            </a:solidFill>
            <a:prstDash val="solid"/>
            <a:headEnd type="none" len="sm" w="sm"/>
            <a:tailEnd type="arrow" len="sm" w="med"/>
          </a:ln>
        </p:spPr>
      </p:sp>
      <p:sp>
        <p:nvSpPr>
          <p:cNvPr name="AutoShape 12" id="12"/>
          <p:cNvSpPr/>
          <p:nvPr/>
        </p:nvSpPr>
        <p:spPr>
          <a:xfrm flipV="true">
            <a:off x="3508717" y="6152835"/>
            <a:ext cx="2443973" cy="1165853"/>
          </a:xfrm>
          <a:prstGeom prst="line">
            <a:avLst/>
          </a:prstGeom>
          <a:ln cap="flat" w="38100">
            <a:solidFill>
              <a:srgbClr val="FA3A2F"/>
            </a:solidFill>
            <a:prstDash val="solid"/>
            <a:headEnd type="none" len="sm" w="sm"/>
            <a:tailEnd type="arrow" len="sm" w="med"/>
          </a:ln>
        </p:spPr>
      </p:sp>
      <p:sp>
        <p:nvSpPr>
          <p:cNvPr name="TextBox 13" id="13"/>
          <p:cNvSpPr txBox="true"/>
          <p:nvPr/>
        </p:nvSpPr>
        <p:spPr>
          <a:xfrm rot="0">
            <a:off x="1028700" y="5274816"/>
            <a:ext cx="2480017" cy="8248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Muli"/>
                <a:ea typeface="Muli"/>
                <a:cs typeface="Muli"/>
                <a:sym typeface="Muli"/>
              </a:rPr>
              <a:t>Tự động hiển thị theo msv</a:t>
            </a:r>
          </a:p>
        </p:txBody>
      </p:sp>
      <p:sp>
        <p:nvSpPr>
          <p:cNvPr name="TextBox 14" id="14"/>
          <p:cNvSpPr txBox="true"/>
          <p:nvPr/>
        </p:nvSpPr>
        <p:spPr>
          <a:xfrm rot="0">
            <a:off x="1028700" y="6987149"/>
            <a:ext cx="2480017" cy="824865"/>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Muli"/>
                <a:ea typeface="Muli"/>
                <a:cs typeface="Muli"/>
                <a:sym typeface="Muli"/>
              </a:rPr>
              <a:t>Tự động hiển thị theo ms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95111" y="3592196"/>
            <a:ext cx="9727217" cy="5666104"/>
          </a:xfrm>
          <a:custGeom>
            <a:avLst/>
            <a:gdLst/>
            <a:ahLst/>
            <a:cxnLst/>
            <a:rect r="r" b="b" t="t" l="l"/>
            <a:pathLst>
              <a:path h="5666104" w="9727217">
                <a:moveTo>
                  <a:pt x="0" y="0"/>
                </a:moveTo>
                <a:lnTo>
                  <a:pt x="9727217" y="0"/>
                </a:lnTo>
                <a:lnTo>
                  <a:pt x="9727217" y="5666104"/>
                </a:lnTo>
                <a:lnTo>
                  <a:pt x="0" y="5666104"/>
                </a:lnTo>
                <a:lnTo>
                  <a:pt x="0" y="0"/>
                </a:lnTo>
                <a:close/>
              </a:path>
            </a:pathLst>
          </a:custGeom>
          <a:blipFill>
            <a:blip r:embed="rId4"/>
            <a:stretch>
              <a:fillRect l="0" t="0" r="0" b="0"/>
            </a:stretch>
          </a:blipFill>
        </p:spPr>
      </p:sp>
      <p:sp>
        <p:nvSpPr>
          <p:cNvPr name="Freeform 4" id="4"/>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flipH="true" flipV="true">
            <a:off x="13746214" y="5724966"/>
            <a:ext cx="1870976" cy="396912"/>
          </a:xfrm>
          <a:prstGeom prst="line">
            <a:avLst/>
          </a:prstGeom>
          <a:ln cap="flat" w="38100">
            <a:solidFill>
              <a:srgbClr val="FA3A2F"/>
            </a:solidFill>
            <a:prstDash val="solid"/>
            <a:headEnd type="none" len="sm" w="sm"/>
            <a:tailEnd type="arrow" len="sm" w="med"/>
          </a:ln>
        </p:spPr>
      </p:sp>
      <p:sp>
        <p:nvSpPr>
          <p:cNvPr name="TextBox 6" id="6"/>
          <p:cNvSpPr txBox="true"/>
          <p:nvPr/>
        </p:nvSpPr>
        <p:spPr>
          <a:xfrm rot="0">
            <a:off x="14100033" y="6074253"/>
            <a:ext cx="3159267" cy="824850"/>
          </a:xfrm>
          <a:prstGeom prst="rect">
            <a:avLst/>
          </a:prstGeom>
        </p:spPr>
        <p:txBody>
          <a:bodyPr anchor="t" rtlCol="false" tIns="0" lIns="0" bIns="0" rIns="0">
            <a:spAutoFit/>
          </a:bodyPr>
          <a:lstStyle/>
          <a:p>
            <a:pPr algn="ctr">
              <a:lnSpc>
                <a:spcPts val="3360"/>
              </a:lnSpc>
              <a:spcBef>
                <a:spcPct val="0"/>
              </a:spcBef>
            </a:pPr>
            <a:r>
              <a:rPr lang="en-US" sz="2400">
                <a:solidFill>
                  <a:srgbClr val="000000"/>
                </a:solidFill>
                <a:latin typeface="Muli"/>
                <a:ea typeface="Muli"/>
                <a:cs typeface="Muli"/>
                <a:sym typeface="Muli"/>
              </a:rPr>
              <a:t>In ra phiếu phạt theo quy định </a:t>
            </a:r>
          </a:p>
        </p:txBody>
      </p:sp>
      <p:sp>
        <p:nvSpPr>
          <p:cNvPr name="TextBox 7" id="7"/>
          <p:cNvSpPr txBox="true"/>
          <p:nvPr/>
        </p:nvSpPr>
        <p:spPr>
          <a:xfrm rot="0">
            <a:off x="1028700" y="1190655"/>
            <a:ext cx="4558903"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Muli Bold"/>
                <a:ea typeface="Muli Bold"/>
                <a:cs typeface="Muli Bold"/>
                <a:sym typeface="Muli Bold"/>
              </a:rPr>
              <a:t>6</a:t>
            </a:r>
            <a:r>
              <a:rPr lang="en-US" sz="3999" b="true">
                <a:solidFill>
                  <a:srgbClr val="000000"/>
                </a:solidFill>
                <a:latin typeface="Muli Bold"/>
                <a:ea typeface="Muli Bold"/>
                <a:cs typeface="Muli Bold"/>
                <a:sym typeface="Muli Bold"/>
              </a:rPr>
              <a:t>.2 Quản lý lịch sử </a:t>
            </a:r>
          </a:p>
        </p:txBody>
      </p:sp>
      <p:sp>
        <p:nvSpPr>
          <p:cNvPr name="TextBox 8" id="8"/>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6. Quản lý mượn trả</a:t>
            </a:r>
          </a:p>
        </p:txBody>
      </p:sp>
      <p:sp>
        <p:nvSpPr>
          <p:cNvPr name="TextBox 9" id="9"/>
          <p:cNvSpPr txBox="true"/>
          <p:nvPr/>
        </p:nvSpPr>
        <p:spPr>
          <a:xfrm rot="0">
            <a:off x="1028700" y="1974881"/>
            <a:ext cx="11750638" cy="1011704"/>
          </a:xfrm>
          <a:prstGeom prst="rect">
            <a:avLst/>
          </a:prstGeom>
        </p:spPr>
        <p:txBody>
          <a:bodyPr anchor="t" rtlCol="false" tIns="0" lIns="0" bIns="0" rIns="0">
            <a:spAutoFit/>
          </a:bodyPr>
          <a:lstStyle/>
          <a:p>
            <a:pPr algn="l">
              <a:lnSpc>
                <a:spcPts val="4200"/>
              </a:lnSpc>
            </a:pPr>
            <a:r>
              <a:rPr lang="en-US" sz="3000">
                <a:solidFill>
                  <a:srgbClr val="000000"/>
                </a:solidFill>
                <a:latin typeface="Muli"/>
                <a:ea typeface="Muli"/>
                <a:cs typeface="Muli"/>
                <a:sym typeface="Muli"/>
              </a:rPr>
              <a:t>Mã s</a:t>
            </a:r>
            <a:r>
              <a:rPr lang="en-US" sz="3000">
                <a:solidFill>
                  <a:srgbClr val="000000"/>
                </a:solidFill>
                <a:latin typeface="Muli"/>
                <a:ea typeface="Muli"/>
                <a:cs typeface="Muli"/>
                <a:sym typeface="Muli"/>
              </a:rPr>
              <a:t>inh viên được lấy từ kho dữ liệu để làm thủ tục mượn trả sách.</a:t>
            </a:r>
          </a:p>
          <a:p>
            <a:pPr algn="l">
              <a:lnSpc>
                <a:spcPts val="3973"/>
              </a:lnSpc>
            </a:pPr>
          </a:p>
        </p:txBody>
      </p:sp>
      <p:sp>
        <p:nvSpPr>
          <p:cNvPr name="TextBox 10" id="10"/>
          <p:cNvSpPr txBox="true"/>
          <p:nvPr/>
        </p:nvSpPr>
        <p:spPr>
          <a:xfrm rot="0">
            <a:off x="1028700" y="5095875"/>
            <a:ext cx="2183217" cy="12439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Có thể dùng để tìm kiếm theo msv</a:t>
            </a:r>
          </a:p>
        </p:txBody>
      </p:sp>
      <p:sp>
        <p:nvSpPr>
          <p:cNvPr name="AutoShape 11" id="11"/>
          <p:cNvSpPr/>
          <p:nvPr/>
        </p:nvSpPr>
        <p:spPr>
          <a:xfrm flipV="true">
            <a:off x="3211917" y="4984745"/>
            <a:ext cx="2375686" cy="756925"/>
          </a:xfrm>
          <a:prstGeom prst="line">
            <a:avLst/>
          </a:prstGeom>
          <a:ln cap="flat" w="38100">
            <a:solidFill>
              <a:srgbClr val="FA3A2F"/>
            </a:solidFill>
            <a:prstDash val="solid"/>
            <a:headEnd type="none" len="sm" w="sm"/>
            <a:tailEnd type="arrow" len="sm" w="med"/>
          </a:ln>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844219" y="2559004"/>
            <a:ext cx="10599561" cy="6160995"/>
          </a:xfrm>
          <a:custGeom>
            <a:avLst/>
            <a:gdLst/>
            <a:ahLst/>
            <a:cxnLst/>
            <a:rect r="r" b="b" t="t" l="l"/>
            <a:pathLst>
              <a:path h="6160995" w="10599561">
                <a:moveTo>
                  <a:pt x="0" y="0"/>
                </a:moveTo>
                <a:lnTo>
                  <a:pt x="10599562" y="0"/>
                </a:lnTo>
                <a:lnTo>
                  <a:pt x="10599562" y="6160995"/>
                </a:lnTo>
                <a:lnTo>
                  <a:pt x="0" y="6160995"/>
                </a:lnTo>
                <a:lnTo>
                  <a:pt x="0" y="0"/>
                </a:lnTo>
                <a:close/>
              </a:path>
            </a:pathLst>
          </a:custGeom>
          <a:blipFill>
            <a:blip r:embed="rId4"/>
            <a:stretch>
              <a:fillRect l="0" t="0" r="0" b="0"/>
            </a:stretch>
          </a:blipFill>
        </p:spPr>
      </p:sp>
      <p:sp>
        <p:nvSpPr>
          <p:cNvPr name="Freeform 4" id="4"/>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flipV="true">
            <a:off x="2241866" y="3491146"/>
            <a:ext cx="3322963" cy="857494"/>
          </a:xfrm>
          <a:prstGeom prst="line">
            <a:avLst/>
          </a:prstGeom>
          <a:ln cap="flat" w="38100">
            <a:solidFill>
              <a:srgbClr val="FA3A2F"/>
            </a:solidFill>
            <a:prstDash val="solid"/>
            <a:headEnd type="none" len="sm" w="sm"/>
            <a:tailEnd type="arrow" len="sm" w="med"/>
          </a:ln>
        </p:spPr>
      </p:sp>
      <p:sp>
        <p:nvSpPr>
          <p:cNvPr name="TextBox 6" id="6"/>
          <p:cNvSpPr txBox="true"/>
          <p:nvPr/>
        </p:nvSpPr>
        <p:spPr>
          <a:xfrm rot="0">
            <a:off x="1028700" y="4301015"/>
            <a:ext cx="2426332" cy="12439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Hiển thị thông tin đã lọc từ check box </a:t>
            </a:r>
          </a:p>
        </p:txBody>
      </p:sp>
      <p:sp>
        <p:nvSpPr>
          <p:cNvPr name="AutoShape 7" id="7"/>
          <p:cNvSpPr/>
          <p:nvPr/>
        </p:nvSpPr>
        <p:spPr>
          <a:xfrm flipH="true">
            <a:off x="9921059" y="2071373"/>
            <a:ext cx="1243495" cy="1243495"/>
          </a:xfrm>
          <a:prstGeom prst="line">
            <a:avLst/>
          </a:prstGeom>
          <a:ln cap="flat" w="38100">
            <a:solidFill>
              <a:srgbClr val="FA3A2F"/>
            </a:solidFill>
            <a:prstDash val="solid"/>
            <a:headEnd type="none" len="sm" w="sm"/>
            <a:tailEnd type="arrow" len="sm" w="med"/>
          </a:ln>
        </p:spPr>
      </p:sp>
      <p:sp>
        <p:nvSpPr>
          <p:cNvPr name="TextBox 8" id="8"/>
          <p:cNvSpPr txBox="true"/>
          <p:nvPr/>
        </p:nvSpPr>
        <p:spPr>
          <a:xfrm rot="0">
            <a:off x="10532201" y="1844678"/>
            <a:ext cx="2426332" cy="4057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Xuất file</a:t>
            </a:r>
          </a:p>
        </p:txBody>
      </p:sp>
      <p:sp>
        <p:nvSpPr>
          <p:cNvPr name="TextBox 9" id="9"/>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7. Thống kê</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713639" y="2302949"/>
            <a:ext cx="12860722" cy="6751879"/>
          </a:xfrm>
          <a:custGeom>
            <a:avLst/>
            <a:gdLst/>
            <a:ahLst/>
            <a:cxnLst/>
            <a:rect r="r" b="b" t="t" l="l"/>
            <a:pathLst>
              <a:path h="6751879" w="12860722">
                <a:moveTo>
                  <a:pt x="0" y="0"/>
                </a:moveTo>
                <a:lnTo>
                  <a:pt x="12860722" y="0"/>
                </a:lnTo>
                <a:lnTo>
                  <a:pt x="12860722" y="6751879"/>
                </a:lnTo>
                <a:lnTo>
                  <a:pt x="0" y="6751879"/>
                </a:lnTo>
                <a:lnTo>
                  <a:pt x="0" y="0"/>
                </a:lnTo>
                <a:close/>
              </a:path>
            </a:pathLst>
          </a:custGeom>
          <a:blipFill>
            <a:blip r:embed="rId6"/>
            <a:stretch>
              <a:fillRect l="0" t="0" r="0" b="0"/>
            </a:stretch>
          </a:blipFill>
        </p:spPr>
      </p:sp>
      <p:sp>
        <p:nvSpPr>
          <p:cNvPr name="TextBox 5" id="5"/>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8. Thiết kế database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44183" y="228643"/>
            <a:ext cx="13399634" cy="1038213"/>
          </a:xfrm>
          <a:prstGeom prst="rect">
            <a:avLst/>
          </a:prstGeom>
        </p:spPr>
        <p:txBody>
          <a:bodyPr anchor="t" rtlCol="false" tIns="0" lIns="0" bIns="0" rIns="0">
            <a:spAutoFit/>
          </a:bodyPr>
          <a:lstStyle/>
          <a:p>
            <a:pPr algn="ctr">
              <a:lnSpc>
                <a:spcPts val="8400"/>
              </a:lnSpc>
            </a:pPr>
            <a:r>
              <a:rPr lang="en-US" sz="6000">
                <a:solidFill>
                  <a:srgbClr val="0094FF"/>
                </a:solidFill>
                <a:latin typeface="Paytone One"/>
                <a:ea typeface="Paytone One"/>
                <a:cs typeface="Paytone One"/>
                <a:sym typeface="Paytone One"/>
              </a:rPr>
              <a:t>Tổng kết</a:t>
            </a:r>
          </a:p>
        </p:txBody>
      </p:sp>
      <p:grpSp>
        <p:nvGrpSpPr>
          <p:cNvPr name="Group 5" id="5"/>
          <p:cNvGrpSpPr/>
          <p:nvPr/>
        </p:nvGrpSpPr>
        <p:grpSpPr>
          <a:xfrm rot="0">
            <a:off x="845872" y="1736506"/>
            <a:ext cx="16765301" cy="7974321"/>
            <a:chOff x="0" y="0"/>
            <a:chExt cx="5671225" cy="2697486"/>
          </a:xfrm>
        </p:grpSpPr>
        <p:sp>
          <p:nvSpPr>
            <p:cNvPr name="Freeform 6" id="6"/>
            <p:cNvSpPr/>
            <p:nvPr/>
          </p:nvSpPr>
          <p:spPr>
            <a:xfrm flipH="false" flipV="false" rot="0">
              <a:off x="0" y="0"/>
              <a:ext cx="5671226" cy="2697487"/>
            </a:xfrm>
            <a:custGeom>
              <a:avLst/>
              <a:gdLst/>
              <a:ahLst/>
              <a:cxnLst/>
              <a:rect r="r" b="b" t="t" l="l"/>
              <a:pathLst>
                <a:path h="2697487" w="5671226">
                  <a:moveTo>
                    <a:pt x="5546765" y="2697486"/>
                  </a:moveTo>
                  <a:lnTo>
                    <a:pt x="124460" y="2697486"/>
                  </a:lnTo>
                  <a:cubicBezTo>
                    <a:pt x="55880" y="2697486"/>
                    <a:pt x="0" y="2641606"/>
                    <a:pt x="0" y="2573026"/>
                  </a:cubicBezTo>
                  <a:lnTo>
                    <a:pt x="0" y="124460"/>
                  </a:lnTo>
                  <a:cubicBezTo>
                    <a:pt x="0" y="55880"/>
                    <a:pt x="55880" y="0"/>
                    <a:pt x="124460" y="0"/>
                  </a:cubicBezTo>
                  <a:lnTo>
                    <a:pt x="5546765" y="0"/>
                  </a:lnTo>
                  <a:cubicBezTo>
                    <a:pt x="5615345" y="0"/>
                    <a:pt x="5671226" y="55880"/>
                    <a:pt x="5671226" y="124460"/>
                  </a:cubicBezTo>
                  <a:lnTo>
                    <a:pt x="5671226" y="2573026"/>
                  </a:lnTo>
                  <a:cubicBezTo>
                    <a:pt x="5671226" y="2641606"/>
                    <a:pt x="5615345" y="2697487"/>
                    <a:pt x="5546765" y="2697487"/>
                  </a:cubicBezTo>
                  <a:close/>
                </a:path>
              </a:pathLst>
            </a:custGeom>
            <a:solidFill>
              <a:srgbClr val="FFFFFF"/>
            </a:solidFill>
          </p:spPr>
        </p:sp>
      </p:grpSp>
      <p:sp>
        <p:nvSpPr>
          <p:cNvPr name="TextBox 7" id="7"/>
          <p:cNvSpPr txBox="true"/>
          <p:nvPr/>
        </p:nvSpPr>
        <p:spPr>
          <a:xfrm rot="0">
            <a:off x="1155483" y="3151604"/>
            <a:ext cx="15862512" cy="5734051"/>
          </a:xfrm>
          <a:prstGeom prst="rect">
            <a:avLst/>
          </a:prstGeom>
        </p:spPr>
        <p:txBody>
          <a:bodyPr anchor="t" rtlCol="false" tIns="0" lIns="0" bIns="0" rIns="0">
            <a:spAutoFit/>
          </a:bodyPr>
          <a:lstStyle/>
          <a:p>
            <a:pPr algn="just" marL="647695" indent="-323848" lvl="1">
              <a:lnSpc>
                <a:spcPts val="4199"/>
              </a:lnSpc>
              <a:buFont typeface="Arial"/>
              <a:buChar char="•"/>
            </a:pPr>
            <a:r>
              <a:rPr lang="en-US" sz="2999">
                <a:solidFill>
                  <a:srgbClr val="000000"/>
                </a:solidFill>
                <a:latin typeface="Muli"/>
                <a:ea typeface="Muli"/>
                <a:cs typeface="Muli"/>
                <a:sym typeface="Muli"/>
              </a:rPr>
              <a:t>Trong bối cảnh công nghệ thông tin phát triển mạnh mẽ, nhóm đã xây dựng thành công một hệ thống quản lý thư viện, đáp ứng nhu cầu quản lý sách, sinh viên, người dùng và hoạt động mượn trả.</a:t>
            </a:r>
            <a:r>
              <a:rPr lang="en-US" sz="2999">
                <a:solidFill>
                  <a:srgbClr val="000000"/>
                </a:solidFill>
                <a:latin typeface="Muli"/>
                <a:ea typeface="Muli"/>
                <a:cs typeface="Muli"/>
                <a:sym typeface="Muli"/>
              </a:rPr>
              <a:t> </a:t>
            </a:r>
          </a:p>
          <a:p>
            <a:pPr algn="just">
              <a:lnSpc>
                <a:spcPts val="4199"/>
              </a:lnSpc>
            </a:pPr>
          </a:p>
          <a:p>
            <a:pPr algn="just" marL="647695" indent="-323848" lvl="1">
              <a:lnSpc>
                <a:spcPts val="4199"/>
              </a:lnSpc>
              <a:buFont typeface="Arial"/>
              <a:buChar char="•"/>
            </a:pPr>
            <a:r>
              <a:rPr lang="en-US" sz="2999">
                <a:solidFill>
                  <a:srgbClr val="000000"/>
                </a:solidFill>
                <a:latin typeface="Muli"/>
                <a:ea typeface="Muli"/>
                <a:cs typeface="Muli"/>
                <a:sym typeface="Muli"/>
              </a:rPr>
              <a:t>Quá trình thực hiện giúp nhóm rèn luyện kiến thức lập trình, xử lý cơ sở dữ liệu và kỹ năng làm việc nhóm. </a:t>
            </a:r>
          </a:p>
          <a:p>
            <a:pPr algn="just">
              <a:lnSpc>
                <a:spcPts val="4199"/>
              </a:lnSpc>
            </a:pPr>
          </a:p>
          <a:p>
            <a:pPr algn="just" marL="647695" indent="-323848" lvl="1">
              <a:lnSpc>
                <a:spcPts val="4199"/>
              </a:lnSpc>
              <a:buFont typeface="Arial"/>
              <a:buChar char="•"/>
            </a:pPr>
            <a:r>
              <a:rPr lang="en-US" sz="2999">
                <a:solidFill>
                  <a:srgbClr val="000000"/>
                </a:solidFill>
                <a:latin typeface="Muli"/>
                <a:ea typeface="Muli"/>
                <a:cs typeface="Muli"/>
                <a:sym typeface="Muli"/>
              </a:rPr>
              <a:t>Hệ thống vận hành ổn định, giao diện đơn giản và hỗ trợ quản lý hiệu quả, tuy nhiên vẫn còn hạn chế như chưa có tính năng thông báo tự động, thiếu thống kê trực quan và mức độ bảo mật cơ bản.</a:t>
            </a:r>
          </a:p>
          <a:p>
            <a:pPr algn="just">
              <a:lnSpc>
                <a:spcPts val="4199"/>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44183" y="228643"/>
            <a:ext cx="13399634" cy="1038213"/>
          </a:xfrm>
          <a:prstGeom prst="rect">
            <a:avLst/>
          </a:prstGeom>
        </p:spPr>
        <p:txBody>
          <a:bodyPr anchor="t" rtlCol="false" tIns="0" lIns="0" bIns="0" rIns="0">
            <a:spAutoFit/>
          </a:bodyPr>
          <a:lstStyle/>
          <a:p>
            <a:pPr algn="ctr">
              <a:lnSpc>
                <a:spcPts val="8400"/>
              </a:lnSpc>
            </a:pPr>
            <a:r>
              <a:rPr lang="en-US" sz="6000">
                <a:solidFill>
                  <a:srgbClr val="0094FF"/>
                </a:solidFill>
                <a:latin typeface="Paytone One"/>
                <a:ea typeface="Paytone One"/>
                <a:cs typeface="Paytone One"/>
                <a:sym typeface="Paytone One"/>
              </a:rPr>
              <a:t>Định hướng phát triển</a:t>
            </a:r>
          </a:p>
        </p:txBody>
      </p:sp>
      <p:grpSp>
        <p:nvGrpSpPr>
          <p:cNvPr name="Group 5" id="5"/>
          <p:cNvGrpSpPr/>
          <p:nvPr/>
        </p:nvGrpSpPr>
        <p:grpSpPr>
          <a:xfrm rot="0">
            <a:off x="845872" y="1736506"/>
            <a:ext cx="16765301" cy="6633581"/>
            <a:chOff x="0" y="0"/>
            <a:chExt cx="5671225" cy="2243952"/>
          </a:xfrm>
        </p:grpSpPr>
        <p:sp>
          <p:nvSpPr>
            <p:cNvPr name="Freeform 6" id="6"/>
            <p:cNvSpPr/>
            <p:nvPr/>
          </p:nvSpPr>
          <p:spPr>
            <a:xfrm flipH="false" flipV="false" rot="0">
              <a:off x="0" y="0"/>
              <a:ext cx="5671226" cy="2243952"/>
            </a:xfrm>
            <a:custGeom>
              <a:avLst/>
              <a:gdLst/>
              <a:ahLst/>
              <a:cxnLst/>
              <a:rect r="r" b="b" t="t" l="l"/>
              <a:pathLst>
                <a:path h="2243952" w="5671226">
                  <a:moveTo>
                    <a:pt x="5546765" y="2243952"/>
                  </a:moveTo>
                  <a:lnTo>
                    <a:pt x="124460" y="2243952"/>
                  </a:lnTo>
                  <a:cubicBezTo>
                    <a:pt x="55880" y="2243952"/>
                    <a:pt x="0" y="2188072"/>
                    <a:pt x="0" y="2119492"/>
                  </a:cubicBezTo>
                  <a:lnTo>
                    <a:pt x="0" y="124460"/>
                  </a:lnTo>
                  <a:cubicBezTo>
                    <a:pt x="0" y="55880"/>
                    <a:pt x="55880" y="0"/>
                    <a:pt x="124460" y="0"/>
                  </a:cubicBezTo>
                  <a:lnTo>
                    <a:pt x="5546765" y="0"/>
                  </a:lnTo>
                  <a:cubicBezTo>
                    <a:pt x="5615345" y="0"/>
                    <a:pt x="5671226" y="55880"/>
                    <a:pt x="5671226" y="124460"/>
                  </a:cubicBezTo>
                  <a:lnTo>
                    <a:pt x="5671226" y="2119492"/>
                  </a:lnTo>
                  <a:cubicBezTo>
                    <a:pt x="5671226" y="2188072"/>
                    <a:pt x="5615345" y="2243952"/>
                    <a:pt x="5546765" y="2243952"/>
                  </a:cubicBezTo>
                  <a:close/>
                </a:path>
              </a:pathLst>
            </a:custGeom>
            <a:solidFill>
              <a:srgbClr val="FFFFFF"/>
            </a:solidFill>
          </p:spPr>
        </p:sp>
      </p:grpSp>
      <p:sp>
        <p:nvSpPr>
          <p:cNvPr name="TextBox 7" id="7"/>
          <p:cNvSpPr txBox="true"/>
          <p:nvPr/>
        </p:nvSpPr>
        <p:spPr>
          <a:xfrm rot="0">
            <a:off x="1416083" y="1900521"/>
            <a:ext cx="15624878" cy="6257926"/>
          </a:xfrm>
          <a:prstGeom prst="rect">
            <a:avLst/>
          </a:prstGeom>
        </p:spPr>
        <p:txBody>
          <a:bodyPr anchor="t" rtlCol="false" tIns="0" lIns="0" bIns="0" rIns="0">
            <a:spAutoFit/>
          </a:bodyPr>
          <a:lstStyle/>
          <a:p>
            <a:pPr algn="just">
              <a:lnSpc>
                <a:spcPts val="4199"/>
              </a:lnSpc>
              <a:spcBef>
                <a:spcPct val="0"/>
              </a:spcBef>
            </a:pPr>
            <a:r>
              <a:rPr lang="en-US" sz="2999">
                <a:solidFill>
                  <a:srgbClr val="000000"/>
                </a:solidFill>
                <a:latin typeface="Muli"/>
                <a:ea typeface="Muli"/>
                <a:cs typeface="Muli"/>
                <a:sym typeface="Muli"/>
              </a:rPr>
              <a:t>Để khắc phục những hạ</a:t>
            </a:r>
            <a:r>
              <a:rPr lang="en-US" sz="2999">
                <a:solidFill>
                  <a:srgbClr val="000000"/>
                </a:solidFill>
                <a:latin typeface="Muli"/>
                <a:ea typeface="Muli"/>
                <a:cs typeface="Muli"/>
                <a:sym typeface="Muli"/>
              </a:rPr>
              <a:t>n chế còn tồn tại và nâng cao chất lượng sản phẩm, nhóm đưa ra các đề xuất phát triển hệ thống trong tương lai như sau:</a:t>
            </a:r>
          </a:p>
          <a:p>
            <a:pPr algn="just">
              <a:lnSpc>
                <a:spcPts val="4199"/>
              </a:lnSpc>
              <a:spcBef>
                <a:spcPct val="0"/>
              </a:spcBef>
            </a:pPr>
          </a:p>
          <a:p>
            <a:pPr algn="just" marL="647695" indent="-323848" lvl="1">
              <a:lnSpc>
                <a:spcPts val="4199"/>
              </a:lnSpc>
              <a:spcBef>
                <a:spcPct val="0"/>
              </a:spcBef>
              <a:buFont typeface="Arial"/>
              <a:buChar char="•"/>
            </a:pPr>
            <a:r>
              <a:rPr lang="en-US" sz="2999">
                <a:solidFill>
                  <a:srgbClr val="000000"/>
                </a:solidFill>
                <a:latin typeface="Muli"/>
                <a:ea typeface="Muli"/>
                <a:cs typeface="Muli"/>
                <a:sym typeface="Muli"/>
              </a:rPr>
              <a:t>Bổ</a:t>
            </a:r>
            <a:r>
              <a:rPr lang="en-US" sz="2999">
                <a:solidFill>
                  <a:srgbClr val="000000"/>
                </a:solidFill>
                <a:latin typeface="Muli"/>
                <a:ea typeface="Muli"/>
                <a:cs typeface="Muli"/>
                <a:sym typeface="Muli"/>
              </a:rPr>
              <a:t> </a:t>
            </a:r>
            <a:r>
              <a:rPr lang="en-US" sz="2999">
                <a:solidFill>
                  <a:srgbClr val="000000"/>
                </a:solidFill>
                <a:latin typeface="Muli"/>
                <a:ea typeface="Muli"/>
                <a:cs typeface="Muli"/>
                <a:sym typeface="Muli"/>
              </a:rPr>
              <a:t>sung</a:t>
            </a:r>
            <a:r>
              <a:rPr lang="en-US" sz="2999">
                <a:solidFill>
                  <a:srgbClr val="000000"/>
                </a:solidFill>
                <a:latin typeface="Muli"/>
                <a:ea typeface="Muli"/>
                <a:cs typeface="Muli"/>
                <a:sym typeface="Muli"/>
              </a:rPr>
              <a:t> </a:t>
            </a:r>
            <a:r>
              <a:rPr lang="en-US" sz="2999">
                <a:solidFill>
                  <a:srgbClr val="000000"/>
                </a:solidFill>
                <a:latin typeface="Muli"/>
                <a:ea typeface="Muli"/>
                <a:cs typeface="Muli"/>
                <a:sym typeface="Muli"/>
              </a:rPr>
              <a:t>tín</a:t>
            </a:r>
            <a:r>
              <a:rPr lang="en-US" sz="2999">
                <a:solidFill>
                  <a:srgbClr val="000000"/>
                </a:solidFill>
                <a:latin typeface="Muli"/>
                <a:ea typeface="Muli"/>
                <a:cs typeface="Muli"/>
                <a:sym typeface="Muli"/>
              </a:rPr>
              <a:t>h </a:t>
            </a:r>
            <a:r>
              <a:rPr lang="en-US" sz="2999">
                <a:solidFill>
                  <a:srgbClr val="000000"/>
                </a:solidFill>
                <a:latin typeface="Muli"/>
                <a:ea typeface="Muli"/>
                <a:cs typeface="Muli"/>
                <a:sym typeface="Muli"/>
              </a:rPr>
              <a:t>nă</a:t>
            </a:r>
            <a:r>
              <a:rPr lang="en-US" sz="2999">
                <a:solidFill>
                  <a:srgbClr val="000000"/>
                </a:solidFill>
                <a:latin typeface="Muli"/>
                <a:ea typeface="Muli"/>
                <a:cs typeface="Muli"/>
                <a:sym typeface="Muli"/>
              </a:rPr>
              <a:t>ng thông báo qua email </a:t>
            </a:r>
            <a:r>
              <a:rPr lang="en-US" sz="2999">
                <a:solidFill>
                  <a:srgbClr val="000000"/>
                </a:solidFill>
                <a:latin typeface="Muli"/>
                <a:ea typeface="Muli"/>
                <a:cs typeface="Muli"/>
                <a:sym typeface="Muli"/>
              </a:rPr>
              <a:t>(</a:t>
            </a:r>
            <a:r>
              <a:rPr lang="en-US" sz="2999">
                <a:solidFill>
                  <a:srgbClr val="000000"/>
                </a:solidFill>
                <a:latin typeface="Muli"/>
                <a:ea typeface="Muli"/>
                <a:cs typeface="Muli"/>
                <a:sym typeface="Muli"/>
              </a:rPr>
              <a:t>nhắc hạn trả</a:t>
            </a:r>
            <a:r>
              <a:rPr lang="en-US" sz="2999">
                <a:solidFill>
                  <a:srgbClr val="000000"/>
                </a:solidFill>
                <a:latin typeface="Muli"/>
                <a:ea typeface="Muli"/>
                <a:cs typeface="Muli"/>
                <a:sym typeface="Muli"/>
              </a:rPr>
              <a:t>,</a:t>
            </a:r>
            <a:r>
              <a:rPr lang="en-US" sz="2999">
                <a:solidFill>
                  <a:srgbClr val="000000"/>
                </a:solidFill>
                <a:latin typeface="Muli"/>
                <a:ea typeface="Muli"/>
                <a:cs typeface="Muli"/>
                <a:sym typeface="Muli"/>
              </a:rPr>
              <a:t> cảnh báo quá hạn</a:t>
            </a:r>
            <a:r>
              <a:rPr lang="en-US" sz="2999">
                <a:solidFill>
                  <a:srgbClr val="000000"/>
                </a:solidFill>
                <a:latin typeface="Muli"/>
                <a:ea typeface="Muli"/>
                <a:cs typeface="Muli"/>
                <a:sym typeface="Muli"/>
              </a:rPr>
              <a:t>)</a:t>
            </a:r>
            <a:r>
              <a:rPr lang="en-US" sz="2999">
                <a:solidFill>
                  <a:srgbClr val="000000"/>
                </a:solidFill>
                <a:latin typeface="Muli"/>
                <a:ea typeface="Muli"/>
                <a:cs typeface="Muli"/>
                <a:sym typeface="Muli"/>
              </a:rPr>
              <a:t>.</a:t>
            </a:r>
          </a:p>
          <a:p>
            <a:pPr algn="just">
              <a:lnSpc>
                <a:spcPts val="4199"/>
              </a:lnSpc>
              <a:spcBef>
                <a:spcPct val="0"/>
              </a:spcBef>
            </a:pPr>
          </a:p>
          <a:p>
            <a:pPr algn="just" marL="647695" indent="-323848" lvl="1">
              <a:lnSpc>
                <a:spcPts val="4199"/>
              </a:lnSpc>
              <a:spcBef>
                <a:spcPct val="0"/>
              </a:spcBef>
              <a:buFont typeface="Arial"/>
              <a:buChar char="•"/>
            </a:pPr>
            <a:r>
              <a:rPr lang="en-US" sz="2999">
                <a:solidFill>
                  <a:srgbClr val="000000"/>
                </a:solidFill>
                <a:latin typeface="Muli"/>
                <a:ea typeface="Muli"/>
                <a:cs typeface="Muli"/>
                <a:sym typeface="Muli"/>
              </a:rPr>
              <a:t>Phát triển giao diện hiện đại, thân thiện với thiết bị di động.</a:t>
            </a:r>
          </a:p>
          <a:p>
            <a:pPr algn="just">
              <a:lnSpc>
                <a:spcPts val="4199"/>
              </a:lnSpc>
              <a:spcBef>
                <a:spcPct val="0"/>
              </a:spcBef>
            </a:pPr>
          </a:p>
          <a:p>
            <a:pPr algn="just" marL="647695" indent="-323848" lvl="1">
              <a:lnSpc>
                <a:spcPts val="4199"/>
              </a:lnSpc>
              <a:spcBef>
                <a:spcPct val="0"/>
              </a:spcBef>
              <a:buFont typeface="Arial"/>
              <a:buChar char="•"/>
            </a:pPr>
            <a:r>
              <a:rPr lang="en-US" sz="2999">
                <a:solidFill>
                  <a:srgbClr val="000000"/>
                </a:solidFill>
                <a:latin typeface="Muli"/>
                <a:ea typeface="Muli"/>
                <a:cs typeface="Muli"/>
                <a:sym typeface="Muli"/>
              </a:rPr>
              <a:t>T</a:t>
            </a:r>
            <a:r>
              <a:rPr lang="en-US" sz="2999">
                <a:solidFill>
                  <a:srgbClr val="000000"/>
                </a:solidFill>
                <a:latin typeface="Muli"/>
                <a:ea typeface="Muli"/>
                <a:cs typeface="Muli"/>
                <a:sym typeface="Muli"/>
              </a:rPr>
              <a:t>í</a:t>
            </a:r>
            <a:r>
              <a:rPr lang="en-US" sz="2999">
                <a:solidFill>
                  <a:srgbClr val="000000"/>
                </a:solidFill>
                <a:latin typeface="Muli"/>
                <a:ea typeface="Muli"/>
                <a:cs typeface="Muli"/>
                <a:sym typeface="Muli"/>
              </a:rPr>
              <a:t>c</a:t>
            </a:r>
            <a:r>
              <a:rPr lang="en-US" sz="2999">
                <a:solidFill>
                  <a:srgbClr val="000000"/>
                </a:solidFill>
                <a:latin typeface="Muli"/>
                <a:ea typeface="Muli"/>
                <a:cs typeface="Muli"/>
                <a:sym typeface="Muli"/>
              </a:rPr>
              <a:t>h </a:t>
            </a:r>
            <a:r>
              <a:rPr lang="en-US" sz="2999">
                <a:solidFill>
                  <a:srgbClr val="000000"/>
                </a:solidFill>
                <a:latin typeface="Muli"/>
                <a:ea typeface="Muli"/>
                <a:cs typeface="Muli"/>
                <a:sym typeface="Muli"/>
              </a:rPr>
              <a:t>hợp</a:t>
            </a:r>
            <a:r>
              <a:rPr lang="en-US" sz="2999">
                <a:solidFill>
                  <a:srgbClr val="000000"/>
                </a:solidFill>
                <a:latin typeface="Muli"/>
                <a:ea typeface="Muli"/>
                <a:cs typeface="Muli"/>
                <a:sym typeface="Muli"/>
              </a:rPr>
              <a:t> thống kê trực quan bằng biểu đồ.</a:t>
            </a:r>
          </a:p>
          <a:p>
            <a:pPr algn="just">
              <a:lnSpc>
                <a:spcPts val="4199"/>
              </a:lnSpc>
              <a:spcBef>
                <a:spcPct val="0"/>
              </a:spcBef>
            </a:pPr>
          </a:p>
          <a:p>
            <a:pPr algn="just" marL="647695" indent="-323848" lvl="1">
              <a:lnSpc>
                <a:spcPts val="4199"/>
              </a:lnSpc>
              <a:spcBef>
                <a:spcPct val="0"/>
              </a:spcBef>
              <a:buFont typeface="Arial"/>
              <a:buChar char="•"/>
            </a:pPr>
            <a:r>
              <a:rPr lang="en-US" sz="2999">
                <a:solidFill>
                  <a:srgbClr val="000000"/>
                </a:solidFill>
                <a:latin typeface="Muli"/>
                <a:ea typeface="Muli"/>
                <a:cs typeface="Muli"/>
                <a:sym typeface="Muli"/>
              </a:rPr>
              <a:t>Nâng cao mức độ bảo mật</a:t>
            </a:r>
            <a:r>
              <a:rPr lang="en-US" sz="2999">
                <a:solidFill>
                  <a:srgbClr val="000000"/>
                </a:solidFill>
                <a:latin typeface="Muli"/>
                <a:ea typeface="Muli"/>
                <a:cs typeface="Muli"/>
                <a:sym typeface="Muli"/>
              </a:rPr>
              <a:t>:</a:t>
            </a:r>
            <a:r>
              <a:rPr lang="en-US" sz="2999">
                <a:solidFill>
                  <a:srgbClr val="000000"/>
                </a:solidFill>
                <a:latin typeface="Muli"/>
                <a:ea typeface="Muli"/>
                <a:cs typeface="Muli"/>
                <a:sym typeface="Muli"/>
              </a:rPr>
              <a:t> phân quyền chi tiết và mã hóa </a:t>
            </a:r>
            <a:r>
              <a:rPr lang="en-US" sz="2999">
                <a:solidFill>
                  <a:srgbClr val="000000"/>
                </a:solidFill>
                <a:latin typeface="Muli"/>
                <a:ea typeface="Muli"/>
                <a:cs typeface="Muli"/>
                <a:sym typeface="Muli"/>
              </a:rPr>
              <a:t>dữ</a:t>
            </a:r>
            <a:r>
              <a:rPr lang="en-US" sz="2999">
                <a:solidFill>
                  <a:srgbClr val="000000"/>
                </a:solidFill>
                <a:latin typeface="Muli"/>
                <a:ea typeface="Muli"/>
                <a:cs typeface="Muli"/>
                <a:sym typeface="Muli"/>
              </a:rPr>
              <a:t> </a:t>
            </a:r>
            <a:r>
              <a:rPr lang="en-US" sz="2999">
                <a:solidFill>
                  <a:srgbClr val="000000"/>
                </a:solidFill>
                <a:latin typeface="Muli"/>
                <a:ea typeface="Muli"/>
                <a:cs typeface="Muli"/>
                <a:sym typeface="Muli"/>
              </a:rPr>
              <a:t>l</a:t>
            </a:r>
            <a:r>
              <a:rPr lang="en-US" sz="2999">
                <a:solidFill>
                  <a:srgbClr val="000000"/>
                </a:solidFill>
                <a:latin typeface="Muli"/>
                <a:ea typeface="Muli"/>
                <a:cs typeface="Muli"/>
                <a:sym typeface="Muli"/>
              </a:rPr>
              <a:t>i</a:t>
            </a:r>
            <a:r>
              <a:rPr lang="en-US" sz="2999">
                <a:solidFill>
                  <a:srgbClr val="000000"/>
                </a:solidFill>
                <a:latin typeface="Muli"/>
                <a:ea typeface="Muli"/>
                <a:cs typeface="Muli"/>
                <a:sym typeface="Muli"/>
              </a:rPr>
              <a:t>ệu</a:t>
            </a:r>
            <a:r>
              <a:rPr lang="en-US" sz="2999">
                <a:solidFill>
                  <a:srgbClr val="000000"/>
                </a:solidFill>
                <a:latin typeface="Muli"/>
                <a:ea typeface="Muli"/>
                <a:cs typeface="Muli"/>
                <a:sym typeface="Muli"/>
              </a:rPr>
              <a:t>.</a:t>
            </a:r>
          </a:p>
          <a:p>
            <a:pPr algn="just">
              <a:lnSpc>
                <a:spcPts val="4199"/>
              </a:lnSpc>
              <a:spcBef>
                <a:spcPct val="0"/>
              </a:spcBef>
            </a:pPr>
          </a:p>
          <a:p>
            <a:pPr algn="just" marL="647695" indent="-323848" lvl="1">
              <a:lnSpc>
                <a:spcPts val="4199"/>
              </a:lnSpc>
              <a:spcBef>
                <a:spcPct val="0"/>
              </a:spcBef>
              <a:buFont typeface="Arial"/>
              <a:buChar char="•"/>
            </a:pPr>
            <a:r>
              <a:rPr lang="en-US" sz="2999">
                <a:solidFill>
                  <a:srgbClr val="000000"/>
                </a:solidFill>
                <a:latin typeface="Muli"/>
                <a:ea typeface="Muli"/>
                <a:cs typeface="Muli"/>
                <a:sym typeface="Muli"/>
              </a:rPr>
              <a:t>Xây dựng </a:t>
            </a:r>
            <a:r>
              <a:rPr lang="en-US" sz="2999">
                <a:solidFill>
                  <a:srgbClr val="000000"/>
                </a:solidFill>
                <a:latin typeface="Muli"/>
                <a:ea typeface="Muli"/>
                <a:cs typeface="Muli"/>
                <a:sym typeface="Muli"/>
              </a:rPr>
              <a:t>p</a:t>
            </a:r>
            <a:r>
              <a:rPr lang="en-US" sz="2999">
                <a:solidFill>
                  <a:srgbClr val="000000"/>
                </a:solidFill>
                <a:latin typeface="Muli"/>
                <a:ea typeface="Muli"/>
                <a:cs typeface="Muli"/>
                <a:sym typeface="Muli"/>
              </a:rPr>
              <a:t>h</a:t>
            </a:r>
            <a:r>
              <a:rPr lang="en-US" sz="2999">
                <a:solidFill>
                  <a:srgbClr val="000000"/>
                </a:solidFill>
                <a:latin typeface="Muli"/>
                <a:ea typeface="Muli"/>
                <a:cs typeface="Muli"/>
                <a:sym typeface="Muli"/>
              </a:rPr>
              <a:t>iê</a:t>
            </a:r>
            <a:r>
              <a:rPr lang="en-US" sz="2999">
                <a:solidFill>
                  <a:srgbClr val="000000"/>
                </a:solidFill>
                <a:latin typeface="Muli"/>
                <a:ea typeface="Muli"/>
                <a:cs typeface="Muli"/>
                <a:sym typeface="Muli"/>
              </a:rPr>
              <a:t>n </a:t>
            </a:r>
            <a:r>
              <a:rPr lang="en-US" sz="2999">
                <a:solidFill>
                  <a:srgbClr val="000000"/>
                </a:solidFill>
                <a:latin typeface="Muli"/>
                <a:ea typeface="Muli"/>
                <a:cs typeface="Muli"/>
                <a:sym typeface="Muli"/>
              </a:rPr>
              <a:t>bả</a:t>
            </a:r>
            <a:r>
              <a:rPr lang="en-US" sz="2999">
                <a:solidFill>
                  <a:srgbClr val="000000"/>
                </a:solidFill>
                <a:latin typeface="Muli"/>
                <a:ea typeface="Muli"/>
                <a:cs typeface="Muli"/>
                <a:sym typeface="Muli"/>
              </a:rPr>
              <a:t>n web-based hoặc tích hợp cloud để </a:t>
            </a:r>
            <a:r>
              <a:rPr lang="en-US" sz="2999">
                <a:solidFill>
                  <a:srgbClr val="000000"/>
                </a:solidFill>
                <a:latin typeface="Muli"/>
                <a:ea typeface="Muli"/>
                <a:cs typeface="Muli"/>
                <a:sym typeface="Muli"/>
              </a:rPr>
              <a:t>t</a:t>
            </a:r>
            <a:r>
              <a:rPr lang="en-US" sz="2999">
                <a:solidFill>
                  <a:srgbClr val="000000"/>
                </a:solidFill>
                <a:latin typeface="Muli"/>
                <a:ea typeface="Muli"/>
                <a:cs typeface="Muli"/>
                <a:sym typeface="Muli"/>
              </a:rPr>
              <a:t>hu</a:t>
            </a:r>
            <a:r>
              <a:rPr lang="en-US" sz="2999">
                <a:solidFill>
                  <a:srgbClr val="000000"/>
                </a:solidFill>
                <a:latin typeface="Muli"/>
                <a:ea typeface="Muli"/>
                <a:cs typeface="Muli"/>
                <a:sym typeface="Muli"/>
              </a:rPr>
              <a:t>ận</a:t>
            </a:r>
            <a:r>
              <a:rPr lang="en-US" sz="2999">
                <a:solidFill>
                  <a:srgbClr val="000000"/>
                </a:solidFill>
                <a:latin typeface="Muli"/>
                <a:ea typeface="Muli"/>
                <a:cs typeface="Muli"/>
                <a:sym typeface="Muli"/>
              </a:rPr>
              <a:t> </a:t>
            </a:r>
            <a:r>
              <a:rPr lang="en-US" sz="2999">
                <a:solidFill>
                  <a:srgbClr val="000000"/>
                </a:solidFill>
                <a:latin typeface="Muli"/>
                <a:ea typeface="Muli"/>
                <a:cs typeface="Muli"/>
                <a:sym typeface="Muli"/>
              </a:rPr>
              <a:t>tiện</a:t>
            </a:r>
            <a:r>
              <a:rPr lang="en-US" sz="2999">
                <a:solidFill>
                  <a:srgbClr val="000000"/>
                </a:solidFill>
                <a:latin typeface="Muli"/>
                <a:ea typeface="Muli"/>
                <a:cs typeface="Muli"/>
                <a:sym typeface="Muli"/>
              </a:rPr>
              <a:t> sử dụng từ xa.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true" rot="0">
            <a:off x="0" y="-733812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24742" y="5655107"/>
            <a:ext cx="3428914" cy="5253211"/>
          </a:xfrm>
          <a:custGeom>
            <a:avLst/>
            <a:gdLst/>
            <a:ahLst/>
            <a:cxnLst/>
            <a:rect r="r" b="b" t="t" l="l"/>
            <a:pathLst>
              <a:path h="5253211" w="3428914">
                <a:moveTo>
                  <a:pt x="0" y="0"/>
                </a:moveTo>
                <a:lnTo>
                  <a:pt x="3428914" y="0"/>
                </a:lnTo>
                <a:lnTo>
                  <a:pt x="3428914" y="5253211"/>
                </a:lnTo>
                <a:lnTo>
                  <a:pt x="0" y="52532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114765" y="8037645"/>
            <a:ext cx="5653126" cy="4183313"/>
          </a:xfrm>
          <a:custGeom>
            <a:avLst/>
            <a:gdLst/>
            <a:ahLst/>
            <a:cxnLst/>
            <a:rect r="r" b="b" t="t" l="l"/>
            <a:pathLst>
              <a:path h="4183313" w="5653126">
                <a:moveTo>
                  <a:pt x="0" y="0"/>
                </a:moveTo>
                <a:lnTo>
                  <a:pt x="5653126" y="0"/>
                </a:lnTo>
                <a:lnTo>
                  <a:pt x="5653126" y="4183313"/>
                </a:lnTo>
                <a:lnTo>
                  <a:pt x="0" y="418331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3182475" y="143938"/>
            <a:ext cx="5105525" cy="3044749"/>
          </a:xfrm>
          <a:custGeom>
            <a:avLst/>
            <a:gdLst/>
            <a:ahLst/>
            <a:cxnLst/>
            <a:rect r="r" b="b" t="t" l="l"/>
            <a:pathLst>
              <a:path h="3044749" w="5105525">
                <a:moveTo>
                  <a:pt x="0" y="0"/>
                </a:moveTo>
                <a:lnTo>
                  <a:pt x="5105525" y="0"/>
                </a:lnTo>
                <a:lnTo>
                  <a:pt x="5105525" y="3044749"/>
                </a:lnTo>
                <a:lnTo>
                  <a:pt x="0" y="304474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1028700" y="1101860"/>
            <a:ext cx="8115300" cy="1019175"/>
          </a:xfrm>
          <a:prstGeom prst="rect">
            <a:avLst/>
          </a:prstGeom>
        </p:spPr>
        <p:txBody>
          <a:bodyPr anchor="t" rtlCol="false" tIns="0" lIns="0" bIns="0" rIns="0">
            <a:spAutoFit/>
          </a:bodyPr>
          <a:lstStyle/>
          <a:p>
            <a:pPr algn="l">
              <a:lnSpc>
                <a:spcPts val="7199"/>
              </a:lnSpc>
            </a:pPr>
            <a:r>
              <a:rPr lang="en-US" sz="5999">
                <a:solidFill>
                  <a:srgbClr val="3E88BD"/>
                </a:solidFill>
                <a:latin typeface="Bungee"/>
                <a:ea typeface="Bungee"/>
                <a:cs typeface="Bungee"/>
                <a:sym typeface="Bungee"/>
              </a:rPr>
              <a:t>Thành </a:t>
            </a:r>
            <a:r>
              <a:rPr lang="en-US" sz="5999">
                <a:solidFill>
                  <a:srgbClr val="000000"/>
                </a:solidFill>
                <a:latin typeface="Bungee"/>
                <a:ea typeface="Bungee"/>
                <a:cs typeface="Bungee"/>
                <a:sym typeface="Bungee"/>
              </a:rPr>
              <a:t>Viên nhóm</a:t>
            </a:r>
          </a:p>
        </p:txBody>
      </p:sp>
      <p:grpSp>
        <p:nvGrpSpPr>
          <p:cNvPr name="Group 7" id="7"/>
          <p:cNvGrpSpPr/>
          <p:nvPr/>
        </p:nvGrpSpPr>
        <p:grpSpPr>
          <a:xfrm rot="0">
            <a:off x="1028700" y="3323408"/>
            <a:ext cx="7091561" cy="1602221"/>
            <a:chOff x="0" y="0"/>
            <a:chExt cx="9455414" cy="2136294"/>
          </a:xfrm>
        </p:grpSpPr>
        <p:grpSp>
          <p:nvGrpSpPr>
            <p:cNvPr name="Group 8" id="8"/>
            <p:cNvGrpSpPr/>
            <p:nvPr/>
          </p:nvGrpSpPr>
          <p:grpSpPr>
            <a:xfrm rot="0">
              <a:off x="0" y="0"/>
              <a:ext cx="9455414" cy="2136294"/>
              <a:chOff x="0" y="0"/>
              <a:chExt cx="2994015" cy="682336"/>
            </a:xfrm>
          </p:grpSpPr>
          <p:sp>
            <p:nvSpPr>
              <p:cNvPr name="Freeform 9" id="9"/>
              <p:cNvSpPr/>
              <p:nvPr/>
            </p:nvSpPr>
            <p:spPr>
              <a:xfrm flipH="false" flipV="false" rot="0">
                <a:off x="0" y="0"/>
                <a:ext cx="2994015" cy="682336"/>
              </a:xfrm>
              <a:custGeom>
                <a:avLst/>
                <a:gdLst/>
                <a:ahLst/>
                <a:cxnLst/>
                <a:rect r="r" b="b" t="t" l="l"/>
                <a:pathLst>
                  <a:path h="682336" w="2994015">
                    <a:moveTo>
                      <a:pt x="2869555" y="682336"/>
                    </a:moveTo>
                    <a:lnTo>
                      <a:pt x="124460" y="682336"/>
                    </a:lnTo>
                    <a:cubicBezTo>
                      <a:pt x="55880" y="682336"/>
                      <a:pt x="0" y="626456"/>
                      <a:pt x="0" y="557876"/>
                    </a:cubicBezTo>
                    <a:lnTo>
                      <a:pt x="0" y="124460"/>
                    </a:lnTo>
                    <a:cubicBezTo>
                      <a:pt x="0" y="55880"/>
                      <a:pt x="55880" y="0"/>
                      <a:pt x="124460" y="0"/>
                    </a:cubicBezTo>
                    <a:lnTo>
                      <a:pt x="2869555" y="0"/>
                    </a:lnTo>
                    <a:cubicBezTo>
                      <a:pt x="2938135" y="0"/>
                      <a:pt x="2994015" y="55880"/>
                      <a:pt x="2994015" y="124460"/>
                    </a:cubicBezTo>
                    <a:lnTo>
                      <a:pt x="2994015" y="557876"/>
                    </a:lnTo>
                    <a:cubicBezTo>
                      <a:pt x="2994015" y="626456"/>
                      <a:pt x="2938135" y="682336"/>
                      <a:pt x="2869555" y="682336"/>
                    </a:cubicBezTo>
                    <a:close/>
                  </a:path>
                </a:pathLst>
              </a:custGeom>
              <a:solidFill>
                <a:srgbClr val="3E88BD"/>
              </a:solidFill>
            </p:spPr>
          </p:sp>
        </p:grpSp>
        <p:sp>
          <p:nvSpPr>
            <p:cNvPr name="TextBox 10" id="10"/>
            <p:cNvSpPr txBox="true"/>
            <p:nvPr/>
          </p:nvSpPr>
          <p:spPr>
            <a:xfrm rot="0">
              <a:off x="637511" y="553797"/>
              <a:ext cx="8180393" cy="914400"/>
            </a:xfrm>
            <a:prstGeom prst="rect">
              <a:avLst/>
            </a:prstGeom>
          </p:spPr>
          <p:txBody>
            <a:bodyPr anchor="t" rtlCol="false" tIns="0" lIns="0" bIns="0" rIns="0">
              <a:spAutoFit/>
            </a:bodyPr>
            <a:lstStyle/>
            <a:p>
              <a:pPr algn="l">
                <a:lnSpc>
                  <a:spcPts val="5999"/>
                </a:lnSpc>
              </a:pPr>
              <a:r>
                <a:rPr lang="en-US" sz="3999" b="true">
                  <a:solidFill>
                    <a:srgbClr val="FFFFFF"/>
                  </a:solidFill>
                  <a:latin typeface="Muli Bold"/>
                  <a:ea typeface="Muli Bold"/>
                  <a:cs typeface="Muli Bold"/>
                  <a:sym typeface="Muli Bold"/>
                </a:rPr>
                <a:t>1. Lê Gia Khánh</a:t>
              </a:r>
            </a:p>
          </p:txBody>
        </p:sp>
      </p:grpSp>
      <p:grpSp>
        <p:nvGrpSpPr>
          <p:cNvPr name="Group 11" id="11"/>
          <p:cNvGrpSpPr/>
          <p:nvPr/>
        </p:nvGrpSpPr>
        <p:grpSpPr>
          <a:xfrm rot="0">
            <a:off x="9460902" y="3323408"/>
            <a:ext cx="7091561" cy="1628866"/>
            <a:chOff x="0" y="0"/>
            <a:chExt cx="9455414" cy="2171822"/>
          </a:xfrm>
        </p:grpSpPr>
        <p:grpSp>
          <p:nvGrpSpPr>
            <p:cNvPr name="Group 12" id="12"/>
            <p:cNvGrpSpPr/>
            <p:nvPr/>
          </p:nvGrpSpPr>
          <p:grpSpPr>
            <a:xfrm rot="0">
              <a:off x="0" y="0"/>
              <a:ext cx="9455414" cy="2171822"/>
              <a:chOff x="0" y="0"/>
              <a:chExt cx="2916470" cy="675717"/>
            </a:xfrm>
          </p:grpSpPr>
          <p:sp>
            <p:nvSpPr>
              <p:cNvPr name="Freeform 13" id="13"/>
              <p:cNvSpPr/>
              <p:nvPr/>
            </p:nvSpPr>
            <p:spPr>
              <a:xfrm flipH="false" flipV="false" rot="0">
                <a:off x="0" y="0"/>
                <a:ext cx="2916471" cy="675717"/>
              </a:xfrm>
              <a:custGeom>
                <a:avLst/>
                <a:gdLst/>
                <a:ahLst/>
                <a:cxnLst/>
                <a:rect r="r" b="b" t="t" l="l"/>
                <a:pathLst>
                  <a:path h="675717" w="2916471">
                    <a:moveTo>
                      <a:pt x="2792010" y="675717"/>
                    </a:moveTo>
                    <a:lnTo>
                      <a:pt x="124460" y="675717"/>
                    </a:lnTo>
                    <a:cubicBezTo>
                      <a:pt x="55880" y="675717"/>
                      <a:pt x="0" y="619837"/>
                      <a:pt x="0" y="551257"/>
                    </a:cubicBezTo>
                    <a:lnTo>
                      <a:pt x="0" y="124460"/>
                    </a:lnTo>
                    <a:cubicBezTo>
                      <a:pt x="0" y="55880"/>
                      <a:pt x="55880" y="0"/>
                      <a:pt x="124460" y="0"/>
                    </a:cubicBezTo>
                    <a:lnTo>
                      <a:pt x="2792011" y="0"/>
                    </a:lnTo>
                    <a:cubicBezTo>
                      <a:pt x="2860591" y="0"/>
                      <a:pt x="2916471" y="55880"/>
                      <a:pt x="2916471" y="124460"/>
                    </a:cubicBezTo>
                    <a:lnTo>
                      <a:pt x="2916471" y="551257"/>
                    </a:lnTo>
                    <a:cubicBezTo>
                      <a:pt x="2916471" y="619837"/>
                      <a:pt x="2860591" y="675717"/>
                      <a:pt x="2792011" y="675717"/>
                    </a:cubicBezTo>
                    <a:close/>
                  </a:path>
                </a:pathLst>
              </a:custGeom>
              <a:solidFill>
                <a:srgbClr val="3E88BD"/>
              </a:solidFill>
            </p:spPr>
          </p:sp>
        </p:grpSp>
        <p:sp>
          <p:nvSpPr>
            <p:cNvPr name="TextBox 14" id="14"/>
            <p:cNvSpPr txBox="true"/>
            <p:nvPr/>
          </p:nvSpPr>
          <p:spPr>
            <a:xfrm rot="0">
              <a:off x="637511" y="571561"/>
              <a:ext cx="8180393" cy="914400"/>
            </a:xfrm>
            <a:prstGeom prst="rect">
              <a:avLst/>
            </a:prstGeom>
          </p:spPr>
          <p:txBody>
            <a:bodyPr anchor="t" rtlCol="false" tIns="0" lIns="0" bIns="0" rIns="0">
              <a:spAutoFit/>
            </a:bodyPr>
            <a:lstStyle/>
            <a:p>
              <a:pPr algn="l">
                <a:lnSpc>
                  <a:spcPts val="5999"/>
                </a:lnSpc>
              </a:pPr>
              <a:r>
                <a:rPr lang="en-US" sz="3999" b="true">
                  <a:solidFill>
                    <a:srgbClr val="FFFFFF"/>
                  </a:solidFill>
                  <a:latin typeface="Muli Bold"/>
                  <a:ea typeface="Muli Bold"/>
                  <a:cs typeface="Muli Bold"/>
                  <a:sym typeface="Muli Bold"/>
                </a:rPr>
                <a:t>3. Nguyễn Tuấn Minh</a:t>
              </a:r>
            </a:p>
          </p:txBody>
        </p:sp>
      </p:grpSp>
      <p:grpSp>
        <p:nvGrpSpPr>
          <p:cNvPr name="Group 15" id="15"/>
          <p:cNvGrpSpPr/>
          <p:nvPr/>
        </p:nvGrpSpPr>
        <p:grpSpPr>
          <a:xfrm rot="0">
            <a:off x="1028700" y="5655107"/>
            <a:ext cx="7091561" cy="1628866"/>
            <a:chOff x="0" y="0"/>
            <a:chExt cx="9455414" cy="2171822"/>
          </a:xfrm>
        </p:grpSpPr>
        <p:grpSp>
          <p:nvGrpSpPr>
            <p:cNvPr name="Group 16" id="16"/>
            <p:cNvGrpSpPr/>
            <p:nvPr/>
          </p:nvGrpSpPr>
          <p:grpSpPr>
            <a:xfrm rot="0">
              <a:off x="0" y="0"/>
              <a:ext cx="9455414" cy="2171822"/>
              <a:chOff x="0" y="0"/>
              <a:chExt cx="2916470" cy="675717"/>
            </a:xfrm>
          </p:grpSpPr>
          <p:sp>
            <p:nvSpPr>
              <p:cNvPr name="Freeform 17" id="17"/>
              <p:cNvSpPr/>
              <p:nvPr/>
            </p:nvSpPr>
            <p:spPr>
              <a:xfrm flipH="false" flipV="false" rot="0">
                <a:off x="0" y="0"/>
                <a:ext cx="2916471" cy="675717"/>
              </a:xfrm>
              <a:custGeom>
                <a:avLst/>
                <a:gdLst/>
                <a:ahLst/>
                <a:cxnLst/>
                <a:rect r="r" b="b" t="t" l="l"/>
                <a:pathLst>
                  <a:path h="675717" w="2916471">
                    <a:moveTo>
                      <a:pt x="2792010" y="675717"/>
                    </a:moveTo>
                    <a:lnTo>
                      <a:pt x="124460" y="675717"/>
                    </a:lnTo>
                    <a:cubicBezTo>
                      <a:pt x="55880" y="675717"/>
                      <a:pt x="0" y="619837"/>
                      <a:pt x="0" y="551257"/>
                    </a:cubicBezTo>
                    <a:lnTo>
                      <a:pt x="0" y="124460"/>
                    </a:lnTo>
                    <a:cubicBezTo>
                      <a:pt x="0" y="55880"/>
                      <a:pt x="55880" y="0"/>
                      <a:pt x="124460" y="0"/>
                    </a:cubicBezTo>
                    <a:lnTo>
                      <a:pt x="2792011" y="0"/>
                    </a:lnTo>
                    <a:cubicBezTo>
                      <a:pt x="2860591" y="0"/>
                      <a:pt x="2916471" y="55880"/>
                      <a:pt x="2916471" y="124460"/>
                    </a:cubicBezTo>
                    <a:lnTo>
                      <a:pt x="2916471" y="551257"/>
                    </a:lnTo>
                    <a:cubicBezTo>
                      <a:pt x="2916471" y="619837"/>
                      <a:pt x="2860591" y="675717"/>
                      <a:pt x="2792011" y="675717"/>
                    </a:cubicBezTo>
                    <a:close/>
                  </a:path>
                </a:pathLst>
              </a:custGeom>
              <a:solidFill>
                <a:srgbClr val="3E88BD"/>
              </a:solidFill>
            </p:spPr>
          </p:sp>
        </p:grpSp>
        <p:sp>
          <p:nvSpPr>
            <p:cNvPr name="TextBox 18" id="18"/>
            <p:cNvSpPr txBox="true"/>
            <p:nvPr/>
          </p:nvSpPr>
          <p:spPr>
            <a:xfrm rot="0">
              <a:off x="637511" y="571561"/>
              <a:ext cx="8180393" cy="914400"/>
            </a:xfrm>
            <a:prstGeom prst="rect">
              <a:avLst/>
            </a:prstGeom>
          </p:spPr>
          <p:txBody>
            <a:bodyPr anchor="t" rtlCol="false" tIns="0" lIns="0" bIns="0" rIns="0">
              <a:spAutoFit/>
            </a:bodyPr>
            <a:lstStyle/>
            <a:p>
              <a:pPr algn="l">
                <a:lnSpc>
                  <a:spcPts val="5999"/>
                </a:lnSpc>
              </a:pPr>
              <a:r>
                <a:rPr lang="en-US" sz="3999" b="true">
                  <a:solidFill>
                    <a:srgbClr val="FFFFFF"/>
                  </a:solidFill>
                  <a:latin typeface="Muli Bold"/>
                  <a:ea typeface="Muli Bold"/>
                  <a:cs typeface="Muli Bold"/>
                  <a:sym typeface="Muli Bold"/>
                </a:rPr>
                <a:t>2. Trần Nam Khánh</a:t>
              </a:r>
            </a:p>
          </p:txBody>
        </p:sp>
      </p:grpSp>
      <p:grpSp>
        <p:nvGrpSpPr>
          <p:cNvPr name="Group 19" id="19"/>
          <p:cNvGrpSpPr/>
          <p:nvPr/>
        </p:nvGrpSpPr>
        <p:grpSpPr>
          <a:xfrm rot="0">
            <a:off x="9460902" y="5655107"/>
            <a:ext cx="7091561" cy="1628866"/>
            <a:chOff x="0" y="0"/>
            <a:chExt cx="9455414" cy="2171822"/>
          </a:xfrm>
        </p:grpSpPr>
        <p:grpSp>
          <p:nvGrpSpPr>
            <p:cNvPr name="Group 20" id="20"/>
            <p:cNvGrpSpPr/>
            <p:nvPr/>
          </p:nvGrpSpPr>
          <p:grpSpPr>
            <a:xfrm rot="0">
              <a:off x="0" y="0"/>
              <a:ext cx="9455414" cy="2171822"/>
              <a:chOff x="0" y="0"/>
              <a:chExt cx="2916470" cy="675717"/>
            </a:xfrm>
          </p:grpSpPr>
          <p:sp>
            <p:nvSpPr>
              <p:cNvPr name="Freeform 21" id="21"/>
              <p:cNvSpPr/>
              <p:nvPr/>
            </p:nvSpPr>
            <p:spPr>
              <a:xfrm flipH="false" flipV="false" rot="0">
                <a:off x="0" y="0"/>
                <a:ext cx="2916471" cy="675717"/>
              </a:xfrm>
              <a:custGeom>
                <a:avLst/>
                <a:gdLst/>
                <a:ahLst/>
                <a:cxnLst/>
                <a:rect r="r" b="b" t="t" l="l"/>
                <a:pathLst>
                  <a:path h="675717" w="2916471">
                    <a:moveTo>
                      <a:pt x="2792010" y="675717"/>
                    </a:moveTo>
                    <a:lnTo>
                      <a:pt x="124460" y="675717"/>
                    </a:lnTo>
                    <a:cubicBezTo>
                      <a:pt x="55880" y="675717"/>
                      <a:pt x="0" y="619837"/>
                      <a:pt x="0" y="551257"/>
                    </a:cubicBezTo>
                    <a:lnTo>
                      <a:pt x="0" y="124460"/>
                    </a:lnTo>
                    <a:cubicBezTo>
                      <a:pt x="0" y="55880"/>
                      <a:pt x="55880" y="0"/>
                      <a:pt x="124460" y="0"/>
                    </a:cubicBezTo>
                    <a:lnTo>
                      <a:pt x="2792011" y="0"/>
                    </a:lnTo>
                    <a:cubicBezTo>
                      <a:pt x="2860591" y="0"/>
                      <a:pt x="2916471" y="55880"/>
                      <a:pt x="2916471" y="124460"/>
                    </a:cubicBezTo>
                    <a:lnTo>
                      <a:pt x="2916471" y="551257"/>
                    </a:lnTo>
                    <a:cubicBezTo>
                      <a:pt x="2916471" y="619837"/>
                      <a:pt x="2860591" y="675717"/>
                      <a:pt x="2792011" y="675717"/>
                    </a:cubicBezTo>
                    <a:close/>
                  </a:path>
                </a:pathLst>
              </a:custGeom>
              <a:solidFill>
                <a:srgbClr val="3E88BD"/>
              </a:solidFill>
            </p:spPr>
          </p:sp>
        </p:grpSp>
        <p:sp>
          <p:nvSpPr>
            <p:cNvPr name="TextBox 22" id="22"/>
            <p:cNvSpPr txBox="true"/>
            <p:nvPr/>
          </p:nvSpPr>
          <p:spPr>
            <a:xfrm rot="0">
              <a:off x="637511" y="571561"/>
              <a:ext cx="8180393" cy="914400"/>
            </a:xfrm>
            <a:prstGeom prst="rect">
              <a:avLst/>
            </a:prstGeom>
          </p:spPr>
          <p:txBody>
            <a:bodyPr anchor="t" rtlCol="false" tIns="0" lIns="0" bIns="0" rIns="0">
              <a:spAutoFit/>
            </a:bodyPr>
            <a:lstStyle/>
            <a:p>
              <a:pPr algn="l">
                <a:lnSpc>
                  <a:spcPts val="5999"/>
                </a:lnSpc>
              </a:pPr>
              <a:r>
                <a:rPr lang="en-US" sz="3999" b="true">
                  <a:solidFill>
                    <a:srgbClr val="FFFFFF"/>
                  </a:solidFill>
                  <a:latin typeface="Muli Bold"/>
                  <a:ea typeface="Muli Bold"/>
                  <a:cs typeface="Muli Bold"/>
                  <a:sym typeface="Muli Bold"/>
                </a:rPr>
                <a:t>4.Lương Minh Sơn</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5548927" cy="8229600"/>
            <a:chOff x="0" y="0"/>
            <a:chExt cx="5259761" cy="2783840"/>
          </a:xfrm>
        </p:grpSpPr>
        <p:sp>
          <p:nvSpPr>
            <p:cNvPr name="Freeform 4" id="4"/>
            <p:cNvSpPr/>
            <p:nvPr/>
          </p:nvSpPr>
          <p:spPr>
            <a:xfrm flipH="false" flipV="false" rot="0">
              <a:off x="0" y="0"/>
              <a:ext cx="5259761" cy="2783840"/>
            </a:xfrm>
            <a:custGeom>
              <a:avLst/>
              <a:gdLst/>
              <a:ahLst/>
              <a:cxnLst/>
              <a:rect r="r" b="b" t="t" l="l"/>
              <a:pathLst>
                <a:path h="2783840" w="5259761">
                  <a:moveTo>
                    <a:pt x="5135301" y="2783840"/>
                  </a:moveTo>
                  <a:lnTo>
                    <a:pt x="124460" y="2783840"/>
                  </a:lnTo>
                  <a:cubicBezTo>
                    <a:pt x="55880" y="2783840"/>
                    <a:pt x="0" y="2727960"/>
                    <a:pt x="0" y="2659380"/>
                  </a:cubicBezTo>
                  <a:lnTo>
                    <a:pt x="0" y="124460"/>
                  </a:lnTo>
                  <a:cubicBezTo>
                    <a:pt x="0" y="55880"/>
                    <a:pt x="55880" y="0"/>
                    <a:pt x="124460" y="0"/>
                  </a:cubicBezTo>
                  <a:lnTo>
                    <a:pt x="5135301" y="0"/>
                  </a:lnTo>
                  <a:cubicBezTo>
                    <a:pt x="5203881" y="0"/>
                    <a:pt x="5259761" y="55880"/>
                    <a:pt x="5259761" y="124460"/>
                  </a:cubicBezTo>
                  <a:lnTo>
                    <a:pt x="5259761" y="2659380"/>
                  </a:lnTo>
                  <a:cubicBezTo>
                    <a:pt x="5259761" y="2727960"/>
                    <a:pt x="5203881" y="2783840"/>
                    <a:pt x="5135301" y="2783840"/>
                  </a:cubicBezTo>
                  <a:close/>
                </a:path>
              </a:pathLst>
            </a:custGeom>
            <a:solidFill>
              <a:srgbClr val="FFFFFF"/>
            </a:solidFill>
          </p:spPr>
        </p:sp>
      </p:grpSp>
      <p:sp>
        <p:nvSpPr>
          <p:cNvPr name="Freeform 5" id="5"/>
          <p:cNvSpPr/>
          <p:nvPr/>
        </p:nvSpPr>
        <p:spPr>
          <a:xfrm flipH="false" flipV="false" rot="0">
            <a:off x="12421811" y="7048825"/>
            <a:ext cx="5429867" cy="3238175"/>
          </a:xfrm>
          <a:custGeom>
            <a:avLst/>
            <a:gdLst/>
            <a:ahLst/>
            <a:cxnLst/>
            <a:rect r="r" b="b" t="t" l="l"/>
            <a:pathLst>
              <a:path h="3238175" w="5429867">
                <a:moveTo>
                  <a:pt x="0" y="0"/>
                </a:moveTo>
                <a:lnTo>
                  <a:pt x="5429866" y="0"/>
                </a:lnTo>
                <a:lnTo>
                  <a:pt x="5429866" y="3238175"/>
                </a:lnTo>
                <a:lnTo>
                  <a:pt x="0" y="32381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1508915" y="4411662"/>
            <a:ext cx="15270171" cy="1263650"/>
          </a:xfrm>
          <a:prstGeom prst="rect">
            <a:avLst/>
          </a:prstGeom>
        </p:spPr>
        <p:txBody>
          <a:bodyPr anchor="t" rtlCol="false" tIns="0" lIns="0" bIns="0" rIns="0">
            <a:spAutoFit/>
          </a:bodyPr>
          <a:lstStyle/>
          <a:p>
            <a:pPr algn="ctr">
              <a:lnSpc>
                <a:spcPts val="9099"/>
              </a:lnSpc>
            </a:pPr>
            <a:r>
              <a:rPr lang="en-US" sz="6999">
                <a:solidFill>
                  <a:srgbClr val="3E88BD"/>
                </a:solidFill>
                <a:latin typeface="Bungee"/>
                <a:ea typeface="Bungee"/>
                <a:cs typeface="Bungee"/>
                <a:sym typeface="Bungee"/>
              </a:rPr>
              <a:t>Thanks for watching</a:t>
            </a:r>
          </a:p>
        </p:txBody>
      </p:sp>
      <p:sp>
        <p:nvSpPr>
          <p:cNvPr name="Freeform 7" id="7"/>
          <p:cNvSpPr/>
          <p:nvPr/>
        </p:nvSpPr>
        <p:spPr>
          <a:xfrm flipH="false" flipV="false" rot="0">
            <a:off x="0" y="6489374"/>
            <a:ext cx="5131926" cy="3797626"/>
          </a:xfrm>
          <a:custGeom>
            <a:avLst/>
            <a:gdLst/>
            <a:ahLst/>
            <a:cxnLst/>
            <a:rect r="r" b="b" t="t" l="l"/>
            <a:pathLst>
              <a:path h="3797626" w="5131926">
                <a:moveTo>
                  <a:pt x="0" y="0"/>
                </a:moveTo>
                <a:lnTo>
                  <a:pt x="5131926" y="0"/>
                </a:lnTo>
                <a:lnTo>
                  <a:pt x="5131926" y="3797626"/>
                </a:lnTo>
                <a:lnTo>
                  <a:pt x="0" y="37976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E88BD"/>
        </a:solidFill>
      </p:bgPr>
    </p:bg>
    <p:spTree>
      <p:nvGrpSpPr>
        <p:cNvPr id="1" name=""/>
        <p:cNvGrpSpPr/>
        <p:nvPr/>
      </p:nvGrpSpPr>
      <p:grpSpPr>
        <a:xfrm>
          <a:off x="0" y="0"/>
          <a:ext cx="0" cy="0"/>
          <a:chOff x="0" y="0"/>
          <a:chExt cx="0" cy="0"/>
        </a:xfrm>
      </p:grpSpPr>
      <p:sp>
        <p:nvSpPr>
          <p:cNvPr name="Freeform 2" id="2"/>
          <p:cNvSpPr/>
          <p:nvPr/>
        </p:nvSpPr>
        <p:spPr>
          <a:xfrm flipH="false" flipV="true" rot="0">
            <a:off x="0" y="96260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245911"/>
            <a:ext cx="16399644" cy="5584329"/>
            <a:chOff x="0" y="0"/>
            <a:chExt cx="5547534" cy="1889020"/>
          </a:xfrm>
        </p:grpSpPr>
        <p:sp>
          <p:nvSpPr>
            <p:cNvPr name="Freeform 4" id="4"/>
            <p:cNvSpPr/>
            <p:nvPr/>
          </p:nvSpPr>
          <p:spPr>
            <a:xfrm flipH="false" flipV="false" rot="0">
              <a:off x="0" y="0"/>
              <a:ext cx="5547534" cy="1889020"/>
            </a:xfrm>
            <a:custGeom>
              <a:avLst/>
              <a:gdLst/>
              <a:ahLst/>
              <a:cxnLst/>
              <a:rect r="r" b="b" t="t" l="l"/>
              <a:pathLst>
                <a:path h="1889020" w="5547534">
                  <a:moveTo>
                    <a:pt x="5423074" y="1889020"/>
                  </a:moveTo>
                  <a:lnTo>
                    <a:pt x="124460" y="1889020"/>
                  </a:lnTo>
                  <a:cubicBezTo>
                    <a:pt x="55880" y="1889020"/>
                    <a:pt x="0" y="1833140"/>
                    <a:pt x="0" y="1764560"/>
                  </a:cubicBezTo>
                  <a:lnTo>
                    <a:pt x="0" y="124460"/>
                  </a:lnTo>
                  <a:cubicBezTo>
                    <a:pt x="0" y="55880"/>
                    <a:pt x="55880" y="0"/>
                    <a:pt x="124460" y="0"/>
                  </a:cubicBezTo>
                  <a:lnTo>
                    <a:pt x="5423074" y="0"/>
                  </a:lnTo>
                  <a:cubicBezTo>
                    <a:pt x="5491654" y="0"/>
                    <a:pt x="5547534" y="55880"/>
                    <a:pt x="5547534" y="124460"/>
                  </a:cubicBezTo>
                  <a:lnTo>
                    <a:pt x="5547534" y="1764560"/>
                  </a:lnTo>
                  <a:cubicBezTo>
                    <a:pt x="5547534" y="1833140"/>
                    <a:pt x="5491654" y="1889020"/>
                    <a:pt x="5423074" y="1889020"/>
                  </a:cubicBezTo>
                  <a:close/>
                </a:path>
              </a:pathLst>
            </a:custGeom>
            <a:solidFill>
              <a:srgbClr val="FFFFFF"/>
            </a:solidFill>
          </p:spPr>
        </p:sp>
      </p:grpSp>
      <p:sp>
        <p:nvSpPr>
          <p:cNvPr name="TextBox 5" id="5"/>
          <p:cNvSpPr txBox="true"/>
          <p:nvPr/>
        </p:nvSpPr>
        <p:spPr>
          <a:xfrm rot="0">
            <a:off x="1602842" y="756311"/>
            <a:ext cx="15082316" cy="2114550"/>
          </a:xfrm>
          <a:prstGeom prst="rect">
            <a:avLst/>
          </a:prstGeom>
        </p:spPr>
        <p:txBody>
          <a:bodyPr anchor="t" rtlCol="false" tIns="0" lIns="0" bIns="0" rIns="0">
            <a:spAutoFit/>
          </a:bodyPr>
          <a:lstStyle/>
          <a:p>
            <a:pPr algn="ctr">
              <a:lnSpc>
                <a:spcPts val="7800"/>
              </a:lnSpc>
            </a:pPr>
            <a:r>
              <a:rPr lang="en-US" sz="6500">
                <a:solidFill>
                  <a:srgbClr val="FFFFFF"/>
                </a:solidFill>
                <a:latin typeface="Bungee"/>
                <a:ea typeface="Bungee"/>
                <a:cs typeface="Bungee"/>
                <a:sym typeface="Bungee"/>
              </a:rPr>
              <a:t>Giới thiệu tổng quát về chương trình quản lý thư viện</a:t>
            </a:r>
          </a:p>
        </p:txBody>
      </p:sp>
      <p:sp>
        <p:nvSpPr>
          <p:cNvPr name="TextBox 6" id="6"/>
          <p:cNvSpPr txBox="true"/>
          <p:nvPr/>
        </p:nvSpPr>
        <p:spPr>
          <a:xfrm rot="0">
            <a:off x="1365117" y="3796665"/>
            <a:ext cx="15894183" cy="3895726"/>
          </a:xfrm>
          <a:prstGeom prst="rect">
            <a:avLst/>
          </a:prstGeom>
        </p:spPr>
        <p:txBody>
          <a:bodyPr anchor="t" rtlCol="false" tIns="0" lIns="0" bIns="0" rIns="0">
            <a:spAutoFit/>
          </a:bodyPr>
          <a:lstStyle/>
          <a:p>
            <a:pPr algn="l" marL="647697" indent="-323848" lvl="1">
              <a:lnSpc>
                <a:spcPts val="4499"/>
              </a:lnSpc>
              <a:spcBef>
                <a:spcPct val="0"/>
              </a:spcBef>
              <a:buFont typeface="Arial"/>
              <a:buChar char="•"/>
            </a:pPr>
            <a:r>
              <a:rPr lang="en-US" sz="2999">
                <a:solidFill>
                  <a:srgbClr val="000000"/>
                </a:solidFill>
                <a:latin typeface="Muli"/>
                <a:ea typeface="Muli"/>
                <a:cs typeface="Muli"/>
                <a:sym typeface="Muli"/>
              </a:rPr>
              <a:t>Chương</a:t>
            </a:r>
            <a:r>
              <a:rPr lang="en-US" sz="2999">
                <a:solidFill>
                  <a:srgbClr val="000000"/>
                </a:solidFill>
                <a:latin typeface="Muli"/>
                <a:ea typeface="Muli"/>
                <a:cs typeface="Muli"/>
                <a:sym typeface="Muli"/>
              </a:rPr>
              <a:t> trình quản lý thư viện gồm các chức năng: quản lý sách, người dùng, sinh viên và hoạt động mượn trả sách.</a:t>
            </a:r>
          </a:p>
          <a:p>
            <a:pPr algn="l" marL="647697" indent="-323848" lvl="1">
              <a:lnSpc>
                <a:spcPts val="4499"/>
              </a:lnSpc>
              <a:spcBef>
                <a:spcPct val="0"/>
              </a:spcBef>
              <a:buFont typeface="Arial"/>
              <a:buChar char="•"/>
            </a:pPr>
            <a:r>
              <a:rPr lang="en-US" sz="2999">
                <a:solidFill>
                  <a:srgbClr val="000000"/>
                </a:solidFill>
                <a:latin typeface="Muli"/>
                <a:ea typeface="Muli"/>
                <a:cs typeface="Muli"/>
                <a:sym typeface="Muli"/>
              </a:rPr>
              <a:t>Hỗ trợ cán bộ thư viện trong việc kiểm soát số lượng sách, tình trạng mượn trả, thống kê và tra cứu thông tin nhanh chóng, chính xác.</a:t>
            </a:r>
          </a:p>
          <a:p>
            <a:pPr algn="l" marL="647697" indent="-323848" lvl="1">
              <a:lnSpc>
                <a:spcPts val="4499"/>
              </a:lnSpc>
              <a:spcBef>
                <a:spcPct val="0"/>
              </a:spcBef>
              <a:buFont typeface="Arial"/>
              <a:buChar char="•"/>
            </a:pPr>
            <a:r>
              <a:rPr lang="en-US" sz="2999">
                <a:solidFill>
                  <a:srgbClr val="000000"/>
                </a:solidFill>
                <a:latin typeface="Muli"/>
                <a:ea typeface="Muli"/>
                <a:cs typeface="Muli"/>
                <a:sym typeface="Muli"/>
              </a:rPr>
              <a:t>Nâng cao trải nghiệm người dùng qua giao diện thân thiện, dễ thao tác.</a:t>
            </a:r>
          </a:p>
          <a:p>
            <a:pPr algn="l" marL="647697" indent="-323848" lvl="1">
              <a:lnSpc>
                <a:spcPts val="4499"/>
              </a:lnSpc>
              <a:spcBef>
                <a:spcPct val="0"/>
              </a:spcBef>
              <a:buFont typeface="Arial"/>
              <a:buChar char="•"/>
            </a:pPr>
            <a:r>
              <a:rPr lang="en-US" sz="2999">
                <a:solidFill>
                  <a:srgbClr val="000000"/>
                </a:solidFill>
                <a:latin typeface="Muli"/>
                <a:ea typeface="Muli"/>
                <a:cs typeface="Muli"/>
                <a:sym typeface="Muli"/>
              </a:rPr>
              <a:t>Ứng dụng công nghệ Java, JDBC và MySQL để triển khai hệ thống đảm bảo tính ổn định, bảo mật và dễ bảo trì.</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true" rot="0">
            <a:off x="0" y="-9044522"/>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444183" y="-9513"/>
            <a:ext cx="13399634" cy="1038213"/>
          </a:xfrm>
          <a:prstGeom prst="rect">
            <a:avLst/>
          </a:prstGeom>
        </p:spPr>
        <p:txBody>
          <a:bodyPr anchor="t" rtlCol="false" tIns="0" lIns="0" bIns="0" rIns="0">
            <a:spAutoFit/>
          </a:bodyPr>
          <a:lstStyle/>
          <a:p>
            <a:pPr algn="ctr">
              <a:lnSpc>
                <a:spcPts val="8400"/>
              </a:lnSpc>
            </a:pPr>
            <a:r>
              <a:rPr lang="en-US" sz="6000">
                <a:solidFill>
                  <a:srgbClr val="0094FF"/>
                </a:solidFill>
                <a:latin typeface="Paytone One"/>
                <a:ea typeface="Paytone One"/>
                <a:cs typeface="Paytone One"/>
                <a:sym typeface="Paytone One"/>
              </a:rPr>
              <a:t>CÁC CHỨC NĂNG</a:t>
            </a:r>
          </a:p>
        </p:txBody>
      </p:sp>
      <p:grpSp>
        <p:nvGrpSpPr>
          <p:cNvPr name="Group 5" id="5"/>
          <p:cNvGrpSpPr/>
          <p:nvPr/>
        </p:nvGrpSpPr>
        <p:grpSpPr>
          <a:xfrm rot="0">
            <a:off x="1028700" y="1741756"/>
            <a:ext cx="7308337" cy="1439530"/>
            <a:chOff x="0" y="0"/>
            <a:chExt cx="9744449" cy="1919373"/>
          </a:xfrm>
        </p:grpSpPr>
        <p:grpSp>
          <p:nvGrpSpPr>
            <p:cNvPr name="Group 6" id="6"/>
            <p:cNvGrpSpPr/>
            <p:nvPr/>
          </p:nvGrpSpPr>
          <p:grpSpPr>
            <a:xfrm rot="0">
              <a:off x="0" y="0"/>
              <a:ext cx="9744449" cy="1919373"/>
              <a:chOff x="0" y="0"/>
              <a:chExt cx="3376992" cy="670958"/>
            </a:xfrm>
          </p:grpSpPr>
          <p:sp>
            <p:nvSpPr>
              <p:cNvPr name="Freeform 7" id="7"/>
              <p:cNvSpPr/>
              <p:nvPr/>
            </p:nvSpPr>
            <p:spPr>
              <a:xfrm flipH="false" flipV="false" rot="0">
                <a:off x="0" y="0"/>
                <a:ext cx="3376992" cy="670959"/>
              </a:xfrm>
              <a:custGeom>
                <a:avLst/>
                <a:gdLst/>
                <a:ahLst/>
                <a:cxnLst/>
                <a:rect r="r" b="b" t="t" l="l"/>
                <a:pathLst>
                  <a:path h="670959" w="3376992">
                    <a:moveTo>
                      <a:pt x="3252532" y="670958"/>
                    </a:moveTo>
                    <a:lnTo>
                      <a:pt x="124460" y="670958"/>
                    </a:lnTo>
                    <a:cubicBezTo>
                      <a:pt x="55880" y="670958"/>
                      <a:pt x="0" y="615078"/>
                      <a:pt x="0" y="546498"/>
                    </a:cubicBezTo>
                    <a:lnTo>
                      <a:pt x="0" y="124460"/>
                    </a:lnTo>
                    <a:cubicBezTo>
                      <a:pt x="0" y="55880"/>
                      <a:pt x="55880" y="0"/>
                      <a:pt x="124460" y="0"/>
                    </a:cubicBezTo>
                    <a:lnTo>
                      <a:pt x="3252532" y="0"/>
                    </a:lnTo>
                    <a:cubicBezTo>
                      <a:pt x="3321112" y="0"/>
                      <a:pt x="3376992" y="55880"/>
                      <a:pt x="3376992" y="124460"/>
                    </a:cubicBezTo>
                    <a:lnTo>
                      <a:pt x="3376992" y="546498"/>
                    </a:lnTo>
                    <a:cubicBezTo>
                      <a:pt x="3376992" y="615078"/>
                      <a:pt x="3321112" y="670959"/>
                      <a:pt x="3252532" y="670959"/>
                    </a:cubicBezTo>
                    <a:close/>
                  </a:path>
                </a:pathLst>
              </a:custGeom>
              <a:solidFill>
                <a:srgbClr val="3E88BD"/>
              </a:solidFill>
            </p:spPr>
          </p:sp>
        </p:grpSp>
        <p:sp>
          <p:nvSpPr>
            <p:cNvPr name="TextBox 8" id="8"/>
            <p:cNvSpPr txBox="true"/>
            <p:nvPr/>
          </p:nvSpPr>
          <p:spPr>
            <a:xfrm rot="0">
              <a:off x="656998" y="515186"/>
              <a:ext cx="8430453" cy="793750"/>
            </a:xfrm>
            <a:prstGeom prst="rect">
              <a:avLst/>
            </a:prstGeom>
          </p:spPr>
          <p:txBody>
            <a:bodyPr anchor="t" rtlCol="false" tIns="0" lIns="0" bIns="0" rIns="0">
              <a:spAutoFit/>
            </a:bodyPr>
            <a:lstStyle/>
            <a:p>
              <a:pPr algn="l">
                <a:lnSpc>
                  <a:spcPts val="5249"/>
                </a:lnSpc>
              </a:pPr>
              <a:r>
                <a:rPr lang="en-US" sz="3499">
                  <a:solidFill>
                    <a:srgbClr val="FFFFFF"/>
                  </a:solidFill>
                  <a:latin typeface="Muli"/>
                  <a:ea typeface="Muli"/>
                  <a:cs typeface="Muli"/>
                  <a:sym typeface="Muli"/>
                </a:rPr>
                <a:t>1. Đăng nhập, đăng ký</a:t>
              </a:r>
            </a:p>
          </p:txBody>
        </p:sp>
      </p:grpSp>
      <p:grpSp>
        <p:nvGrpSpPr>
          <p:cNvPr name="Group 9" id="9"/>
          <p:cNvGrpSpPr/>
          <p:nvPr/>
        </p:nvGrpSpPr>
        <p:grpSpPr>
          <a:xfrm rot="0">
            <a:off x="1028700" y="3686708"/>
            <a:ext cx="7308337" cy="1449054"/>
            <a:chOff x="0" y="0"/>
            <a:chExt cx="9744449" cy="1932072"/>
          </a:xfrm>
        </p:grpSpPr>
        <p:grpSp>
          <p:nvGrpSpPr>
            <p:cNvPr name="Group 10" id="10"/>
            <p:cNvGrpSpPr/>
            <p:nvPr/>
          </p:nvGrpSpPr>
          <p:grpSpPr>
            <a:xfrm rot="0">
              <a:off x="0" y="0"/>
              <a:ext cx="9744449" cy="1932072"/>
              <a:chOff x="0" y="0"/>
              <a:chExt cx="3376992" cy="675398"/>
            </a:xfrm>
          </p:grpSpPr>
          <p:sp>
            <p:nvSpPr>
              <p:cNvPr name="Freeform 11" id="11"/>
              <p:cNvSpPr/>
              <p:nvPr/>
            </p:nvSpPr>
            <p:spPr>
              <a:xfrm flipH="false" flipV="false" rot="0">
                <a:off x="0" y="0"/>
                <a:ext cx="3376992" cy="675398"/>
              </a:xfrm>
              <a:custGeom>
                <a:avLst/>
                <a:gdLst/>
                <a:ahLst/>
                <a:cxnLst/>
                <a:rect r="r" b="b" t="t" l="l"/>
                <a:pathLst>
                  <a:path h="675398" w="3376992">
                    <a:moveTo>
                      <a:pt x="3252532" y="675398"/>
                    </a:moveTo>
                    <a:lnTo>
                      <a:pt x="124460" y="675398"/>
                    </a:lnTo>
                    <a:cubicBezTo>
                      <a:pt x="55880" y="675398"/>
                      <a:pt x="0" y="619518"/>
                      <a:pt x="0" y="550938"/>
                    </a:cubicBezTo>
                    <a:lnTo>
                      <a:pt x="0" y="124460"/>
                    </a:lnTo>
                    <a:cubicBezTo>
                      <a:pt x="0" y="55880"/>
                      <a:pt x="55880" y="0"/>
                      <a:pt x="124460" y="0"/>
                    </a:cubicBezTo>
                    <a:lnTo>
                      <a:pt x="3252532" y="0"/>
                    </a:lnTo>
                    <a:cubicBezTo>
                      <a:pt x="3321112" y="0"/>
                      <a:pt x="3376992" y="55880"/>
                      <a:pt x="3376992" y="124460"/>
                    </a:cubicBezTo>
                    <a:lnTo>
                      <a:pt x="3376992" y="550938"/>
                    </a:lnTo>
                    <a:cubicBezTo>
                      <a:pt x="3376992" y="619518"/>
                      <a:pt x="3321112" y="675398"/>
                      <a:pt x="3252532" y="675398"/>
                    </a:cubicBezTo>
                    <a:close/>
                  </a:path>
                </a:pathLst>
              </a:custGeom>
              <a:solidFill>
                <a:srgbClr val="3E88BD"/>
              </a:solidFill>
            </p:spPr>
          </p:sp>
        </p:grpSp>
        <p:sp>
          <p:nvSpPr>
            <p:cNvPr name="TextBox 12" id="12"/>
            <p:cNvSpPr txBox="true"/>
            <p:nvPr/>
          </p:nvSpPr>
          <p:spPr>
            <a:xfrm rot="0">
              <a:off x="656998" y="515186"/>
              <a:ext cx="8430453" cy="806450"/>
            </a:xfrm>
            <a:prstGeom prst="rect">
              <a:avLst/>
            </a:prstGeom>
          </p:spPr>
          <p:txBody>
            <a:bodyPr anchor="t" rtlCol="false" tIns="0" lIns="0" bIns="0" rIns="0">
              <a:spAutoFit/>
            </a:bodyPr>
            <a:lstStyle/>
            <a:p>
              <a:pPr algn="l">
                <a:lnSpc>
                  <a:spcPts val="5250"/>
                </a:lnSpc>
              </a:pPr>
              <a:r>
                <a:rPr lang="en-US" sz="3500">
                  <a:solidFill>
                    <a:srgbClr val="FFFFFF"/>
                  </a:solidFill>
                  <a:latin typeface="Muli"/>
                  <a:ea typeface="Muli"/>
                  <a:cs typeface="Muli"/>
                  <a:sym typeface="Muli"/>
                </a:rPr>
                <a:t>2. Giao diện quản trị(admin)</a:t>
              </a:r>
            </a:p>
          </p:txBody>
        </p:sp>
      </p:grpSp>
      <p:grpSp>
        <p:nvGrpSpPr>
          <p:cNvPr name="Group 13" id="13"/>
          <p:cNvGrpSpPr/>
          <p:nvPr/>
        </p:nvGrpSpPr>
        <p:grpSpPr>
          <a:xfrm rot="0">
            <a:off x="1028700" y="5625083"/>
            <a:ext cx="7308337" cy="1471733"/>
            <a:chOff x="0" y="0"/>
            <a:chExt cx="9744449" cy="1962310"/>
          </a:xfrm>
        </p:grpSpPr>
        <p:grpSp>
          <p:nvGrpSpPr>
            <p:cNvPr name="Group 14" id="14"/>
            <p:cNvGrpSpPr/>
            <p:nvPr/>
          </p:nvGrpSpPr>
          <p:grpSpPr>
            <a:xfrm rot="0">
              <a:off x="0" y="0"/>
              <a:ext cx="9744449" cy="1962310"/>
              <a:chOff x="0" y="0"/>
              <a:chExt cx="3376992" cy="685968"/>
            </a:xfrm>
          </p:grpSpPr>
          <p:sp>
            <p:nvSpPr>
              <p:cNvPr name="Freeform 15" id="15"/>
              <p:cNvSpPr/>
              <p:nvPr/>
            </p:nvSpPr>
            <p:spPr>
              <a:xfrm flipH="false" flipV="false" rot="0">
                <a:off x="0" y="0"/>
                <a:ext cx="3376992" cy="685968"/>
              </a:xfrm>
              <a:custGeom>
                <a:avLst/>
                <a:gdLst/>
                <a:ahLst/>
                <a:cxnLst/>
                <a:rect r="r" b="b" t="t" l="l"/>
                <a:pathLst>
                  <a:path h="685968" w="3376992">
                    <a:moveTo>
                      <a:pt x="3252532" y="685968"/>
                    </a:moveTo>
                    <a:lnTo>
                      <a:pt x="124460" y="685968"/>
                    </a:lnTo>
                    <a:cubicBezTo>
                      <a:pt x="55880" y="685968"/>
                      <a:pt x="0" y="630088"/>
                      <a:pt x="0" y="561508"/>
                    </a:cubicBezTo>
                    <a:lnTo>
                      <a:pt x="0" y="124460"/>
                    </a:lnTo>
                    <a:cubicBezTo>
                      <a:pt x="0" y="55880"/>
                      <a:pt x="55880" y="0"/>
                      <a:pt x="124460" y="0"/>
                    </a:cubicBezTo>
                    <a:lnTo>
                      <a:pt x="3252532" y="0"/>
                    </a:lnTo>
                    <a:cubicBezTo>
                      <a:pt x="3321112" y="0"/>
                      <a:pt x="3376992" y="55880"/>
                      <a:pt x="3376992" y="124460"/>
                    </a:cubicBezTo>
                    <a:lnTo>
                      <a:pt x="3376992" y="561508"/>
                    </a:lnTo>
                    <a:cubicBezTo>
                      <a:pt x="3376992" y="630088"/>
                      <a:pt x="3321112" y="685968"/>
                      <a:pt x="3252532" y="685968"/>
                    </a:cubicBezTo>
                    <a:close/>
                  </a:path>
                </a:pathLst>
              </a:custGeom>
              <a:solidFill>
                <a:srgbClr val="3E88BD"/>
              </a:solidFill>
            </p:spPr>
          </p:sp>
        </p:grpSp>
        <p:sp>
          <p:nvSpPr>
            <p:cNvPr name="TextBox 16" id="16"/>
            <p:cNvSpPr txBox="true"/>
            <p:nvPr/>
          </p:nvSpPr>
          <p:spPr>
            <a:xfrm rot="0">
              <a:off x="656998" y="505661"/>
              <a:ext cx="8430453" cy="846213"/>
            </a:xfrm>
            <a:prstGeom prst="rect">
              <a:avLst/>
            </a:prstGeom>
          </p:spPr>
          <p:txBody>
            <a:bodyPr anchor="t" rtlCol="false" tIns="0" lIns="0" bIns="0" rIns="0">
              <a:spAutoFit/>
            </a:bodyPr>
            <a:lstStyle/>
            <a:p>
              <a:pPr algn="l">
                <a:lnSpc>
                  <a:spcPts val="5482"/>
                </a:lnSpc>
              </a:pPr>
              <a:r>
                <a:rPr lang="en-US" sz="3654">
                  <a:solidFill>
                    <a:srgbClr val="FFFFFF"/>
                  </a:solidFill>
                  <a:latin typeface="Muli"/>
                  <a:ea typeface="Muli"/>
                  <a:cs typeface="Muli"/>
                  <a:sym typeface="Muli"/>
                </a:rPr>
                <a:t>3. Giao diện người dùng(user)</a:t>
              </a:r>
            </a:p>
          </p:txBody>
        </p:sp>
      </p:grpSp>
      <p:grpSp>
        <p:nvGrpSpPr>
          <p:cNvPr name="Group 17" id="17"/>
          <p:cNvGrpSpPr/>
          <p:nvPr/>
        </p:nvGrpSpPr>
        <p:grpSpPr>
          <a:xfrm rot="0">
            <a:off x="1028700" y="7578694"/>
            <a:ext cx="7308337" cy="1463939"/>
            <a:chOff x="0" y="0"/>
            <a:chExt cx="9744449" cy="1951919"/>
          </a:xfrm>
        </p:grpSpPr>
        <p:grpSp>
          <p:nvGrpSpPr>
            <p:cNvPr name="Group 18" id="18"/>
            <p:cNvGrpSpPr/>
            <p:nvPr/>
          </p:nvGrpSpPr>
          <p:grpSpPr>
            <a:xfrm rot="0">
              <a:off x="0" y="0"/>
              <a:ext cx="9744449" cy="1951919"/>
              <a:chOff x="0" y="0"/>
              <a:chExt cx="3376992" cy="682336"/>
            </a:xfrm>
          </p:grpSpPr>
          <p:sp>
            <p:nvSpPr>
              <p:cNvPr name="Freeform 19" id="19"/>
              <p:cNvSpPr/>
              <p:nvPr/>
            </p:nvSpPr>
            <p:spPr>
              <a:xfrm flipH="false" flipV="false" rot="0">
                <a:off x="0" y="0"/>
                <a:ext cx="3376992" cy="682336"/>
              </a:xfrm>
              <a:custGeom>
                <a:avLst/>
                <a:gdLst/>
                <a:ahLst/>
                <a:cxnLst/>
                <a:rect r="r" b="b" t="t" l="l"/>
                <a:pathLst>
                  <a:path h="682336" w="3376992">
                    <a:moveTo>
                      <a:pt x="3252532" y="682336"/>
                    </a:moveTo>
                    <a:lnTo>
                      <a:pt x="124460" y="682336"/>
                    </a:lnTo>
                    <a:cubicBezTo>
                      <a:pt x="55880" y="682336"/>
                      <a:pt x="0" y="626456"/>
                      <a:pt x="0" y="557876"/>
                    </a:cubicBezTo>
                    <a:lnTo>
                      <a:pt x="0" y="124460"/>
                    </a:lnTo>
                    <a:cubicBezTo>
                      <a:pt x="0" y="55880"/>
                      <a:pt x="55880" y="0"/>
                      <a:pt x="124460" y="0"/>
                    </a:cubicBezTo>
                    <a:lnTo>
                      <a:pt x="3252532" y="0"/>
                    </a:lnTo>
                    <a:cubicBezTo>
                      <a:pt x="3321112" y="0"/>
                      <a:pt x="3376992" y="55880"/>
                      <a:pt x="3376992" y="124460"/>
                    </a:cubicBezTo>
                    <a:lnTo>
                      <a:pt x="3376992" y="557876"/>
                    </a:lnTo>
                    <a:cubicBezTo>
                      <a:pt x="3376992" y="626456"/>
                      <a:pt x="3321112" y="682336"/>
                      <a:pt x="3252532" y="682336"/>
                    </a:cubicBezTo>
                    <a:close/>
                  </a:path>
                </a:pathLst>
              </a:custGeom>
              <a:solidFill>
                <a:srgbClr val="3E88BD"/>
              </a:solidFill>
            </p:spPr>
          </p:sp>
        </p:grpSp>
        <p:sp>
          <p:nvSpPr>
            <p:cNvPr name="TextBox 20" id="20"/>
            <p:cNvSpPr txBox="true"/>
            <p:nvPr/>
          </p:nvSpPr>
          <p:spPr>
            <a:xfrm rot="0">
              <a:off x="656998" y="505661"/>
              <a:ext cx="8430453" cy="835822"/>
            </a:xfrm>
            <a:prstGeom prst="rect">
              <a:avLst/>
            </a:prstGeom>
          </p:spPr>
          <p:txBody>
            <a:bodyPr anchor="t" rtlCol="false" tIns="0" lIns="0" bIns="0" rIns="0">
              <a:spAutoFit/>
            </a:bodyPr>
            <a:lstStyle/>
            <a:p>
              <a:pPr algn="l">
                <a:lnSpc>
                  <a:spcPts val="5482"/>
                </a:lnSpc>
              </a:pPr>
              <a:r>
                <a:rPr lang="en-US" sz="3654">
                  <a:solidFill>
                    <a:srgbClr val="FFFFFF"/>
                  </a:solidFill>
                  <a:latin typeface="Muli"/>
                  <a:ea typeface="Muli"/>
                  <a:cs typeface="Muli"/>
                  <a:sym typeface="Muli"/>
                </a:rPr>
                <a:t>4. Quản lý sách</a:t>
              </a:r>
            </a:p>
          </p:txBody>
        </p:sp>
      </p:grpSp>
      <p:grpSp>
        <p:nvGrpSpPr>
          <p:cNvPr name="Group 21" id="21"/>
          <p:cNvGrpSpPr/>
          <p:nvPr/>
        </p:nvGrpSpPr>
        <p:grpSpPr>
          <a:xfrm rot="0">
            <a:off x="9950963" y="1717346"/>
            <a:ext cx="7308337" cy="1463939"/>
            <a:chOff x="0" y="0"/>
            <a:chExt cx="9744449" cy="1951919"/>
          </a:xfrm>
        </p:grpSpPr>
        <p:grpSp>
          <p:nvGrpSpPr>
            <p:cNvPr name="Group 22" id="22"/>
            <p:cNvGrpSpPr/>
            <p:nvPr/>
          </p:nvGrpSpPr>
          <p:grpSpPr>
            <a:xfrm rot="0">
              <a:off x="0" y="0"/>
              <a:ext cx="9744449" cy="1951919"/>
              <a:chOff x="0" y="0"/>
              <a:chExt cx="3376992" cy="682336"/>
            </a:xfrm>
          </p:grpSpPr>
          <p:sp>
            <p:nvSpPr>
              <p:cNvPr name="Freeform 23" id="23"/>
              <p:cNvSpPr/>
              <p:nvPr/>
            </p:nvSpPr>
            <p:spPr>
              <a:xfrm flipH="false" flipV="false" rot="0">
                <a:off x="0" y="0"/>
                <a:ext cx="3376992" cy="682336"/>
              </a:xfrm>
              <a:custGeom>
                <a:avLst/>
                <a:gdLst/>
                <a:ahLst/>
                <a:cxnLst/>
                <a:rect r="r" b="b" t="t" l="l"/>
                <a:pathLst>
                  <a:path h="682336" w="3376992">
                    <a:moveTo>
                      <a:pt x="3252532" y="682336"/>
                    </a:moveTo>
                    <a:lnTo>
                      <a:pt x="124460" y="682336"/>
                    </a:lnTo>
                    <a:cubicBezTo>
                      <a:pt x="55880" y="682336"/>
                      <a:pt x="0" y="626456"/>
                      <a:pt x="0" y="557876"/>
                    </a:cubicBezTo>
                    <a:lnTo>
                      <a:pt x="0" y="124460"/>
                    </a:lnTo>
                    <a:cubicBezTo>
                      <a:pt x="0" y="55880"/>
                      <a:pt x="55880" y="0"/>
                      <a:pt x="124460" y="0"/>
                    </a:cubicBezTo>
                    <a:lnTo>
                      <a:pt x="3252532" y="0"/>
                    </a:lnTo>
                    <a:cubicBezTo>
                      <a:pt x="3321112" y="0"/>
                      <a:pt x="3376992" y="55880"/>
                      <a:pt x="3376992" y="124460"/>
                    </a:cubicBezTo>
                    <a:lnTo>
                      <a:pt x="3376992" y="557876"/>
                    </a:lnTo>
                    <a:cubicBezTo>
                      <a:pt x="3376992" y="626456"/>
                      <a:pt x="3321112" y="682336"/>
                      <a:pt x="3252532" y="682336"/>
                    </a:cubicBezTo>
                    <a:close/>
                  </a:path>
                </a:pathLst>
              </a:custGeom>
              <a:solidFill>
                <a:srgbClr val="3E88BD"/>
              </a:solidFill>
            </p:spPr>
          </p:sp>
        </p:grpSp>
        <p:sp>
          <p:nvSpPr>
            <p:cNvPr name="TextBox 24" id="24"/>
            <p:cNvSpPr txBox="true"/>
            <p:nvPr/>
          </p:nvSpPr>
          <p:spPr>
            <a:xfrm rot="0">
              <a:off x="656998" y="505661"/>
              <a:ext cx="8430453" cy="835822"/>
            </a:xfrm>
            <a:prstGeom prst="rect">
              <a:avLst/>
            </a:prstGeom>
          </p:spPr>
          <p:txBody>
            <a:bodyPr anchor="t" rtlCol="false" tIns="0" lIns="0" bIns="0" rIns="0">
              <a:spAutoFit/>
            </a:bodyPr>
            <a:lstStyle/>
            <a:p>
              <a:pPr algn="l">
                <a:lnSpc>
                  <a:spcPts val="5482"/>
                </a:lnSpc>
              </a:pPr>
              <a:r>
                <a:rPr lang="en-US" sz="3654">
                  <a:solidFill>
                    <a:srgbClr val="FFFFFF"/>
                  </a:solidFill>
                  <a:latin typeface="Muli"/>
                  <a:ea typeface="Muli"/>
                  <a:cs typeface="Muli"/>
                  <a:sym typeface="Muli"/>
                </a:rPr>
                <a:t>5. Quản lý sinh viên</a:t>
              </a:r>
            </a:p>
          </p:txBody>
        </p:sp>
      </p:grpSp>
      <p:grpSp>
        <p:nvGrpSpPr>
          <p:cNvPr name="Group 25" id="25"/>
          <p:cNvGrpSpPr/>
          <p:nvPr/>
        </p:nvGrpSpPr>
        <p:grpSpPr>
          <a:xfrm rot="0">
            <a:off x="9950963" y="3686708"/>
            <a:ext cx="7308337" cy="1463939"/>
            <a:chOff x="0" y="0"/>
            <a:chExt cx="9744449" cy="1951919"/>
          </a:xfrm>
        </p:grpSpPr>
        <p:grpSp>
          <p:nvGrpSpPr>
            <p:cNvPr name="Group 26" id="26"/>
            <p:cNvGrpSpPr/>
            <p:nvPr/>
          </p:nvGrpSpPr>
          <p:grpSpPr>
            <a:xfrm rot="0">
              <a:off x="0" y="0"/>
              <a:ext cx="9744449" cy="1951919"/>
              <a:chOff x="0" y="0"/>
              <a:chExt cx="3376992" cy="682336"/>
            </a:xfrm>
          </p:grpSpPr>
          <p:sp>
            <p:nvSpPr>
              <p:cNvPr name="Freeform 27" id="27"/>
              <p:cNvSpPr/>
              <p:nvPr/>
            </p:nvSpPr>
            <p:spPr>
              <a:xfrm flipH="false" flipV="false" rot="0">
                <a:off x="0" y="0"/>
                <a:ext cx="3376992" cy="682336"/>
              </a:xfrm>
              <a:custGeom>
                <a:avLst/>
                <a:gdLst/>
                <a:ahLst/>
                <a:cxnLst/>
                <a:rect r="r" b="b" t="t" l="l"/>
                <a:pathLst>
                  <a:path h="682336" w="3376992">
                    <a:moveTo>
                      <a:pt x="3252532" y="682336"/>
                    </a:moveTo>
                    <a:lnTo>
                      <a:pt x="124460" y="682336"/>
                    </a:lnTo>
                    <a:cubicBezTo>
                      <a:pt x="55880" y="682336"/>
                      <a:pt x="0" y="626456"/>
                      <a:pt x="0" y="557876"/>
                    </a:cubicBezTo>
                    <a:lnTo>
                      <a:pt x="0" y="124460"/>
                    </a:lnTo>
                    <a:cubicBezTo>
                      <a:pt x="0" y="55880"/>
                      <a:pt x="55880" y="0"/>
                      <a:pt x="124460" y="0"/>
                    </a:cubicBezTo>
                    <a:lnTo>
                      <a:pt x="3252532" y="0"/>
                    </a:lnTo>
                    <a:cubicBezTo>
                      <a:pt x="3321112" y="0"/>
                      <a:pt x="3376992" y="55880"/>
                      <a:pt x="3376992" y="124460"/>
                    </a:cubicBezTo>
                    <a:lnTo>
                      <a:pt x="3376992" y="557876"/>
                    </a:lnTo>
                    <a:cubicBezTo>
                      <a:pt x="3376992" y="626456"/>
                      <a:pt x="3321112" y="682336"/>
                      <a:pt x="3252532" y="682336"/>
                    </a:cubicBezTo>
                    <a:close/>
                  </a:path>
                </a:pathLst>
              </a:custGeom>
              <a:solidFill>
                <a:srgbClr val="3E88BD"/>
              </a:solidFill>
            </p:spPr>
          </p:sp>
        </p:grpSp>
        <p:sp>
          <p:nvSpPr>
            <p:cNvPr name="TextBox 28" id="28"/>
            <p:cNvSpPr txBox="true"/>
            <p:nvPr/>
          </p:nvSpPr>
          <p:spPr>
            <a:xfrm rot="0">
              <a:off x="656998" y="505661"/>
              <a:ext cx="8430453" cy="835822"/>
            </a:xfrm>
            <a:prstGeom prst="rect">
              <a:avLst/>
            </a:prstGeom>
          </p:spPr>
          <p:txBody>
            <a:bodyPr anchor="t" rtlCol="false" tIns="0" lIns="0" bIns="0" rIns="0">
              <a:spAutoFit/>
            </a:bodyPr>
            <a:lstStyle/>
            <a:p>
              <a:pPr algn="l">
                <a:lnSpc>
                  <a:spcPts val="5482"/>
                </a:lnSpc>
              </a:pPr>
              <a:r>
                <a:rPr lang="en-US" sz="3654">
                  <a:solidFill>
                    <a:srgbClr val="FFFFFF"/>
                  </a:solidFill>
                  <a:latin typeface="Muli"/>
                  <a:ea typeface="Muli"/>
                  <a:cs typeface="Muli"/>
                  <a:sym typeface="Muli"/>
                </a:rPr>
                <a:t>6. Quản lý mượn trả</a:t>
              </a:r>
            </a:p>
          </p:txBody>
        </p:sp>
      </p:grpSp>
      <p:grpSp>
        <p:nvGrpSpPr>
          <p:cNvPr name="Group 29" id="29"/>
          <p:cNvGrpSpPr/>
          <p:nvPr/>
        </p:nvGrpSpPr>
        <p:grpSpPr>
          <a:xfrm rot="0">
            <a:off x="9950963" y="5625083"/>
            <a:ext cx="7308337" cy="1463939"/>
            <a:chOff x="0" y="0"/>
            <a:chExt cx="9744449" cy="1951919"/>
          </a:xfrm>
        </p:grpSpPr>
        <p:grpSp>
          <p:nvGrpSpPr>
            <p:cNvPr name="Group 30" id="30"/>
            <p:cNvGrpSpPr/>
            <p:nvPr/>
          </p:nvGrpSpPr>
          <p:grpSpPr>
            <a:xfrm rot="0">
              <a:off x="0" y="0"/>
              <a:ext cx="9744449" cy="1951919"/>
              <a:chOff x="0" y="0"/>
              <a:chExt cx="3376992" cy="682336"/>
            </a:xfrm>
          </p:grpSpPr>
          <p:sp>
            <p:nvSpPr>
              <p:cNvPr name="Freeform 31" id="31"/>
              <p:cNvSpPr/>
              <p:nvPr/>
            </p:nvSpPr>
            <p:spPr>
              <a:xfrm flipH="false" flipV="false" rot="0">
                <a:off x="0" y="0"/>
                <a:ext cx="3376992" cy="682336"/>
              </a:xfrm>
              <a:custGeom>
                <a:avLst/>
                <a:gdLst/>
                <a:ahLst/>
                <a:cxnLst/>
                <a:rect r="r" b="b" t="t" l="l"/>
                <a:pathLst>
                  <a:path h="682336" w="3376992">
                    <a:moveTo>
                      <a:pt x="3252532" y="682336"/>
                    </a:moveTo>
                    <a:lnTo>
                      <a:pt x="124460" y="682336"/>
                    </a:lnTo>
                    <a:cubicBezTo>
                      <a:pt x="55880" y="682336"/>
                      <a:pt x="0" y="626456"/>
                      <a:pt x="0" y="557876"/>
                    </a:cubicBezTo>
                    <a:lnTo>
                      <a:pt x="0" y="124460"/>
                    </a:lnTo>
                    <a:cubicBezTo>
                      <a:pt x="0" y="55880"/>
                      <a:pt x="55880" y="0"/>
                      <a:pt x="124460" y="0"/>
                    </a:cubicBezTo>
                    <a:lnTo>
                      <a:pt x="3252532" y="0"/>
                    </a:lnTo>
                    <a:cubicBezTo>
                      <a:pt x="3321112" y="0"/>
                      <a:pt x="3376992" y="55880"/>
                      <a:pt x="3376992" y="124460"/>
                    </a:cubicBezTo>
                    <a:lnTo>
                      <a:pt x="3376992" y="557876"/>
                    </a:lnTo>
                    <a:cubicBezTo>
                      <a:pt x="3376992" y="626456"/>
                      <a:pt x="3321112" y="682336"/>
                      <a:pt x="3252532" y="682336"/>
                    </a:cubicBezTo>
                    <a:close/>
                  </a:path>
                </a:pathLst>
              </a:custGeom>
              <a:solidFill>
                <a:srgbClr val="3E88BD"/>
              </a:solidFill>
            </p:spPr>
          </p:sp>
        </p:grpSp>
        <p:sp>
          <p:nvSpPr>
            <p:cNvPr name="TextBox 32" id="32"/>
            <p:cNvSpPr txBox="true"/>
            <p:nvPr/>
          </p:nvSpPr>
          <p:spPr>
            <a:xfrm rot="0">
              <a:off x="656998" y="505661"/>
              <a:ext cx="8430453" cy="835822"/>
            </a:xfrm>
            <a:prstGeom prst="rect">
              <a:avLst/>
            </a:prstGeom>
          </p:spPr>
          <p:txBody>
            <a:bodyPr anchor="t" rtlCol="false" tIns="0" lIns="0" bIns="0" rIns="0">
              <a:spAutoFit/>
            </a:bodyPr>
            <a:lstStyle/>
            <a:p>
              <a:pPr algn="l">
                <a:lnSpc>
                  <a:spcPts val="5482"/>
                </a:lnSpc>
              </a:pPr>
              <a:r>
                <a:rPr lang="en-US" sz="3654">
                  <a:solidFill>
                    <a:srgbClr val="FFFFFF"/>
                  </a:solidFill>
                  <a:latin typeface="Muli"/>
                  <a:ea typeface="Muli"/>
                  <a:cs typeface="Muli"/>
                  <a:sym typeface="Muli"/>
                </a:rPr>
                <a:t>7. Thống kê</a:t>
              </a:r>
            </a:p>
          </p:txBody>
        </p:sp>
      </p:grpSp>
      <p:grpSp>
        <p:nvGrpSpPr>
          <p:cNvPr name="Group 33" id="33"/>
          <p:cNvGrpSpPr/>
          <p:nvPr/>
        </p:nvGrpSpPr>
        <p:grpSpPr>
          <a:xfrm rot="0">
            <a:off x="9950963" y="7578694"/>
            <a:ext cx="7308337" cy="1463939"/>
            <a:chOff x="0" y="0"/>
            <a:chExt cx="9744449" cy="1951919"/>
          </a:xfrm>
        </p:grpSpPr>
        <p:grpSp>
          <p:nvGrpSpPr>
            <p:cNvPr name="Group 34" id="34"/>
            <p:cNvGrpSpPr/>
            <p:nvPr/>
          </p:nvGrpSpPr>
          <p:grpSpPr>
            <a:xfrm rot="0">
              <a:off x="0" y="0"/>
              <a:ext cx="9744449" cy="1951919"/>
              <a:chOff x="0" y="0"/>
              <a:chExt cx="3376992" cy="682336"/>
            </a:xfrm>
          </p:grpSpPr>
          <p:sp>
            <p:nvSpPr>
              <p:cNvPr name="Freeform 35" id="35"/>
              <p:cNvSpPr/>
              <p:nvPr/>
            </p:nvSpPr>
            <p:spPr>
              <a:xfrm flipH="false" flipV="false" rot="0">
                <a:off x="0" y="0"/>
                <a:ext cx="3376992" cy="682336"/>
              </a:xfrm>
              <a:custGeom>
                <a:avLst/>
                <a:gdLst/>
                <a:ahLst/>
                <a:cxnLst/>
                <a:rect r="r" b="b" t="t" l="l"/>
                <a:pathLst>
                  <a:path h="682336" w="3376992">
                    <a:moveTo>
                      <a:pt x="3252532" y="682336"/>
                    </a:moveTo>
                    <a:lnTo>
                      <a:pt x="124460" y="682336"/>
                    </a:lnTo>
                    <a:cubicBezTo>
                      <a:pt x="55880" y="682336"/>
                      <a:pt x="0" y="626456"/>
                      <a:pt x="0" y="557876"/>
                    </a:cubicBezTo>
                    <a:lnTo>
                      <a:pt x="0" y="124460"/>
                    </a:lnTo>
                    <a:cubicBezTo>
                      <a:pt x="0" y="55880"/>
                      <a:pt x="55880" y="0"/>
                      <a:pt x="124460" y="0"/>
                    </a:cubicBezTo>
                    <a:lnTo>
                      <a:pt x="3252532" y="0"/>
                    </a:lnTo>
                    <a:cubicBezTo>
                      <a:pt x="3321112" y="0"/>
                      <a:pt x="3376992" y="55880"/>
                      <a:pt x="3376992" y="124460"/>
                    </a:cubicBezTo>
                    <a:lnTo>
                      <a:pt x="3376992" y="557876"/>
                    </a:lnTo>
                    <a:cubicBezTo>
                      <a:pt x="3376992" y="626456"/>
                      <a:pt x="3321112" y="682336"/>
                      <a:pt x="3252532" y="682336"/>
                    </a:cubicBezTo>
                    <a:close/>
                  </a:path>
                </a:pathLst>
              </a:custGeom>
              <a:solidFill>
                <a:srgbClr val="3E88BD"/>
              </a:solidFill>
            </p:spPr>
          </p:sp>
        </p:grpSp>
        <p:sp>
          <p:nvSpPr>
            <p:cNvPr name="TextBox 36" id="36"/>
            <p:cNvSpPr txBox="true"/>
            <p:nvPr/>
          </p:nvSpPr>
          <p:spPr>
            <a:xfrm rot="0">
              <a:off x="656998" y="505661"/>
              <a:ext cx="8430453" cy="835822"/>
            </a:xfrm>
            <a:prstGeom prst="rect">
              <a:avLst/>
            </a:prstGeom>
          </p:spPr>
          <p:txBody>
            <a:bodyPr anchor="t" rtlCol="false" tIns="0" lIns="0" bIns="0" rIns="0">
              <a:spAutoFit/>
            </a:bodyPr>
            <a:lstStyle/>
            <a:p>
              <a:pPr algn="l">
                <a:lnSpc>
                  <a:spcPts val="5482"/>
                </a:lnSpc>
              </a:pPr>
              <a:r>
                <a:rPr lang="en-US" sz="3654">
                  <a:solidFill>
                    <a:srgbClr val="FFFFFF"/>
                  </a:solidFill>
                  <a:latin typeface="Muli"/>
                  <a:ea typeface="Muli"/>
                  <a:cs typeface="Muli"/>
                  <a:sym typeface="Muli"/>
                </a:rPr>
                <a:t>8. Thiết kế database</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544754" y="1925557"/>
            <a:ext cx="9714546" cy="6435887"/>
          </a:xfrm>
          <a:custGeom>
            <a:avLst/>
            <a:gdLst/>
            <a:ahLst/>
            <a:cxnLst/>
            <a:rect r="r" b="b" t="t" l="l"/>
            <a:pathLst>
              <a:path h="6435887" w="9714546">
                <a:moveTo>
                  <a:pt x="0" y="0"/>
                </a:moveTo>
                <a:lnTo>
                  <a:pt x="9714546" y="0"/>
                </a:lnTo>
                <a:lnTo>
                  <a:pt x="9714546" y="6435886"/>
                </a:lnTo>
                <a:lnTo>
                  <a:pt x="0" y="6435886"/>
                </a:lnTo>
                <a:lnTo>
                  <a:pt x="0" y="0"/>
                </a:lnTo>
                <a:close/>
              </a:path>
            </a:pathLst>
          </a:custGeom>
          <a:blipFill>
            <a:blip r:embed="rId6"/>
            <a:stretch>
              <a:fillRect l="0" t="0" r="0" b="0"/>
            </a:stretch>
          </a:blipFill>
        </p:spPr>
      </p:sp>
      <p:sp>
        <p:nvSpPr>
          <p:cNvPr name="TextBox 5" id="5"/>
          <p:cNvSpPr txBox="true"/>
          <p:nvPr/>
        </p:nvSpPr>
        <p:spPr>
          <a:xfrm rot="0">
            <a:off x="0" y="-9513"/>
            <a:ext cx="13399634" cy="1038213"/>
          </a:xfrm>
          <a:prstGeom prst="rect">
            <a:avLst/>
          </a:prstGeom>
        </p:spPr>
        <p:txBody>
          <a:bodyPr anchor="t" rtlCol="false" tIns="0" lIns="0" bIns="0" rIns="0">
            <a:spAutoFit/>
          </a:bodyPr>
          <a:lstStyle/>
          <a:p>
            <a:pPr algn="l" marL="1295505" indent="-647753" lvl="1">
              <a:lnSpc>
                <a:spcPts val="8400"/>
              </a:lnSpc>
              <a:buAutoNum type="arabicPeriod" startAt="1"/>
            </a:pPr>
            <a:r>
              <a:rPr lang="en-US" sz="6000">
                <a:solidFill>
                  <a:srgbClr val="0094FF"/>
                </a:solidFill>
                <a:latin typeface="Paytone One"/>
                <a:ea typeface="Paytone One"/>
                <a:cs typeface="Paytone One"/>
                <a:sym typeface="Paytone One"/>
              </a:rPr>
              <a:t>Đăng nhập và đăng ký</a:t>
            </a:r>
          </a:p>
        </p:txBody>
      </p:sp>
      <p:sp>
        <p:nvSpPr>
          <p:cNvPr name="TextBox 6" id="6"/>
          <p:cNvSpPr txBox="true"/>
          <p:nvPr/>
        </p:nvSpPr>
        <p:spPr>
          <a:xfrm rot="0">
            <a:off x="1028700" y="1190655"/>
            <a:ext cx="3732490" cy="679450"/>
          </a:xfrm>
          <a:prstGeom prst="rect">
            <a:avLst/>
          </a:prstGeom>
        </p:spPr>
        <p:txBody>
          <a:bodyPr anchor="t" rtlCol="false" tIns="0" lIns="0" bIns="0" rIns="0">
            <a:spAutoFit/>
          </a:bodyPr>
          <a:lstStyle/>
          <a:p>
            <a:pPr algn="ctr">
              <a:lnSpc>
                <a:spcPts val="5599"/>
              </a:lnSpc>
            </a:pPr>
            <a:r>
              <a:rPr lang="en-US" sz="3999" b="true">
                <a:solidFill>
                  <a:srgbClr val="000000"/>
                </a:solidFill>
                <a:latin typeface="Muli Bold"/>
                <a:ea typeface="Muli Bold"/>
                <a:cs typeface="Muli Bold"/>
                <a:sym typeface="Muli Bold"/>
              </a:rPr>
              <a:t>1.1 Đăng nhập </a:t>
            </a:r>
          </a:p>
        </p:txBody>
      </p:sp>
      <p:sp>
        <p:nvSpPr>
          <p:cNvPr name="TextBox 7" id="7"/>
          <p:cNvSpPr txBox="true"/>
          <p:nvPr/>
        </p:nvSpPr>
        <p:spPr>
          <a:xfrm rot="0">
            <a:off x="1028700" y="2213374"/>
            <a:ext cx="6295736" cy="61480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000000"/>
                </a:solidFill>
                <a:latin typeface="Muli"/>
                <a:ea typeface="Muli"/>
                <a:cs typeface="Muli"/>
                <a:sym typeface="Muli"/>
              </a:rPr>
              <a:t>Người dùng nhập tài khoản và mật khẩu để truy cập hệ thống.</a:t>
            </a:r>
          </a:p>
          <a:p>
            <a:pPr algn="l" marL="690881" indent="-345440" lvl="1">
              <a:lnSpc>
                <a:spcPts val="4480"/>
              </a:lnSpc>
              <a:buFont typeface="Arial"/>
              <a:buChar char="•"/>
            </a:pPr>
            <a:r>
              <a:rPr lang="en-US" sz="3200">
                <a:solidFill>
                  <a:srgbClr val="000000"/>
                </a:solidFill>
                <a:latin typeface="Muli"/>
                <a:ea typeface="Muli"/>
                <a:cs typeface="Muli"/>
                <a:sym typeface="Muli"/>
              </a:rPr>
              <a:t>Nếu chưa có tài khoản thì có thể điều hướng sang trang đăng kí</a:t>
            </a:r>
          </a:p>
          <a:p>
            <a:pPr algn="l" marL="690881" indent="-345440" lvl="1">
              <a:lnSpc>
                <a:spcPts val="4480"/>
              </a:lnSpc>
              <a:buFont typeface="Arial"/>
              <a:buChar char="•"/>
            </a:pPr>
            <a:r>
              <a:rPr lang="en-US" sz="3200">
                <a:solidFill>
                  <a:srgbClr val="000000"/>
                </a:solidFill>
                <a:latin typeface="Muli"/>
                <a:ea typeface="Muli"/>
                <a:cs typeface="Muli"/>
                <a:sym typeface="Muli"/>
              </a:rPr>
              <a:t>Kiểm tra thông tin đăng nhập từ cơ sở dữ liệu.</a:t>
            </a:r>
          </a:p>
          <a:p>
            <a:pPr algn="l" marL="690881" indent="-345440" lvl="1">
              <a:lnSpc>
                <a:spcPts val="4480"/>
              </a:lnSpc>
              <a:buFont typeface="Arial"/>
              <a:buChar char="•"/>
            </a:pPr>
            <a:r>
              <a:rPr lang="en-US" sz="3200">
                <a:solidFill>
                  <a:srgbClr val="000000"/>
                </a:solidFill>
                <a:latin typeface="Muli"/>
                <a:ea typeface="Muli"/>
                <a:cs typeface="Muli"/>
                <a:sym typeface="Muli"/>
              </a:rPr>
              <a:t>Phân quyền: Người dùng (role = 1), Quản trị viên (role = 0).</a:t>
            </a:r>
          </a:p>
          <a:p>
            <a:pPr algn="ctr" marL="0" indent="0" lvl="0">
              <a:lnSpc>
                <a:spcPts val="448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472236" y="1926003"/>
            <a:ext cx="9787064" cy="6434994"/>
          </a:xfrm>
          <a:custGeom>
            <a:avLst/>
            <a:gdLst/>
            <a:ahLst/>
            <a:cxnLst/>
            <a:rect r="r" b="b" t="t" l="l"/>
            <a:pathLst>
              <a:path h="6434994" w="9787064">
                <a:moveTo>
                  <a:pt x="0" y="0"/>
                </a:moveTo>
                <a:lnTo>
                  <a:pt x="9787064" y="0"/>
                </a:lnTo>
                <a:lnTo>
                  <a:pt x="9787064" y="6434994"/>
                </a:lnTo>
                <a:lnTo>
                  <a:pt x="0" y="6434994"/>
                </a:lnTo>
                <a:lnTo>
                  <a:pt x="0" y="0"/>
                </a:lnTo>
                <a:close/>
              </a:path>
            </a:pathLst>
          </a:custGeom>
          <a:blipFill>
            <a:blip r:embed="rId4"/>
            <a:stretch>
              <a:fillRect l="0" t="0" r="0" b="0"/>
            </a:stretch>
          </a:blipFill>
        </p:spPr>
      </p:sp>
      <p:sp>
        <p:nvSpPr>
          <p:cNvPr name="Freeform 4" id="4"/>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028700" y="1190655"/>
            <a:ext cx="3041690"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Muli Bold"/>
                <a:ea typeface="Muli Bold"/>
                <a:cs typeface="Muli Bold"/>
                <a:sym typeface="Muli Bold"/>
              </a:rPr>
              <a:t>1.2 Đăng ký </a:t>
            </a:r>
          </a:p>
        </p:txBody>
      </p:sp>
      <p:sp>
        <p:nvSpPr>
          <p:cNvPr name="TextBox 6" id="6"/>
          <p:cNvSpPr txBox="true"/>
          <p:nvPr/>
        </p:nvSpPr>
        <p:spPr>
          <a:xfrm rot="0">
            <a:off x="1028700" y="2193450"/>
            <a:ext cx="6443536" cy="3338195"/>
          </a:xfrm>
          <a:prstGeom prst="rect">
            <a:avLst/>
          </a:prstGeom>
        </p:spPr>
        <p:txBody>
          <a:bodyPr anchor="t" rtlCol="false" tIns="0" lIns="0" bIns="0" rIns="0">
            <a:spAutoFit/>
          </a:bodyPr>
          <a:lstStyle/>
          <a:p>
            <a:pPr algn="l">
              <a:lnSpc>
                <a:spcPts val="4480"/>
              </a:lnSpc>
            </a:pPr>
            <a:r>
              <a:rPr lang="en-US" sz="3200">
                <a:solidFill>
                  <a:srgbClr val="000000"/>
                </a:solidFill>
                <a:latin typeface="Muli"/>
                <a:ea typeface="Muli"/>
                <a:cs typeface="Muli"/>
                <a:sym typeface="Muli"/>
              </a:rPr>
              <a:t>Thực hiện đăng ký tại giao diện này:</a:t>
            </a:r>
          </a:p>
          <a:p>
            <a:pPr algn="l">
              <a:lnSpc>
                <a:spcPts val="4480"/>
              </a:lnSpc>
            </a:pPr>
            <a:r>
              <a:rPr lang="en-US" sz="3200">
                <a:solidFill>
                  <a:srgbClr val="000000"/>
                </a:solidFill>
                <a:latin typeface="Muli"/>
                <a:ea typeface="Muli"/>
                <a:cs typeface="Muli"/>
                <a:sym typeface="Muli"/>
              </a:rPr>
              <a:t>1.Tên tài khoản mong muốn để truy cập hệ thống</a:t>
            </a:r>
          </a:p>
          <a:p>
            <a:pPr algn="l">
              <a:lnSpc>
                <a:spcPts val="4480"/>
              </a:lnSpc>
            </a:pPr>
            <a:r>
              <a:rPr lang="en-US" sz="3200">
                <a:solidFill>
                  <a:srgbClr val="000000"/>
                </a:solidFill>
                <a:latin typeface="Muli"/>
                <a:ea typeface="Muli"/>
                <a:cs typeface="Muli"/>
                <a:sym typeface="Muli"/>
              </a:rPr>
              <a:t>2.Mật khẩu bạn mong muốn</a:t>
            </a:r>
          </a:p>
          <a:p>
            <a:pPr algn="l">
              <a:lnSpc>
                <a:spcPts val="4480"/>
              </a:lnSpc>
              <a:spcBef>
                <a:spcPct val="0"/>
              </a:spcBef>
            </a:pPr>
          </a:p>
        </p:txBody>
      </p:sp>
      <p:sp>
        <p:nvSpPr>
          <p:cNvPr name="TextBox 7" id="7"/>
          <p:cNvSpPr txBox="true"/>
          <p:nvPr/>
        </p:nvSpPr>
        <p:spPr>
          <a:xfrm rot="0">
            <a:off x="0" y="-9513"/>
            <a:ext cx="13399634" cy="1038213"/>
          </a:xfrm>
          <a:prstGeom prst="rect">
            <a:avLst/>
          </a:prstGeom>
        </p:spPr>
        <p:txBody>
          <a:bodyPr anchor="t" rtlCol="false" tIns="0" lIns="0" bIns="0" rIns="0">
            <a:spAutoFit/>
          </a:bodyPr>
          <a:lstStyle/>
          <a:p>
            <a:pPr algn="l" marL="1295505" indent="-647753" lvl="1">
              <a:lnSpc>
                <a:spcPts val="8400"/>
              </a:lnSpc>
              <a:buAutoNum type="arabicPeriod" startAt="1"/>
            </a:pPr>
            <a:r>
              <a:rPr lang="en-US" sz="6000">
                <a:solidFill>
                  <a:srgbClr val="0094FF"/>
                </a:solidFill>
                <a:latin typeface="Paytone One"/>
                <a:ea typeface="Paytone One"/>
                <a:cs typeface="Paytone One"/>
                <a:sym typeface="Paytone One"/>
              </a:rPr>
              <a:t>Đăng nhập và đăng ký</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321210" y="3402689"/>
            <a:ext cx="10052551" cy="5855611"/>
          </a:xfrm>
          <a:custGeom>
            <a:avLst/>
            <a:gdLst/>
            <a:ahLst/>
            <a:cxnLst/>
            <a:rect r="r" b="b" t="t" l="l"/>
            <a:pathLst>
              <a:path h="5855611" w="10052551">
                <a:moveTo>
                  <a:pt x="0" y="0"/>
                </a:moveTo>
                <a:lnTo>
                  <a:pt x="10052551" y="0"/>
                </a:lnTo>
                <a:lnTo>
                  <a:pt x="10052551" y="5855611"/>
                </a:lnTo>
                <a:lnTo>
                  <a:pt x="0" y="5855611"/>
                </a:lnTo>
                <a:lnTo>
                  <a:pt x="0" y="0"/>
                </a:lnTo>
                <a:close/>
              </a:path>
            </a:pathLst>
          </a:custGeom>
          <a:blipFill>
            <a:blip r:embed="rId4"/>
            <a:stretch>
              <a:fillRect l="0" t="0" r="0" b="0"/>
            </a:stretch>
          </a:blipFill>
        </p:spPr>
      </p:sp>
      <p:sp>
        <p:nvSpPr>
          <p:cNvPr name="Freeform 4" id="4"/>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flipH="true" flipV="true">
            <a:off x="12602945" y="3648682"/>
            <a:ext cx="2702328" cy="1494818"/>
          </a:xfrm>
          <a:prstGeom prst="line">
            <a:avLst/>
          </a:prstGeom>
          <a:ln cap="flat" w="38100">
            <a:solidFill>
              <a:srgbClr val="FA3A2F"/>
            </a:solidFill>
            <a:prstDash val="solid"/>
            <a:headEnd type="none" len="sm" w="sm"/>
            <a:tailEnd type="arrow" len="sm" w="med"/>
          </a:ln>
        </p:spPr>
      </p:sp>
      <p:sp>
        <p:nvSpPr>
          <p:cNvPr name="AutoShape 6" id="6"/>
          <p:cNvSpPr/>
          <p:nvPr/>
        </p:nvSpPr>
        <p:spPr>
          <a:xfrm flipH="true" flipV="true">
            <a:off x="13729825" y="3666991"/>
            <a:ext cx="1575448" cy="452849"/>
          </a:xfrm>
          <a:prstGeom prst="line">
            <a:avLst/>
          </a:prstGeom>
          <a:ln cap="flat" w="38100">
            <a:solidFill>
              <a:srgbClr val="FA3A2F"/>
            </a:solidFill>
            <a:prstDash val="solid"/>
            <a:headEnd type="none" len="sm" w="sm"/>
            <a:tailEnd type="arrow" len="sm" w="med"/>
          </a:ln>
        </p:spPr>
      </p:sp>
      <p:sp>
        <p:nvSpPr>
          <p:cNvPr name="AutoShape 7" id="7"/>
          <p:cNvSpPr/>
          <p:nvPr/>
        </p:nvSpPr>
        <p:spPr>
          <a:xfrm flipV="true">
            <a:off x="2635843" y="4939408"/>
            <a:ext cx="1885241" cy="374635"/>
          </a:xfrm>
          <a:prstGeom prst="line">
            <a:avLst/>
          </a:prstGeom>
          <a:ln cap="flat" w="38100">
            <a:solidFill>
              <a:srgbClr val="FA3A2F"/>
            </a:solidFill>
            <a:prstDash val="solid"/>
            <a:headEnd type="none" len="sm" w="sm"/>
            <a:tailEnd type="arrow" len="sm" w="med"/>
          </a:ln>
        </p:spPr>
      </p:sp>
      <p:sp>
        <p:nvSpPr>
          <p:cNvPr name="AutoShape 8" id="8"/>
          <p:cNvSpPr/>
          <p:nvPr/>
        </p:nvSpPr>
        <p:spPr>
          <a:xfrm>
            <a:off x="10132806" y="8803607"/>
            <a:ext cx="1251415" cy="722505"/>
          </a:xfrm>
          <a:prstGeom prst="line">
            <a:avLst/>
          </a:prstGeom>
          <a:ln cap="flat" w="38100">
            <a:solidFill>
              <a:srgbClr val="FA3A2F"/>
            </a:solidFill>
            <a:prstDash val="solid"/>
            <a:headEnd type="none" len="sm" w="sm"/>
            <a:tailEnd type="arrow" len="sm" w="med"/>
          </a:ln>
        </p:spPr>
      </p:sp>
      <p:sp>
        <p:nvSpPr>
          <p:cNvPr name="TextBox 9" id="9"/>
          <p:cNvSpPr txBox="true"/>
          <p:nvPr/>
        </p:nvSpPr>
        <p:spPr>
          <a:xfrm rot="0">
            <a:off x="15212627" y="3913147"/>
            <a:ext cx="1484709" cy="4057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Đăng xuất</a:t>
            </a:r>
          </a:p>
        </p:txBody>
      </p:sp>
      <p:sp>
        <p:nvSpPr>
          <p:cNvPr name="TextBox 10" id="10"/>
          <p:cNvSpPr txBox="true"/>
          <p:nvPr/>
        </p:nvSpPr>
        <p:spPr>
          <a:xfrm rot="0">
            <a:off x="15305273" y="4707255"/>
            <a:ext cx="1954027" cy="8248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Hiện thị  tên người dùng</a:t>
            </a:r>
          </a:p>
        </p:txBody>
      </p:sp>
      <p:sp>
        <p:nvSpPr>
          <p:cNvPr name="TextBox 11" id="11"/>
          <p:cNvSpPr txBox="true"/>
          <p:nvPr/>
        </p:nvSpPr>
        <p:spPr>
          <a:xfrm rot="0">
            <a:off x="1028700" y="5087348"/>
            <a:ext cx="1607143" cy="4057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Chọn trang</a:t>
            </a:r>
          </a:p>
        </p:txBody>
      </p:sp>
      <p:sp>
        <p:nvSpPr>
          <p:cNvPr name="TextBox 12" id="12"/>
          <p:cNvSpPr txBox="true"/>
          <p:nvPr/>
        </p:nvSpPr>
        <p:spPr>
          <a:xfrm rot="0">
            <a:off x="11384221" y="9318397"/>
            <a:ext cx="2426332" cy="12439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Hiện thị số lượng (Lấy từ database)</a:t>
            </a:r>
          </a:p>
        </p:txBody>
      </p:sp>
      <p:sp>
        <p:nvSpPr>
          <p:cNvPr name="TextBox 13" id="13"/>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2. Giao diện quản trị (admin)</a:t>
            </a:r>
          </a:p>
        </p:txBody>
      </p:sp>
      <p:sp>
        <p:nvSpPr>
          <p:cNvPr name="TextBox 14" id="14"/>
          <p:cNvSpPr txBox="true"/>
          <p:nvPr/>
        </p:nvSpPr>
        <p:spPr>
          <a:xfrm rot="0">
            <a:off x="1028700" y="1190655"/>
            <a:ext cx="5637252"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Muli Bold"/>
                <a:ea typeface="Muli Bold"/>
                <a:cs typeface="Muli Bold"/>
                <a:sym typeface="Muli Bold"/>
              </a:rPr>
              <a:t>2.1 </a:t>
            </a:r>
            <a:r>
              <a:rPr lang="en-US" sz="3999" b="true">
                <a:solidFill>
                  <a:srgbClr val="000000"/>
                </a:solidFill>
                <a:latin typeface="Muli Bold"/>
                <a:ea typeface="Muli Bold"/>
                <a:cs typeface="Muli Bold"/>
                <a:sym typeface="Muli Bold"/>
              </a:rPr>
              <a:t>Giao diện trang chủ</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078923" y="3342748"/>
            <a:ext cx="10130155" cy="5913478"/>
          </a:xfrm>
          <a:custGeom>
            <a:avLst/>
            <a:gdLst/>
            <a:ahLst/>
            <a:cxnLst/>
            <a:rect r="r" b="b" t="t" l="l"/>
            <a:pathLst>
              <a:path h="5913478" w="10130155">
                <a:moveTo>
                  <a:pt x="0" y="0"/>
                </a:moveTo>
                <a:lnTo>
                  <a:pt x="10130154" y="0"/>
                </a:lnTo>
                <a:lnTo>
                  <a:pt x="10130154" y="5913477"/>
                </a:lnTo>
                <a:lnTo>
                  <a:pt x="0" y="5913477"/>
                </a:lnTo>
                <a:lnTo>
                  <a:pt x="0" y="0"/>
                </a:lnTo>
                <a:close/>
              </a:path>
            </a:pathLst>
          </a:custGeom>
          <a:blipFill>
            <a:blip r:embed="rId4"/>
            <a:stretch>
              <a:fillRect l="0" t="0" r="0" b="0"/>
            </a:stretch>
          </a:blipFill>
        </p:spPr>
      </p:sp>
      <p:sp>
        <p:nvSpPr>
          <p:cNvPr name="Freeform 4" id="4"/>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2526392" y="1190655"/>
            <a:ext cx="9525" cy="679450"/>
          </a:xfrm>
          <a:prstGeom prst="rect">
            <a:avLst/>
          </a:prstGeom>
        </p:spPr>
        <p:txBody>
          <a:bodyPr anchor="t" rtlCol="false" tIns="0" lIns="0" bIns="0" rIns="0">
            <a:spAutoFit/>
          </a:bodyPr>
          <a:lstStyle/>
          <a:p>
            <a:pPr algn="ctr">
              <a:lnSpc>
                <a:spcPts val="5599"/>
              </a:lnSpc>
            </a:pPr>
          </a:p>
        </p:txBody>
      </p:sp>
      <p:sp>
        <p:nvSpPr>
          <p:cNvPr name="TextBox 6" id="6"/>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2. Giao diện quản trị (admin)</a:t>
            </a:r>
          </a:p>
        </p:txBody>
      </p:sp>
      <p:sp>
        <p:nvSpPr>
          <p:cNvPr name="TextBox 7" id="7"/>
          <p:cNvSpPr txBox="true"/>
          <p:nvPr/>
        </p:nvSpPr>
        <p:spPr>
          <a:xfrm rot="0">
            <a:off x="1028700" y="1190655"/>
            <a:ext cx="5095756"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Muli Bold"/>
                <a:ea typeface="Muli Bold"/>
                <a:cs typeface="Muli Bold"/>
                <a:sym typeface="Muli Bold"/>
              </a:rPr>
              <a:t>2.2 </a:t>
            </a:r>
            <a:r>
              <a:rPr lang="en-US" sz="3999" b="true">
                <a:solidFill>
                  <a:srgbClr val="000000"/>
                </a:solidFill>
                <a:latin typeface="Muli Bold"/>
                <a:ea typeface="Muli Bold"/>
                <a:cs typeface="Muli Bold"/>
                <a:sym typeface="Muli Bold"/>
              </a:rPr>
              <a:t>Giao diện quản lý</a:t>
            </a:r>
          </a:p>
        </p:txBody>
      </p:sp>
      <p:sp>
        <p:nvSpPr>
          <p:cNvPr name="AutoShape 8" id="8"/>
          <p:cNvSpPr/>
          <p:nvPr/>
        </p:nvSpPr>
        <p:spPr>
          <a:xfrm flipH="true" flipV="true">
            <a:off x="13692782" y="6496820"/>
            <a:ext cx="1744378" cy="306730"/>
          </a:xfrm>
          <a:prstGeom prst="line">
            <a:avLst/>
          </a:prstGeom>
          <a:ln cap="flat" w="38100">
            <a:solidFill>
              <a:srgbClr val="FA3A2F"/>
            </a:solidFill>
            <a:prstDash val="solid"/>
            <a:headEnd type="none" len="sm" w="sm"/>
            <a:tailEnd type="arrow" len="sm" w="med"/>
          </a:ln>
        </p:spPr>
      </p:sp>
      <p:sp>
        <p:nvSpPr>
          <p:cNvPr name="TextBox 9" id="9"/>
          <p:cNvSpPr txBox="true"/>
          <p:nvPr/>
        </p:nvSpPr>
        <p:spPr>
          <a:xfrm rot="0">
            <a:off x="15437160" y="6596857"/>
            <a:ext cx="2180119" cy="8248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Chọn chức năng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ADBF3"/>
        </a:solidFill>
      </p:bgPr>
    </p:bg>
    <p:spTree>
      <p:nvGrpSpPr>
        <p:cNvPr id="1" name=""/>
        <p:cNvGrpSpPr/>
        <p:nvPr/>
      </p:nvGrpSpPr>
      <p:grpSpPr>
        <a:xfrm>
          <a:off x="0" y="0"/>
          <a:ext cx="0" cy="0"/>
          <a:chOff x="0" y="0"/>
          <a:chExt cx="0" cy="0"/>
        </a:xfrm>
      </p:grpSpPr>
      <p:sp>
        <p:nvSpPr>
          <p:cNvPr name="Freeform 2" id="2"/>
          <p:cNvSpPr/>
          <p:nvPr/>
        </p:nvSpPr>
        <p:spPr>
          <a:xfrm flipH="false" flipV="false" rot="0">
            <a:off x="15597776" y="7812014"/>
            <a:ext cx="5131926" cy="3797626"/>
          </a:xfrm>
          <a:custGeom>
            <a:avLst/>
            <a:gdLst/>
            <a:ahLst/>
            <a:cxnLst/>
            <a:rect r="r" b="b" t="t" l="l"/>
            <a:pathLst>
              <a:path h="3797626" w="5131926">
                <a:moveTo>
                  <a:pt x="0" y="0"/>
                </a:moveTo>
                <a:lnTo>
                  <a:pt x="5131927" y="0"/>
                </a:lnTo>
                <a:lnTo>
                  <a:pt x="5131927" y="3797626"/>
                </a:lnTo>
                <a:lnTo>
                  <a:pt x="0" y="37976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190178" y="3610943"/>
            <a:ext cx="9907644" cy="5647357"/>
          </a:xfrm>
          <a:custGeom>
            <a:avLst/>
            <a:gdLst/>
            <a:ahLst/>
            <a:cxnLst/>
            <a:rect r="r" b="b" t="t" l="l"/>
            <a:pathLst>
              <a:path h="5647357" w="9907644">
                <a:moveTo>
                  <a:pt x="0" y="0"/>
                </a:moveTo>
                <a:lnTo>
                  <a:pt x="9907644" y="0"/>
                </a:lnTo>
                <a:lnTo>
                  <a:pt x="9907644" y="5647357"/>
                </a:lnTo>
                <a:lnTo>
                  <a:pt x="0" y="5647357"/>
                </a:lnTo>
                <a:lnTo>
                  <a:pt x="0" y="0"/>
                </a:lnTo>
                <a:close/>
              </a:path>
            </a:pathLst>
          </a:custGeom>
          <a:blipFill>
            <a:blip r:embed="rId4"/>
            <a:stretch>
              <a:fillRect l="0" t="0" r="0" b="0"/>
            </a:stretch>
          </a:blipFill>
        </p:spPr>
      </p:sp>
      <p:sp>
        <p:nvSpPr>
          <p:cNvPr name="Freeform 4" id="4"/>
          <p:cNvSpPr/>
          <p:nvPr/>
        </p:nvSpPr>
        <p:spPr>
          <a:xfrm flipH="false" flipV="true" rot="0">
            <a:off x="0" y="-9020145"/>
            <a:ext cx="18288000" cy="10287000"/>
          </a:xfrm>
          <a:custGeom>
            <a:avLst/>
            <a:gdLst/>
            <a:ahLst/>
            <a:cxnLst/>
            <a:rect r="r" b="b" t="t" l="l"/>
            <a:pathLst>
              <a:path h="10287000" w="18288000">
                <a:moveTo>
                  <a:pt x="0" y="10287000"/>
                </a:moveTo>
                <a:lnTo>
                  <a:pt x="18288000" y="10287000"/>
                </a:lnTo>
                <a:lnTo>
                  <a:pt x="18288000" y="0"/>
                </a:lnTo>
                <a:lnTo>
                  <a:pt x="0" y="0"/>
                </a:lnTo>
                <a:lnTo>
                  <a:pt x="0" y="1028700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5" id="5"/>
          <p:cNvSpPr/>
          <p:nvPr/>
        </p:nvSpPr>
        <p:spPr>
          <a:xfrm flipH="true">
            <a:off x="10549041" y="3125699"/>
            <a:ext cx="933458" cy="2017801"/>
          </a:xfrm>
          <a:prstGeom prst="line">
            <a:avLst/>
          </a:prstGeom>
          <a:ln cap="flat" w="38100">
            <a:solidFill>
              <a:srgbClr val="FA3A2F"/>
            </a:solidFill>
            <a:prstDash val="solid"/>
            <a:headEnd type="none" len="sm" w="sm"/>
            <a:tailEnd type="arrow" len="sm" w="med"/>
          </a:ln>
        </p:spPr>
      </p:sp>
      <p:sp>
        <p:nvSpPr>
          <p:cNvPr name="TextBox 6" id="6"/>
          <p:cNvSpPr txBox="true"/>
          <p:nvPr/>
        </p:nvSpPr>
        <p:spPr>
          <a:xfrm rot="0">
            <a:off x="9531381" y="2736443"/>
            <a:ext cx="3902236" cy="4057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Thêm tài khoản thủ công</a:t>
            </a:r>
          </a:p>
        </p:txBody>
      </p:sp>
      <p:sp>
        <p:nvSpPr>
          <p:cNvPr name="TextBox 7" id="7"/>
          <p:cNvSpPr txBox="true"/>
          <p:nvPr/>
        </p:nvSpPr>
        <p:spPr>
          <a:xfrm rot="0">
            <a:off x="622695" y="68330"/>
            <a:ext cx="13399634" cy="1038213"/>
          </a:xfrm>
          <a:prstGeom prst="rect">
            <a:avLst/>
          </a:prstGeom>
        </p:spPr>
        <p:txBody>
          <a:bodyPr anchor="t" rtlCol="false" tIns="0" lIns="0" bIns="0" rIns="0">
            <a:spAutoFit/>
          </a:bodyPr>
          <a:lstStyle/>
          <a:p>
            <a:pPr algn="l">
              <a:lnSpc>
                <a:spcPts val="8400"/>
              </a:lnSpc>
            </a:pPr>
            <a:r>
              <a:rPr lang="en-US" sz="6000">
                <a:solidFill>
                  <a:srgbClr val="0094FF"/>
                </a:solidFill>
                <a:latin typeface="Paytone One"/>
                <a:ea typeface="Paytone One"/>
                <a:cs typeface="Paytone One"/>
                <a:sym typeface="Paytone One"/>
              </a:rPr>
              <a:t>2. Giao diện quản trị (admin)</a:t>
            </a:r>
          </a:p>
        </p:txBody>
      </p:sp>
      <p:sp>
        <p:nvSpPr>
          <p:cNvPr name="TextBox 8" id="8"/>
          <p:cNvSpPr txBox="true"/>
          <p:nvPr/>
        </p:nvSpPr>
        <p:spPr>
          <a:xfrm rot="0">
            <a:off x="1028700" y="1190655"/>
            <a:ext cx="5634276" cy="679450"/>
          </a:xfrm>
          <a:prstGeom prst="rect">
            <a:avLst/>
          </a:prstGeom>
        </p:spPr>
        <p:txBody>
          <a:bodyPr anchor="t" rtlCol="false" tIns="0" lIns="0" bIns="0" rIns="0">
            <a:spAutoFit/>
          </a:bodyPr>
          <a:lstStyle/>
          <a:p>
            <a:pPr algn="l">
              <a:lnSpc>
                <a:spcPts val="5599"/>
              </a:lnSpc>
            </a:pPr>
            <a:r>
              <a:rPr lang="en-US" sz="3999" b="true">
                <a:solidFill>
                  <a:srgbClr val="000000"/>
                </a:solidFill>
                <a:latin typeface="Muli Bold"/>
                <a:ea typeface="Muli Bold"/>
                <a:cs typeface="Muli Bold"/>
                <a:sym typeface="Muli Bold"/>
              </a:rPr>
              <a:t>2.3 Q</a:t>
            </a:r>
            <a:r>
              <a:rPr lang="en-US" sz="3999" b="true">
                <a:solidFill>
                  <a:srgbClr val="000000"/>
                </a:solidFill>
                <a:latin typeface="Muli Bold"/>
                <a:ea typeface="Muli Bold"/>
                <a:cs typeface="Muli Bold"/>
                <a:sym typeface="Muli Bold"/>
              </a:rPr>
              <a:t>uản lý người dùng</a:t>
            </a:r>
          </a:p>
        </p:txBody>
      </p:sp>
      <p:sp>
        <p:nvSpPr>
          <p:cNvPr name="AutoShape 9" id="9"/>
          <p:cNvSpPr/>
          <p:nvPr/>
        </p:nvSpPr>
        <p:spPr>
          <a:xfrm flipH="true">
            <a:off x="13686841" y="7336586"/>
            <a:ext cx="410981" cy="740291"/>
          </a:xfrm>
          <a:prstGeom prst="line">
            <a:avLst/>
          </a:prstGeom>
          <a:ln cap="flat" w="38100">
            <a:solidFill>
              <a:srgbClr val="FA3A2F"/>
            </a:solidFill>
            <a:prstDash val="solid"/>
            <a:headEnd type="none" len="sm" w="sm"/>
            <a:tailEnd type="arrow" len="sm" w="med"/>
          </a:ln>
        </p:spPr>
      </p:sp>
      <p:sp>
        <p:nvSpPr>
          <p:cNvPr name="TextBox 10" id="10"/>
          <p:cNvSpPr txBox="true"/>
          <p:nvPr/>
        </p:nvSpPr>
        <p:spPr>
          <a:xfrm rot="0">
            <a:off x="14097822" y="6900341"/>
            <a:ext cx="3161478" cy="8248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Hiển thị những tài khoản hiện đang có</a:t>
            </a:r>
          </a:p>
        </p:txBody>
      </p:sp>
      <p:sp>
        <p:nvSpPr>
          <p:cNvPr name="TextBox 11" id="11"/>
          <p:cNvSpPr txBox="true"/>
          <p:nvPr/>
        </p:nvSpPr>
        <p:spPr>
          <a:xfrm rot="0">
            <a:off x="1028700" y="5095875"/>
            <a:ext cx="2183217" cy="1663065"/>
          </a:xfrm>
          <a:prstGeom prst="rect">
            <a:avLst/>
          </a:prstGeom>
        </p:spPr>
        <p:txBody>
          <a:bodyPr anchor="t" rtlCol="false" tIns="0" lIns="0" bIns="0" rIns="0">
            <a:spAutoFit/>
          </a:bodyPr>
          <a:lstStyle/>
          <a:p>
            <a:pPr algn="ctr">
              <a:lnSpc>
                <a:spcPts val="3359"/>
              </a:lnSpc>
            </a:pPr>
            <a:r>
              <a:rPr lang="en-US" sz="2399">
                <a:solidFill>
                  <a:srgbClr val="000000"/>
                </a:solidFill>
                <a:latin typeface="Muli"/>
                <a:ea typeface="Muli"/>
                <a:cs typeface="Muli"/>
                <a:sym typeface="Muli"/>
              </a:rPr>
              <a:t>ID tự động phân khi đăng kí, ko thể chỉnh sửa</a:t>
            </a:r>
          </a:p>
        </p:txBody>
      </p:sp>
      <p:sp>
        <p:nvSpPr>
          <p:cNvPr name="AutoShape 12" id="12"/>
          <p:cNvSpPr/>
          <p:nvPr/>
        </p:nvSpPr>
        <p:spPr>
          <a:xfrm flipV="true">
            <a:off x="3211917" y="4874469"/>
            <a:ext cx="3446052" cy="628809"/>
          </a:xfrm>
          <a:prstGeom prst="line">
            <a:avLst/>
          </a:prstGeom>
          <a:ln cap="flat" w="38100">
            <a:solidFill>
              <a:srgbClr val="FA3A2F"/>
            </a:solidFill>
            <a:prstDash val="solid"/>
            <a:headEnd type="none" len="sm" w="sm"/>
            <a:tailEnd type="arrow" len="sm" w="med"/>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DAGosjyyhl4</dc:identifier>
  <dcterms:modified xsi:type="dcterms:W3CDTF">2011-08-01T06:04:30Z</dcterms:modified>
  <cp:revision>1</cp:revision>
  <dc:title>Hẹn gặp lại vào lần tới</dc:title>
</cp:coreProperties>
</file>