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61622bff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61622bff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5f95d8e2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5f95d8e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5f95d8e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5f95d8e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61622bf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61622bf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61622bf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61622bf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61622bff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61622bff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0e77bccf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0e77bccf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61622bff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61622bff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e77bc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e77bc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f95d8e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f95d8e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short on time, describe radial velocity method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Measure shifts in the wavelength of a star’s light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Detect periodic, radial motion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Implies detection an exoplanet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f95d8e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5f95d8e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607a7b5f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607a7b5f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250">
                <a:solidFill>
                  <a:schemeClr val="dk1"/>
                </a:solidFill>
              </a:rPr>
              <a:t> the limb darkening coefficients,eccentricity, planet radius over stellar radius, period, semi-major axis to stellar radius ratio,inclination, periastron, and the mid time for our transit.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607a7b5f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607a7b5f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5f95d8e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5f95d8e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61622bff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61622bf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61622bf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61622bf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3929075" y="2870125"/>
            <a:ext cx="49113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Tayt Armitage, </a:t>
            </a:r>
            <a:r>
              <a:rPr lang="en" sz="1600"/>
              <a:t>Bailey Stephens, </a:t>
            </a:r>
            <a:r>
              <a:rPr lang="en" sz="1600"/>
              <a:t>Lauren Robinson, </a:t>
            </a:r>
            <a:r>
              <a:rPr lang="en" sz="1600"/>
              <a:t>Caitlin O’Brien, </a:t>
            </a:r>
            <a:r>
              <a:rPr lang="en" sz="1600"/>
              <a:t>Ethan Fahimi</a:t>
            </a:r>
            <a:endParaRPr sz="1600"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Exoplanet Mass-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Radius Relationship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| Uncertainty Propagation (cont…)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515075"/>
            <a:ext cx="14954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875" y="3140750"/>
            <a:ext cx="30289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875" y="2715100"/>
            <a:ext cx="10572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4875" y="2251350"/>
            <a:ext cx="108585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1297500" y="1993675"/>
            <a:ext cx="149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Power Rule:</a:t>
            </a:r>
            <a:endParaRPr b="1"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4914350" y="1795925"/>
            <a:ext cx="254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Trig Error Propagation</a:t>
            </a:r>
            <a:r>
              <a:rPr b="1" lang="en" sz="16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16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| </a:t>
            </a:r>
            <a:r>
              <a:rPr lang="en" sz="2550"/>
              <a:t>GJ 436 b’s </a:t>
            </a:r>
            <a:r>
              <a:rPr lang="en" sz="2550"/>
              <a:t>Mass and Radius</a:t>
            </a:r>
            <a:endParaRPr sz="2550"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Calculated </a:t>
            </a:r>
            <a:r>
              <a:rPr lang="en" sz="1600"/>
              <a:t>Mass: 21.7 ± 0.6 M</a:t>
            </a:r>
            <a:r>
              <a:rPr baseline="-25000" lang="en" sz="1600"/>
              <a:t>Earth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Reported Value: </a:t>
            </a:r>
            <a:r>
              <a:rPr lang="en" sz="1600"/>
              <a:t>22.1 ± 2.3 M</a:t>
            </a:r>
            <a:r>
              <a:rPr baseline="-25000" lang="en" sz="1600"/>
              <a:t>Earth</a:t>
            </a:r>
            <a:r>
              <a:rPr lang="en" sz="1600"/>
              <a:t> (Maciejewski et al. 2014)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Calculated Radius: 0.339 ± 0.015 R</a:t>
            </a:r>
            <a:r>
              <a:rPr baseline="-25000" lang="en" sz="1600"/>
              <a:t>Jupiter</a:t>
            </a:r>
            <a:endParaRPr baseline="-25000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Reported Value: 0.372 ± 0.015 R</a:t>
            </a:r>
            <a:r>
              <a:rPr baseline="-25000" lang="en" sz="1600"/>
              <a:t>Jupiter</a:t>
            </a:r>
            <a:r>
              <a:rPr lang="en" sz="1600"/>
              <a:t> (Maciejewski et al. 2014)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Calculated radii for GJ 436 b’s star has dropped since 2014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Results in variations of GJ 436 b’s calculated radius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| Density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Calculated Density: 2.3 ± 0.2 g/cm</a:t>
            </a:r>
            <a:r>
              <a:rPr baseline="30000" lang="en" sz="1600"/>
              <a:t>3</a:t>
            </a:r>
            <a:endParaRPr baseline="30000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Implies slightly rocky composition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Structure of gas giant implies a denser core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likely in the “alloys” range</a:t>
            </a:r>
            <a:endParaRPr sz="1600"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075" y="393750"/>
            <a:ext cx="2751525" cy="37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5908075" y="4229325"/>
            <a:ext cx="27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(Bell et al., 2003)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| Similar Exoplanets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Exoplanets within 50% GJ 436 b’s mass and radius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Calculated mean density of each exoplanet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Exoplanets missing mass / radius measurement were excluded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Missing values could be estimated, but are </a:t>
            </a:r>
            <a:r>
              <a:rPr lang="en" sz="1600"/>
              <a:t>unnecessary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-373875" y="-260575"/>
            <a:ext cx="9879300" cy="566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400" y="-37950"/>
            <a:ext cx="6959200" cy="52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393750"/>
            <a:ext cx="7442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Results | Comparing to Chen &amp; Kipping (2016)</a:t>
            </a:r>
            <a:endParaRPr sz="2150"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199" y="1065150"/>
            <a:ext cx="5073600" cy="3835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/>
          <p:nvPr/>
        </p:nvSpPr>
        <p:spPr>
          <a:xfrm>
            <a:off x="4510600" y="1065150"/>
            <a:ext cx="753300" cy="345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297500" y="393750"/>
            <a:ext cx="7432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| Comparing to Chen &amp; Kipping (2016) (cont.)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Chen &amp; Kipping model predicts radius of 0.561 </a:t>
            </a:r>
            <a:r>
              <a:rPr lang="en" sz="1600"/>
              <a:t>± 0.015 R</a:t>
            </a:r>
            <a:r>
              <a:rPr baseline="-25000" lang="en" sz="1600"/>
              <a:t>Jupiter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calculated value is 0.339 </a:t>
            </a:r>
            <a:r>
              <a:rPr lang="en" sz="1600"/>
              <a:t>± 0.024 R</a:t>
            </a:r>
            <a:r>
              <a:rPr baseline="-25000" lang="en" sz="1600"/>
              <a:t>Jupiter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</a:t>
            </a:r>
            <a:r>
              <a:rPr lang="en" sz="1600"/>
              <a:t>Chen &amp; Kipping model reasonably agrees with our calculation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Difference likely comes from calculated radius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calculations of </a:t>
            </a:r>
            <a:r>
              <a:rPr lang="en" sz="1600"/>
              <a:t>GJ 436 b’s mass and radius moderately agree with academic sources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Density is comparable to similar-size exoplanets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Chen &amp; Kipping (2016) moderately agrees with our calculated mass and radius for GJ 436 b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By knowing the mass and radius of a planet, conclusions about several of their properties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Observation methods can typically only find mass or radius at once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There is a need to find a relation between these properties</a:t>
            </a:r>
            <a:endParaRPr sz="16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106625" y="1517300"/>
            <a:ext cx="320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Mass was calculated using radial velocity data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the plot shown, the semi-amplitude of the radial velocity can be found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Useful for finding the planet’s mass</a:t>
            </a:r>
            <a:endParaRPr sz="16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| Calculating Mass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15839" t="0"/>
          <a:stretch/>
        </p:blipFill>
        <p:spPr>
          <a:xfrm>
            <a:off x="4309725" y="1476725"/>
            <a:ext cx="4399300" cy="27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| Calculating Mass (cont.)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first order, the semi-amplitude of the radial velocity data gives the planet's mass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following values were all pulled from the same paper (Butler et al., 2004)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 = 17.09 ± 0.22 m/s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M</a:t>
            </a:r>
            <a:r>
              <a:rPr baseline="-25000" i="1" lang="en" sz="1400"/>
              <a:t>*</a:t>
            </a:r>
            <a:r>
              <a:rPr lang="en" sz="1400"/>
              <a:t> = 0.441 ± 0.009 </a:t>
            </a:r>
            <a:r>
              <a:rPr i="1" lang="en" sz="1400"/>
              <a:t>M</a:t>
            </a:r>
            <a:r>
              <a:rPr baseline="-25000" lang="en" sz="1400"/>
              <a:t>sun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400"/>
              <a:t>i</a:t>
            </a:r>
            <a:r>
              <a:rPr lang="en" sz="1400"/>
              <a:t> = 86.44 + 0.0.17 - 0.016 degrees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= 0.0291 ± 0.0015 AU</a:t>
            </a:r>
            <a:endParaRPr sz="14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517" y="3449500"/>
            <a:ext cx="2904300" cy="9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525" y="2413152"/>
            <a:ext cx="2904300" cy="83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3805175" y="4312200"/>
            <a:ext cx="56355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</a:rPr>
              <a:t>Initial p</a:t>
            </a:r>
            <a:r>
              <a:rPr lang="en" sz="950">
                <a:solidFill>
                  <a:schemeClr val="lt1"/>
                </a:solidFill>
              </a:rPr>
              <a:t>lanetary and stellar data supplied by Maciejewski et al. 2014 </a:t>
            </a:r>
            <a:endParaRPr sz="95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lt1"/>
                </a:solidFill>
              </a:rPr>
              <a:t>Stellar temperature and metallicity data was supplied by Rosenthal et al. 2021</a:t>
            </a:r>
            <a:endParaRPr sz="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348125" y="1221275"/>
            <a:ext cx="263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Used pylightcurve to generate a model of flux, plotted over transit data from Demming et al. 2007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Generated model values using NASA’s EXOFAST program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EXOFAST provides μ</a:t>
            </a:r>
            <a:r>
              <a:rPr baseline="-25000" lang="en" sz="125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, μ</a:t>
            </a:r>
            <a:r>
              <a:rPr baseline="-25000" lang="en" sz="1250">
                <a:latin typeface="Arial"/>
                <a:ea typeface="Arial"/>
                <a:cs typeface="Arial"/>
                <a:sym typeface="Arial"/>
              </a:rPr>
              <a:t>2,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 e R</a:t>
            </a:r>
            <a:r>
              <a:rPr baseline="-25000" lang="en" sz="125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/R</a:t>
            </a:r>
            <a:r>
              <a:rPr baseline="-25000" lang="en" sz="1250">
                <a:latin typeface="Arial"/>
                <a:ea typeface="Arial"/>
                <a:cs typeface="Arial"/>
                <a:sym typeface="Arial"/>
              </a:rPr>
              <a:t>✶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, P, a/R</a:t>
            </a:r>
            <a:r>
              <a:rPr baseline="-25000" lang="en" sz="1250">
                <a:latin typeface="Arial"/>
                <a:ea typeface="Arial"/>
                <a:cs typeface="Arial"/>
                <a:sym typeface="Arial"/>
              </a:rPr>
              <a:t>✶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, ⍵, T</a:t>
            </a:r>
            <a:r>
              <a:rPr baseline="-25000" lang="en" sz="1250">
                <a:latin typeface="Arial"/>
                <a:ea typeface="Arial"/>
                <a:cs typeface="Arial"/>
                <a:sym typeface="Arial"/>
              </a:rPr>
              <a:t>mid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 for modeling this data</a:t>
            </a:r>
            <a:endParaRPr sz="1600"/>
          </a:p>
        </p:txBody>
      </p:sp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| Calculating Radius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938" y="1111800"/>
            <a:ext cx="44100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| Calculating Radius (cont.)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125" y="1145075"/>
            <a:ext cx="3223800" cy="233951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348125" y="1145075"/>
            <a:ext cx="322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The value of 𝛿 represents the depth of the transit 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Uncertainty calculated as standard deviation of the points within the “dip”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Arial"/>
              <a:buChar char="●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Using 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𝛿 we can calculate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exoplanet’s radius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Arial"/>
              <a:buChar char="○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The radius of the star GJ 436 reported by Rosenthal et al. 2021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841" y="3535800"/>
            <a:ext cx="1520375" cy="7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| Calculating Density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605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Exoplanet is approximately spherical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density is simple to calculate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can use calculated mass and radius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Density is not constant in GJ 436 b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Understanding structure of hot Neptune will help analyze our calculated density</a:t>
            </a:r>
            <a:endParaRPr sz="1800"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975" y="1106925"/>
            <a:ext cx="2989325" cy="9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| Calculating Density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436950"/>
            <a:ext cx="363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/>
              <a:t>GJ 436 b is a hot Neptune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Hot Neptunes have three distinct sections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Rocky core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Large mantle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Gaseous atmosphere</a:t>
            </a:r>
            <a:endParaRPr sz="1800"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925" y="1305488"/>
            <a:ext cx="4266300" cy="31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| </a:t>
            </a:r>
            <a:r>
              <a:rPr lang="en"/>
              <a:t>Uncertainty</a:t>
            </a:r>
            <a:r>
              <a:rPr lang="en"/>
              <a:t> Propagation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157413"/>
            <a:ext cx="15335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98" y="3134475"/>
            <a:ext cx="7038900" cy="878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1217150" y="1707800"/>
            <a:ext cx="31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Product / Quotient Propagation:</a:t>
            </a:r>
            <a:endParaRPr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