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9" r:id="rId3"/>
    <p:sldId id="269" r:id="rId4"/>
    <p:sldId id="272" r:id="rId5"/>
    <p:sldId id="257" r:id="rId6"/>
    <p:sldId id="273" r:id="rId7"/>
    <p:sldId id="274" r:id="rId8"/>
    <p:sldId id="279" r:id="rId9"/>
    <p:sldId id="276" r:id="rId10"/>
    <p:sldId id="262" r:id="rId11"/>
    <p:sldId id="289" r:id="rId12"/>
    <p:sldId id="290" r:id="rId13"/>
    <p:sldId id="266" r:id="rId14"/>
    <p:sldId id="263" r:id="rId15"/>
    <p:sldId id="291" r:id="rId16"/>
    <p:sldId id="282" r:id="rId17"/>
    <p:sldId id="284" r:id="rId18"/>
    <p:sldId id="297" r:id="rId19"/>
    <p:sldId id="292" r:id="rId20"/>
    <p:sldId id="293" r:id="rId21"/>
    <p:sldId id="294" r:id="rId22"/>
    <p:sldId id="29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Qiuying (RIS-ATL)" initials="LQ(" lastIdx="3" clrIdx="0">
    <p:extLst>
      <p:ext uri="{19B8F6BF-5375-455C-9EA6-DF929625EA0E}">
        <p15:presenceInfo xmlns:p15="http://schemas.microsoft.com/office/powerpoint/2012/main" userId="Li, Qiuying (RIS-AT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439BD"/>
    <a:srgbClr val="BC8FDD"/>
    <a:srgbClr val="F5595D"/>
    <a:srgbClr val="B3D0EB"/>
    <a:srgbClr val="FFFFFF"/>
    <a:srgbClr val="FA3698"/>
    <a:srgbClr val="F963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76209" autoAdjust="0"/>
  </p:normalViewPr>
  <p:slideViewPr>
    <p:cSldViewPr snapToGrid="0">
      <p:cViewPr varScale="1">
        <p:scale>
          <a:sx n="71" d="100"/>
          <a:sy n="71" d="100"/>
        </p:scale>
        <p:origin x="1204" y="4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3.xml.rels><?xml version="1.0" encoding="UTF-8" standalone="yes"?>
<Relationships xmlns="http://schemas.openxmlformats.org/package/2006/relationships"><Relationship Id="rId1" Type="http://schemas.openxmlformats.org/officeDocument/2006/relationships/image" Target="../media/image5.png"/></Relationships>
</file>

<file path=ppt/diagrams/_rels/data5.xml.rels><?xml version="1.0" encoding="UTF-8" standalone="yes"?>
<Relationships xmlns="http://schemas.openxmlformats.org/package/2006/relationships"><Relationship Id="rId1" Type="http://schemas.openxmlformats.org/officeDocument/2006/relationships/image" Target="../media/image5.png"/></Relationships>
</file>

<file path=ppt/diagrams/_rels/data9.xml.rels><?xml version="1.0" encoding="UTF-8" standalone="yes"?>
<Relationships xmlns="http://schemas.openxmlformats.org/package/2006/relationships"><Relationship Id="rId1" Type="http://schemas.openxmlformats.org/officeDocument/2006/relationships/image" Target="../media/image24.png"/></Relationships>
</file>

<file path=ppt/diagrams/_rels/drawing3.xml.rels><?xml version="1.0" encoding="UTF-8" standalone="yes"?>
<Relationships xmlns="http://schemas.openxmlformats.org/package/2006/relationships"><Relationship Id="rId1" Type="http://schemas.openxmlformats.org/officeDocument/2006/relationships/image" Target="../media/image5.png"/></Relationships>
</file>

<file path=ppt/diagrams/_rels/drawing5.xml.rels><?xml version="1.0" encoding="UTF-8" standalone="yes"?>
<Relationships xmlns="http://schemas.openxmlformats.org/package/2006/relationships"><Relationship Id="rId1" Type="http://schemas.openxmlformats.org/officeDocument/2006/relationships/image" Target="../media/image5.png"/></Relationships>
</file>

<file path=ppt/diagrams/_rels/drawing9.xml.rels><?xml version="1.0" encoding="UTF-8" standalone="yes"?>
<Relationships xmlns="http://schemas.openxmlformats.org/package/2006/relationships"><Relationship Id="rId1"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019E7B-16CF-4128-ABE4-D9C591D5A57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32FEAE3-F8E7-4EA1-803C-C3EB46151885}">
      <dgm:prSet phldrT="[Text]"/>
      <dgm:spPr>
        <a:solidFill>
          <a:srgbClr val="F5595D"/>
        </a:solidFill>
      </dgm:spPr>
      <dgm:t>
        <a:bodyPr/>
        <a:lstStyle/>
        <a:p>
          <a:r>
            <a:rPr lang="en-US" dirty="0" smtClean="0">
              <a:solidFill>
                <a:schemeClr val="tx1"/>
              </a:solidFill>
            </a:rPr>
            <a:t>High Revenue Loyal</a:t>
          </a:r>
          <a:endParaRPr lang="en-US" dirty="0">
            <a:solidFill>
              <a:schemeClr val="tx1"/>
            </a:solidFill>
          </a:endParaRPr>
        </a:p>
      </dgm:t>
    </dgm:pt>
    <dgm:pt modelId="{62D3C97B-C36F-4E76-9B7C-0C8D3558F27A}" type="parTrans" cxnId="{9893506B-BBDD-4CA9-948D-1DC4E0CACBCB}">
      <dgm:prSet/>
      <dgm:spPr/>
      <dgm:t>
        <a:bodyPr/>
        <a:lstStyle/>
        <a:p>
          <a:endParaRPr lang="en-US"/>
        </a:p>
      </dgm:t>
    </dgm:pt>
    <dgm:pt modelId="{71291EE4-0B5D-4BD6-9248-35975A694721}" type="sibTrans" cxnId="{9893506B-BBDD-4CA9-948D-1DC4E0CACBCB}">
      <dgm:prSet/>
      <dgm:spPr/>
      <dgm:t>
        <a:bodyPr/>
        <a:lstStyle/>
        <a:p>
          <a:endParaRPr lang="en-US"/>
        </a:p>
      </dgm:t>
    </dgm:pt>
    <dgm:pt modelId="{FE287985-785F-45B8-92DA-7DA8C3AF9A5A}">
      <dgm:prSet phldrT="[Text]"/>
      <dgm:spPr>
        <a:solidFill>
          <a:srgbClr val="BC8FDD"/>
        </a:solidFill>
      </dgm:spPr>
      <dgm:t>
        <a:bodyPr/>
        <a:lstStyle/>
        <a:p>
          <a:r>
            <a:rPr lang="en-US" dirty="0" smtClean="0">
              <a:solidFill>
                <a:schemeClr val="tx1"/>
              </a:solidFill>
            </a:rPr>
            <a:t>Engaged and Varied </a:t>
          </a:r>
          <a:endParaRPr lang="en-US" dirty="0">
            <a:solidFill>
              <a:schemeClr val="tx1"/>
            </a:solidFill>
          </a:endParaRPr>
        </a:p>
      </dgm:t>
    </dgm:pt>
    <dgm:pt modelId="{F6E9DAA9-CAE3-4D82-86FF-409D4B2AA2F1}" type="parTrans" cxnId="{664CA70E-9601-4563-A967-72290A9C06E2}">
      <dgm:prSet/>
      <dgm:spPr/>
      <dgm:t>
        <a:bodyPr/>
        <a:lstStyle/>
        <a:p>
          <a:endParaRPr lang="en-US"/>
        </a:p>
      </dgm:t>
    </dgm:pt>
    <dgm:pt modelId="{666987F3-CD4A-4747-8F23-41F0C2A888E2}" type="sibTrans" cxnId="{664CA70E-9601-4563-A967-72290A9C06E2}">
      <dgm:prSet/>
      <dgm:spPr/>
      <dgm:t>
        <a:bodyPr/>
        <a:lstStyle/>
        <a:p>
          <a:endParaRPr lang="en-US"/>
        </a:p>
      </dgm:t>
    </dgm:pt>
    <dgm:pt modelId="{B27BC7C7-F99E-44C5-BD91-0A8018889B55}">
      <dgm:prSet phldrT="[Text]"/>
      <dgm:spPr>
        <a:solidFill>
          <a:schemeClr val="accent5">
            <a:lumMod val="40000"/>
            <a:lumOff val="60000"/>
          </a:schemeClr>
        </a:solidFill>
      </dgm:spPr>
      <dgm:t>
        <a:bodyPr/>
        <a:lstStyle/>
        <a:p>
          <a:r>
            <a:rPr lang="en-US" dirty="0" smtClean="0">
              <a:solidFill>
                <a:schemeClr val="tx1"/>
              </a:solidFill>
            </a:rPr>
            <a:t>New and Powerful </a:t>
          </a:r>
          <a:endParaRPr lang="en-US" dirty="0">
            <a:solidFill>
              <a:schemeClr val="tx1"/>
            </a:solidFill>
          </a:endParaRPr>
        </a:p>
      </dgm:t>
    </dgm:pt>
    <dgm:pt modelId="{DC9883D5-F460-4FB2-82DC-9B9A81B46524}" type="parTrans" cxnId="{C5C49079-C118-4D2D-99DF-3018AF4D4873}">
      <dgm:prSet/>
      <dgm:spPr/>
      <dgm:t>
        <a:bodyPr/>
        <a:lstStyle/>
        <a:p>
          <a:endParaRPr lang="en-US"/>
        </a:p>
      </dgm:t>
    </dgm:pt>
    <dgm:pt modelId="{399E3AC2-D59D-4E24-9F92-AD068926981C}" type="sibTrans" cxnId="{C5C49079-C118-4D2D-99DF-3018AF4D4873}">
      <dgm:prSet/>
      <dgm:spPr/>
      <dgm:t>
        <a:bodyPr/>
        <a:lstStyle/>
        <a:p>
          <a:endParaRPr lang="en-US"/>
        </a:p>
      </dgm:t>
    </dgm:pt>
    <dgm:pt modelId="{4BE0C2AA-14EF-41A3-9916-417BDAE7136F}">
      <dgm:prSet phldrT="[Text]"/>
      <dgm:spPr>
        <a:solidFill>
          <a:schemeClr val="accent6">
            <a:lumMod val="40000"/>
            <a:lumOff val="60000"/>
          </a:schemeClr>
        </a:solidFill>
      </dgm:spPr>
      <dgm:t>
        <a:bodyPr/>
        <a:lstStyle/>
        <a:p>
          <a:r>
            <a:rPr lang="en-US" dirty="0" smtClean="0">
              <a:solidFill>
                <a:schemeClr val="tx1"/>
              </a:solidFill>
            </a:rPr>
            <a:t>Small with Potential </a:t>
          </a:r>
          <a:endParaRPr lang="en-US" dirty="0">
            <a:solidFill>
              <a:schemeClr val="tx1"/>
            </a:solidFill>
          </a:endParaRPr>
        </a:p>
      </dgm:t>
    </dgm:pt>
    <dgm:pt modelId="{0EAC99C9-BD42-4F57-AB60-0352F8D8F742}" type="parTrans" cxnId="{EAFD25CE-F72A-4FE6-82BC-56C9B8C2A6A3}">
      <dgm:prSet/>
      <dgm:spPr/>
      <dgm:t>
        <a:bodyPr/>
        <a:lstStyle/>
        <a:p>
          <a:endParaRPr lang="en-US"/>
        </a:p>
      </dgm:t>
    </dgm:pt>
    <dgm:pt modelId="{907942F1-EE37-4AAD-B66C-7E87617F513F}" type="sibTrans" cxnId="{EAFD25CE-F72A-4FE6-82BC-56C9B8C2A6A3}">
      <dgm:prSet/>
      <dgm:spPr/>
      <dgm:t>
        <a:bodyPr/>
        <a:lstStyle/>
        <a:p>
          <a:endParaRPr lang="en-US"/>
        </a:p>
      </dgm:t>
    </dgm:pt>
    <dgm:pt modelId="{AC78AD05-7042-440F-B693-78F29D69D906}">
      <dgm:prSet phldrT="[Text]"/>
      <dgm:spPr>
        <a:solidFill>
          <a:schemeClr val="accent4">
            <a:lumMod val="40000"/>
            <a:lumOff val="60000"/>
          </a:schemeClr>
        </a:solidFill>
      </dgm:spPr>
      <dgm:t>
        <a:bodyPr/>
        <a:lstStyle/>
        <a:p>
          <a:r>
            <a:rPr lang="en-US" dirty="0" smtClean="0">
              <a:solidFill>
                <a:schemeClr val="tx1"/>
              </a:solidFill>
            </a:rPr>
            <a:t>Sleepers</a:t>
          </a:r>
          <a:r>
            <a:rPr lang="en-US" dirty="0" smtClean="0"/>
            <a:t> </a:t>
          </a:r>
          <a:endParaRPr lang="en-US" dirty="0"/>
        </a:p>
      </dgm:t>
    </dgm:pt>
    <dgm:pt modelId="{0399D576-D9C3-47D6-810F-67310BF1C166}" type="sibTrans" cxnId="{0B69BA61-30BA-4CDC-B869-3514D219D941}">
      <dgm:prSet/>
      <dgm:spPr/>
      <dgm:t>
        <a:bodyPr/>
        <a:lstStyle/>
        <a:p>
          <a:endParaRPr lang="en-US"/>
        </a:p>
      </dgm:t>
    </dgm:pt>
    <dgm:pt modelId="{F77AA3F3-50FF-4C31-BA53-6ED0D1B8D8EE}" type="parTrans" cxnId="{0B69BA61-30BA-4CDC-B869-3514D219D941}">
      <dgm:prSet/>
      <dgm:spPr/>
      <dgm:t>
        <a:bodyPr/>
        <a:lstStyle/>
        <a:p>
          <a:endParaRPr lang="en-US"/>
        </a:p>
      </dgm:t>
    </dgm:pt>
    <dgm:pt modelId="{B65C84AD-9FF7-440B-9B03-15CBE09D5E59}" type="pres">
      <dgm:prSet presAssocID="{08019E7B-16CF-4128-ABE4-D9C591D5A578}" presName="diagram" presStyleCnt="0">
        <dgm:presLayoutVars>
          <dgm:dir/>
          <dgm:resizeHandles val="exact"/>
        </dgm:presLayoutVars>
      </dgm:prSet>
      <dgm:spPr/>
      <dgm:t>
        <a:bodyPr/>
        <a:lstStyle/>
        <a:p>
          <a:endParaRPr lang="en-US"/>
        </a:p>
      </dgm:t>
    </dgm:pt>
    <dgm:pt modelId="{ADDCFC67-5CC8-480A-B2BF-55B3FD2B89A7}" type="pres">
      <dgm:prSet presAssocID="{832FEAE3-F8E7-4EA1-803C-C3EB46151885}" presName="node" presStyleLbl="node1" presStyleIdx="0" presStyleCnt="5">
        <dgm:presLayoutVars>
          <dgm:bulletEnabled val="1"/>
        </dgm:presLayoutVars>
      </dgm:prSet>
      <dgm:spPr/>
      <dgm:t>
        <a:bodyPr/>
        <a:lstStyle/>
        <a:p>
          <a:endParaRPr lang="en-US"/>
        </a:p>
      </dgm:t>
    </dgm:pt>
    <dgm:pt modelId="{187669A9-405A-4A1D-B37D-C1BE73BAB421}" type="pres">
      <dgm:prSet presAssocID="{71291EE4-0B5D-4BD6-9248-35975A694721}" presName="sibTrans" presStyleCnt="0"/>
      <dgm:spPr/>
    </dgm:pt>
    <dgm:pt modelId="{09CFEE8B-A6BD-4304-9A51-7E4DCDCC2550}" type="pres">
      <dgm:prSet presAssocID="{FE287985-785F-45B8-92DA-7DA8C3AF9A5A}" presName="node" presStyleLbl="node1" presStyleIdx="1" presStyleCnt="5">
        <dgm:presLayoutVars>
          <dgm:bulletEnabled val="1"/>
        </dgm:presLayoutVars>
      </dgm:prSet>
      <dgm:spPr/>
      <dgm:t>
        <a:bodyPr/>
        <a:lstStyle/>
        <a:p>
          <a:endParaRPr lang="en-US"/>
        </a:p>
      </dgm:t>
    </dgm:pt>
    <dgm:pt modelId="{11C3869E-4233-4AA3-A5C9-B6845D2EFF52}" type="pres">
      <dgm:prSet presAssocID="{666987F3-CD4A-4747-8F23-41F0C2A888E2}" presName="sibTrans" presStyleCnt="0"/>
      <dgm:spPr/>
    </dgm:pt>
    <dgm:pt modelId="{D54F2EC2-3D42-49FD-A385-4F1657A930C8}" type="pres">
      <dgm:prSet presAssocID="{B27BC7C7-F99E-44C5-BD91-0A8018889B55}" presName="node" presStyleLbl="node1" presStyleIdx="2" presStyleCnt="5" custLinFactNeighborX="-51207" custLinFactNeighborY="-871">
        <dgm:presLayoutVars>
          <dgm:bulletEnabled val="1"/>
        </dgm:presLayoutVars>
      </dgm:prSet>
      <dgm:spPr/>
      <dgm:t>
        <a:bodyPr/>
        <a:lstStyle/>
        <a:p>
          <a:endParaRPr lang="en-US"/>
        </a:p>
      </dgm:t>
    </dgm:pt>
    <dgm:pt modelId="{70A460F9-57DF-48C4-A619-3920A26743FE}" type="pres">
      <dgm:prSet presAssocID="{399E3AC2-D59D-4E24-9F92-AD068926981C}" presName="sibTrans" presStyleCnt="0"/>
      <dgm:spPr/>
    </dgm:pt>
    <dgm:pt modelId="{3010B0F4-DB7F-47A7-9D5C-531CBC8F9E7B}" type="pres">
      <dgm:prSet presAssocID="{4BE0C2AA-14EF-41A3-9916-417BDAE7136F}" presName="node" presStyleLbl="node1" presStyleIdx="3" presStyleCnt="5">
        <dgm:presLayoutVars>
          <dgm:bulletEnabled val="1"/>
        </dgm:presLayoutVars>
      </dgm:prSet>
      <dgm:spPr/>
      <dgm:t>
        <a:bodyPr/>
        <a:lstStyle/>
        <a:p>
          <a:endParaRPr lang="en-US"/>
        </a:p>
      </dgm:t>
    </dgm:pt>
    <dgm:pt modelId="{38AB0EC7-7A73-446A-8A87-A0C852CD200F}" type="pres">
      <dgm:prSet presAssocID="{907942F1-EE37-4AAD-B66C-7E87617F513F}" presName="sibTrans" presStyleCnt="0"/>
      <dgm:spPr/>
    </dgm:pt>
    <dgm:pt modelId="{A40A18C4-3794-43D7-9928-CA8878771C4E}" type="pres">
      <dgm:prSet presAssocID="{AC78AD05-7042-440F-B693-78F29D69D906}" presName="node" presStyleLbl="node1" presStyleIdx="4" presStyleCnt="5" custLinFactNeighborX="4380" custLinFactNeighborY="2319">
        <dgm:presLayoutVars>
          <dgm:bulletEnabled val="1"/>
        </dgm:presLayoutVars>
      </dgm:prSet>
      <dgm:spPr/>
      <dgm:t>
        <a:bodyPr/>
        <a:lstStyle/>
        <a:p>
          <a:endParaRPr lang="en-US"/>
        </a:p>
      </dgm:t>
    </dgm:pt>
  </dgm:ptLst>
  <dgm:cxnLst>
    <dgm:cxn modelId="{2DB2921B-740C-49E9-BFBD-6E67C6413374}" type="presOf" srcId="{B27BC7C7-F99E-44C5-BD91-0A8018889B55}" destId="{D54F2EC2-3D42-49FD-A385-4F1657A930C8}" srcOrd="0" destOrd="0" presId="urn:microsoft.com/office/officeart/2005/8/layout/default"/>
    <dgm:cxn modelId="{EAFD25CE-F72A-4FE6-82BC-56C9B8C2A6A3}" srcId="{08019E7B-16CF-4128-ABE4-D9C591D5A578}" destId="{4BE0C2AA-14EF-41A3-9916-417BDAE7136F}" srcOrd="3" destOrd="0" parTransId="{0EAC99C9-BD42-4F57-AB60-0352F8D8F742}" sibTransId="{907942F1-EE37-4AAD-B66C-7E87617F513F}"/>
    <dgm:cxn modelId="{9893506B-BBDD-4CA9-948D-1DC4E0CACBCB}" srcId="{08019E7B-16CF-4128-ABE4-D9C591D5A578}" destId="{832FEAE3-F8E7-4EA1-803C-C3EB46151885}" srcOrd="0" destOrd="0" parTransId="{62D3C97B-C36F-4E76-9B7C-0C8D3558F27A}" sibTransId="{71291EE4-0B5D-4BD6-9248-35975A694721}"/>
    <dgm:cxn modelId="{F1E91187-3111-4425-BF59-5B66AD3A209E}" type="presOf" srcId="{FE287985-785F-45B8-92DA-7DA8C3AF9A5A}" destId="{09CFEE8B-A6BD-4304-9A51-7E4DCDCC2550}" srcOrd="0" destOrd="0" presId="urn:microsoft.com/office/officeart/2005/8/layout/default"/>
    <dgm:cxn modelId="{0B69BA61-30BA-4CDC-B869-3514D219D941}" srcId="{08019E7B-16CF-4128-ABE4-D9C591D5A578}" destId="{AC78AD05-7042-440F-B693-78F29D69D906}" srcOrd="4" destOrd="0" parTransId="{F77AA3F3-50FF-4C31-BA53-6ED0D1B8D8EE}" sibTransId="{0399D576-D9C3-47D6-810F-67310BF1C166}"/>
    <dgm:cxn modelId="{6CB5946B-71CE-4E54-8BFE-7E4EC8CB3EFC}" type="presOf" srcId="{832FEAE3-F8E7-4EA1-803C-C3EB46151885}" destId="{ADDCFC67-5CC8-480A-B2BF-55B3FD2B89A7}" srcOrd="0" destOrd="0" presId="urn:microsoft.com/office/officeart/2005/8/layout/default"/>
    <dgm:cxn modelId="{6863579A-4754-4E78-85C7-840717B33B2E}" type="presOf" srcId="{08019E7B-16CF-4128-ABE4-D9C591D5A578}" destId="{B65C84AD-9FF7-440B-9B03-15CBE09D5E59}" srcOrd="0" destOrd="0" presId="urn:microsoft.com/office/officeart/2005/8/layout/default"/>
    <dgm:cxn modelId="{49582AA4-79BB-4291-84AA-1E9C78A886EC}" type="presOf" srcId="{AC78AD05-7042-440F-B693-78F29D69D906}" destId="{A40A18C4-3794-43D7-9928-CA8878771C4E}" srcOrd="0" destOrd="0" presId="urn:microsoft.com/office/officeart/2005/8/layout/default"/>
    <dgm:cxn modelId="{664CA70E-9601-4563-A967-72290A9C06E2}" srcId="{08019E7B-16CF-4128-ABE4-D9C591D5A578}" destId="{FE287985-785F-45B8-92DA-7DA8C3AF9A5A}" srcOrd="1" destOrd="0" parTransId="{F6E9DAA9-CAE3-4D82-86FF-409D4B2AA2F1}" sibTransId="{666987F3-CD4A-4747-8F23-41F0C2A888E2}"/>
    <dgm:cxn modelId="{C5C49079-C118-4D2D-99DF-3018AF4D4873}" srcId="{08019E7B-16CF-4128-ABE4-D9C591D5A578}" destId="{B27BC7C7-F99E-44C5-BD91-0A8018889B55}" srcOrd="2" destOrd="0" parTransId="{DC9883D5-F460-4FB2-82DC-9B9A81B46524}" sibTransId="{399E3AC2-D59D-4E24-9F92-AD068926981C}"/>
    <dgm:cxn modelId="{20FC0E58-9BB5-434A-B70B-32C606FFFA43}" type="presOf" srcId="{4BE0C2AA-14EF-41A3-9916-417BDAE7136F}" destId="{3010B0F4-DB7F-47A7-9D5C-531CBC8F9E7B}" srcOrd="0" destOrd="0" presId="urn:microsoft.com/office/officeart/2005/8/layout/default"/>
    <dgm:cxn modelId="{C0F3B5B2-36C8-4F05-9467-57E850877194}" type="presParOf" srcId="{B65C84AD-9FF7-440B-9B03-15CBE09D5E59}" destId="{ADDCFC67-5CC8-480A-B2BF-55B3FD2B89A7}" srcOrd="0" destOrd="0" presId="urn:microsoft.com/office/officeart/2005/8/layout/default"/>
    <dgm:cxn modelId="{5C1222A6-42A7-4001-A5A2-64320D9A3E50}" type="presParOf" srcId="{B65C84AD-9FF7-440B-9B03-15CBE09D5E59}" destId="{187669A9-405A-4A1D-B37D-C1BE73BAB421}" srcOrd="1" destOrd="0" presId="urn:microsoft.com/office/officeart/2005/8/layout/default"/>
    <dgm:cxn modelId="{10C1D90D-1487-4B41-8603-7FAD7A1EE202}" type="presParOf" srcId="{B65C84AD-9FF7-440B-9B03-15CBE09D5E59}" destId="{09CFEE8B-A6BD-4304-9A51-7E4DCDCC2550}" srcOrd="2" destOrd="0" presId="urn:microsoft.com/office/officeart/2005/8/layout/default"/>
    <dgm:cxn modelId="{7D7DE3AE-685E-40D3-8583-8F4FF917B5DF}" type="presParOf" srcId="{B65C84AD-9FF7-440B-9B03-15CBE09D5E59}" destId="{11C3869E-4233-4AA3-A5C9-B6845D2EFF52}" srcOrd="3" destOrd="0" presId="urn:microsoft.com/office/officeart/2005/8/layout/default"/>
    <dgm:cxn modelId="{64899131-A794-4F79-BC17-932336F86B4D}" type="presParOf" srcId="{B65C84AD-9FF7-440B-9B03-15CBE09D5E59}" destId="{D54F2EC2-3D42-49FD-A385-4F1657A930C8}" srcOrd="4" destOrd="0" presId="urn:microsoft.com/office/officeart/2005/8/layout/default"/>
    <dgm:cxn modelId="{DE16A343-663D-49F3-910C-7C23F94F5414}" type="presParOf" srcId="{B65C84AD-9FF7-440B-9B03-15CBE09D5E59}" destId="{70A460F9-57DF-48C4-A619-3920A26743FE}" srcOrd="5" destOrd="0" presId="urn:microsoft.com/office/officeart/2005/8/layout/default"/>
    <dgm:cxn modelId="{6FA14E73-776D-4851-ABD5-844E826EDCAB}" type="presParOf" srcId="{B65C84AD-9FF7-440B-9B03-15CBE09D5E59}" destId="{3010B0F4-DB7F-47A7-9D5C-531CBC8F9E7B}" srcOrd="6" destOrd="0" presId="urn:microsoft.com/office/officeart/2005/8/layout/default"/>
    <dgm:cxn modelId="{0BE892C7-609A-4F25-B5BD-B5A5D58CDC41}" type="presParOf" srcId="{B65C84AD-9FF7-440B-9B03-15CBE09D5E59}" destId="{38AB0EC7-7A73-446A-8A87-A0C852CD200F}" srcOrd="7" destOrd="0" presId="urn:microsoft.com/office/officeart/2005/8/layout/default"/>
    <dgm:cxn modelId="{080CB9C3-B16B-43D7-981A-3863FA3D2351}" type="presParOf" srcId="{B65C84AD-9FF7-440B-9B03-15CBE09D5E59}" destId="{A40A18C4-3794-43D7-9928-CA8878771C4E}"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E859809-BE75-4111-B259-7E3E2E045914}" type="doc">
      <dgm:prSet loTypeId="urn:microsoft.com/office/officeart/2005/8/layout/StepDownProcess" loCatId="process" qsTypeId="urn:microsoft.com/office/officeart/2005/8/quickstyle/simple1" qsCatId="simple" csTypeId="urn:microsoft.com/office/officeart/2005/8/colors/colorful1" csCatId="colorful" phldr="1"/>
      <dgm:spPr/>
      <dgm:t>
        <a:bodyPr/>
        <a:lstStyle/>
        <a:p>
          <a:endParaRPr lang="en-US"/>
        </a:p>
      </dgm:t>
    </dgm:pt>
    <dgm:pt modelId="{07BEF747-E06E-4A97-926D-8DA6C2E7EB49}">
      <dgm:prSet phldrT="[Text]"/>
      <dgm:spPr>
        <a:solidFill>
          <a:srgbClr val="FA3698"/>
        </a:solidFill>
      </dgm:spPr>
      <dgm:t>
        <a:bodyPr/>
        <a:lstStyle/>
        <a:p>
          <a:r>
            <a:rPr lang="en-US" dirty="0" smtClean="0"/>
            <a:t>Clustering</a:t>
          </a:r>
          <a:endParaRPr lang="en-US" dirty="0"/>
        </a:p>
      </dgm:t>
    </dgm:pt>
    <dgm:pt modelId="{DF629D77-AE25-4D61-8B43-1F1488FA36F5}" type="parTrans" cxnId="{53ED6535-5E96-4483-B844-33B6A5EC5B85}">
      <dgm:prSet/>
      <dgm:spPr/>
      <dgm:t>
        <a:bodyPr/>
        <a:lstStyle/>
        <a:p>
          <a:endParaRPr lang="en-US"/>
        </a:p>
      </dgm:t>
    </dgm:pt>
    <dgm:pt modelId="{AD479B74-3EF7-46E6-B555-61E1E40E03F5}" type="sibTrans" cxnId="{53ED6535-5E96-4483-B844-33B6A5EC5B85}">
      <dgm:prSet/>
      <dgm:spPr/>
      <dgm:t>
        <a:bodyPr/>
        <a:lstStyle/>
        <a:p>
          <a:endParaRPr lang="en-US"/>
        </a:p>
      </dgm:t>
    </dgm:pt>
    <dgm:pt modelId="{42D014E4-39A6-45B7-89EF-3182247D0422}">
      <dgm:prSet phldrT="[Text]"/>
      <dgm:spPr/>
      <dgm:t>
        <a:bodyPr/>
        <a:lstStyle/>
        <a:p>
          <a:r>
            <a:rPr lang="en-US" dirty="0" smtClean="0"/>
            <a:t>Take out 235 customers have high revenue but 0 usage</a:t>
          </a:r>
          <a:endParaRPr lang="en-US" dirty="0"/>
        </a:p>
      </dgm:t>
    </dgm:pt>
    <dgm:pt modelId="{B7FD1C42-7590-4A6D-B12D-03A0866E494F}" type="sibTrans" cxnId="{254ED539-83A8-4215-A079-5AD4C77ACDD1}">
      <dgm:prSet/>
      <dgm:spPr/>
      <dgm:t>
        <a:bodyPr/>
        <a:lstStyle/>
        <a:p>
          <a:endParaRPr lang="en-US"/>
        </a:p>
      </dgm:t>
    </dgm:pt>
    <dgm:pt modelId="{1A5F306A-D298-4340-A4BA-31896A728AC8}" type="parTrans" cxnId="{254ED539-83A8-4215-A079-5AD4C77ACDD1}">
      <dgm:prSet/>
      <dgm:spPr/>
      <dgm:t>
        <a:bodyPr/>
        <a:lstStyle/>
        <a:p>
          <a:endParaRPr lang="en-US"/>
        </a:p>
      </dgm:t>
    </dgm:pt>
    <dgm:pt modelId="{BFB1D6B8-038F-4673-AC56-BF2CC0D06847}">
      <dgm:prSet phldrT="[Text]"/>
      <dgm:spPr/>
      <dgm:t>
        <a:bodyPr/>
        <a:lstStyle/>
        <a:p>
          <a:r>
            <a:rPr lang="en-US" dirty="0" smtClean="0"/>
            <a:t>6491 subaccounts with 72 behavior variables</a:t>
          </a:r>
          <a:endParaRPr lang="en-US" dirty="0"/>
        </a:p>
      </dgm:t>
    </dgm:pt>
    <dgm:pt modelId="{961BEE7C-902B-477E-86C5-77A788570628}" type="sibTrans" cxnId="{2F32BC5D-5D90-40B3-824B-4FBC3F76F85D}">
      <dgm:prSet/>
      <dgm:spPr/>
      <dgm:t>
        <a:bodyPr/>
        <a:lstStyle/>
        <a:p>
          <a:endParaRPr lang="en-US"/>
        </a:p>
      </dgm:t>
    </dgm:pt>
    <dgm:pt modelId="{9BD455C2-D6DD-4C48-A699-A293848F0B3F}" type="parTrans" cxnId="{2F32BC5D-5D90-40B3-824B-4FBC3F76F85D}">
      <dgm:prSet/>
      <dgm:spPr/>
      <dgm:t>
        <a:bodyPr/>
        <a:lstStyle/>
        <a:p>
          <a:endParaRPr lang="en-US"/>
        </a:p>
      </dgm:t>
    </dgm:pt>
    <dgm:pt modelId="{F03905E4-6351-46C1-AAC9-60E76FD12B7E}" type="pres">
      <dgm:prSet presAssocID="{0E859809-BE75-4111-B259-7E3E2E045914}" presName="rootnode" presStyleCnt="0">
        <dgm:presLayoutVars>
          <dgm:chMax/>
          <dgm:chPref/>
          <dgm:dir/>
          <dgm:animLvl val="lvl"/>
        </dgm:presLayoutVars>
      </dgm:prSet>
      <dgm:spPr/>
      <dgm:t>
        <a:bodyPr/>
        <a:lstStyle/>
        <a:p>
          <a:endParaRPr lang="en-US"/>
        </a:p>
      </dgm:t>
    </dgm:pt>
    <dgm:pt modelId="{2D543951-18FE-4378-932D-4AEE53EED95C}" type="pres">
      <dgm:prSet presAssocID="{42D014E4-39A6-45B7-89EF-3182247D0422}" presName="composite" presStyleCnt="0"/>
      <dgm:spPr/>
    </dgm:pt>
    <dgm:pt modelId="{500A51DA-3E86-460C-B96B-169C3F1A637E}" type="pres">
      <dgm:prSet presAssocID="{42D014E4-39A6-45B7-89EF-3182247D0422}" presName="bentUpArrow1" presStyleLbl="alignImgPlace1" presStyleIdx="0" presStyleCnt="2"/>
      <dgm:spPr>
        <a:solidFill>
          <a:schemeClr val="accent2">
            <a:lumMod val="40000"/>
            <a:lumOff val="60000"/>
          </a:schemeClr>
        </a:solidFill>
      </dgm:spPr>
    </dgm:pt>
    <dgm:pt modelId="{C736839A-774A-4973-AE11-7E67C2E6BACA}" type="pres">
      <dgm:prSet presAssocID="{42D014E4-39A6-45B7-89EF-3182247D0422}" presName="ParentText" presStyleLbl="node1" presStyleIdx="0" presStyleCnt="3" custScaleX="142469" custScaleY="127144" custLinFactNeighborX="-47680" custLinFactNeighborY="-1838">
        <dgm:presLayoutVars>
          <dgm:chMax val="1"/>
          <dgm:chPref val="1"/>
          <dgm:bulletEnabled val="1"/>
        </dgm:presLayoutVars>
      </dgm:prSet>
      <dgm:spPr/>
      <dgm:t>
        <a:bodyPr/>
        <a:lstStyle/>
        <a:p>
          <a:endParaRPr lang="en-US"/>
        </a:p>
      </dgm:t>
    </dgm:pt>
    <dgm:pt modelId="{FEDAED2B-46DB-48E6-8704-2F3B3BC75B77}" type="pres">
      <dgm:prSet presAssocID="{42D014E4-39A6-45B7-89EF-3182247D0422}" presName="ChildText" presStyleLbl="revTx" presStyleIdx="0" presStyleCnt="2">
        <dgm:presLayoutVars>
          <dgm:chMax val="0"/>
          <dgm:chPref val="0"/>
          <dgm:bulletEnabled val="1"/>
        </dgm:presLayoutVars>
      </dgm:prSet>
      <dgm:spPr/>
    </dgm:pt>
    <dgm:pt modelId="{206EAC21-A843-44C2-B1A0-4B4F455F1C6D}" type="pres">
      <dgm:prSet presAssocID="{B7FD1C42-7590-4A6D-B12D-03A0866E494F}" presName="sibTrans" presStyleCnt="0"/>
      <dgm:spPr/>
    </dgm:pt>
    <dgm:pt modelId="{689081AB-DFED-4681-8248-2C221954104E}" type="pres">
      <dgm:prSet presAssocID="{BFB1D6B8-038F-4673-AC56-BF2CC0D06847}" presName="composite" presStyleCnt="0"/>
      <dgm:spPr/>
    </dgm:pt>
    <dgm:pt modelId="{26B7D56A-0288-49E4-9B4F-6D4C1273B179}" type="pres">
      <dgm:prSet presAssocID="{BFB1D6B8-038F-4673-AC56-BF2CC0D06847}" presName="bentUpArrow1" presStyleLbl="alignImgPlace1" presStyleIdx="1" presStyleCnt="2" custLinFactX="25670" custLinFactNeighborX="100000" custLinFactNeighborY="24798"/>
      <dgm:spPr>
        <a:solidFill>
          <a:schemeClr val="bg2">
            <a:lumMod val="90000"/>
          </a:schemeClr>
        </a:solidFill>
      </dgm:spPr>
    </dgm:pt>
    <dgm:pt modelId="{302B1A88-2F3B-4ADD-B14E-DFC055BC8723}" type="pres">
      <dgm:prSet presAssocID="{BFB1D6B8-038F-4673-AC56-BF2CC0D06847}" presName="ParentText" presStyleLbl="node1" presStyleIdx="1" presStyleCnt="3" custScaleX="150806" custScaleY="82226" custLinFactNeighborX="10405" custLinFactNeighborY="32251">
        <dgm:presLayoutVars>
          <dgm:chMax val="1"/>
          <dgm:chPref val="1"/>
          <dgm:bulletEnabled val="1"/>
        </dgm:presLayoutVars>
      </dgm:prSet>
      <dgm:spPr/>
      <dgm:t>
        <a:bodyPr/>
        <a:lstStyle/>
        <a:p>
          <a:endParaRPr lang="en-US"/>
        </a:p>
      </dgm:t>
    </dgm:pt>
    <dgm:pt modelId="{E073BBF2-E8AE-4FD5-83BE-2C75B7381AA7}" type="pres">
      <dgm:prSet presAssocID="{BFB1D6B8-038F-4673-AC56-BF2CC0D06847}" presName="ChildText" presStyleLbl="revTx" presStyleIdx="1" presStyleCnt="2">
        <dgm:presLayoutVars>
          <dgm:chMax val="0"/>
          <dgm:chPref val="0"/>
          <dgm:bulletEnabled val="1"/>
        </dgm:presLayoutVars>
      </dgm:prSet>
      <dgm:spPr/>
    </dgm:pt>
    <dgm:pt modelId="{03854067-0D33-4910-98C7-C75B3ECA6D4B}" type="pres">
      <dgm:prSet presAssocID="{961BEE7C-902B-477E-86C5-77A788570628}" presName="sibTrans" presStyleCnt="0"/>
      <dgm:spPr/>
    </dgm:pt>
    <dgm:pt modelId="{3E1FCFD4-8CB0-41E0-AD97-8509DFBF12A7}" type="pres">
      <dgm:prSet presAssocID="{07BEF747-E06E-4A97-926D-8DA6C2E7EB49}" presName="composite" presStyleCnt="0"/>
      <dgm:spPr/>
    </dgm:pt>
    <dgm:pt modelId="{D84224BB-E87C-4304-AF76-150D4A7A4DA1}" type="pres">
      <dgm:prSet presAssocID="{07BEF747-E06E-4A97-926D-8DA6C2E7EB49}" presName="ParentText" presStyleLbl="node1" presStyleIdx="2" presStyleCnt="3" custLinFactNeighborX="97839" custLinFactNeighborY="21958">
        <dgm:presLayoutVars>
          <dgm:chMax val="1"/>
          <dgm:chPref val="1"/>
          <dgm:bulletEnabled val="1"/>
        </dgm:presLayoutVars>
      </dgm:prSet>
      <dgm:spPr/>
      <dgm:t>
        <a:bodyPr/>
        <a:lstStyle/>
        <a:p>
          <a:endParaRPr lang="en-US"/>
        </a:p>
      </dgm:t>
    </dgm:pt>
  </dgm:ptLst>
  <dgm:cxnLst>
    <dgm:cxn modelId="{53ED6535-5E96-4483-B844-33B6A5EC5B85}" srcId="{0E859809-BE75-4111-B259-7E3E2E045914}" destId="{07BEF747-E06E-4A97-926D-8DA6C2E7EB49}" srcOrd="2" destOrd="0" parTransId="{DF629D77-AE25-4D61-8B43-1F1488FA36F5}" sibTransId="{AD479B74-3EF7-46E6-B555-61E1E40E03F5}"/>
    <dgm:cxn modelId="{23343AF0-0B5E-45E7-BCBB-7E1B681BD904}" type="presOf" srcId="{42D014E4-39A6-45B7-89EF-3182247D0422}" destId="{C736839A-774A-4973-AE11-7E67C2E6BACA}" srcOrd="0" destOrd="0" presId="urn:microsoft.com/office/officeart/2005/8/layout/StepDownProcess"/>
    <dgm:cxn modelId="{976E552C-1439-4C33-BF0D-3BFD39B57BD1}" type="presOf" srcId="{07BEF747-E06E-4A97-926D-8DA6C2E7EB49}" destId="{D84224BB-E87C-4304-AF76-150D4A7A4DA1}" srcOrd="0" destOrd="0" presId="urn:microsoft.com/office/officeart/2005/8/layout/StepDownProcess"/>
    <dgm:cxn modelId="{2F32BC5D-5D90-40B3-824B-4FBC3F76F85D}" srcId="{0E859809-BE75-4111-B259-7E3E2E045914}" destId="{BFB1D6B8-038F-4673-AC56-BF2CC0D06847}" srcOrd="1" destOrd="0" parTransId="{9BD455C2-D6DD-4C48-A699-A293848F0B3F}" sibTransId="{961BEE7C-902B-477E-86C5-77A788570628}"/>
    <dgm:cxn modelId="{F72B7249-B9F0-4433-B0B5-6804E0B9230F}" type="presOf" srcId="{BFB1D6B8-038F-4673-AC56-BF2CC0D06847}" destId="{302B1A88-2F3B-4ADD-B14E-DFC055BC8723}" srcOrd="0" destOrd="0" presId="urn:microsoft.com/office/officeart/2005/8/layout/StepDownProcess"/>
    <dgm:cxn modelId="{254ED539-83A8-4215-A079-5AD4C77ACDD1}" srcId="{0E859809-BE75-4111-B259-7E3E2E045914}" destId="{42D014E4-39A6-45B7-89EF-3182247D0422}" srcOrd="0" destOrd="0" parTransId="{1A5F306A-D298-4340-A4BA-31896A728AC8}" sibTransId="{B7FD1C42-7590-4A6D-B12D-03A0866E494F}"/>
    <dgm:cxn modelId="{BCE3E15C-FECF-48AD-B94E-3CA0E0B9B3E6}" type="presOf" srcId="{0E859809-BE75-4111-B259-7E3E2E045914}" destId="{F03905E4-6351-46C1-AAC9-60E76FD12B7E}" srcOrd="0" destOrd="0" presId="urn:microsoft.com/office/officeart/2005/8/layout/StepDownProcess"/>
    <dgm:cxn modelId="{224E8202-2371-4D76-8B0D-9A15C9969784}" type="presParOf" srcId="{F03905E4-6351-46C1-AAC9-60E76FD12B7E}" destId="{2D543951-18FE-4378-932D-4AEE53EED95C}" srcOrd="0" destOrd="0" presId="urn:microsoft.com/office/officeart/2005/8/layout/StepDownProcess"/>
    <dgm:cxn modelId="{4D256354-6A22-4686-A9BA-443096B8306D}" type="presParOf" srcId="{2D543951-18FE-4378-932D-4AEE53EED95C}" destId="{500A51DA-3E86-460C-B96B-169C3F1A637E}" srcOrd="0" destOrd="0" presId="urn:microsoft.com/office/officeart/2005/8/layout/StepDownProcess"/>
    <dgm:cxn modelId="{ACF71300-7AFE-477E-810A-E3A918B0C8D8}" type="presParOf" srcId="{2D543951-18FE-4378-932D-4AEE53EED95C}" destId="{C736839A-774A-4973-AE11-7E67C2E6BACA}" srcOrd="1" destOrd="0" presId="urn:microsoft.com/office/officeart/2005/8/layout/StepDownProcess"/>
    <dgm:cxn modelId="{49053F08-7BF6-42EE-AE8E-509AC6B75285}" type="presParOf" srcId="{2D543951-18FE-4378-932D-4AEE53EED95C}" destId="{FEDAED2B-46DB-48E6-8704-2F3B3BC75B77}" srcOrd="2" destOrd="0" presId="urn:microsoft.com/office/officeart/2005/8/layout/StepDownProcess"/>
    <dgm:cxn modelId="{F24673FE-7FF3-4DCB-A9F4-D45078AF00C8}" type="presParOf" srcId="{F03905E4-6351-46C1-AAC9-60E76FD12B7E}" destId="{206EAC21-A843-44C2-B1A0-4B4F455F1C6D}" srcOrd="1" destOrd="0" presId="urn:microsoft.com/office/officeart/2005/8/layout/StepDownProcess"/>
    <dgm:cxn modelId="{FC9DC86E-3984-4284-8E35-721D6E3197F0}" type="presParOf" srcId="{F03905E4-6351-46C1-AAC9-60E76FD12B7E}" destId="{689081AB-DFED-4681-8248-2C221954104E}" srcOrd="2" destOrd="0" presId="urn:microsoft.com/office/officeart/2005/8/layout/StepDownProcess"/>
    <dgm:cxn modelId="{11B797D9-0CE6-4E0F-8C74-7281F47E11AA}" type="presParOf" srcId="{689081AB-DFED-4681-8248-2C221954104E}" destId="{26B7D56A-0288-49E4-9B4F-6D4C1273B179}" srcOrd="0" destOrd="0" presId="urn:microsoft.com/office/officeart/2005/8/layout/StepDownProcess"/>
    <dgm:cxn modelId="{2B85A0FF-94EA-4A22-90FB-3A805A6CFF54}" type="presParOf" srcId="{689081AB-DFED-4681-8248-2C221954104E}" destId="{302B1A88-2F3B-4ADD-B14E-DFC055BC8723}" srcOrd="1" destOrd="0" presId="urn:microsoft.com/office/officeart/2005/8/layout/StepDownProcess"/>
    <dgm:cxn modelId="{D08B25DD-C895-4968-ACAD-DD63E10A13FE}" type="presParOf" srcId="{689081AB-DFED-4681-8248-2C221954104E}" destId="{E073BBF2-E8AE-4FD5-83BE-2C75B7381AA7}" srcOrd="2" destOrd="0" presId="urn:microsoft.com/office/officeart/2005/8/layout/StepDownProcess"/>
    <dgm:cxn modelId="{6CEC8737-DAF7-47B2-B562-2ACE0A2006DD}" type="presParOf" srcId="{F03905E4-6351-46C1-AAC9-60E76FD12B7E}" destId="{03854067-0D33-4910-98C7-C75B3ECA6D4B}" srcOrd="3" destOrd="0" presId="urn:microsoft.com/office/officeart/2005/8/layout/StepDownProcess"/>
    <dgm:cxn modelId="{1D33269A-AF7C-4A48-881A-FA6BDF5602E5}" type="presParOf" srcId="{F03905E4-6351-46C1-AAC9-60E76FD12B7E}" destId="{3E1FCFD4-8CB0-41E0-AD97-8509DFBF12A7}" srcOrd="4" destOrd="0" presId="urn:microsoft.com/office/officeart/2005/8/layout/StepDownProcess"/>
    <dgm:cxn modelId="{CA80D601-79ED-4F96-AF77-705480E500DA}" type="presParOf" srcId="{3E1FCFD4-8CB0-41E0-AD97-8509DFBF12A7}" destId="{D84224BB-E87C-4304-AF76-150D4A7A4DA1}" srcOrd="0" destOrd="0" presId="urn:microsoft.com/office/officeart/2005/8/layout/StepDown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EC17F7-5264-49C1-AFB4-B135880B727D}"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00FBDA2A-D114-4AAA-8A57-150E15BF5263}">
      <dgm:prSet/>
      <dgm:spPr/>
      <dgm:t>
        <a:bodyPr/>
        <a:lstStyle/>
        <a:p>
          <a:pPr rtl="0"/>
          <a:r>
            <a:rPr lang="en-US" dirty="0" smtClean="0"/>
            <a:t>All Government Vertical</a:t>
          </a:r>
          <a:endParaRPr lang="en-US" dirty="0"/>
        </a:p>
      </dgm:t>
    </dgm:pt>
    <dgm:pt modelId="{8933BF25-993D-4984-8B2F-0B5A91EBF2C9}" type="parTrans" cxnId="{F332B058-64DD-4406-88FC-9E237395EFCF}">
      <dgm:prSet/>
      <dgm:spPr/>
      <dgm:t>
        <a:bodyPr/>
        <a:lstStyle/>
        <a:p>
          <a:endParaRPr lang="en-US"/>
        </a:p>
      </dgm:t>
    </dgm:pt>
    <dgm:pt modelId="{D8695856-1A06-4097-9A8B-6B671B32475B}" type="sibTrans" cxnId="{F332B058-64DD-4406-88FC-9E237395EFCF}">
      <dgm:prSet/>
      <dgm:spPr/>
      <dgm:t>
        <a:bodyPr/>
        <a:lstStyle/>
        <a:p>
          <a:endParaRPr lang="en-US"/>
        </a:p>
      </dgm:t>
    </dgm:pt>
    <dgm:pt modelId="{042A17CA-02A1-4733-A4F9-54D257BBB856}">
      <dgm:prSet/>
      <dgm:spPr/>
      <dgm:t>
        <a:bodyPr/>
        <a:lstStyle/>
        <a:p>
          <a:pPr rtl="0"/>
          <a:r>
            <a:rPr lang="en-US" dirty="0" smtClean="0"/>
            <a:t>(11,573 Subaccounts)</a:t>
          </a:r>
          <a:endParaRPr lang="en-US" dirty="0"/>
        </a:p>
      </dgm:t>
    </dgm:pt>
    <dgm:pt modelId="{9F4DE9BB-C1E1-4314-A2AC-48C2DA994886}" type="parTrans" cxnId="{45A797AB-133C-49BD-80EF-4C2B23D2309A}">
      <dgm:prSet/>
      <dgm:spPr/>
      <dgm:t>
        <a:bodyPr/>
        <a:lstStyle/>
        <a:p>
          <a:endParaRPr lang="en-US"/>
        </a:p>
      </dgm:t>
    </dgm:pt>
    <dgm:pt modelId="{24900082-32E1-4AE9-AD62-32C9CA2EA55A}" type="sibTrans" cxnId="{45A797AB-133C-49BD-80EF-4C2B23D2309A}">
      <dgm:prSet/>
      <dgm:spPr/>
      <dgm:t>
        <a:bodyPr/>
        <a:lstStyle/>
        <a:p>
          <a:endParaRPr lang="en-US"/>
        </a:p>
      </dgm:t>
    </dgm:pt>
    <dgm:pt modelId="{0F9361AB-591B-4066-8D48-4E006D33157F}" type="pres">
      <dgm:prSet presAssocID="{F6EC17F7-5264-49C1-AFB4-B135880B727D}" presName="Name0" presStyleCnt="0">
        <dgm:presLayoutVars>
          <dgm:chMax val="7"/>
          <dgm:dir/>
          <dgm:animLvl val="lvl"/>
          <dgm:resizeHandles val="exact"/>
        </dgm:presLayoutVars>
      </dgm:prSet>
      <dgm:spPr/>
      <dgm:t>
        <a:bodyPr/>
        <a:lstStyle/>
        <a:p>
          <a:endParaRPr lang="en-US"/>
        </a:p>
      </dgm:t>
    </dgm:pt>
    <dgm:pt modelId="{1D97F457-5314-4FE2-8F33-84A52332473E}" type="pres">
      <dgm:prSet presAssocID="{00FBDA2A-D114-4AAA-8A57-150E15BF5263}" presName="circle1" presStyleLbl="node1" presStyleIdx="0" presStyleCnt="2"/>
      <dgm:spPr/>
    </dgm:pt>
    <dgm:pt modelId="{458BC6F7-4DBB-4F87-8DF9-398D124C9673}" type="pres">
      <dgm:prSet presAssocID="{00FBDA2A-D114-4AAA-8A57-150E15BF5263}" presName="space" presStyleCnt="0"/>
      <dgm:spPr/>
    </dgm:pt>
    <dgm:pt modelId="{48D6F751-C44F-43A3-B702-10F0546A8B53}" type="pres">
      <dgm:prSet presAssocID="{00FBDA2A-D114-4AAA-8A57-150E15BF5263}" presName="rect1" presStyleLbl="alignAcc1" presStyleIdx="0" presStyleCnt="2" custLinFactNeighborX="786" custLinFactNeighborY="87248"/>
      <dgm:spPr/>
      <dgm:t>
        <a:bodyPr/>
        <a:lstStyle/>
        <a:p>
          <a:endParaRPr lang="en-US"/>
        </a:p>
      </dgm:t>
    </dgm:pt>
    <dgm:pt modelId="{F5957A68-8FDF-4577-A164-BCD3D639E14A}" type="pres">
      <dgm:prSet presAssocID="{042A17CA-02A1-4733-A4F9-54D257BBB856}" presName="vertSpace2" presStyleLbl="node1" presStyleIdx="0" presStyleCnt="2"/>
      <dgm:spPr/>
    </dgm:pt>
    <dgm:pt modelId="{56F27FA3-6226-45B3-9981-C214BFB9D285}" type="pres">
      <dgm:prSet presAssocID="{042A17CA-02A1-4733-A4F9-54D257BBB856}" presName="circle2" presStyleLbl="node1" presStyleIdx="1" presStyleCnt="2"/>
      <dgm:spPr/>
    </dgm:pt>
    <dgm:pt modelId="{F14A9792-B8F2-4CA3-ADA8-CFC8AE07C337}" type="pres">
      <dgm:prSet presAssocID="{042A17CA-02A1-4733-A4F9-54D257BBB856}" presName="rect2" presStyleLbl="alignAcc1" presStyleIdx="1" presStyleCnt="2"/>
      <dgm:spPr/>
      <dgm:t>
        <a:bodyPr/>
        <a:lstStyle/>
        <a:p>
          <a:endParaRPr lang="en-US"/>
        </a:p>
      </dgm:t>
    </dgm:pt>
    <dgm:pt modelId="{8D72BB5B-17F8-45C9-BAF9-1DB74FA038D4}" type="pres">
      <dgm:prSet presAssocID="{00FBDA2A-D114-4AAA-8A57-150E15BF5263}" presName="rect1ParTxNoCh" presStyleLbl="alignAcc1" presStyleIdx="1" presStyleCnt="2">
        <dgm:presLayoutVars>
          <dgm:chMax val="1"/>
          <dgm:bulletEnabled val="1"/>
        </dgm:presLayoutVars>
      </dgm:prSet>
      <dgm:spPr/>
      <dgm:t>
        <a:bodyPr/>
        <a:lstStyle/>
        <a:p>
          <a:endParaRPr lang="en-US"/>
        </a:p>
      </dgm:t>
    </dgm:pt>
    <dgm:pt modelId="{408F60A6-5053-492D-9042-4DC566D4DE7F}" type="pres">
      <dgm:prSet presAssocID="{042A17CA-02A1-4733-A4F9-54D257BBB856}" presName="rect2ParTxNoCh" presStyleLbl="alignAcc1" presStyleIdx="1" presStyleCnt="2">
        <dgm:presLayoutVars>
          <dgm:chMax val="1"/>
          <dgm:bulletEnabled val="1"/>
        </dgm:presLayoutVars>
      </dgm:prSet>
      <dgm:spPr/>
      <dgm:t>
        <a:bodyPr/>
        <a:lstStyle/>
        <a:p>
          <a:endParaRPr lang="en-US"/>
        </a:p>
      </dgm:t>
    </dgm:pt>
  </dgm:ptLst>
  <dgm:cxnLst>
    <dgm:cxn modelId="{A8D823CD-3444-40D4-9E7E-E9B1B1270AE7}" type="presOf" srcId="{00FBDA2A-D114-4AAA-8A57-150E15BF5263}" destId="{48D6F751-C44F-43A3-B702-10F0546A8B53}" srcOrd="0" destOrd="0" presId="urn:microsoft.com/office/officeart/2005/8/layout/target3"/>
    <dgm:cxn modelId="{96345D59-B7D2-43C2-A304-56B659B2EC62}" type="presOf" srcId="{042A17CA-02A1-4733-A4F9-54D257BBB856}" destId="{F14A9792-B8F2-4CA3-ADA8-CFC8AE07C337}" srcOrd="0" destOrd="0" presId="urn:microsoft.com/office/officeart/2005/8/layout/target3"/>
    <dgm:cxn modelId="{F332B058-64DD-4406-88FC-9E237395EFCF}" srcId="{F6EC17F7-5264-49C1-AFB4-B135880B727D}" destId="{00FBDA2A-D114-4AAA-8A57-150E15BF5263}" srcOrd="0" destOrd="0" parTransId="{8933BF25-993D-4984-8B2F-0B5A91EBF2C9}" sibTransId="{D8695856-1A06-4097-9A8B-6B671B32475B}"/>
    <dgm:cxn modelId="{45A797AB-133C-49BD-80EF-4C2B23D2309A}" srcId="{F6EC17F7-5264-49C1-AFB4-B135880B727D}" destId="{042A17CA-02A1-4733-A4F9-54D257BBB856}" srcOrd="1" destOrd="0" parTransId="{9F4DE9BB-C1E1-4314-A2AC-48C2DA994886}" sibTransId="{24900082-32E1-4AE9-AD62-32C9CA2EA55A}"/>
    <dgm:cxn modelId="{5C9809A3-4170-4F5E-B041-7F34AC4E7E19}" type="presOf" srcId="{042A17CA-02A1-4733-A4F9-54D257BBB856}" destId="{408F60A6-5053-492D-9042-4DC566D4DE7F}" srcOrd="1" destOrd="0" presId="urn:microsoft.com/office/officeart/2005/8/layout/target3"/>
    <dgm:cxn modelId="{F52DDD00-4007-44BE-9A3C-3DAC97E5712D}" type="presOf" srcId="{F6EC17F7-5264-49C1-AFB4-B135880B727D}" destId="{0F9361AB-591B-4066-8D48-4E006D33157F}" srcOrd="0" destOrd="0" presId="urn:microsoft.com/office/officeart/2005/8/layout/target3"/>
    <dgm:cxn modelId="{98694440-1753-44ED-8938-24D9DCC5EAFF}" type="presOf" srcId="{00FBDA2A-D114-4AAA-8A57-150E15BF5263}" destId="{8D72BB5B-17F8-45C9-BAF9-1DB74FA038D4}" srcOrd="1" destOrd="0" presId="urn:microsoft.com/office/officeart/2005/8/layout/target3"/>
    <dgm:cxn modelId="{2215FB3D-A3F2-4926-A82D-829E19C987FA}" type="presParOf" srcId="{0F9361AB-591B-4066-8D48-4E006D33157F}" destId="{1D97F457-5314-4FE2-8F33-84A52332473E}" srcOrd="0" destOrd="0" presId="urn:microsoft.com/office/officeart/2005/8/layout/target3"/>
    <dgm:cxn modelId="{6273D164-DFF6-4755-91A1-CE00F232087C}" type="presParOf" srcId="{0F9361AB-591B-4066-8D48-4E006D33157F}" destId="{458BC6F7-4DBB-4F87-8DF9-398D124C9673}" srcOrd="1" destOrd="0" presId="urn:microsoft.com/office/officeart/2005/8/layout/target3"/>
    <dgm:cxn modelId="{E8908802-3F90-40E4-937B-4620C6059B0B}" type="presParOf" srcId="{0F9361AB-591B-4066-8D48-4E006D33157F}" destId="{48D6F751-C44F-43A3-B702-10F0546A8B53}" srcOrd="2" destOrd="0" presId="urn:microsoft.com/office/officeart/2005/8/layout/target3"/>
    <dgm:cxn modelId="{1975E3EC-F61F-486B-8FDF-9B2DB315460B}" type="presParOf" srcId="{0F9361AB-591B-4066-8D48-4E006D33157F}" destId="{F5957A68-8FDF-4577-A164-BCD3D639E14A}" srcOrd="3" destOrd="0" presId="urn:microsoft.com/office/officeart/2005/8/layout/target3"/>
    <dgm:cxn modelId="{0A8167F8-5B1C-41B5-AD33-BAAEC02C7B7A}" type="presParOf" srcId="{0F9361AB-591B-4066-8D48-4E006D33157F}" destId="{56F27FA3-6226-45B3-9981-C214BFB9D285}" srcOrd="4" destOrd="0" presId="urn:microsoft.com/office/officeart/2005/8/layout/target3"/>
    <dgm:cxn modelId="{217099DF-DEDB-4006-B1A4-65EAA1069225}" type="presParOf" srcId="{0F9361AB-591B-4066-8D48-4E006D33157F}" destId="{F14A9792-B8F2-4CA3-ADA8-CFC8AE07C337}" srcOrd="5" destOrd="0" presId="urn:microsoft.com/office/officeart/2005/8/layout/target3"/>
    <dgm:cxn modelId="{7BB42BBC-630C-4D70-BBED-EBE3E29E5EF9}" type="presParOf" srcId="{0F9361AB-591B-4066-8D48-4E006D33157F}" destId="{8D72BB5B-17F8-45C9-BAF9-1DB74FA038D4}" srcOrd="6" destOrd="0" presId="urn:microsoft.com/office/officeart/2005/8/layout/target3"/>
    <dgm:cxn modelId="{40928044-BDEA-41E8-B497-D61CCDF29190}" type="presParOf" srcId="{0F9361AB-591B-4066-8D48-4E006D33157F}" destId="{408F60A6-5053-492D-9042-4DC566D4DE7F}" srcOrd="7"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C3190B-F380-4BD8-BB6D-794DFED68078}"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98AD0FBA-D9C8-438F-A317-8D7CD8D8E4EE}">
      <dgm:prSet custT="1"/>
      <dgm:spPr/>
      <dgm:t>
        <a:bodyPr/>
        <a:lstStyle/>
        <a:p>
          <a:pPr rtl="0"/>
          <a:r>
            <a:rPr lang="en-US" sz="1900" dirty="0" smtClean="0"/>
            <a:t>Drop attrited subaccounts</a:t>
          </a:r>
          <a:endParaRPr lang="en-US" sz="1900" dirty="0"/>
        </a:p>
      </dgm:t>
    </dgm:pt>
    <dgm:pt modelId="{7F8A5904-30F8-4F09-870C-33E58C7F7939}" type="parTrans" cxnId="{00A00C94-F361-4F8E-ACCD-89D7D97F40D4}">
      <dgm:prSet/>
      <dgm:spPr/>
      <dgm:t>
        <a:bodyPr/>
        <a:lstStyle/>
        <a:p>
          <a:endParaRPr lang="en-US"/>
        </a:p>
      </dgm:t>
    </dgm:pt>
    <dgm:pt modelId="{5812CF86-6199-4369-983E-47E611D99012}" type="sibTrans" cxnId="{00A00C94-F361-4F8E-ACCD-89D7D97F40D4}">
      <dgm:prSet/>
      <dgm:spPr/>
      <dgm:t>
        <a:bodyPr/>
        <a:lstStyle/>
        <a:p>
          <a:endParaRPr lang="en-US"/>
        </a:p>
      </dgm:t>
    </dgm:pt>
    <dgm:pt modelId="{84B07503-EF6C-4782-A5DA-3C30630573F0}">
      <dgm:prSet custT="1"/>
      <dgm:spPr/>
      <dgm:t>
        <a:bodyPr/>
        <a:lstStyle/>
        <a:p>
          <a:pPr rtl="0"/>
          <a:r>
            <a:rPr lang="en-US" sz="1900" dirty="0" smtClean="0"/>
            <a:t>4,847</a:t>
          </a:r>
          <a:endParaRPr lang="en-US" sz="1900" dirty="0"/>
        </a:p>
      </dgm:t>
    </dgm:pt>
    <dgm:pt modelId="{3A91C4EA-A34A-4B42-AB6F-F20DDB1AA4F3}" type="parTrans" cxnId="{1A57116F-DB8F-4B11-AFB6-2A25A481EAC9}">
      <dgm:prSet/>
      <dgm:spPr/>
      <dgm:t>
        <a:bodyPr/>
        <a:lstStyle/>
        <a:p>
          <a:endParaRPr lang="en-US"/>
        </a:p>
      </dgm:t>
    </dgm:pt>
    <dgm:pt modelId="{1CA1DD06-AB5E-4FEC-BB2A-185EB53E0387}" type="sibTrans" cxnId="{1A57116F-DB8F-4B11-AFB6-2A25A481EAC9}">
      <dgm:prSet/>
      <dgm:spPr/>
      <dgm:t>
        <a:bodyPr/>
        <a:lstStyle/>
        <a:p>
          <a:endParaRPr lang="en-US"/>
        </a:p>
      </dgm:t>
    </dgm:pt>
    <dgm:pt modelId="{CC508DE1-DF79-4748-B5E1-05E528498985}" type="pres">
      <dgm:prSet presAssocID="{37C3190B-F380-4BD8-BB6D-794DFED68078}" presName="Name0" presStyleCnt="0">
        <dgm:presLayoutVars>
          <dgm:chMax val="7"/>
          <dgm:dir/>
          <dgm:animLvl val="lvl"/>
          <dgm:resizeHandles val="exact"/>
        </dgm:presLayoutVars>
      </dgm:prSet>
      <dgm:spPr/>
      <dgm:t>
        <a:bodyPr/>
        <a:lstStyle/>
        <a:p>
          <a:endParaRPr lang="en-US"/>
        </a:p>
      </dgm:t>
    </dgm:pt>
    <dgm:pt modelId="{FE15322A-F7F3-41BA-86EB-A678A7555BFA}" type="pres">
      <dgm:prSet presAssocID="{98AD0FBA-D9C8-438F-A317-8D7CD8D8E4EE}" presName="circle1" presStyleLbl="node1" presStyleIdx="0" presStyleCnt="2" custLinFactNeighborX="12362"/>
      <dgm:spPr>
        <a:blipFill rotWithShape="0">
          <a:blip xmlns:r="http://schemas.openxmlformats.org/officeDocument/2006/relationships" r:embed="rId1"/>
          <a:stretch>
            <a:fillRect/>
          </a:stretch>
        </a:blipFill>
      </dgm:spPr>
      <dgm:t>
        <a:bodyPr/>
        <a:lstStyle/>
        <a:p>
          <a:endParaRPr lang="en-US"/>
        </a:p>
      </dgm:t>
    </dgm:pt>
    <dgm:pt modelId="{80D0764C-95C1-4C3E-8B1E-0BA51CF00B02}" type="pres">
      <dgm:prSet presAssocID="{98AD0FBA-D9C8-438F-A317-8D7CD8D8E4EE}" presName="space" presStyleCnt="0"/>
      <dgm:spPr/>
    </dgm:pt>
    <dgm:pt modelId="{EA3CD1B1-8255-433E-8449-00CD1667ED91}" type="pres">
      <dgm:prSet presAssocID="{98AD0FBA-D9C8-438F-A317-8D7CD8D8E4EE}" presName="rect1" presStyleLbl="alignAcc1" presStyleIdx="0" presStyleCnt="2" custScaleX="100000" custLinFactNeighborX="520" custLinFactNeighborY="8585"/>
      <dgm:spPr/>
      <dgm:t>
        <a:bodyPr/>
        <a:lstStyle/>
        <a:p>
          <a:endParaRPr lang="en-US"/>
        </a:p>
      </dgm:t>
    </dgm:pt>
    <dgm:pt modelId="{A73D1E80-F566-4839-A770-55FB7248E965}" type="pres">
      <dgm:prSet presAssocID="{84B07503-EF6C-4782-A5DA-3C30630573F0}" presName="vertSpace2" presStyleLbl="node1" presStyleIdx="0" presStyleCnt="2"/>
      <dgm:spPr/>
    </dgm:pt>
    <dgm:pt modelId="{E8FF8634-329A-4E1F-AC65-67E8AF14C35C}" type="pres">
      <dgm:prSet presAssocID="{84B07503-EF6C-4782-A5DA-3C30630573F0}" presName="circle2" presStyleLbl="node1" presStyleIdx="1" presStyleCnt="2"/>
      <dgm:spPr/>
    </dgm:pt>
    <dgm:pt modelId="{BDBA03F2-FDD5-4599-9F63-E6A71950BD19}" type="pres">
      <dgm:prSet presAssocID="{84B07503-EF6C-4782-A5DA-3C30630573F0}" presName="rect2" presStyleLbl="alignAcc1" presStyleIdx="1" presStyleCnt="2"/>
      <dgm:spPr/>
      <dgm:t>
        <a:bodyPr/>
        <a:lstStyle/>
        <a:p>
          <a:endParaRPr lang="en-US"/>
        </a:p>
      </dgm:t>
    </dgm:pt>
    <dgm:pt modelId="{005A9555-2BDD-4A95-BD60-87B6D48B0CFF}" type="pres">
      <dgm:prSet presAssocID="{98AD0FBA-D9C8-438F-A317-8D7CD8D8E4EE}" presName="rect1ParTxNoCh" presStyleLbl="alignAcc1" presStyleIdx="1" presStyleCnt="2">
        <dgm:presLayoutVars>
          <dgm:chMax val="1"/>
          <dgm:bulletEnabled val="1"/>
        </dgm:presLayoutVars>
      </dgm:prSet>
      <dgm:spPr/>
      <dgm:t>
        <a:bodyPr/>
        <a:lstStyle/>
        <a:p>
          <a:endParaRPr lang="en-US"/>
        </a:p>
      </dgm:t>
    </dgm:pt>
    <dgm:pt modelId="{9A5635AD-FFF0-45DE-AC96-147C43FC096B}" type="pres">
      <dgm:prSet presAssocID="{84B07503-EF6C-4782-A5DA-3C30630573F0}" presName="rect2ParTxNoCh" presStyleLbl="alignAcc1" presStyleIdx="1" presStyleCnt="2">
        <dgm:presLayoutVars>
          <dgm:chMax val="1"/>
          <dgm:bulletEnabled val="1"/>
        </dgm:presLayoutVars>
      </dgm:prSet>
      <dgm:spPr/>
      <dgm:t>
        <a:bodyPr/>
        <a:lstStyle/>
        <a:p>
          <a:endParaRPr lang="en-US"/>
        </a:p>
      </dgm:t>
    </dgm:pt>
  </dgm:ptLst>
  <dgm:cxnLst>
    <dgm:cxn modelId="{504FA6E4-0BC5-41AE-B205-F7B4FBCCED78}" type="presOf" srcId="{37C3190B-F380-4BD8-BB6D-794DFED68078}" destId="{CC508DE1-DF79-4748-B5E1-05E528498985}" srcOrd="0" destOrd="0" presId="urn:microsoft.com/office/officeart/2005/8/layout/target3"/>
    <dgm:cxn modelId="{1A57116F-DB8F-4B11-AFB6-2A25A481EAC9}" srcId="{37C3190B-F380-4BD8-BB6D-794DFED68078}" destId="{84B07503-EF6C-4782-A5DA-3C30630573F0}" srcOrd="1" destOrd="0" parTransId="{3A91C4EA-A34A-4B42-AB6F-F20DDB1AA4F3}" sibTransId="{1CA1DD06-AB5E-4FEC-BB2A-185EB53E0387}"/>
    <dgm:cxn modelId="{D8B5F2D6-9E91-447B-ADBC-F457DFC99C9E}" type="presOf" srcId="{84B07503-EF6C-4782-A5DA-3C30630573F0}" destId="{9A5635AD-FFF0-45DE-AC96-147C43FC096B}" srcOrd="1" destOrd="0" presId="urn:microsoft.com/office/officeart/2005/8/layout/target3"/>
    <dgm:cxn modelId="{2E3B8D01-E044-4B0C-8A07-47935FE3DAA0}" type="presOf" srcId="{98AD0FBA-D9C8-438F-A317-8D7CD8D8E4EE}" destId="{EA3CD1B1-8255-433E-8449-00CD1667ED91}" srcOrd="0" destOrd="0" presId="urn:microsoft.com/office/officeart/2005/8/layout/target3"/>
    <dgm:cxn modelId="{04929319-F053-46A4-B75E-FF555EB8F9DF}" type="presOf" srcId="{98AD0FBA-D9C8-438F-A317-8D7CD8D8E4EE}" destId="{005A9555-2BDD-4A95-BD60-87B6D48B0CFF}" srcOrd="1" destOrd="0" presId="urn:microsoft.com/office/officeart/2005/8/layout/target3"/>
    <dgm:cxn modelId="{00A00C94-F361-4F8E-ACCD-89D7D97F40D4}" srcId="{37C3190B-F380-4BD8-BB6D-794DFED68078}" destId="{98AD0FBA-D9C8-438F-A317-8D7CD8D8E4EE}" srcOrd="0" destOrd="0" parTransId="{7F8A5904-30F8-4F09-870C-33E58C7F7939}" sibTransId="{5812CF86-6199-4369-983E-47E611D99012}"/>
    <dgm:cxn modelId="{D5CACB84-C132-443C-B83D-1A98FE9740DD}" type="presOf" srcId="{84B07503-EF6C-4782-A5DA-3C30630573F0}" destId="{BDBA03F2-FDD5-4599-9F63-E6A71950BD19}" srcOrd="0" destOrd="0" presId="urn:microsoft.com/office/officeart/2005/8/layout/target3"/>
    <dgm:cxn modelId="{3709FE90-939C-40B9-93AF-0809364E5F5B}" type="presParOf" srcId="{CC508DE1-DF79-4748-B5E1-05E528498985}" destId="{FE15322A-F7F3-41BA-86EB-A678A7555BFA}" srcOrd="0" destOrd="0" presId="urn:microsoft.com/office/officeart/2005/8/layout/target3"/>
    <dgm:cxn modelId="{C40A7C0D-6F3C-4C2E-B8DF-19521358400F}" type="presParOf" srcId="{CC508DE1-DF79-4748-B5E1-05E528498985}" destId="{80D0764C-95C1-4C3E-8B1E-0BA51CF00B02}" srcOrd="1" destOrd="0" presId="urn:microsoft.com/office/officeart/2005/8/layout/target3"/>
    <dgm:cxn modelId="{FC6B3D9D-03CC-4436-9433-B974CF230A56}" type="presParOf" srcId="{CC508DE1-DF79-4748-B5E1-05E528498985}" destId="{EA3CD1B1-8255-433E-8449-00CD1667ED91}" srcOrd="2" destOrd="0" presId="urn:microsoft.com/office/officeart/2005/8/layout/target3"/>
    <dgm:cxn modelId="{96E5947C-9C16-4A94-AD87-C82C5CB73B06}" type="presParOf" srcId="{CC508DE1-DF79-4748-B5E1-05E528498985}" destId="{A73D1E80-F566-4839-A770-55FB7248E965}" srcOrd="3" destOrd="0" presId="urn:microsoft.com/office/officeart/2005/8/layout/target3"/>
    <dgm:cxn modelId="{E5ADD543-03A3-4A38-8B75-C4B0B22074FD}" type="presParOf" srcId="{CC508DE1-DF79-4748-B5E1-05E528498985}" destId="{E8FF8634-329A-4E1F-AC65-67E8AF14C35C}" srcOrd="4" destOrd="0" presId="urn:microsoft.com/office/officeart/2005/8/layout/target3"/>
    <dgm:cxn modelId="{03361EF6-D5BF-469A-96FA-B77AA55E9FD9}" type="presParOf" srcId="{CC508DE1-DF79-4748-B5E1-05E528498985}" destId="{BDBA03F2-FDD5-4599-9F63-E6A71950BD19}" srcOrd="5" destOrd="0" presId="urn:microsoft.com/office/officeart/2005/8/layout/target3"/>
    <dgm:cxn modelId="{B8A637F2-BACB-4EFF-B841-7503585FB2CB}" type="presParOf" srcId="{CC508DE1-DF79-4748-B5E1-05E528498985}" destId="{005A9555-2BDD-4A95-BD60-87B6D48B0CFF}" srcOrd="6" destOrd="0" presId="urn:microsoft.com/office/officeart/2005/8/layout/target3"/>
    <dgm:cxn modelId="{158672A2-7800-4079-B0A4-29A4255AD485}" type="presParOf" srcId="{CC508DE1-DF79-4748-B5E1-05E528498985}" destId="{9A5635AD-FFF0-45DE-AC96-147C43FC096B}" srcOrd="7" destOrd="0" presId="urn:microsoft.com/office/officeart/2005/8/layout/targe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52C940-2164-45E7-94B5-70DF41699E6B}"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9ADD47AB-67A7-4895-AD82-F96083EBADD4}">
      <dgm:prSet custT="1"/>
      <dgm:spPr/>
      <dgm:t>
        <a:bodyPr/>
        <a:lstStyle/>
        <a:p>
          <a:pPr rtl="0"/>
          <a:r>
            <a:rPr lang="en-US" sz="1900" dirty="0" smtClean="0"/>
            <a:t>Qualified subaccounts </a:t>
          </a:r>
          <a:endParaRPr lang="en-US" sz="1900" dirty="0"/>
        </a:p>
      </dgm:t>
    </dgm:pt>
    <dgm:pt modelId="{D7C1647D-857B-4214-A676-B41E332542EA}" type="parTrans" cxnId="{C989755C-BBEF-4DBD-A1F3-AFCB3B29059B}">
      <dgm:prSet/>
      <dgm:spPr/>
      <dgm:t>
        <a:bodyPr/>
        <a:lstStyle/>
        <a:p>
          <a:endParaRPr lang="en-US"/>
        </a:p>
      </dgm:t>
    </dgm:pt>
    <dgm:pt modelId="{7C1E29A4-F5AA-478F-B9B2-7639FD05D75D}" type="sibTrans" cxnId="{C989755C-BBEF-4DBD-A1F3-AFCB3B29059B}">
      <dgm:prSet/>
      <dgm:spPr/>
      <dgm:t>
        <a:bodyPr/>
        <a:lstStyle/>
        <a:p>
          <a:endParaRPr lang="en-US"/>
        </a:p>
      </dgm:t>
    </dgm:pt>
    <dgm:pt modelId="{CF24DE78-8BB0-4E4E-964F-DE8EF90D8CFB}">
      <dgm:prSet custT="1"/>
      <dgm:spPr/>
      <dgm:t>
        <a:bodyPr/>
        <a:lstStyle/>
        <a:p>
          <a:pPr rtl="0"/>
          <a:r>
            <a:rPr lang="en-US" sz="1900" dirty="0" smtClean="0">
              <a:solidFill>
                <a:srgbClr val="FF0000"/>
              </a:solidFill>
            </a:rPr>
            <a:t>6,491</a:t>
          </a:r>
          <a:endParaRPr lang="en-US" sz="1900" dirty="0">
            <a:solidFill>
              <a:srgbClr val="FF0000"/>
            </a:solidFill>
          </a:endParaRPr>
        </a:p>
      </dgm:t>
    </dgm:pt>
    <dgm:pt modelId="{B815A3BD-67F0-4A61-899C-4243C2E9BC59}" type="parTrans" cxnId="{34F9D0D9-ED5B-4383-94BA-CC4ACEBC1941}">
      <dgm:prSet/>
      <dgm:spPr/>
      <dgm:t>
        <a:bodyPr/>
        <a:lstStyle/>
        <a:p>
          <a:endParaRPr lang="en-US"/>
        </a:p>
      </dgm:t>
    </dgm:pt>
    <dgm:pt modelId="{17A2964E-30A5-4C8F-BEB2-CD9744A06BB2}" type="sibTrans" cxnId="{34F9D0D9-ED5B-4383-94BA-CC4ACEBC1941}">
      <dgm:prSet/>
      <dgm:spPr/>
      <dgm:t>
        <a:bodyPr/>
        <a:lstStyle/>
        <a:p>
          <a:endParaRPr lang="en-US"/>
        </a:p>
      </dgm:t>
    </dgm:pt>
    <dgm:pt modelId="{AA1BF04F-AEDE-45AF-983E-14E0FC5DFB4E}" type="pres">
      <dgm:prSet presAssocID="{6D52C940-2164-45E7-94B5-70DF41699E6B}" presName="Name0" presStyleCnt="0">
        <dgm:presLayoutVars>
          <dgm:chMax val="7"/>
          <dgm:dir/>
          <dgm:animLvl val="lvl"/>
          <dgm:resizeHandles val="exact"/>
        </dgm:presLayoutVars>
      </dgm:prSet>
      <dgm:spPr/>
      <dgm:t>
        <a:bodyPr/>
        <a:lstStyle/>
        <a:p>
          <a:endParaRPr lang="en-US"/>
        </a:p>
      </dgm:t>
    </dgm:pt>
    <dgm:pt modelId="{3EFDFC24-60E0-4F8E-A9C6-6F8565B6C22D}" type="pres">
      <dgm:prSet presAssocID="{9ADD47AB-67A7-4895-AD82-F96083EBADD4}" presName="circle1" presStyleLbl="node1" presStyleIdx="0" presStyleCnt="2"/>
      <dgm:spPr/>
    </dgm:pt>
    <dgm:pt modelId="{C0F2F83B-86E8-4F3B-BEE9-24476976A575}" type="pres">
      <dgm:prSet presAssocID="{9ADD47AB-67A7-4895-AD82-F96083EBADD4}" presName="space" presStyleCnt="0"/>
      <dgm:spPr/>
    </dgm:pt>
    <dgm:pt modelId="{FC1F24AB-18B0-4156-BB4E-4E293FE64CC4}" type="pres">
      <dgm:prSet presAssocID="{9ADD47AB-67A7-4895-AD82-F96083EBADD4}" presName="rect1" presStyleLbl="alignAcc1" presStyleIdx="0" presStyleCnt="2" custLinFactNeighborX="654"/>
      <dgm:spPr/>
      <dgm:t>
        <a:bodyPr/>
        <a:lstStyle/>
        <a:p>
          <a:endParaRPr lang="en-US"/>
        </a:p>
      </dgm:t>
    </dgm:pt>
    <dgm:pt modelId="{05B07D58-283B-4460-B392-4212C0C80081}" type="pres">
      <dgm:prSet presAssocID="{CF24DE78-8BB0-4E4E-964F-DE8EF90D8CFB}" presName="vertSpace2" presStyleLbl="node1" presStyleIdx="0" presStyleCnt="2"/>
      <dgm:spPr/>
    </dgm:pt>
    <dgm:pt modelId="{BDBDA543-31D9-46F0-A311-3FFB462932B9}" type="pres">
      <dgm:prSet presAssocID="{CF24DE78-8BB0-4E4E-964F-DE8EF90D8CFB}" presName="circle2" presStyleLbl="node1" presStyleIdx="1" presStyleCnt="2"/>
      <dgm:spPr/>
    </dgm:pt>
    <dgm:pt modelId="{B806C67E-28AE-4E7F-9B13-FDBC810CAB9E}" type="pres">
      <dgm:prSet presAssocID="{CF24DE78-8BB0-4E4E-964F-DE8EF90D8CFB}" presName="rect2" presStyleLbl="alignAcc1" presStyleIdx="1" presStyleCnt="2"/>
      <dgm:spPr/>
      <dgm:t>
        <a:bodyPr/>
        <a:lstStyle/>
        <a:p>
          <a:endParaRPr lang="en-US"/>
        </a:p>
      </dgm:t>
    </dgm:pt>
    <dgm:pt modelId="{28C84BBE-2A5F-4C47-8C06-2DAABBD21452}" type="pres">
      <dgm:prSet presAssocID="{9ADD47AB-67A7-4895-AD82-F96083EBADD4}" presName="rect1ParTxNoCh" presStyleLbl="alignAcc1" presStyleIdx="1" presStyleCnt="2">
        <dgm:presLayoutVars>
          <dgm:chMax val="1"/>
          <dgm:bulletEnabled val="1"/>
        </dgm:presLayoutVars>
      </dgm:prSet>
      <dgm:spPr/>
      <dgm:t>
        <a:bodyPr/>
        <a:lstStyle/>
        <a:p>
          <a:endParaRPr lang="en-US"/>
        </a:p>
      </dgm:t>
    </dgm:pt>
    <dgm:pt modelId="{1CDF1B8F-7134-46ED-8FE5-B69E999EB476}" type="pres">
      <dgm:prSet presAssocID="{CF24DE78-8BB0-4E4E-964F-DE8EF90D8CFB}" presName="rect2ParTxNoCh" presStyleLbl="alignAcc1" presStyleIdx="1" presStyleCnt="2">
        <dgm:presLayoutVars>
          <dgm:chMax val="1"/>
          <dgm:bulletEnabled val="1"/>
        </dgm:presLayoutVars>
      </dgm:prSet>
      <dgm:spPr/>
      <dgm:t>
        <a:bodyPr/>
        <a:lstStyle/>
        <a:p>
          <a:endParaRPr lang="en-US"/>
        </a:p>
      </dgm:t>
    </dgm:pt>
  </dgm:ptLst>
  <dgm:cxnLst>
    <dgm:cxn modelId="{34F9D0D9-ED5B-4383-94BA-CC4ACEBC1941}" srcId="{6D52C940-2164-45E7-94B5-70DF41699E6B}" destId="{CF24DE78-8BB0-4E4E-964F-DE8EF90D8CFB}" srcOrd="1" destOrd="0" parTransId="{B815A3BD-67F0-4A61-899C-4243C2E9BC59}" sibTransId="{17A2964E-30A5-4C8F-BEB2-CD9744A06BB2}"/>
    <dgm:cxn modelId="{7FE70DAF-28FC-4D7C-A152-C32000FE2115}" type="presOf" srcId="{9ADD47AB-67A7-4895-AD82-F96083EBADD4}" destId="{28C84BBE-2A5F-4C47-8C06-2DAABBD21452}" srcOrd="1" destOrd="0" presId="urn:microsoft.com/office/officeart/2005/8/layout/target3"/>
    <dgm:cxn modelId="{2A9A33A3-09F0-41F1-8F5F-56B271B4406B}" type="presOf" srcId="{CF24DE78-8BB0-4E4E-964F-DE8EF90D8CFB}" destId="{1CDF1B8F-7134-46ED-8FE5-B69E999EB476}" srcOrd="1" destOrd="0" presId="urn:microsoft.com/office/officeart/2005/8/layout/target3"/>
    <dgm:cxn modelId="{C989755C-BBEF-4DBD-A1F3-AFCB3B29059B}" srcId="{6D52C940-2164-45E7-94B5-70DF41699E6B}" destId="{9ADD47AB-67A7-4895-AD82-F96083EBADD4}" srcOrd="0" destOrd="0" parTransId="{D7C1647D-857B-4214-A676-B41E332542EA}" sibTransId="{7C1E29A4-F5AA-478F-B9B2-7639FD05D75D}"/>
    <dgm:cxn modelId="{6BD87D63-70A5-44AB-A51F-B6B0A898A26F}" type="presOf" srcId="{CF24DE78-8BB0-4E4E-964F-DE8EF90D8CFB}" destId="{B806C67E-28AE-4E7F-9B13-FDBC810CAB9E}" srcOrd="0" destOrd="0" presId="urn:microsoft.com/office/officeart/2005/8/layout/target3"/>
    <dgm:cxn modelId="{48E90C47-A5CC-4C71-B49F-611BE61324A6}" type="presOf" srcId="{6D52C940-2164-45E7-94B5-70DF41699E6B}" destId="{AA1BF04F-AEDE-45AF-983E-14E0FC5DFB4E}" srcOrd="0" destOrd="0" presId="urn:microsoft.com/office/officeart/2005/8/layout/target3"/>
    <dgm:cxn modelId="{44E6176D-634F-487A-9EED-6FF089671D53}" type="presOf" srcId="{9ADD47AB-67A7-4895-AD82-F96083EBADD4}" destId="{FC1F24AB-18B0-4156-BB4E-4E293FE64CC4}" srcOrd="0" destOrd="0" presId="urn:microsoft.com/office/officeart/2005/8/layout/target3"/>
    <dgm:cxn modelId="{EA2755D6-B385-4E27-812B-75647E54F60A}" type="presParOf" srcId="{AA1BF04F-AEDE-45AF-983E-14E0FC5DFB4E}" destId="{3EFDFC24-60E0-4F8E-A9C6-6F8565B6C22D}" srcOrd="0" destOrd="0" presId="urn:microsoft.com/office/officeart/2005/8/layout/target3"/>
    <dgm:cxn modelId="{5B3EB340-4AD6-49CB-8D00-B63BF747ECF0}" type="presParOf" srcId="{AA1BF04F-AEDE-45AF-983E-14E0FC5DFB4E}" destId="{C0F2F83B-86E8-4F3B-BEE9-24476976A575}" srcOrd="1" destOrd="0" presId="urn:microsoft.com/office/officeart/2005/8/layout/target3"/>
    <dgm:cxn modelId="{B3D38A46-3FE8-44AD-BB4D-3424EB81570D}" type="presParOf" srcId="{AA1BF04F-AEDE-45AF-983E-14E0FC5DFB4E}" destId="{FC1F24AB-18B0-4156-BB4E-4E293FE64CC4}" srcOrd="2" destOrd="0" presId="urn:microsoft.com/office/officeart/2005/8/layout/target3"/>
    <dgm:cxn modelId="{64CEE52C-14FA-4D10-A89C-DB4F04B58D38}" type="presParOf" srcId="{AA1BF04F-AEDE-45AF-983E-14E0FC5DFB4E}" destId="{05B07D58-283B-4460-B392-4212C0C80081}" srcOrd="3" destOrd="0" presId="urn:microsoft.com/office/officeart/2005/8/layout/target3"/>
    <dgm:cxn modelId="{435BA20E-E887-490A-A581-2D56C0C4BAA4}" type="presParOf" srcId="{AA1BF04F-AEDE-45AF-983E-14E0FC5DFB4E}" destId="{BDBDA543-31D9-46F0-A311-3FFB462932B9}" srcOrd="4" destOrd="0" presId="urn:microsoft.com/office/officeart/2005/8/layout/target3"/>
    <dgm:cxn modelId="{56B5736A-EA60-4EA9-B9AC-B79E3CFC796A}" type="presParOf" srcId="{AA1BF04F-AEDE-45AF-983E-14E0FC5DFB4E}" destId="{B806C67E-28AE-4E7F-9B13-FDBC810CAB9E}" srcOrd="5" destOrd="0" presId="urn:microsoft.com/office/officeart/2005/8/layout/target3"/>
    <dgm:cxn modelId="{774CDD01-DF9C-4919-A91C-89965B48F189}" type="presParOf" srcId="{AA1BF04F-AEDE-45AF-983E-14E0FC5DFB4E}" destId="{28C84BBE-2A5F-4C47-8C06-2DAABBD21452}" srcOrd="6" destOrd="0" presId="urn:microsoft.com/office/officeart/2005/8/layout/target3"/>
    <dgm:cxn modelId="{66A58348-C59F-4C0C-BD3D-157D3C06B4F7}" type="presParOf" srcId="{AA1BF04F-AEDE-45AF-983E-14E0FC5DFB4E}" destId="{1CDF1B8F-7134-46ED-8FE5-B69E999EB476}" srcOrd="7" destOrd="0" presId="urn:microsoft.com/office/officeart/2005/8/layout/target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C3190B-F380-4BD8-BB6D-794DFED68078}"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98AD0FBA-D9C8-438F-A317-8D7CD8D8E4EE}">
      <dgm:prSet custT="1"/>
      <dgm:spPr/>
      <dgm:t>
        <a:bodyPr/>
        <a:lstStyle/>
        <a:p>
          <a:pPr rtl="0"/>
          <a:r>
            <a:rPr lang="en-US" sz="1900" dirty="0" smtClean="0"/>
            <a:t>Drop outliers</a:t>
          </a:r>
          <a:endParaRPr lang="en-US" sz="1900" dirty="0"/>
        </a:p>
      </dgm:t>
    </dgm:pt>
    <dgm:pt modelId="{7F8A5904-30F8-4F09-870C-33E58C7F7939}" type="parTrans" cxnId="{00A00C94-F361-4F8E-ACCD-89D7D97F40D4}">
      <dgm:prSet/>
      <dgm:spPr/>
      <dgm:t>
        <a:bodyPr/>
        <a:lstStyle/>
        <a:p>
          <a:endParaRPr lang="en-US"/>
        </a:p>
      </dgm:t>
    </dgm:pt>
    <dgm:pt modelId="{5812CF86-6199-4369-983E-47E611D99012}" type="sibTrans" cxnId="{00A00C94-F361-4F8E-ACCD-89D7D97F40D4}">
      <dgm:prSet/>
      <dgm:spPr/>
      <dgm:t>
        <a:bodyPr/>
        <a:lstStyle/>
        <a:p>
          <a:endParaRPr lang="en-US"/>
        </a:p>
      </dgm:t>
    </dgm:pt>
    <dgm:pt modelId="{84B07503-EF6C-4782-A5DA-3C30630573F0}">
      <dgm:prSet custT="1"/>
      <dgm:spPr/>
      <dgm:t>
        <a:bodyPr/>
        <a:lstStyle/>
        <a:p>
          <a:pPr rtl="0"/>
          <a:r>
            <a:rPr lang="en-US" sz="1900" dirty="0" smtClean="0"/>
            <a:t>235</a:t>
          </a:r>
          <a:endParaRPr lang="en-US" sz="1900" dirty="0"/>
        </a:p>
      </dgm:t>
    </dgm:pt>
    <dgm:pt modelId="{3A91C4EA-A34A-4B42-AB6F-F20DDB1AA4F3}" type="parTrans" cxnId="{1A57116F-DB8F-4B11-AFB6-2A25A481EAC9}">
      <dgm:prSet/>
      <dgm:spPr/>
      <dgm:t>
        <a:bodyPr/>
        <a:lstStyle/>
        <a:p>
          <a:endParaRPr lang="en-US"/>
        </a:p>
      </dgm:t>
    </dgm:pt>
    <dgm:pt modelId="{1CA1DD06-AB5E-4FEC-BB2A-185EB53E0387}" type="sibTrans" cxnId="{1A57116F-DB8F-4B11-AFB6-2A25A481EAC9}">
      <dgm:prSet/>
      <dgm:spPr/>
      <dgm:t>
        <a:bodyPr/>
        <a:lstStyle/>
        <a:p>
          <a:endParaRPr lang="en-US"/>
        </a:p>
      </dgm:t>
    </dgm:pt>
    <dgm:pt modelId="{CC508DE1-DF79-4748-B5E1-05E528498985}" type="pres">
      <dgm:prSet presAssocID="{37C3190B-F380-4BD8-BB6D-794DFED68078}" presName="Name0" presStyleCnt="0">
        <dgm:presLayoutVars>
          <dgm:chMax val="7"/>
          <dgm:dir/>
          <dgm:animLvl val="lvl"/>
          <dgm:resizeHandles val="exact"/>
        </dgm:presLayoutVars>
      </dgm:prSet>
      <dgm:spPr/>
      <dgm:t>
        <a:bodyPr/>
        <a:lstStyle/>
        <a:p>
          <a:endParaRPr lang="en-US"/>
        </a:p>
      </dgm:t>
    </dgm:pt>
    <dgm:pt modelId="{FE15322A-F7F3-41BA-86EB-A678A7555BFA}" type="pres">
      <dgm:prSet presAssocID="{98AD0FBA-D9C8-438F-A317-8D7CD8D8E4EE}" presName="circle1" presStyleLbl="node1" presStyleIdx="0" presStyleCnt="2" custLinFactNeighborX="12362"/>
      <dgm:spPr>
        <a:blipFill rotWithShape="0">
          <a:blip xmlns:r="http://schemas.openxmlformats.org/officeDocument/2006/relationships" r:embed="rId1"/>
          <a:stretch>
            <a:fillRect/>
          </a:stretch>
        </a:blipFill>
      </dgm:spPr>
      <dgm:t>
        <a:bodyPr/>
        <a:lstStyle/>
        <a:p>
          <a:endParaRPr lang="en-US"/>
        </a:p>
      </dgm:t>
    </dgm:pt>
    <dgm:pt modelId="{80D0764C-95C1-4C3E-8B1E-0BA51CF00B02}" type="pres">
      <dgm:prSet presAssocID="{98AD0FBA-D9C8-438F-A317-8D7CD8D8E4EE}" presName="space" presStyleCnt="0"/>
      <dgm:spPr/>
    </dgm:pt>
    <dgm:pt modelId="{EA3CD1B1-8255-433E-8449-00CD1667ED91}" type="pres">
      <dgm:prSet presAssocID="{98AD0FBA-D9C8-438F-A317-8D7CD8D8E4EE}" presName="rect1" presStyleLbl="alignAcc1" presStyleIdx="0" presStyleCnt="2" custLinFactNeighborX="5736" custLinFactNeighborY="-1960"/>
      <dgm:spPr/>
      <dgm:t>
        <a:bodyPr/>
        <a:lstStyle/>
        <a:p>
          <a:endParaRPr lang="en-US"/>
        </a:p>
      </dgm:t>
    </dgm:pt>
    <dgm:pt modelId="{A73D1E80-F566-4839-A770-55FB7248E965}" type="pres">
      <dgm:prSet presAssocID="{84B07503-EF6C-4782-A5DA-3C30630573F0}" presName="vertSpace2" presStyleLbl="node1" presStyleIdx="0" presStyleCnt="2"/>
      <dgm:spPr/>
    </dgm:pt>
    <dgm:pt modelId="{E8FF8634-329A-4E1F-AC65-67E8AF14C35C}" type="pres">
      <dgm:prSet presAssocID="{84B07503-EF6C-4782-A5DA-3C30630573F0}" presName="circle2" presStyleLbl="node1" presStyleIdx="1" presStyleCnt="2"/>
      <dgm:spPr/>
    </dgm:pt>
    <dgm:pt modelId="{BDBA03F2-FDD5-4599-9F63-E6A71950BD19}" type="pres">
      <dgm:prSet presAssocID="{84B07503-EF6C-4782-A5DA-3C30630573F0}" presName="rect2" presStyleLbl="alignAcc1" presStyleIdx="1" presStyleCnt="2"/>
      <dgm:spPr/>
      <dgm:t>
        <a:bodyPr/>
        <a:lstStyle/>
        <a:p>
          <a:endParaRPr lang="en-US"/>
        </a:p>
      </dgm:t>
    </dgm:pt>
    <dgm:pt modelId="{005A9555-2BDD-4A95-BD60-87B6D48B0CFF}" type="pres">
      <dgm:prSet presAssocID="{98AD0FBA-D9C8-438F-A317-8D7CD8D8E4EE}" presName="rect1ParTxNoCh" presStyleLbl="alignAcc1" presStyleIdx="1" presStyleCnt="2">
        <dgm:presLayoutVars>
          <dgm:chMax val="1"/>
          <dgm:bulletEnabled val="1"/>
        </dgm:presLayoutVars>
      </dgm:prSet>
      <dgm:spPr/>
      <dgm:t>
        <a:bodyPr/>
        <a:lstStyle/>
        <a:p>
          <a:endParaRPr lang="en-US"/>
        </a:p>
      </dgm:t>
    </dgm:pt>
    <dgm:pt modelId="{9A5635AD-FFF0-45DE-AC96-147C43FC096B}" type="pres">
      <dgm:prSet presAssocID="{84B07503-EF6C-4782-A5DA-3C30630573F0}" presName="rect2ParTxNoCh" presStyleLbl="alignAcc1" presStyleIdx="1" presStyleCnt="2">
        <dgm:presLayoutVars>
          <dgm:chMax val="1"/>
          <dgm:bulletEnabled val="1"/>
        </dgm:presLayoutVars>
      </dgm:prSet>
      <dgm:spPr/>
      <dgm:t>
        <a:bodyPr/>
        <a:lstStyle/>
        <a:p>
          <a:endParaRPr lang="en-US"/>
        </a:p>
      </dgm:t>
    </dgm:pt>
  </dgm:ptLst>
  <dgm:cxnLst>
    <dgm:cxn modelId="{504FA6E4-0BC5-41AE-B205-F7B4FBCCED78}" type="presOf" srcId="{37C3190B-F380-4BD8-BB6D-794DFED68078}" destId="{CC508DE1-DF79-4748-B5E1-05E528498985}" srcOrd="0" destOrd="0" presId="urn:microsoft.com/office/officeart/2005/8/layout/target3"/>
    <dgm:cxn modelId="{1A57116F-DB8F-4B11-AFB6-2A25A481EAC9}" srcId="{37C3190B-F380-4BD8-BB6D-794DFED68078}" destId="{84B07503-EF6C-4782-A5DA-3C30630573F0}" srcOrd="1" destOrd="0" parTransId="{3A91C4EA-A34A-4B42-AB6F-F20DDB1AA4F3}" sibTransId="{1CA1DD06-AB5E-4FEC-BB2A-185EB53E0387}"/>
    <dgm:cxn modelId="{D8B5F2D6-9E91-447B-ADBC-F457DFC99C9E}" type="presOf" srcId="{84B07503-EF6C-4782-A5DA-3C30630573F0}" destId="{9A5635AD-FFF0-45DE-AC96-147C43FC096B}" srcOrd="1" destOrd="0" presId="urn:microsoft.com/office/officeart/2005/8/layout/target3"/>
    <dgm:cxn modelId="{2E3B8D01-E044-4B0C-8A07-47935FE3DAA0}" type="presOf" srcId="{98AD0FBA-D9C8-438F-A317-8D7CD8D8E4EE}" destId="{EA3CD1B1-8255-433E-8449-00CD1667ED91}" srcOrd="0" destOrd="0" presId="urn:microsoft.com/office/officeart/2005/8/layout/target3"/>
    <dgm:cxn modelId="{04929319-F053-46A4-B75E-FF555EB8F9DF}" type="presOf" srcId="{98AD0FBA-D9C8-438F-A317-8D7CD8D8E4EE}" destId="{005A9555-2BDD-4A95-BD60-87B6D48B0CFF}" srcOrd="1" destOrd="0" presId="urn:microsoft.com/office/officeart/2005/8/layout/target3"/>
    <dgm:cxn modelId="{00A00C94-F361-4F8E-ACCD-89D7D97F40D4}" srcId="{37C3190B-F380-4BD8-BB6D-794DFED68078}" destId="{98AD0FBA-D9C8-438F-A317-8D7CD8D8E4EE}" srcOrd="0" destOrd="0" parTransId="{7F8A5904-30F8-4F09-870C-33E58C7F7939}" sibTransId="{5812CF86-6199-4369-983E-47E611D99012}"/>
    <dgm:cxn modelId="{D5CACB84-C132-443C-B83D-1A98FE9740DD}" type="presOf" srcId="{84B07503-EF6C-4782-A5DA-3C30630573F0}" destId="{BDBA03F2-FDD5-4599-9F63-E6A71950BD19}" srcOrd="0" destOrd="0" presId="urn:microsoft.com/office/officeart/2005/8/layout/target3"/>
    <dgm:cxn modelId="{3709FE90-939C-40B9-93AF-0809364E5F5B}" type="presParOf" srcId="{CC508DE1-DF79-4748-B5E1-05E528498985}" destId="{FE15322A-F7F3-41BA-86EB-A678A7555BFA}" srcOrd="0" destOrd="0" presId="urn:microsoft.com/office/officeart/2005/8/layout/target3"/>
    <dgm:cxn modelId="{C40A7C0D-6F3C-4C2E-B8DF-19521358400F}" type="presParOf" srcId="{CC508DE1-DF79-4748-B5E1-05E528498985}" destId="{80D0764C-95C1-4C3E-8B1E-0BA51CF00B02}" srcOrd="1" destOrd="0" presId="urn:microsoft.com/office/officeart/2005/8/layout/target3"/>
    <dgm:cxn modelId="{FC6B3D9D-03CC-4436-9433-B974CF230A56}" type="presParOf" srcId="{CC508DE1-DF79-4748-B5E1-05E528498985}" destId="{EA3CD1B1-8255-433E-8449-00CD1667ED91}" srcOrd="2" destOrd="0" presId="urn:microsoft.com/office/officeart/2005/8/layout/target3"/>
    <dgm:cxn modelId="{96E5947C-9C16-4A94-AD87-C82C5CB73B06}" type="presParOf" srcId="{CC508DE1-DF79-4748-B5E1-05E528498985}" destId="{A73D1E80-F566-4839-A770-55FB7248E965}" srcOrd="3" destOrd="0" presId="urn:microsoft.com/office/officeart/2005/8/layout/target3"/>
    <dgm:cxn modelId="{E5ADD543-03A3-4A38-8B75-C4B0B22074FD}" type="presParOf" srcId="{CC508DE1-DF79-4748-B5E1-05E528498985}" destId="{E8FF8634-329A-4E1F-AC65-67E8AF14C35C}" srcOrd="4" destOrd="0" presId="urn:microsoft.com/office/officeart/2005/8/layout/target3"/>
    <dgm:cxn modelId="{03361EF6-D5BF-469A-96FA-B77AA55E9FD9}" type="presParOf" srcId="{CC508DE1-DF79-4748-B5E1-05E528498985}" destId="{BDBA03F2-FDD5-4599-9F63-E6A71950BD19}" srcOrd="5" destOrd="0" presId="urn:microsoft.com/office/officeart/2005/8/layout/target3"/>
    <dgm:cxn modelId="{B8A637F2-BACB-4EFF-B841-7503585FB2CB}" type="presParOf" srcId="{CC508DE1-DF79-4748-B5E1-05E528498985}" destId="{005A9555-2BDD-4A95-BD60-87B6D48B0CFF}" srcOrd="6" destOrd="0" presId="urn:microsoft.com/office/officeart/2005/8/layout/target3"/>
    <dgm:cxn modelId="{158672A2-7800-4079-B0A4-29A4255AD485}" type="presParOf" srcId="{CC508DE1-DF79-4748-B5E1-05E528498985}" destId="{9A5635AD-FFF0-45DE-AC96-147C43FC096B}" srcOrd="7" destOrd="0" presId="urn:microsoft.com/office/officeart/2005/8/layout/target3"/>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A0A156C-B4E5-4EE4-B621-1E56A99C1407}"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7B68080E-3460-4EDA-AA62-3F8E06DFDEBC}" type="pres">
      <dgm:prSet presAssocID="{CA0A156C-B4E5-4EE4-B621-1E56A99C1407}" presName="compositeShape" presStyleCnt="0">
        <dgm:presLayoutVars>
          <dgm:chMax val="7"/>
          <dgm:dir/>
          <dgm:resizeHandles val="exact"/>
        </dgm:presLayoutVars>
      </dgm:prSet>
      <dgm:spPr/>
      <dgm:t>
        <a:bodyPr/>
        <a:lstStyle/>
        <a:p>
          <a:endParaRPr lang="en-US"/>
        </a:p>
      </dgm:t>
    </dgm:pt>
  </dgm:ptLst>
  <dgm:cxnLst>
    <dgm:cxn modelId="{83D00C49-9AFB-49A9-87EE-29420C658F45}" type="presOf" srcId="{CA0A156C-B4E5-4EE4-B621-1E56A99C1407}" destId="{7B68080E-3460-4EDA-AA62-3F8E06DFDEBC}"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6147ABD-8EDD-450D-861D-72E68E3631D3}"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17857CE6-0F3B-4F12-9EFE-61AA624FC4EE}" type="pres">
      <dgm:prSet presAssocID="{B6147ABD-8EDD-450D-861D-72E68E3631D3}" presName="compositeShape" presStyleCnt="0">
        <dgm:presLayoutVars>
          <dgm:chMax val="7"/>
          <dgm:dir/>
          <dgm:resizeHandles val="exact"/>
        </dgm:presLayoutVars>
      </dgm:prSet>
      <dgm:spPr/>
      <dgm:t>
        <a:bodyPr/>
        <a:lstStyle/>
        <a:p>
          <a:endParaRPr lang="en-US"/>
        </a:p>
      </dgm:t>
    </dgm:pt>
  </dgm:ptLst>
  <dgm:cxnLst>
    <dgm:cxn modelId="{62AB04C2-52F9-48A0-A296-2AA32346EEB7}" type="presOf" srcId="{B6147ABD-8EDD-450D-861D-72E68E3631D3}" destId="{17857CE6-0F3B-4F12-9EFE-61AA624FC4EE}" srcOrd="0" destOrd="0" presId="urn:microsoft.com/office/officeart/2005/8/layout/ven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ABEF814-E108-4201-BA82-B84F4BB51D6A}" type="doc">
      <dgm:prSet loTypeId="urn:microsoft.com/office/officeart/2005/8/layout/target3" loCatId="relationship" qsTypeId="urn:microsoft.com/office/officeart/2005/8/quickstyle/simple1" qsCatId="simple" csTypeId="urn:microsoft.com/office/officeart/2005/8/colors/accent2_2" csCatId="accent2" phldr="1"/>
      <dgm:spPr/>
      <dgm:t>
        <a:bodyPr/>
        <a:lstStyle/>
        <a:p>
          <a:endParaRPr lang="en-US"/>
        </a:p>
      </dgm:t>
    </dgm:pt>
    <dgm:pt modelId="{E2AD6477-2E93-4D06-8293-C1B90ED7C6FE}">
      <dgm:prSet/>
      <dgm:spPr>
        <a:ln>
          <a:solidFill>
            <a:srgbClr val="FF0000"/>
          </a:solidFill>
        </a:ln>
      </dgm:spPr>
      <dgm:t>
        <a:bodyPr/>
        <a:lstStyle/>
        <a:p>
          <a:pPr rtl="0"/>
          <a:r>
            <a:rPr lang="en-US" dirty="0" smtClean="0"/>
            <a:t>There are 56 behavior variables used for cluster analysis </a:t>
          </a:r>
          <a:endParaRPr lang="en-US" dirty="0"/>
        </a:p>
      </dgm:t>
    </dgm:pt>
    <dgm:pt modelId="{7BCAA602-C66A-450C-ABEF-FC4E6C41BB92}" type="parTrans" cxnId="{AFE6482D-4892-4BAB-80FE-1D32B057A479}">
      <dgm:prSet/>
      <dgm:spPr/>
      <dgm:t>
        <a:bodyPr/>
        <a:lstStyle/>
        <a:p>
          <a:endParaRPr lang="en-US"/>
        </a:p>
      </dgm:t>
    </dgm:pt>
    <dgm:pt modelId="{2CD82819-0EDC-46E8-A1F2-37E04350BA5F}" type="sibTrans" cxnId="{AFE6482D-4892-4BAB-80FE-1D32B057A479}">
      <dgm:prSet/>
      <dgm:spPr/>
      <dgm:t>
        <a:bodyPr/>
        <a:lstStyle/>
        <a:p>
          <a:endParaRPr lang="en-US"/>
        </a:p>
      </dgm:t>
    </dgm:pt>
    <dgm:pt modelId="{4CDFE2CE-729A-4814-9DD7-C04C84C8896D}" type="pres">
      <dgm:prSet presAssocID="{4ABEF814-E108-4201-BA82-B84F4BB51D6A}" presName="Name0" presStyleCnt="0">
        <dgm:presLayoutVars>
          <dgm:chMax val="7"/>
          <dgm:dir/>
          <dgm:animLvl val="lvl"/>
          <dgm:resizeHandles val="exact"/>
        </dgm:presLayoutVars>
      </dgm:prSet>
      <dgm:spPr/>
      <dgm:t>
        <a:bodyPr/>
        <a:lstStyle/>
        <a:p>
          <a:endParaRPr lang="en-US"/>
        </a:p>
      </dgm:t>
    </dgm:pt>
    <dgm:pt modelId="{18611B33-3802-43CA-A43C-10FB954A1F75}" type="pres">
      <dgm:prSet presAssocID="{E2AD6477-2E93-4D06-8293-C1B90ED7C6FE}" presName="circle1" presStyleLbl="node1" presStyleIdx="0" presStyleCnt="1" custLinFactNeighborX="-1439"/>
      <dgm:spPr>
        <a:solidFill>
          <a:srgbClr val="FF0000"/>
        </a:solidFill>
        <a:ln>
          <a:solidFill>
            <a:srgbClr val="FF0000"/>
          </a:solidFill>
        </a:ln>
      </dgm:spPr>
      <dgm:t>
        <a:bodyPr/>
        <a:lstStyle/>
        <a:p>
          <a:endParaRPr lang="en-US"/>
        </a:p>
      </dgm:t>
    </dgm:pt>
    <dgm:pt modelId="{32776FC0-134C-4DBB-B323-F81F3B8C09D1}" type="pres">
      <dgm:prSet presAssocID="{E2AD6477-2E93-4D06-8293-C1B90ED7C6FE}" presName="space" presStyleCnt="0"/>
      <dgm:spPr/>
      <dgm:t>
        <a:bodyPr/>
        <a:lstStyle/>
        <a:p>
          <a:endParaRPr lang="en-US"/>
        </a:p>
      </dgm:t>
    </dgm:pt>
    <dgm:pt modelId="{AD1A6C7F-6193-475B-BBFF-ACC431EC52BE}" type="pres">
      <dgm:prSet presAssocID="{E2AD6477-2E93-4D06-8293-C1B90ED7C6FE}" presName="rect1" presStyleLbl="alignAcc1" presStyleIdx="0" presStyleCnt="1" custLinFactNeighborX="0" custLinFactNeighborY="6260"/>
      <dgm:spPr/>
      <dgm:t>
        <a:bodyPr/>
        <a:lstStyle/>
        <a:p>
          <a:endParaRPr lang="en-US"/>
        </a:p>
      </dgm:t>
    </dgm:pt>
    <dgm:pt modelId="{A2BAE7A9-F449-41DE-A52B-93FD84E8CF7C}" type="pres">
      <dgm:prSet presAssocID="{E2AD6477-2E93-4D06-8293-C1B90ED7C6FE}" presName="rect1ParTxNoCh" presStyleLbl="alignAcc1" presStyleIdx="0" presStyleCnt="1">
        <dgm:presLayoutVars>
          <dgm:chMax val="1"/>
          <dgm:bulletEnabled val="1"/>
        </dgm:presLayoutVars>
      </dgm:prSet>
      <dgm:spPr/>
      <dgm:t>
        <a:bodyPr/>
        <a:lstStyle/>
        <a:p>
          <a:endParaRPr lang="en-US"/>
        </a:p>
      </dgm:t>
    </dgm:pt>
  </dgm:ptLst>
  <dgm:cxnLst>
    <dgm:cxn modelId="{B68209D7-0C57-4A5B-9DB9-878CC4F3B99B}" type="presOf" srcId="{4ABEF814-E108-4201-BA82-B84F4BB51D6A}" destId="{4CDFE2CE-729A-4814-9DD7-C04C84C8896D}" srcOrd="0" destOrd="0" presId="urn:microsoft.com/office/officeart/2005/8/layout/target3"/>
    <dgm:cxn modelId="{AFE6482D-4892-4BAB-80FE-1D32B057A479}" srcId="{4ABEF814-E108-4201-BA82-B84F4BB51D6A}" destId="{E2AD6477-2E93-4D06-8293-C1B90ED7C6FE}" srcOrd="0" destOrd="0" parTransId="{7BCAA602-C66A-450C-ABEF-FC4E6C41BB92}" sibTransId="{2CD82819-0EDC-46E8-A1F2-37E04350BA5F}"/>
    <dgm:cxn modelId="{2927FEBF-0ED8-45C4-AF61-A9915838FF3F}" type="presOf" srcId="{E2AD6477-2E93-4D06-8293-C1B90ED7C6FE}" destId="{A2BAE7A9-F449-41DE-A52B-93FD84E8CF7C}" srcOrd="1" destOrd="0" presId="urn:microsoft.com/office/officeart/2005/8/layout/target3"/>
    <dgm:cxn modelId="{4A8892C3-1813-423A-BF73-E22DC1B72F79}" type="presOf" srcId="{E2AD6477-2E93-4D06-8293-C1B90ED7C6FE}" destId="{AD1A6C7F-6193-475B-BBFF-ACC431EC52BE}" srcOrd="0" destOrd="0" presId="urn:microsoft.com/office/officeart/2005/8/layout/target3"/>
    <dgm:cxn modelId="{58461DBA-D15D-4778-9E34-43B8F075272D}" type="presParOf" srcId="{4CDFE2CE-729A-4814-9DD7-C04C84C8896D}" destId="{18611B33-3802-43CA-A43C-10FB954A1F75}" srcOrd="0" destOrd="0" presId="urn:microsoft.com/office/officeart/2005/8/layout/target3"/>
    <dgm:cxn modelId="{09E949F8-BD5B-4BBF-8424-DF836D92EDCB}" type="presParOf" srcId="{4CDFE2CE-729A-4814-9DD7-C04C84C8896D}" destId="{32776FC0-134C-4DBB-B323-F81F3B8C09D1}" srcOrd="1" destOrd="0" presId="urn:microsoft.com/office/officeart/2005/8/layout/target3"/>
    <dgm:cxn modelId="{D326EE1B-92DB-4340-A8E0-A291EB41C150}" type="presParOf" srcId="{4CDFE2CE-729A-4814-9DD7-C04C84C8896D}" destId="{AD1A6C7F-6193-475B-BBFF-ACC431EC52BE}" srcOrd="2" destOrd="0" presId="urn:microsoft.com/office/officeart/2005/8/layout/target3"/>
    <dgm:cxn modelId="{2B4634B0-895E-44B9-A0E9-9290A877A8B7}" type="presParOf" srcId="{4CDFE2CE-729A-4814-9DD7-C04C84C8896D}" destId="{A2BAE7A9-F449-41DE-A52B-93FD84E8CF7C}" srcOrd="3" destOrd="0" presId="urn:microsoft.com/office/officeart/2005/8/layout/target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1C41C68-C530-49E5-A517-337DA365B420}" type="doc">
      <dgm:prSet loTypeId="urn:microsoft.com/office/officeart/2005/8/layout/StepDownProcess" loCatId="process" qsTypeId="urn:microsoft.com/office/officeart/2005/8/quickstyle/simple1" qsCatId="simple" csTypeId="urn:microsoft.com/office/officeart/2005/8/colors/colorful5" csCatId="colorful" phldr="1"/>
      <dgm:spPr/>
      <dgm:t>
        <a:bodyPr/>
        <a:lstStyle/>
        <a:p>
          <a:endParaRPr lang="en-US"/>
        </a:p>
      </dgm:t>
    </dgm:pt>
    <dgm:pt modelId="{64FD507A-FD23-45CA-BECC-D28F55180FDD}">
      <dgm:prSet phldrT="[Text]"/>
      <dgm:spPr/>
      <dgm:t>
        <a:bodyPr/>
        <a:lstStyle/>
        <a:p>
          <a:r>
            <a:rPr lang="en-US" dirty="0" smtClean="0"/>
            <a:t>6,726 subaccounts with 56 behavior variables</a:t>
          </a:r>
          <a:endParaRPr lang="en-US" dirty="0"/>
        </a:p>
      </dgm:t>
    </dgm:pt>
    <dgm:pt modelId="{653E34CD-DAED-41E9-84CF-B3618E5FEADF}" type="parTrans" cxnId="{D3DFBF72-3693-46BA-9578-01F61C978A20}">
      <dgm:prSet/>
      <dgm:spPr/>
      <dgm:t>
        <a:bodyPr/>
        <a:lstStyle/>
        <a:p>
          <a:endParaRPr lang="en-US"/>
        </a:p>
      </dgm:t>
    </dgm:pt>
    <dgm:pt modelId="{CA32F8E4-F189-4A49-BA0F-006E4A9BE3BB}" type="sibTrans" cxnId="{D3DFBF72-3693-46BA-9578-01F61C978A20}">
      <dgm:prSet/>
      <dgm:spPr/>
      <dgm:t>
        <a:bodyPr/>
        <a:lstStyle/>
        <a:p>
          <a:endParaRPr lang="en-US"/>
        </a:p>
      </dgm:t>
    </dgm:pt>
    <dgm:pt modelId="{EC21BBC9-0E10-4692-A7C1-00CAC21675A4}">
      <dgm:prSet phldrT="[Text]"/>
      <dgm:spPr/>
      <dgm:t>
        <a:bodyPr/>
        <a:lstStyle/>
        <a:p>
          <a:r>
            <a:rPr lang="en-US" dirty="0" smtClean="0"/>
            <a:t>Replace missing value with 0</a:t>
          </a:r>
          <a:endParaRPr lang="en-US" dirty="0"/>
        </a:p>
      </dgm:t>
    </dgm:pt>
    <dgm:pt modelId="{89F53BBE-722D-41A5-B37E-3042D63F5FA8}" type="parTrans" cxnId="{1849DF51-1775-4242-BB4D-2B6F56607FAA}">
      <dgm:prSet/>
      <dgm:spPr/>
      <dgm:t>
        <a:bodyPr/>
        <a:lstStyle/>
        <a:p>
          <a:endParaRPr lang="en-US"/>
        </a:p>
      </dgm:t>
    </dgm:pt>
    <dgm:pt modelId="{2077C83B-E40C-4007-B62A-A370DDE230B0}" type="sibTrans" cxnId="{1849DF51-1775-4242-BB4D-2B6F56607FAA}">
      <dgm:prSet/>
      <dgm:spPr/>
      <dgm:t>
        <a:bodyPr/>
        <a:lstStyle/>
        <a:p>
          <a:endParaRPr lang="en-US"/>
        </a:p>
      </dgm:t>
    </dgm:pt>
    <dgm:pt modelId="{FC484D15-DEE6-44B9-9327-5CA6FEFA06CF}">
      <dgm:prSet phldrT="[Text]"/>
      <dgm:spPr/>
      <dgm:t>
        <a:bodyPr/>
        <a:lstStyle/>
        <a:p>
          <a:r>
            <a:rPr lang="en-US" dirty="0" smtClean="0"/>
            <a:t>Replace 1.1% extreme values </a:t>
          </a:r>
          <a:endParaRPr lang="en-US" dirty="0"/>
        </a:p>
      </dgm:t>
    </dgm:pt>
    <dgm:pt modelId="{FC7A55B4-2938-441B-A9AD-637ED9D45830}" type="parTrans" cxnId="{5E3CB5C8-6621-4668-A8D1-DB7ACF349008}">
      <dgm:prSet/>
      <dgm:spPr/>
      <dgm:t>
        <a:bodyPr/>
        <a:lstStyle/>
        <a:p>
          <a:endParaRPr lang="en-US"/>
        </a:p>
      </dgm:t>
    </dgm:pt>
    <dgm:pt modelId="{EB777BEC-9C49-4BB6-8805-7636A9914BA0}" type="sibTrans" cxnId="{5E3CB5C8-6621-4668-A8D1-DB7ACF349008}">
      <dgm:prSet/>
      <dgm:spPr/>
      <dgm:t>
        <a:bodyPr/>
        <a:lstStyle/>
        <a:p>
          <a:endParaRPr lang="en-US"/>
        </a:p>
      </dgm:t>
    </dgm:pt>
    <dgm:pt modelId="{E20BDDF1-63F0-474F-B844-83B7A1633D46}" type="pres">
      <dgm:prSet presAssocID="{C1C41C68-C530-49E5-A517-337DA365B420}" presName="rootnode" presStyleCnt="0">
        <dgm:presLayoutVars>
          <dgm:chMax/>
          <dgm:chPref/>
          <dgm:dir/>
          <dgm:animLvl val="lvl"/>
        </dgm:presLayoutVars>
      </dgm:prSet>
      <dgm:spPr/>
      <dgm:t>
        <a:bodyPr/>
        <a:lstStyle/>
        <a:p>
          <a:endParaRPr lang="en-US"/>
        </a:p>
      </dgm:t>
    </dgm:pt>
    <dgm:pt modelId="{9424C631-E100-44A4-A719-98661502D3B1}" type="pres">
      <dgm:prSet presAssocID="{64FD507A-FD23-45CA-BECC-D28F55180FDD}" presName="composite" presStyleCnt="0"/>
      <dgm:spPr/>
    </dgm:pt>
    <dgm:pt modelId="{4CD86A7B-F3F5-4948-AC29-68FC845FC107}" type="pres">
      <dgm:prSet presAssocID="{64FD507A-FD23-45CA-BECC-D28F55180FDD}" presName="bentUpArrow1" presStyleLbl="alignImgPlace1" presStyleIdx="0" presStyleCnt="2"/>
      <dgm:spPr/>
    </dgm:pt>
    <dgm:pt modelId="{2465C9EE-5DAF-4356-960A-17C74DBCE99F}" type="pres">
      <dgm:prSet presAssocID="{64FD507A-FD23-45CA-BECC-D28F55180FDD}" presName="ParentText" presStyleLbl="node1" presStyleIdx="0" presStyleCnt="3" custScaleX="201986">
        <dgm:presLayoutVars>
          <dgm:chMax val="1"/>
          <dgm:chPref val="1"/>
          <dgm:bulletEnabled val="1"/>
        </dgm:presLayoutVars>
      </dgm:prSet>
      <dgm:spPr/>
      <dgm:t>
        <a:bodyPr/>
        <a:lstStyle/>
        <a:p>
          <a:endParaRPr lang="en-US"/>
        </a:p>
      </dgm:t>
    </dgm:pt>
    <dgm:pt modelId="{EF37EF26-377F-4158-8DF0-89CC9CB41159}" type="pres">
      <dgm:prSet presAssocID="{64FD507A-FD23-45CA-BECC-D28F55180FDD}" presName="ChildText" presStyleLbl="revTx" presStyleIdx="0" presStyleCnt="2">
        <dgm:presLayoutVars>
          <dgm:chMax val="0"/>
          <dgm:chPref val="0"/>
          <dgm:bulletEnabled val="1"/>
        </dgm:presLayoutVars>
      </dgm:prSet>
      <dgm:spPr/>
    </dgm:pt>
    <dgm:pt modelId="{3839B876-F7B3-4586-8982-986DCAC17503}" type="pres">
      <dgm:prSet presAssocID="{CA32F8E4-F189-4A49-BA0F-006E4A9BE3BB}" presName="sibTrans" presStyleCnt="0"/>
      <dgm:spPr/>
    </dgm:pt>
    <dgm:pt modelId="{B077F81A-D7D7-458A-92D7-EE9174A9FEB7}" type="pres">
      <dgm:prSet presAssocID="{EC21BBC9-0E10-4692-A7C1-00CAC21675A4}" presName="composite" presStyleCnt="0"/>
      <dgm:spPr/>
    </dgm:pt>
    <dgm:pt modelId="{87BC992E-9EC1-4332-86AE-6500D9446958}" type="pres">
      <dgm:prSet presAssocID="{EC21BBC9-0E10-4692-A7C1-00CAC21675A4}" presName="bentUpArrow1" presStyleLbl="alignImgPlace1" presStyleIdx="1" presStyleCnt="2"/>
      <dgm:spPr>
        <a:blipFill rotWithShape="0">
          <a:blip xmlns:r="http://schemas.openxmlformats.org/officeDocument/2006/relationships" r:embed="rId1"/>
          <a:stretch>
            <a:fillRect/>
          </a:stretch>
        </a:blipFill>
      </dgm:spPr>
      <dgm:t>
        <a:bodyPr/>
        <a:lstStyle/>
        <a:p>
          <a:endParaRPr lang="en-US"/>
        </a:p>
      </dgm:t>
    </dgm:pt>
    <dgm:pt modelId="{62BBFB3D-EDB2-4E7F-B619-1040981BB951}" type="pres">
      <dgm:prSet presAssocID="{EC21BBC9-0E10-4692-A7C1-00CAC21675A4}" presName="ParentText" presStyleLbl="node1" presStyleIdx="1" presStyleCnt="3" custScaleX="153780">
        <dgm:presLayoutVars>
          <dgm:chMax val="1"/>
          <dgm:chPref val="1"/>
          <dgm:bulletEnabled val="1"/>
        </dgm:presLayoutVars>
      </dgm:prSet>
      <dgm:spPr/>
      <dgm:t>
        <a:bodyPr/>
        <a:lstStyle/>
        <a:p>
          <a:endParaRPr lang="en-US"/>
        </a:p>
      </dgm:t>
    </dgm:pt>
    <dgm:pt modelId="{DB47DF12-A03F-4935-BBC7-E34801AA4238}" type="pres">
      <dgm:prSet presAssocID="{EC21BBC9-0E10-4692-A7C1-00CAC21675A4}" presName="ChildText" presStyleLbl="revTx" presStyleIdx="1" presStyleCnt="2">
        <dgm:presLayoutVars>
          <dgm:chMax val="0"/>
          <dgm:chPref val="0"/>
          <dgm:bulletEnabled val="1"/>
        </dgm:presLayoutVars>
      </dgm:prSet>
      <dgm:spPr/>
      <dgm:t>
        <a:bodyPr/>
        <a:lstStyle/>
        <a:p>
          <a:endParaRPr lang="en-US"/>
        </a:p>
      </dgm:t>
    </dgm:pt>
    <dgm:pt modelId="{0DCF6D72-4C40-44CC-BDE3-43AB881368C4}" type="pres">
      <dgm:prSet presAssocID="{2077C83B-E40C-4007-B62A-A370DDE230B0}" presName="sibTrans" presStyleCnt="0"/>
      <dgm:spPr/>
    </dgm:pt>
    <dgm:pt modelId="{9FA4CF21-07E0-44BE-8642-3C5DB54BC0F9}" type="pres">
      <dgm:prSet presAssocID="{FC484D15-DEE6-44B9-9327-5CA6FEFA06CF}" presName="composite" presStyleCnt="0"/>
      <dgm:spPr/>
    </dgm:pt>
    <dgm:pt modelId="{012B4F77-F33A-4A72-BC9F-D87B8408D8CE}" type="pres">
      <dgm:prSet presAssocID="{FC484D15-DEE6-44B9-9327-5CA6FEFA06CF}" presName="ParentText" presStyleLbl="node1" presStyleIdx="2" presStyleCnt="3" custScaleX="135432">
        <dgm:presLayoutVars>
          <dgm:chMax val="1"/>
          <dgm:chPref val="1"/>
          <dgm:bulletEnabled val="1"/>
        </dgm:presLayoutVars>
      </dgm:prSet>
      <dgm:spPr/>
      <dgm:t>
        <a:bodyPr/>
        <a:lstStyle/>
        <a:p>
          <a:endParaRPr lang="en-US"/>
        </a:p>
      </dgm:t>
    </dgm:pt>
  </dgm:ptLst>
  <dgm:cxnLst>
    <dgm:cxn modelId="{5E3CB5C8-6621-4668-A8D1-DB7ACF349008}" srcId="{C1C41C68-C530-49E5-A517-337DA365B420}" destId="{FC484D15-DEE6-44B9-9327-5CA6FEFA06CF}" srcOrd="2" destOrd="0" parTransId="{FC7A55B4-2938-441B-A9AD-637ED9D45830}" sibTransId="{EB777BEC-9C49-4BB6-8805-7636A9914BA0}"/>
    <dgm:cxn modelId="{DAD6CDE7-87C7-4331-84D5-D64FB568E502}" type="presOf" srcId="{C1C41C68-C530-49E5-A517-337DA365B420}" destId="{E20BDDF1-63F0-474F-B844-83B7A1633D46}" srcOrd="0" destOrd="0" presId="urn:microsoft.com/office/officeart/2005/8/layout/StepDownProcess"/>
    <dgm:cxn modelId="{310724E8-F5EA-4D91-9A95-2443C40BFC40}" type="presOf" srcId="{FC484D15-DEE6-44B9-9327-5CA6FEFA06CF}" destId="{012B4F77-F33A-4A72-BC9F-D87B8408D8CE}" srcOrd="0" destOrd="0" presId="urn:microsoft.com/office/officeart/2005/8/layout/StepDownProcess"/>
    <dgm:cxn modelId="{D3DFBF72-3693-46BA-9578-01F61C978A20}" srcId="{C1C41C68-C530-49E5-A517-337DA365B420}" destId="{64FD507A-FD23-45CA-BECC-D28F55180FDD}" srcOrd="0" destOrd="0" parTransId="{653E34CD-DAED-41E9-84CF-B3618E5FEADF}" sibTransId="{CA32F8E4-F189-4A49-BA0F-006E4A9BE3BB}"/>
    <dgm:cxn modelId="{8D20F4E8-AE3B-45C2-9F89-1A8D9D81B83D}" type="presOf" srcId="{64FD507A-FD23-45CA-BECC-D28F55180FDD}" destId="{2465C9EE-5DAF-4356-960A-17C74DBCE99F}" srcOrd="0" destOrd="0" presId="urn:microsoft.com/office/officeart/2005/8/layout/StepDownProcess"/>
    <dgm:cxn modelId="{1849DF51-1775-4242-BB4D-2B6F56607FAA}" srcId="{C1C41C68-C530-49E5-A517-337DA365B420}" destId="{EC21BBC9-0E10-4692-A7C1-00CAC21675A4}" srcOrd="1" destOrd="0" parTransId="{89F53BBE-722D-41A5-B37E-3042D63F5FA8}" sibTransId="{2077C83B-E40C-4007-B62A-A370DDE230B0}"/>
    <dgm:cxn modelId="{E520A245-F175-4AFE-BBD1-F4044080216E}" type="presOf" srcId="{EC21BBC9-0E10-4692-A7C1-00CAC21675A4}" destId="{62BBFB3D-EDB2-4E7F-B619-1040981BB951}" srcOrd="0" destOrd="0" presId="urn:microsoft.com/office/officeart/2005/8/layout/StepDownProcess"/>
    <dgm:cxn modelId="{E2BD9D3C-8681-484B-9D6C-DC0BA164452F}" type="presParOf" srcId="{E20BDDF1-63F0-474F-B844-83B7A1633D46}" destId="{9424C631-E100-44A4-A719-98661502D3B1}" srcOrd="0" destOrd="0" presId="urn:microsoft.com/office/officeart/2005/8/layout/StepDownProcess"/>
    <dgm:cxn modelId="{F11A102E-56A2-41E5-B5FE-CC655D492B89}" type="presParOf" srcId="{9424C631-E100-44A4-A719-98661502D3B1}" destId="{4CD86A7B-F3F5-4948-AC29-68FC845FC107}" srcOrd="0" destOrd="0" presId="urn:microsoft.com/office/officeart/2005/8/layout/StepDownProcess"/>
    <dgm:cxn modelId="{1C2B18EC-468D-4376-BCBD-D75712D96095}" type="presParOf" srcId="{9424C631-E100-44A4-A719-98661502D3B1}" destId="{2465C9EE-5DAF-4356-960A-17C74DBCE99F}" srcOrd="1" destOrd="0" presId="urn:microsoft.com/office/officeart/2005/8/layout/StepDownProcess"/>
    <dgm:cxn modelId="{EC104F83-AB7D-4590-9133-B32D1E2E0277}" type="presParOf" srcId="{9424C631-E100-44A4-A719-98661502D3B1}" destId="{EF37EF26-377F-4158-8DF0-89CC9CB41159}" srcOrd="2" destOrd="0" presId="urn:microsoft.com/office/officeart/2005/8/layout/StepDownProcess"/>
    <dgm:cxn modelId="{C4F8734A-C60F-407D-8AB1-44EC7C85C0BF}" type="presParOf" srcId="{E20BDDF1-63F0-474F-B844-83B7A1633D46}" destId="{3839B876-F7B3-4586-8982-986DCAC17503}" srcOrd="1" destOrd="0" presId="urn:microsoft.com/office/officeart/2005/8/layout/StepDownProcess"/>
    <dgm:cxn modelId="{2726B264-A4CA-41E7-84F6-2D66A8A46618}" type="presParOf" srcId="{E20BDDF1-63F0-474F-B844-83B7A1633D46}" destId="{B077F81A-D7D7-458A-92D7-EE9174A9FEB7}" srcOrd="2" destOrd="0" presId="urn:microsoft.com/office/officeart/2005/8/layout/StepDownProcess"/>
    <dgm:cxn modelId="{261BB0B8-649F-434B-BA6F-FF1A20CE634B}" type="presParOf" srcId="{B077F81A-D7D7-458A-92D7-EE9174A9FEB7}" destId="{87BC992E-9EC1-4332-86AE-6500D9446958}" srcOrd="0" destOrd="0" presId="urn:microsoft.com/office/officeart/2005/8/layout/StepDownProcess"/>
    <dgm:cxn modelId="{A7242046-B279-41B0-AA20-0F9146F4D7FE}" type="presParOf" srcId="{B077F81A-D7D7-458A-92D7-EE9174A9FEB7}" destId="{62BBFB3D-EDB2-4E7F-B619-1040981BB951}" srcOrd="1" destOrd="0" presId="urn:microsoft.com/office/officeart/2005/8/layout/StepDownProcess"/>
    <dgm:cxn modelId="{4B14B5DC-678A-4E81-BD2F-61586967B975}" type="presParOf" srcId="{B077F81A-D7D7-458A-92D7-EE9174A9FEB7}" destId="{DB47DF12-A03F-4935-BBC7-E34801AA4238}" srcOrd="2" destOrd="0" presId="urn:microsoft.com/office/officeart/2005/8/layout/StepDownProcess"/>
    <dgm:cxn modelId="{EA308BB6-6BDC-4DAD-ADF7-B8A9F26D9BC4}" type="presParOf" srcId="{E20BDDF1-63F0-474F-B844-83B7A1633D46}" destId="{0DCF6D72-4C40-44CC-BDE3-43AB881368C4}" srcOrd="3" destOrd="0" presId="urn:microsoft.com/office/officeart/2005/8/layout/StepDownProcess"/>
    <dgm:cxn modelId="{1C743C98-DC7E-4792-A4B7-953B29C10033}" type="presParOf" srcId="{E20BDDF1-63F0-474F-B844-83B7A1633D46}" destId="{9FA4CF21-07E0-44BE-8642-3C5DB54BC0F9}" srcOrd="4" destOrd="0" presId="urn:microsoft.com/office/officeart/2005/8/layout/StepDownProcess"/>
    <dgm:cxn modelId="{BE63FEDC-54C0-44B7-A936-B9BB40339160}" type="presParOf" srcId="{9FA4CF21-07E0-44BE-8642-3C5DB54BC0F9}" destId="{012B4F77-F33A-4A72-BC9F-D87B8408D8CE}"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CFC67-5CC8-480A-B2BF-55B3FD2B89A7}">
      <dsp:nvSpPr>
        <dsp:cNvPr id="0" name=""/>
        <dsp:cNvSpPr/>
      </dsp:nvSpPr>
      <dsp:spPr>
        <a:xfrm>
          <a:off x="356" y="196195"/>
          <a:ext cx="1388885" cy="833331"/>
        </a:xfrm>
        <a:prstGeom prst="rect">
          <a:avLst/>
        </a:prstGeom>
        <a:solidFill>
          <a:srgbClr val="F5595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solidFill>
                <a:schemeClr val="tx1"/>
              </a:solidFill>
            </a:rPr>
            <a:t>High Revenue Loyal</a:t>
          </a:r>
          <a:endParaRPr lang="en-US" sz="1700" kern="1200" dirty="0">
            <a:solidFill>
              <a:schemeClr val="tx1"/>
            </a:solidFill>
          </a:endParaRPr>
        </a:p>
      </dsp:txBody>
      <dsp:txXfrm>
        <a:off x="356" y="196195"/>
        <a:ext cx="1388885" cy="833331"/>
      </dsp:txXfrm>
    </dsp:sp>
    <dsp:sp modelId="{09CFEE8B-A6BD-4304-9A51-7E4DCDCC2550}">
      <dsp:nvSpPr>
        <dsp:cNvPr id="0" name=""/>
        <dsp:cNvSpPr/>
      </dsp:nvSpPr>
      <dsp:spPr>
        <a:xfrm>
          <a:off x="1528129" y="196195"/>
          <a:ext cx="1388885" cy="833331"/>
        </a:xfrm>
        <a:prstGeom prst="rect">
          <a:avLst/>
        </a:prstGeom>
        <a:solidFill>
          <a:srgbClr val="BC8FD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solidFill>
                <a:schemeClr val="tx1"/>
              </a:solidFill>
            </a:rPr>
            <a:t>Engaged and Varied </a:t>
          </a:r>
          <a:endParaRPr lang="en-US" sz="1700" kern="1200" dirty="0">
            <a:solidFill>
              <a:schemeClr val="tx1"/>
            </a:solidFill>
          </a:endParaRPr>
        </a:p>
      </dsp:txBody>
      <dsp:txXfrm>
        <a:off x="1528129" y="196195"/>
        <a:ext cx="1388885" cy="833331"/>
      </dsp:txXfrm>
    </dsp:sp>
    <dsp:sp modelId="{D54F2EC2-3D42-49FD-A385-4F1657A930C8}">
      <dsp:nvSpPr>
        <dsp:cNvPr id="0" name=""/>
        <dsp:cNvSpPr/>
      </dsp:nvSpPr>
      <dsp:spPr>
        <a:xfrm>
          <a:off x="0" y="1161157"/>
          <a:ext cx="1388885" cy="833331"/>
        </a:xfrm>
        <a:prstGeom prst="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solidFill>
                <a:schemeClr val="tx1"/>
              </a:solidFill>
            </a:rPr>
            <a:t>New and Powerful </a:t>
          </a:r>
          <a:endParaRPr lang="en-US" sz="1700" kern="1200" dirty="0">
            <a:solidFill>
              <a:schemeClr val="tx1"/>
            </a:solidFill>
          </a:endParaRPr>
        </a:p>
      </dsp:txBody>
      <dsp:txXfrm>
        <a:off x="0" y="1161157"/>
        <a:ext cx="1388885" cy="833331"/>
      </dsp:txXfrm>
    </dsp:sp>
    <dsp:sp modelId="{3010B0F4-DB7F-47A7-9D5C-531CBC8F9E7B}">
      <dsp:nvSpPr>
        <dsp:cNvPr id="0" name=""/>
        <dsp:cNvSpPr/>
      </dsp:nvSpPr>
      <dsp:spPr>
        <a:xfrm>
          <a:off x="1528129" y="1168415"/>
          <a:ext cx="1388885" cy="833331"/>
        </a:xfrm>
        <a:prstGeom prst="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solidFill>
                <a:schemeClr val="tx1"/>
              </a:solidFill>
            </a:rPr>
            <a:t>Small with Potential </a:t>
          </a:r>
          <a:endParaRPr lang="en-US" sz="1700" kern="1200" dirty="0">
            <a:solidFill>
              <a:schemeClr val="tx1"/>
            </a:solidFill>
          </a:endParaRPr>
        </a:p>
      </dsp:txBody>
      <dsp:txXfrm>
        <a:off x="1528129" y="1168415"/>
        <a:ext cx="1388885" cy="833331"/>
      </dsp:txXfrm>
    </dsp:sp>
    <dsp:sp modelId="{A40A18C4-3794-43D7-9928-CA8878771C4E}">
      <dsp:nvSpPr>
        <dsp:cNvPr id="0" name=""/>
        <dsp:cNvSpPr/>
      </dsp:nvSpPr>
      <dsp:spPr>
        <a:xfrm>
          <a:off x="825076" y="2159959"/>
          <a:ext cx="1388885" cy="833331"/>
        </a:xfrm>
        <a:prstGeom prst="rect">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solidFill>
                <a:schemeClr val="tx1"/>
              </a:solidFill>
            </a:rPr>
            <a:t>Sleepers</a:t>
          </a:r>
          <a:r>
            <a:rPr lang="en-US" sz="1700" kern="1200" dirty="0" smtClean="0"/>
            <a:t> </a:t>
          </a:r>
          <a:endParaRPr lang="en-US" sz="1700" kern="1200" dirty="0"/>
        </a:p>
      </dsp:txBody>
      <dsp:txXfrm>
        <a:off x="825076" y="2159959"/>
        <a:ext cx="1388885" cy="83333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A51DA-3E86-460C-B96B-169C3F1A637E}">
      <dsp:nvSpPr>
        <dsp:cNvPr id="0" name=""/>
        <dsp:cNvSpPr/>
      </dsp:nvSpPr>
      <dsp:spPr>
        <a:xfrm rot="5400000">
          <a:off x="1679727" y="922811"/>
          <a:ext cx="716523" cy="815736"/>
        </a:xfrm>
        <a:prstGeom prst="bentUpArrow">
          <a:avLst>
            <a:gd name="adj1" fmla="val 32840"/>
            <a:gd name="adj2" fmla="val 25000"/>
            <a:gd name="adj3" fmla="val 35780"/>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36839A-774A-4973-AE11-7E67C2E6BACA}">
      <dsp:nvSpPr>
        <dsp:cNvPr id="0" name=""/>
        <dsp:cNvSpPr/>
      </dsp:nvSpPr>
      <dsp:spPr>
        <a:xfrm>
          <a:off x="658643" y="0"/>
          <a:ext cx="1718466" cy="1073481"/>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Take out 235 customers have high revenue but 0 usage</a:t>
          </a:r>
          <a:endParaRPr lang="en-US" sz="1300" kern="1200" dirty="0"/>
        </a:p>
      </dsp:txBody>
      <dsp:txXfrm>
        <a:off x="711055" y="52412"/>
        <a:ext cx="1613642" cy="968657"/>
      </dsp:txXfrm>
    </dsp:sp>
    <dsp:sp modelId="{FEDAED2B-46DB-48E6-8704-2F3B3BC75B77}">
      <dsp:nvSpPr>
        <dsp:cNvPr id="0" name=""/>
        <dsp:cNvSpPr/>
      </dsp:nvSpPr>
      <dsp:spPr>
        <a:xfrm>
          <a:off x="2696096" y="209054"/>
          <a:ext cx="877277" cy="682403"/>
        </a:xfrm>
        <a:prstGeom prst="rect">
          <a:avLst/>
        </a:prstGeom>
        <a:noFill/>
        <a:ln>
          <a:noFill/>
        </a:ln>
        <a:effectLst/>
      </dsp:spPr>
      <dsp:style>
        <a:lnRef idx="0">
          <a:scrgbClr r="0" g="0" b="0"/>
        </a:lnRef>
        <a:fillRef idx="0">
          <a:scrgbClr r="0" g="0" b="0"/>
        </a:fillRef>
        <a:effectRef idx="0">
          <a:scrgbClr r="0" g="0" b="0"/>
        </a:effectRef>
        <a:fontRef idx="minor"/>
      </dsp:style>
    </dsp:sp>
    <dsp:sp modelId="{26B7D56A-0288-49E4-9B4F-6D4C1273B179}">
      <dsp:nvSpPr>
        <dsp:cNvPr id="0" name=""/>
        <dsp:cNvSpPr/>
      </dsp:nvSpPr>
      <dsp:spPr>
        <a:xfrm rot="5400000">
          <a:off x="3878158" y="1973892"/>
          <a:ext cx="716523" cy="815736"/>
        </a:xfrm>
        <a:prstGeom prst="bentUpArrow">
          <a:avLst>
            <a:gd name="adj1" fmla="val 32840"/>
            <a:gd name="adj2" fmla="val 25000"/>
            <a:gd name="adj3" fmla="val 35780"/>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2B1A88-2F3B-4ADD-B14E-DFC055BC8723}">
      <dsp:nvSpPr>
        <dsp:cNvPr id="0" name=""/>
        <dsp:cNvSpPr/>
      </dsp:nvSpPr>
      <dsp:spPr>
        <a:xfrm>
          <a:off x="2482280" y="1349258"/>
          <a:ext cx="1819027" cy="694236"/>
        </a:xfrm>
        <a:prstGeom prst="roundRect">
          <a:avLst>
            <a:gd name="adj" fmla="val 166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6491 subaccounts with 72 behavior variables</a:t>
          </a:r>
          <a:endParaRPr lang="en-US" sz="1300" kern="1200" dirty="0"/>
        </a:p>
      </dsp:txBody>
      <dsp:txXfrm>
        <a:off x="2516176" y="1383154"/>
        <a:ext cx="1751235" cy="626444"/>
      </dsp:txXfrm>
    </dsp:sp>
    <dsp:sp modelId="{E073BBF2-E8AE-4FD5-83BE-2C75B7381AA7}">
      <dsp:nvSpPr>
        <dsp:cNvPr id="0" name=""/>
        <dsp:cNvSpPr/>
      </dsp:nvSpPr>
      <dsp:spPr>
        <a:xfrm>
          <a:off x="3869390" y="1082452"/>
          <a:ext cx="877277" cy="682403"/>
        </a:xfrm>
        <a:prstGeom prst="rect">
          <a:avLst/>
        </a:prstGeom>
        <a:noFill/>
        <a:ln>
          <a:noFill/>
        </a:ln>
        <a:effectLst/>
      </dsp:spPr>
      <dsp:style>
        <a:lnRef idx="0">
          <a:scrgbClr r="0" g="0" b="0"/>
        </a:lnRef>
        <a:fillRef idx="0">
          <a:scrgbClr r="0" g="0" b="0"/>
        </a:fillRef>
        <a:effectRef idx="0">
          <a:scrgbClr r="0" g="0" b="0"/>
        </a:effectRef>
        <a:fontRef idx="minor"/>
      </dsp:style>
    </dsp:sp>
    <dsp:sp modelId="{D84224BB-E87C-4304-AF76-150D4A7A4DA1}">
      <dsp:nvSpPr>
        <dsp:cNvPr id="0" name=""/>
        <dsp:cNvSpPr/>
      </dsp:nvSpPr>
      <dsp:spPr>
        <a:xfrm>
          <a:off x="4659927" y="1964301"/>
          <a:ext cx="1206203" cy="844303"/>
        </a:xfrm>
        <a:prstGeom prst="roundRect">
          <a:avLst>
            <a:gd name="adj" fmla="val 16670"/>
          </a:avLst>
        </a:prstGeom>
        <a:solidFill>
          <a:srgbClr val="FA369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Clustering</a:t>
          </a:r>
          <a:endParaRPr lang="en-US" sz="1300" kern="1200" dirty="0"/>
        </a:p>
      </dsp:txBody>
      <dsp:txXfrm>
        <a:off x="4701150" y="2005524"/>
        <a:ext cx="1123757" cy="7618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7F457-5314-4FE2-8F33-84A52332473E}">
      <dsp:nvSpPr>
        <dsp:cNvPr id="0" name=""/>
        <dsp:cNvSpPr/>
      </dsp:nvSpPr>
      <dsp:spPr>
        <a:xfrm>
          <a:off x="0" y="0"/>
          <a:ext cx="901380" cy="90138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D6F751-C44F-43A3-B702-10F0546A8B53}">
      <dsp:nvSpPr>
        <dsp:cNvPr id="0" name=""/>
        <dsp:cNvSpPr/>
      </dsp:nvSpPr>
      <dsp:spPr>
        <a:xfrm>
          <a:off x="450689" y="0"/>
          <a:ext cx="6808256" cy="90138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t>All Government Vertical</a:t>
          </a:r>
          <a:endParaRPr lang="en-US" sz="1900" kern="1200" dirty="0"/>
        </a:p>
      </dsp:txBody>
      <dsp:txXfrm>
        <a:off x="450689" y="0"/>
        <a:ext cx="6808256" cy="428155"/>
      </dsp:txXfrm>
    </dsp:sp>
    <dsp:sp modelId="{56F27FA3-6226-45B3-9981-C214BFB9D285}">
      <dsp:nvSpPr>
        <dsp:cNvPr id="0" name=""/>
        <dsp:cNvSpPr/>
      </dsp:nvSpPr>
      <dsp:spPr>
        <a:xfrm>
          <a:off x="236612" y="428155"/>
          <a:ext cx="428155" cy="428155"/>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4A9792-B8F2-4CA3-ADA8-CFC8AE07C337}">
      <dsp:nvSpPr>
        <dsp:cNvPr id="0" name=""/>
        <dsp:cNvSpPr/>
      </dsp:nvSpPr>
      <dsp:spPr>
        <a:xfrm>
          <a:off x="450689" y="428155"/>
          <a:ext cx="6808256" cy="42815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t>(11,573 Subaccounts)</a:t>
          </a:r>
          <a:endParaRPr lang="en-US" sz="1900" kern="1200" dirty="0"/>
        </a:p>
      </dsp:txBody>
      <dsp:txXfrm>
        <a:off x="450689" y="428155"/>
        <a:ext cx="6808256" cy="4281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5322A-F7F3-41BA-86EB-A678A7555BFA}">
      <dsp:nvSpPr>
        <dsp:cNvPr id="0" name=""/>
        <dsp:cNvSpPr/>
      </dsp:nvSpPr>
      <dsp:spPr>
        <a:xfrm>
          <a:off x="93195" y="0"/>
          <a:ext cx="753889" cy="753889"/>
        </a:xfrm>
        <a:prstGeom prst="pie">
          <a:avLst>
            <a:gd name="adj1" fmla="val 5400000"/>
            <a:gd name="adj2" fmla="val 16200000"/>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3CD1B1-8255-433E-8449-00CD1667ED91}">
      <dsp:nvSpPr>
        <dsp:cNvPr id="0" name=""/>
        <dsp:cNvSpPr/>
      </dsp:nvSpPr>
      <dsp:spPr>
        <a:xfrm>
          <a:off x="376944" y="0"/>
          <a:ext cx="2777354" cy="75388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t>Drop attrited subaccounts</a:t>
          </a:r>
          <a:endParaRPr lang="en-US" sz="1900" kern="1200" dirty="0"/>
        </a:p>
      </dsp:txBody>
      <dsp:txXfrm>
        <a:off x="376944" y="0"/>
        <a:ext cx="2777354" cy="358097"/>
      </dsp:txXfrm>
    </dsp:sp>
    <dsp:sp modelId="{E8FF8634-329A-4E1F-AC65-67E8AF14C35C}">
      <dsp:nvSpPr>
        <dsp:cNvPr id="0" name=""/>
        <dsp:cNvSpPr/>
      </dsp:nvSpPr>
      <dsp:spPr>
        <a:xfrm>
          <a:off x="197895" y="358097"/>
          <a:ext cx="358097" cy="358097"/>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BA03F2-FDD5-4599-9F63-E6A71950BD19}">
      <dsp:nvSpPr>
        <dsp:cNvPr id="0" name=""/>
        <dsp:cNvSpPr/>
      </dsp:nvSpPr>
      <dsp:spPr>
        <a:xfrm>
          <a:off x="376944" y="358097"/>
          <a:ext cx="2777354" cy="35809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t>4,847</a:t>
          </a:r>
          <a:endParaRPr lang="en-US" sz="1900" kern="1200" dirty="0"/>
        </a:p>
      </dsp:txBody>
      <dsp:txXfrm>
        <a:off x="376944" y="358097"/>
        <a:ext cx="2777354" cy="3580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FDFC24-60E0-4F8E-A9C6-6F8565B6C22D}">
      <dsp:nvSpPr>
        <dsp:cNvPr id="0" name=""/>
        <dsp:cNvSpPr/>
      </dsp:nvSpPr>
      <dsp:spPr>
        <a:xfrm>
          <a:off x="0" y="0"/>
          <a:ext cx="703943" cy="703943"/>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1F24AB-18B0-4156-BB4E-4E293FE64CC4}">
      <dsp:nvSpPr>
        <dsp:cNvPr id="0" name=""/>
        <dsp:cNvSpPr/>
      </dsp:nvSpPr>
      <dsp:spPr>
        <a:xfrm>
          <a:off x="351971" y="0"/>
          <a:ext cx="2515586" cy="70394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t>Qualified subaccounts </a:t>
          </a:r>
          <a:endParaRPr lang="en-US" sz="1900" kern="1200" dirty="0"/>
        </a:p>
      </dsp:txBody>
      <dsp:txXfrm>
        <a:off x="351971" y="0"/>
        <a:ext cx="2515586" cy="334373"/>
      </dsp:txXfrm>
    </dsp:sp>
    <dsp:sp modelId="{BDBDA543-31D9-46F0-A311-3FFB462932B9}">
      <dsp:nvSpPr>
        <dsp:cNvPr id="0" name=""/>
        <dsp:cNvSpPr/>
      </dsp:nvSpPr>
      <dsp:spPr>
        <a:xfrm>
          <a:off x="184785" y="334373"/>
          <a:ext cx="334373" cy="334373"/>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06C67E-28AE-4E7F-9B13-FDBC810CAB9E}">
      <dsp:nvSpPr>
        <dsp:cNvPr id="0" name=""/>
        <dsp:cNvSpPr/>
      </dsp:nvSpPr>
      <dsp:spPr>
        <a:xfrm>
          <a:off x="351971" y="334373"/>
          <a:ext cx="2515586" cy="33437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solidFill>
                <a:srgbClr val="FF0000"/>
              </a:solidFill>
            </a:rPr>
            <a:t>6,491</a:t>
          </a:r>
          <a:endParaRPr lang="en-US" sz="1900" kern="1200" dirty="0">
            <a:solidFill>
              <a:srgbClr val="FF0000"/>
            </a:solidFill>
          </a:endParaRPr>
        </a:p>
      </dsp:txBody>
      <dsp:txXfrm>
        <a:off x="351971" y="334373"/>
        <a:ext cx="2515586" cy="3343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5322A-F7F3-41BA-86EB-A678A7555BFA}">
      <dsp:nvSpPr>
        <dsp:cNvPr id="0" name=""/>
        <dsp:cNvSpPr/>
      </dsp:nvSpPr>
      <dsp:spPr>
        <a:xfrm>
          <a:off x="93195" y="0"/>
          <a:ext cx="753889" cy="753889"/>
        </a:xfrm>
        <a:prstGeom prst="pie">
          <a:avLst>
            <a:gd name="adj1" fmla="val 5400000"/>
            <a:gd name="adj2" fmla="val 16200000"/>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3CD1B1-8255-433E-8449-00CD1667ED91}">
      <dsp:nvSpPr>
        <dsp:cNvPr id="0" name=""/>
        <dsp:cNvSpPr/>
      </dsp:nvSpPr>
      <dsp:spPr>
        <a:xfrm>
          <a:off x="376944" y="0"/>
          <a:ext cx="1509496" cy="75388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t>Drop outliers</a:t>
          </a:r>
          <a:endParaRPr lang="en-US" sz="1900" kern="1200" dirty="0"/>
        </a:p>
      </dsp:txBody>
      <dsp:txXfrm>
        <a:off x="376944" y="0"/>
        <a:ext cx="1509496" cy="358097"/>
      </dsp:txXfrm>
    </dsp:sp>
    <dsp:sp modelId="{E8FF8634-329A-4E1F-AC65-67E8AF14C35C}">
      <dsp:nvSpPr>
        <dsp:cNvPr id="0" name=""/>
        <dsp:cNvSpPr/>
      </dsp:nvSpPr>
      <dsp:spPr>
        <a:xfrm>
          <a:off x="197895" y="358097"/>
          <a:ext cx="358097" cy="358097"/>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BA03F2-FDD5-4599-9F63-E6A71950BD19}">
      <dsp:nvSpPr>
        <dsp:cNvPr id="0" name=""/>
        <dsp:cNvSpPr/>
      </dsp:nvSpPr>
      <dsp:spPr>
        <a:xfrm>
          <a:off x="376944" y="358097"/>
          <a:ext cx="1509496" cy="35809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t>235</a:t>
          </a:r>
          <a:endParaRPr lang="en-US" sz="1900" kern="1200" dirty="0"/>
        </a:p>
      </dsp:txBody>
      <dsp:txXfrm>
        <a:off x="376944" y="358097"/>
        <a:ext cx="1509496" cy="3580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11B33-3802-43CA-A43C-10FB954A1F75}">
      <dsp:nvSpPr>
        <dsp:cNvPr id="0" name=""/>
        <dsp:cNvSpPr/>
      </dsp:nvSpPr>
      <dsp:spPr>
        <a:xfrm>
          <a:off x="-17516" y="0"/>
          <a:ext cx="1217289" cy="1217289"/>
        </a:xfrm>
        <a:prstGeom prst="pie">
          <a:avLst>
            <a:gd name="adj1" fmla="val 5400000"/>
            <a:gd name="adj2" fmla="val 16200000"/>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1A6C7F-6193-475B-BBFF-ACC431EC52BE}">
      <dsp:nvSpPr>
        <dsp:cNvPr id="0" name=""/>
        <dsp:cNvSpPr/>
      </dsp:nvSpPr>
      <dsp:spPr>
        <a:xfrm>
          <a:off x="608644" y="0"/>
          <a:ext cx="2686624" cy="1217289"/>
        </a:xfrm>
        <a:prstGeom prst="rect">
          <a:avLst/>
        </a:prstGeom>
        <a:solidFill>
          <a:schemeClr val="lt1">
            <a:alpha val="90000"/>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t>There are 56 behavior variables used for cluster analysis </a:t>
          </a:r>
          <a:endParaRPr lang="en-US" sz="2200" kern="1200" dirty="0"/>
        </a:p>
      </dsp:txBody>
      <dsp:txXfrm>
        <a:off x="608644" y="0"/>
        <a:ext cx="2686624" cy="12172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D86A7B-F3F5-4948-AC29-68FC845FC107}">
      <dsp:nvSpPr>
        <dsp:cNvPr id="0" name=""/>
        <dsp:cNvSpPr/>
      </dsp:nvSpPr>
      <dsp:spPr>
        <a:xfrm rot="5400000">
          <a:off x="1771724" y="678844"/>
          <a:ext cx="600379" cy="683511"/>
        </a:xfrm>
        <a:prstGeom prst="bentUpArrow">
          <a:avLst>
            <a:gd name="adj1" fmla="val 32840"/>
            <a:gd name="adj2" fmla="val 25000"/>
            <a:gd name="adj3" fmla="val 35780"/>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65C9EE-5DAF-4356-960A-17C74DBCE99F}">
      <dsp:nvSpPr>
        <dsp:cNvPr id="0" name=""/>
        <dsp:cNvSpPr/>
      </dsp:nvSpPr>
      <dsp:spPr>
        <a:xfrm>
          <a:off x="1097280" y="13311"/>
          <a:ext cx="2041444" cy="707447"/>
        </a:xfrm>
        <a:prstGeom prst="roundRect">
          <a:avLst>
            <a:gd name="adj" fmla="val 166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6,726 subaccounts with 56 behavior variables</a:t>
          </a:r>
          <a:endParaRPr lang="en-US" sz="1500" kern="1200" dirty="0"/>
        </a:p>
      </dsp:txBody>
      <dsp:txXfrm>
        <a:off x="1131821" y="47852"/>
        <a:ext cx="1972362" cy="638365"/>
      </dsp:txXfrm>
    </dsp:sp>
    <dsp:sp modelId="{EF37EF26-377F-4158-8DF0-89CC9CB41159}">
      <dsp:nvSpPr>
        <dsp:cNvPr id="0" name=""/>
        <dsp:cNvSpPr/>
      </dsp:nvSpPr>
      <dsp:spPr>
        <a:xfrm>
          <a:off x="2623345" y="80783"/>
          <a:ext cx="735076" cy="571790"/>
        </a:xfrm>
        <a:prstGeom prst="rect">
          <a:avLst/>
        </a:prstGeom>
        <a:noFill/>
        <a:ln>
          <a:noFill/>
        </a:ln>
        <a:effectLst/>
      </dsp:spPr>
      <dsp:style>
        <a:lnRef idx="0">
          <a:scrgbClr r="0" g="0" b="0"/>
        </a:lnRef>
        <a:fillRef idx="0">
          <a:scrgbClr r="0" g="0" b="0"/>
        </a:fillRef>
        <a:effectRef idx="0">
          <a:scrgbClr r="0" g="0" b="0"/>
        </a:effectRef>
        <a:fontRef idx="minor"/>
      </dsp:style>
    </dsp:sp>
    <dsp:sp modelId="{87BC992E-9EC1-4332-86AE-6500D9446958}">
      <dsp:nvSpPr>
        <dsp:cNvPr id="0" name=""/>
        <dsp:cNvSpPr/>
      </dsp:nvSpPr>
      <dsp:spPr>
        <a:xfrm rot="5400000">
          <a:off x="2613466" y="1473541"/>
          <a:ext cx="600379" cy="683511"/>
        </a:xfrm>
        <a:prstGeom prst="bentUpArrow">
          <a:avLst>
            <a:gd name="adj1" fmla="val 32840"/>
            <a:gd name="adj2" fmla="val 25000"/>
            <a:gd name="adj3" fmla="val 35780"/>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BBFB3D-EDB2-4E7F-B619-1040981BB951}">
      <dsp:nvSpPr>
        <dsp:cNvPr id="0" name=""/>
        <dsp:cNvSpPr/>
      </dsp:nvSpPr>
      <dsp:spPr>
        <a:xfrm>
          <a:off x="2182628" y="808008"/>
          <a:ext cx="1554232" cy="707447"/>
        </a:xfrm>
        <a:prstGeom prst="roundRect">
          <a:avLst>
            <a:gd name="adj" fmla="val 16670"/>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Replace missing value with 0</a:t>
          </a:r>
          <a:endParaRPr lang="en-US" sz="1500" kern="1200" dirty="0"/>
        </a:p>
      </dsp:txBody>
      <dsp:txXfrm>
        <a:off x="2217169" y="842549"/>
        <a:ext cx="1485150" cy="638365"/>
      </dsp:txXfrm>
    </dsp:sp>
    <dsp:sp modelId="{DB47DF12-A03F-4935-BBC7-E34801AA4238}">
      <dsp:nvSpPr>
        <dsp:cNvPr id="0" name=""/>
        <dsp:cNvSpPr/>
      </dsp:nvSpPr>
      <dsp:spPr>
        <a:xfrm>
          <a:off x="3465088" y="875480"/>
          <a:ext cx="735076" cy="571790"/>
        </a:xfrm>
        <a:prstGeom prst="rect">
          <a:avLst/>
        </a:prstGeom>
        <a:noFill/>
        <a:ln>
          <a:noFill/>
        </a:ln>
        <a:effectLst/>
      </dsp:spPr>
      <dsp:style>
        <a:lnRef idx="0">
          <a:scrgbClr r="0" g="0" b="0"/>
        </a:lnRef>
        <a:fillRef idx="0">
          <a:scrgbClr r="0" g="0" b="0"/>
        </a:fillRef>
        <a:effectRef idx="0">
          <a:scrgbClr r="0" g="0" b="0"/>
        </a:effectRef>
        <a:fontRef idx="minor"/>
      </dsp:style>
    </dsp:sp>
    <dsp:sp modelId="{012B4F77-F33A-4A72-BC9F-D87B8408D8CE}">
      <dsp:nvSpPr>
        <dsp:cNvPr id="0" name=""/>
        <dsp:cNvSpPr/>
      </dsp:nvSpPr>
      <dsp:spPr>
        <a:xfrm>
          <a:off x="3267976" y="1602705"/>
          <a:ext cx="1368792" cy="707447"/>
        </a:xfrm>
        <a:prstGeom prst="roundRect">
          <a:avLst>
            <a:gd name="adj" fmla="val 1667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Replace 1.1% extreme values </a:t>
          </a:r>
          <a:endParaRPr lang="en-US" sz="1500" kern="1200" dirty="0"/>
        </a:p>
      </dsp:txBody>
      <dsp:txXfrm>
        <a:off x="3302517" y="1637246"/>
        <a:ext cx="1299710" cy="63836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7680" units="cm"/>
          <inkml:channel name="Y" type="integer" max="1350" units="cm"/>
          <inkml:channel name="T" type="integer" max="2.14748E9" units="dev"/>
        </inkml:traceFormat>
        <inkml:channelProperties>
          <inkml:channelProperty channel="X" name="resolution" value="248.54369" units="1/cm"/>
          <inkml:channelProperty channel="Y" name="resolution" value="78.03468" units="1/cm"/>
          <inkml:channelProperty channel="T" name="resolution" value="1" units="1/dev"/>
        </inkml:channelProperties>
      </inkml:inkSource>
      <inkml:timestamp xml:id="ts0" timeString="2019-10-03T15:54:41.725"/>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15836 7603 0,'0'29'62,"-29"58"-62,0-30 16,29 88-16,-29-58 15,29 57-15,-29-28 0,29 57 16,-29-115-16,29 58 16,0-87-1,0-203 173,0 30-173,0 86-15,58-29 16,-58 29-16,29-86 16,0 86-16,-29 0 15,0 0 1,0-28-16,0 57 16,0 0-1,0 58 63,0 115-62,0-86-16,-29 58 16,0 28-16,29-115 15,0 0-15,0 58 16,0-58-16,0 86 15,0-57-15,0-145 157,0-86-157,0 57 15,0-28-15,29 57 16,-29-58-16,0 30 16,0 86-16,0-87 0,0 87 15</inkml:trace>
</inkml:ink>
</file>

<file path=ppt/ink/ink2.xml><?xml version="1.0" encoding="utf-8"?>
<inkml:ink xmlns:inkml="http://www.w3.org/2003/InkML">
  <inkml:definitions>
    <inkml:context xml:id="ctx0">
      <inkml:inkSource xml:id="inkSrc0">
        <inkml:traceFormat>
          <inkml:channel name="X" type="integer" max="7680" units="cm"/>
          <inkml:channel name="Y" type="integer" max="1350" units="cm"/>
          <inkml:channel name="T" type="integer" max="2.14748E9" units="dev"/>
        </inkml:traceFormat>
        <inkml:channelProperties>
          <inkml:channelProperty channel="X" name="resolution" value="248.54369" units="1/cm"/>
          <inkml:channelProperty channel="Y" name="resolution" value="78.03468" units="1/cm"/>
          <inkml:channelProperty channel="T" name="resolution" value="1" units="1/dev"/>
        </inkml:channelProperties>
      </inkml:inkSource>
      <inkml:timestamp xml:id="ts0" timeString="2019-10-03T15:54:43.913"/>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15778 7372 0,'58'0'63,"-58"29"-47,57 115-16,-28-28 31,-29 57-31,0 30 0,0-30 15,0-57-15,0 57 16,0-115-16,0 29 16,0-58-16,0 28 15,0 30-15,0-58 16,0 0-16,0 29 16,0-29-1,0-116 126,0 29-126,0-86-15,0 86 16,0-116-16,0 59 16,0-30-16,0 116 15,-29-29-15,29 29 16,0 1 0,0-1 93,-86 29-93,-1 86-16,0 59 31,1-29-31,-1 28 15,29-86 1,58-29-16,-29 58 16,29-59-1,0-56 204,0-88-219,0-58 16,0-28-16,0-29 0,0 115 15,0-28-15,0 57 16,0 0-16,0 58 16,29 0 93,173 29-93,174 58-16,-87 0 15,173 29-15,-57-87 16,-87 86-16,-116 1 0,-86-58 15,-87-29-15,-1 58 266,-288 173-266,0 0 16,0-115-16,58 58 0,86-59 15,348-115 48,548 0-63,520 0 31,116 0-31,260 87 16,-202 144-16,-290-231 15,-230 0-15,-376 0 16,-289 0-16,-202 0 16,-58 0 93,-29 29-93,-289-29-16,57 29 0,-85 58 15,28-87-15,0 29 16,0 28-16,0-57 15,29 0-15,28 0 16,-57 0-16,58 0 16,116 0-16,-1 0 31,29 0-31,59 0 0</inkml:trace>
</inkml:ink>
</file>

<file path=ppt/ink/ink3.xml><?xml version="1.0" encoding="utf-8"?>
<inkml:ink xmlns:inkml="http://www.w3.org/2003/InkML">
  <inkml:definitions>
    <inkml:context xml:id="ctx0">
      <inkml:inkSource xml:id="inkSrc0">
        <inkml:traceFormat>
          <inkml:channel name="X" type="integer" max="7680" units="cm"/>
          <inkml:channel name="Y" type="integer" max="1350" units="cm"/>
          <inkml:channel name="T" type="integer" max="2.14748E9" units="dev"/>
        </inkml:traceFormat>
        <inkml:channelProperties>
          <inkml:channelProperty channel="X" name="resolution" value="248.54369" units="1/cm"/>
          <inkml:channelProperty channel="Y" name="resolution" value="78.03468" units="1/cm"/>
          <inkml:channelProperty channel="T" name="resolution" value="1" units="1/dev"/>
        </inkml:channelProperties>
      </inkml:inkSource>
      <inkml:timestamp xml:id="ts0" timeString="2019-10-03T15:54:44.191"/>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23378 9337 0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17BFC7-915B-4CDD-B6D4-5E774A1E8159}" type="datetimeFigureOut">
              <a:rPr lang="en-US" smtClean="0"/>
              <a:t>10/3/2019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3D8DF6-21A7-4EF4-B007-6E993FBFA057}" type="slidenum">
              <a:rPr lang="en-US" smtClean="0"/>
              <a:t>‹#›</a:t>
            </a:fld>
            <a:endParaRPr lang="en-US" dirty="0"/>
          </a:p>
        </p:txBody>
      </p:sp>
    </p:spTree>
    <p:extLst>
      <p:ext uri="{BB962C8B-B14F-4D97-AF65-F5344CB8AC3E}">
        <p14:creationId xmlns:p14="http://schemas.microsoft.com/office/powerpoint/2010/main" val="337790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3D8DF6-21A7-4EF4-B007-6E993FBFA057}" type="slidenum">
              <a:rPr lang="en-US" smtClean="0"/>
              <a:t>1</a:t>
            </a:fld>
            <a:endParaRPr lang="en-US" dirty="0"/>
          </a:p>
        </p:txBody>
      </p:sp>
    </p:spTree>
    <p:extLst>
      <p:ext uri="{BB962C8B-B14F-4D97-AF65-F5344CB8AC3E}">
        <p14:creationId xmlns:p14="http://schemas.microsoft.com/office/powerpoint/2010/main" val="316640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statistics,</a:t>
            </a:r>
            <a:r>
              <a:rPr lang="en-US" baseline="0" dirty="0" smtClean="0"/>
              <a:t> we use silhouette scores to determine the optimal number of the clustering. </a:t>
            </a:r>
            <a:r>
              <a:rPr lang="en-US" sz="1200" dirty="0" smtClean="0">
                <a:solidFill>
                  <a:srgbClr val="FF0000"/>
                </a:solidFill>
              </a:rPr>
              <a:t>The silhouette score ranges from −1 to </a:t>
            </a:r>
            <a:r>
              <a:rPr lang="en-US" altLang="zh-CN" sz="1200" dirty="0" smtClean="0">
                <a:solidFill>
                  <a:srgbClr val="FF0000"/>
                </a:solidFill>
              </a:rPr>
              <a:t>+</a:t>
            </a:r>
            <a:r>
              <a:rPr lang="en-US" sz="1200" dirty="0" smtClean="0">
                <a:solidFill>
                  <a:srgbClr val="FF0000"/>
                </a:solidFill>
              </a:rPr>
              <a:t>1, where a high value indicates that </a:t>
            </a:r>
            <a:r>
              <a:rPr lang="en-US" altLang="zh-CN" sz="1200" dirty="0" smtClean="0">
                <a:solidFill>
                  <a:srgbClr val="FF0000"/>
                </a:solidFill>
              </a:rPr>
              <a:t>data points</a:t>
            </a:r>
            <a:r>
              <a:rPr lang="en-US" sz="1200" dirty="0" smtClean="0">
                <a:solidFill>
                  <a:srgbClr val="FF0000"/>
                </a:solidFill>
              </a:rPr>
              <a:t> are well matched to its own cluster. From the left</a:t>
            </a:r>
            <a:r>
              <a:rPr lang="en-US" sz="1200" baseline="0" dirty="0" smtClean="0">
                <a:solidFill>
                  <a:srgbClr val="FF0000"/>
                </a:solidFill>
              </a:rPr>
              <a:t> graph, as you can see the when number of clusters K=2 has the highest </a:t>
            </a:r>
            <a:r>
              <a:rPr lang="en-US" baseline="0" dirty="0" smtClean="0"/>
              <a:t>silhouette scores, but this is a expected phenomenon sine it is the starting of the clustering. The silhouette scores will start going down when there is more </a:t>
            </a:r>
            <a:r>
              <a:rPr lang="en-US" baseline="0" dirty="0" err="1" smtClean="0"/>
              <a:t>devided</a:t>
            </a:r>
            <a:r>
              <a:rPr lang="en-US" baseline="0" dirty="0" smtClean="0"/>
              <a:t> groups. However, please pay attention to K =5, the silhouette scores goes up a little bit, we call this point as elbow point, thus we determine optimal number of clusters is 5.  </a:t>
            </a:r>
            <a:endParaRPr lang="en-US" sz="1200" dirty="0" smtClean="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CE3D8DF6-21A7-4EF4-B007-6E993FBFA057}" type="slidenum">
              <a:rPr lang="en-US" smtClean="0"/>
              <a:t>10</a:t>
            </a:fld>
            <a:endParaRPr lang="en-US" dirty="0"/>
          </a:p>
        </p:txBody>
      </p:sp>
    </p:spTree>
    <p:extLst>
      <p:ext uri="{BB962C8B-B14F-4D97-AF65-F5344CB8AC3E}">
        <p14:creationId xmlns:p14="http://schemas.microsoft.com/office/powerpoint/2010/main" val="8964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4 linear boundaries are ale to define the different characters of 5 distinct clusters. </a:t>
            </a:r>
            <a:endParaRPr lang="en-US" dirty="0"/>
          </a:p>
        </p:txBody>
      </p:sp>
      <p:sp>
        <p:nvSpPr>
          <p:cNvPr id="4" name="Slide Number Placeholder 3"/>
          <p:cNvSpPr>
            <a:spLocks noGrp="1"/>
          </p:cNvSpPr>
          <p:nvPr>
            <p:ph type="sldNum" sz="quarter" idx="10"/>
          </p:nvPr>
        </p:nvSpPr>
        <p:spPr/>
        <p:txBody>
          <a:bodyPr/>
          <a:lstStyle/>
          <a:p>
            <a:fld id="{CE3D8DF6-21A7-4EF4-B007-6E993FBFA057}" type="slidenum">
              <a:rPr lang="en-US" smtClean="0"/>
              <a:t>12</a:t>
            </a:fld>
            <a:endParaRPr lang="en-US" dirty="0"/>
          </a:p>
        </p:txBody>
      </p:sp>
    </p:spTree>
    <p:extLst>
      <p:ext uri="{BB962C8B-B14F-4D97-AF65-F5344CB8AC3E}">
        <p14:creationId xmlns:p14="http://schemas.microsoft.com/office/powerpoint/2010/main" val="2879489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3D8DF6-21A7-4EF4-B007-6E993FBFA057}" type="slidenum">
              <a:rPr lang="en-US" smtClean="0"/>
              <a:t>13</a:t>
            </a:fld>
            <a:endParaRPr lang="en-US" dirty="0"/>
          </a:p>
        </p:txBody>
      </p:sp>
    </p:spTree>
    <p:extLst>
      <p:ext uri="{BB962C8B-B14F-4D97-AF65-F5344CB8AC3E}">
        <p14:creationId xmlns:p14="http://schemas.microsoft.com/office/powerpoint/2010/main" val="677308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3D8DF6-21A7-4EF4-B007-6E993FBFA057}" type="slidenum">
              <a:rPr lang="en-US" smtClean="0"/>
              <a:t>14</a:t>
            </a:fld>
            <a:endParaRPr lang="en-US" dirty="0"/>
          </a:p>
        </p:txBody>
      </p:sp>
    </p:spTree>
    <p:extLst>
      <p:ext uri="{BB962C8B-B14F-4D97-AF65-F5344CB8AC3E}">
        <p14:creationId xmlns:p14="http://schemas.microsoft.com/office/powerpoint/2010/main" val="2894268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3D8DF6-21A7-4EF4-B007-6E993FBFA057}" type="slidenum">
              <a:rPr lang="en-US" smtClean="0"/>
              <a:t>15</a:t>
            </a:fld>
            <a:endParaRPr lang="en-US" dirty="0"/>
          </a:p>
        </p:txBody>
      </p:sp>
    </p:spTree>
    <p:extLst>
      <p:ext uri="{BB962C8B-B14F-4D97-AF65-F5344CB8AC3E}">
        <p14:creationId xmlns:p14="http://schemas.microsoft.com/office/powerpoint/2010/main" val="1845034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3D8DF6-21A7-4EF4-B007-6E993FBFA057}" type="slidenum">
              <a:rPr lang="en-US" smtClean="0"/>
              <a:t>16</a:t>
            </a:fld>
            <a:endParaRPr lang="en-US" dirty="0"/>
          </a:p>
        </p:txBody>
      </p:sp>
    </p:spTree>
    <p:extLst>
      <p:ext uri="{BB962C8B-B14F-4D97-AF65-F5344CB8AC3E}">
        <p14:creationId xmlns:p14="http://schemas.microsoft.com/office/powerpoint/2010/main" val="1806265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CE3D8DF6-21A7-4EF4-B007-6E993FBFA057}" type="slidenum">
              <a:rPr lang="en-US" smtClean="0"/>
              <a:t>2</a:t>
            </a:fld>
            <a:endParaRPr lang="en-US" dirty="0"/>
          </a:p>
        </p:txBody>
      </p:sp>
    </p:spTree>
    <p:extLst>
      <p:ext uri="{BB962C8B-B14F-4D97-AF65-F5344CB8AC3E}">
        <p14:creationId xmlns:p14="http://schemas.microsoft.com/office/powerpoint/2010/main" val="3635749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3D8DF6-21A7-4EF4-B007-6E993FBFA057}" type="slidenum">
              <a:rPr lang="en-US" smtClean="0"/>
              <a:t>3</a:t>
            </a:fld>
            <a:endParaRPr lang="en-US" dirty="0"/>
          </a:p>
        </p:txBody>
      </p:sp>
    </p:spTree>
    <p:extLst>
      <p:ext uri="{BB962C8B-B14F-4D97-AF65-F5344CB8AC3E}">
        <p14:creationId xmlns:p14="http://schemas.microsoft.com/office/powerpoint/2010/main" val="320258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3D8DF6-21A7-4EF4-B007-6E993FBFA057}" type="slidenum">
              <a:rPr lang="en-US" smtClean="0"/>
              <a:t>4</a:t>
            </a:fld>
            <a:endParaRPr lang="en-US" dirty="0"/>
          </a:p>
        </p:txBody>
      </p:sp>
    </p:spTree>
    <p:extLst>
      <p:ext uri="{BB962C8B-B14F-4D97-AF65-F5344CB8AC3E}">
        <p14:creationId xmlns:p14="http://schemas.microsoft.com/office/powerpoint/2010/main" val="1786727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government, there are 11,573 subaccounts, we need to drop 4,847 attrited subaccounts, then we also need to drop 235 outliers, then the final qualified subaccounts for further cluster analysis is 6,491.</a:t>
            </a:r>
          </a:p>
          <a:p>
            <a:endParaRPr lang="en-US" baseline="0" dirty="0" smtClean="0"/>
          </a:p>
          <a:p>
            <a:r>
              <a:rPr lang="en-US" baseline="0" dirty="0" smtClean="0"/>
              <a:t>Attrited means</a:t>
            </a:r>
            <a:r>
              <a:rPr lang="en-US" baseline="0" dirty="0" smtClean="0"/>
              <a:t>: </a:t>
            </a:r>
            <a:r>
              <a:rPr lang="en-US" sz="1200" kern="1200" dirty="0" smtClean="0">
                <a:solidFill>
                  <a:schemeClr val="tx1"/>
                </a:solidFill>
                <a:latin typeface="+mn-lt"/>
                <a:ea typeface="+mn-ea"/>
                <a:cs typeface="+mn-cs"/>
              </a:rPr>
              <a:t>where v.vertical_market_gen01 in ('GOVERNMENT RISK') and </a:t>
            </a:r>
            <a:r>
              <a:rPr lang="en-US" sz="1200" kern="1200" dirty="0" err="1" smtClean="0">
                <a:solidFill>
                  <a:schemeClr val="tx1"/>
                </a:solidFill>
                <a:latin typeface="+mn-lt"/>
                <a:ea typeface="+mn-ea"/>
                <a:cs typeface="+mn-cs"/>
              </a:rPr>
              <a:t>ca.cy_vertical_sk</a:t>
            </a:r>
            <a:r>
              <a:rPr lang="en-US" sz="1200" kern="1200" dirty="0" smtClean="0">
                <a:solidFill>
                  <a:schemeClr val="tx1"/>
                </a:solidFill>
                <a:latin typeface="+mn-lt"/>
                <a:ea typeface="+mn-ea"/>
                <a:cs typeface="+mn-cs"/>
              </a:rPr>
              <a:t> in (7,8,9,54,55) and </a:t>
            </a:r>
            <a:r>
              <a:rPr lang="en-US" sz="1200" kern="1200" dirty="0" err="1" smtClean="0">
                <a:solidFill>
                  <a:schemeClr val="tx1"/>
                </a:solidFill>
                <a:latin typeface="+mn-lt"/>
                <a:ea typeface="+mn-ea"/>
                <a:cs typeface="+mn-cs"/>
              </a:rPr>
              <a:t>ca.hh_id</a:t>
            </a:r>
            <a:r>
              <a:rPr lang="en-US" sz="1200" kern="1200" dirty="0" smtClean="0">
                <a:solidFill>
                  <a:schemeClr val="tx1"/>
                </a:solidFill>
                <a:latin typeface="+mn-lt"/>
                <a:ea typeface="+mn-ea"/>
                <a:cs typeface="+mn-cs"/>
              </a:rPr>
              <a:t> not in (0) and </a:t>
            </a:r>
            <a:r>
              <a:rPr lang="en-US" sz="1200" kern="1200" dirty="0" err="1" smtClean="0">
                <a:solidFill>
                  <a:schemeClr val="tx1"/>
                </a:solidFill>
                <a:latin typeface="+mn-lt"/>
                <a:ea typeface="+mn-ea"/>
                <a:cs typeface="+mn-cs"/>
              </a:rPr>
              <a:t>ca.subaccount_attrition_year_month</a:t>
            </a:r>
            <a:r>
              <a:rPr lang="en-US" sz="1200" kern="1200" dirty="0" smtClean="0">
                <a:solidFill>
                  <a:schemeClr val="tx1"/>
                </a:solidFill>
                <a:latin typeface="+mn-lt"/>
                <a:ea typeface="+mn-ea"/>
                <a:cs typeface="+mn-cs"/>
              </a:rPr>
              <a:t> &lt; 1 and </a:t>
            </a:r>
            <a:r>
              <a:rPr lang="en-US" sz="1200" kern="1200" dirty="0" err="1" smtClean="0">
                <a:solidFill>
                  <a:schemeClr val="tx1"/>
                </a:solidFill>
                <a:latin typeface="+mn-lt"/>
                <a:ea typeface="+mn-ea"/>
                <a:cs typeface="+mn-cs"/>
              </a:rPr>
              <a:t>ca.src_cancel_dt</a:t>
            </a:r>
            <a:r>
              <a:rPr lang="en-US" sz="1200" kern="1200" dirty="0" smtClean="0">
                <a:solidFill>
                  <a:schemeClr val="tx1"/>
                </a:solidFill>
                <a:latin typeface="+mn-lt"/>
                <a:ea typeface="+mn-ea"/>
                <a:cs typeface="+mn-cs"/>
              </a:rPr>
              <a:t> &lt;= 0</a:t>
            </a:r>
          </a:p>
          <a:p>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ca.subaccount_status</a:t>
            </a:r>
            <a:r>
              <a:rPr lang="en-US" sz="1200" kern="1200" dirty="0" smtClean="0">
                <a:solidFill>
                  <a:schemeClr val="tx1"/>
                </a:solidFill>
                <a:latin typeface="+mn-lt"/>
                <a:ea typeface="+mn-ea"/>
                <a:cs typeface="+mn-cs"/>
              </a:rPr>
              <a:t> = 'Active'</a:t>
            </a:r>
            <a:endParaRPr lang="en-US" baseline="0" dirty="0" smtClean="0"/>
          </a:p>
          <a:p>
            <a:r>
              <a:rPr lang="en-US" baseline="0" dirty="0" smtClean="0"/>
              <a:t> </a:t>
            </a:r>
          </a:p>
          <a:p>
            <a:r>
              <a:rPr lang="en-US" baseline="0" dirty="0" smtClean="0"/>
              <a:t>Outliers </a:t>
            </a:r>
            <a:r>
              <a:rPr lang="en-US" baseline="0" dirty="0" smtClean="0"/>
              <a:t>means: </a:t>
            </a:r>
            <a:r>
              <a:rPr lang="en-US" baseline="0" dirty="0" smtClean="0"/>
              <a:t>subaccounts have high revenue and 0 usages… </a:t>
            </a:r>
            <a:r>
              <a:rPr lang="en-US" sz="1200" kern="1200" dirty="0" smtClean="0">
                <a:solidFill>
                  <a:schemeClr val="tx1"/>
                </a:solidFill>
                <a:effectLst/>
                <a:latin typeface="+mn-lt"/>
                <a:ea typeface="+mn-ea"/>
                <a:cs typeface="+mn-cs"/>
              </a:rPr>
              <a:t> There are 235 accounts have high revenue(greater than</a:t>
            </a:r>
            <a:r>
              <a:rPr lang="en-US" sz="1200" kern="1200" baseline="0" dirty="0" smtClean="0">
                <a:solidFill>
                  <a:schemeClr val="tx1"/>
                </a:solidFill>
                <a:effectLst/>
                <a:latin typeface="+mn-lt"/>
                <a:ea typeface="+mn-ea"/>
                <a:cs typeface="+mn-cs"/>
              </a:rPr>
              <a:t> the overall median revenues)</a:t>
            </a:r>
            <a:r>
              <a:rPr lang="en-US" sz="1200" kern="1200" dirty="0" smtClean="0">
                <a:solidFill>
                  <a:schemeClr val="tx1"/>
                </a:solidFill>
                <a:effectLst/>
                <a:latin typeface="+mn-lt"/>
                <a:ea typeface="+mn-ea"/>
                <a:cs typeface="+mn-cs"/>
              </a:rPr>
              <a:t> and 0 usages</a:t>
            </a:r>
            <a:endParaRPr lang="en-US" dirty="0"/>
          </a:p>
        </p:txBody>
      </p:sp>
      <p:sp>
        <p:nvSpPr>
          <p:cNvPr id="4" name="Slide Number Placeholder 3"/>
          <p:cNvSpPr>
            <a:spLocks noGrp="1"/>
          </p:cNvSpPr>
          <p:nvPr>
            <p:ph type="sldNum" sz="quarter" idx="10"/>
          </p:nvPr>
        </p:nvSpPr>
        <p:spPr/>
        <p:txBody>
          <a:bodyPr/>
          <a:lstStyle/>
          <a:p>
            <a:fld id="{CE3D8DF6-21A7-4EF4-B007-6E993FBFA057}" type="slidenum">
              <a:rPr lang="en-US" smtClean="0"/>
              <a:t>5</a:t>
            </a:fld>
            <a:endParaRPr lang="en-US" dirty="0"/>
          </a:p>
        </p:txBody>
      </p:sp>
    </p:spTree>
    <p:extLst>
      <p:ext uri="{BB962C8B-B14F-4D97-AF65-F5344CB8AC3E}">
        <p14:creationId xmlns:p14="http://schemas.microsoft.com/office/powerpoint/2010/main" val="519079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3D8DF6-21A7-4EF4-B007-6E993FBFA057}" type="slidenum">
              <a:rPr lang="en-US" smtClean="0"/>
              <a:t>6</a:t>
            </a:fld>
            <a:endParaRPr lang="en-US" dirty="0"/>
          </a:p>
        </p:txBody>
      </p:sp>
    </p:spTree>
    <p:extLst>
      <p:ext uri="{BB962C8B-B14F-4D97-AF65-F5344CB8AC3E}">
        <p14:creationId xmlns:p14="http://schemas.microsoft.com/office/powerpoint/2010/main" val="2255448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the word cloud map for frequencies of search type, product names and sub markets. </a:t>
            </a:r>
            <a:r>
              <a:rPr lang="en-US" baseline="0" dirty="0" smtClean="0"/>
              <a:t>Big </a:t>
            </a:r>
            <a:r>
              <a:rPr lang="en-US" baseline="0" dirty="0" smtClean="0"/>
              <a:t>fonts means high frequencies, and small fonts means low frequencies. All the colors are assigned automatically.  As you can see, we have very rich raw data, we need to find out a way to measure our customers’ behavior better</a:t>
            </a:r>
            <a:endParaRPr lang="en-US" dirty="0"/>
          </a:p>
        </p:txBody>
      </p:sp>
      <p:sp>
        <p:nvSpPr>
          <p:cNvPr id="4" name="Slide Number Placeholder 3"/>
          <p:cNvSpPr>
            <a:spLocks noGrp="1"/>
          </p:cNvSpPr>
          <p:nvPr>
            <p:ph type="sldNum" sz="quarter" idx="10"/>
          </p:nvPr>
        </p:nvSpPr>
        <p:spPr/>
        <p:txBody>
          <a:bodyPr/>
          <a:lstStyle/>
          <a:p>
            <a:fld id="{CE3D8DF6-21A7-4EF4-B007-6E993FBFA057}" type="slidenum">
              <a:rPr lang="en-US" smtClean="0"/>
              <a:t>7</a:t>
            </a:fld>
            <a:endParaRPr lang="en-US" dirty="0"/>
          </a:p>
        </p:txBody>
      </p:sp>
    </p:spTree>
    <p:extLst>
      <p:ext uri="{BB962C8B-B14F-4D97-AF65-F5344CB8AC3E}">
        <p14:creationId xmlns:p14="http://schemas.microsoft.com/office/powerpoint/2010/main" val="1835183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latin typeface="Arial" pitchFamily="34" charset="0"/>
                <a:ea typeface="ＭＳ Ｐゴシック" pitchFamily="34" charset="-128"/>
              </a:rPr>
              <a:t>Here is how I created </a:t>
            </a:r>
            <a:r>
              <a:rPr lang="en-US" altLang="en-US" baseline="0" dirty="0" smtClean="0">
                <a:latin typeface="Arial" pitchFamily="34" charset="0"/>
                <a:ea typeface="ＭＳ Ｐゴシック" pitchFamily="34" charset="-128"/>
              </a:rPr>
              <a:t>of the behavioral variables</a:t>
            </a:r>
            <a:r>
              <a:rPr lang="zh-CN" altLang="en-US" baseline="0" dirty="0" smtClean="0">
                <a:latin typeface="Arial" pitchFamily="34" charset="0"/>
                <a:ea typeface="ＭＳ Ｐゴシック" pitchFamily="34" charset="-128"/>
              </a:rPr>
              <a:t>，</a:t>
            </a:r>
            <a:r>
              <a:rPr lang="en-US" altLang="zh-CN" baseline="0" dirty="0" smtClean="0">
                <a:latin typeface="Arial" pitchFamily="34" charset="0"/>
                <a:ea typeface="ＭＳ Ｐゴシック" pitchFamily="34" charset="-128"/>
              </a:rPr>
              <a:t>I categorize behavior variables into 6 measurements, </a:t>
            </a:r>
            <a:r>
              <a:rPr lang="en-US" altLang="en-US" baseline="0" dirty="0" smtClean="0">
                <a:latin typeface="Arial" pitchFamily="34" charset="0"/>
                <a:ea typeface="ＭＳ Ｐゴシック" pitchFamily="34" charset="-128"/>
              </a:rPr>
              <a:t>you can see them  in 6 square box, under each box are one or two examples for its categories. For example,  days on books and days since earliest search are two examples to measure customer age, total searches in the past 6 months and total revenue in the past 6 months to measure key performance and so forth </a:t>
            </a:r>
            <a:endParaRPr lang="en-US" altLang="en-US" dirty="0" smtClean="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fld id="{3AA862CE-B3C8-440C-922F-98D9A27CD4E1}" type="slidenum">
              <a:rPr lang="en-US" smtClean="0"/>
              <a:t>8</a:t>
            </a:fld>
            <a:endParaRPr lang="en-US"/>
          </a:p>
        </p:txBody>
      </p:sp>
    </p:spTree>
    <p:extLst>
      <p:ext uri="{BB962C8B-B14F-4D97-AF65-F5344CB8AC3E}">
        <p14:creationId xmlns:p14="http://schemas.microsoft.com/office/powerpoint/2010/main" val="519784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CE3D8DF6-21A7-4EF4-B007-6E993FBFA057}" type="slidenum">
              <a:rPr lang="en-US" smtClean="0"/>
              <a:t>9</a:t>
            </a:fld>
            <a:endParaRPr lang="en-US" dirty="0"/>
          </a:p>
        </p:txBody>
      </p:sp>
    </p:spTree>
    <p:extLst>
      <p:ext uri="{BB962C8B-B14F-4D97-AF65-F5344CB8AC3E}">
        <p14:creationId xmlns:p14="http://schemas.microsoft.com/office/powerpoint/2010/main" val="2854080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4BAD2BC-826F-41BA-9461-08ECB7BAD301}" type="datetimeFigureOut">
              <a:rPr lang="en-US" smtClean="0"/>
              <a:t>10/3/2019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E659A6-0E49-42CC-BAE6-A9184322CEAA}" type="slidenum">
              <a:rPr lang="en-US" smtClean="0"/>
              <a:t>‹#›</a:t>
            </a:fld>
            <a:endParaRPr lang="en-US" dirty="0"/>
          </a:p>
        </p:txBody>
      </p:sp>
    </p:spTree>
    <p:extLst>
      <p:ext uri="{BB962C8B-B14F-4D97-AF65-F5344CB8AC3E}">
        <p14:creationId xmlns:p14="http://schemas.microsoft.com/office/powerpoint/2010/main" val="91006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BAD2BC-826F-41BA-9461-08ECB7BAD301}" type="datetimeFigureOut">
              <a:rPr lang="en-US" smtClean="0"/>
              <a:t>10/3/2019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E659A6-0E49-42CC-BAE6-A9184322CEAA}" type="slidenum">
              <a:rPr lang="en-US" smtClean="0"/>
              <a:t>‹#›</a:t>
            </a:fld>
            <a:endParaRPr lang="en-US" dirty="0"/>
          </a:p>
        </p:txBody>
      </p:sp>
    </p:spTree>
    <p:extLst>
      <p:ext uri="{BB962C8B-B14F-4D97-AF65-F5344CB8AC3E}">
        <p14:creationId xmlns:p14="http://schemas.microsoft.com/office/powerpoint/2010/main" val="2761936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BAD2BC-826F-41BA-9461-08ECB7BAD301}" type="datetimeFigureOut">
              <a:rPr lang="en-US" smtClean="0"/>
              <a:t>10/3/2019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E659A6-0E49-42CC-BAE6-A9184322CEAA}" type="slidenum">
              <a:rPr lang="en-US" smtClean="0"/>
              <a:t>‹#›</a:t>
            </a:fld>
            <a:endParaRPr lang="en-US" dirty="0"/>
          </a:p>
        </p:txBody>
      </p:sp>
    </p:spTree>
    <p:extLst>
      <p:ext uri="{BB962C8B-B14F-4D97-AF65-F5344CB8AC3E}">
        <p14:creationId xmlns:p14="http://schemas.microsoft.com/office/powerpoint/2010/main" val="1957650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3">
    <p:spTree>
      <p:nvGrpSpPr>
        <p:cNvPr id="1" name=""/>
        <p:cNvGrpSpPr/>
        <p:nvPr/>
      </p:nvGrpSpPr>
      <p:grpSpPr>
        <a:xfrm>
          <a:off x="0" y="0"/>
          <a:ext cx="0" cy="0"/>
          <a:chOff x="0" y="0"/>
          <a:chExt cx="0" cy="0"/>
        </a:xfrm>
      </p:grpSpPr>
      <p:sp>
        <p:nvSpPr>
          <p:cNvPr id="2" name="Title 1"/>
          <p:cNvSpPr>
            <a:spLocks noGrp="1"/>
          </p:cNvSpPr>
          <p:nvPr>
            <p:ph type="title"/>
          </p:nvPr>
        </p:nvSpPr>
        <p:spPr>
          <a:xfrm>
            <a:off x="101600" y="76200"/>
            <a:ext cx="11472672" cy="1085088"/>
          </a:xfrm>
        </p:spPr>
        <p:txBody>
          <a:bodyPr>
            <a:normAutofit/>
          </a:bodyPr>
          <a:lstStyle>
            <a:lvl1pPr>
              <a:defRPr sz="3733"/>
            </a:lvl1pPr>
          </a:lstStyle>
          <a:p>
            <a:r>
              <a:rPr lang="en-US" dirty="0" smtClean="0"/>
              <a:t>Click to edit Master title style</a:t>
            </a:r>
            <a:endParaRPr lang="en-US" dirty="0"/>
          </a:p>
        </p:txBody>
      </p:sp>
      <p:sp>
        <p:nvSpPr>
          <p:cNvPr id="14" name="Content Placeholder 13"/>
          <p:cNvSpPr>
            <a:spLocks noGrp="1"/>
          </p:cNvSpPr>
          <p:nvPr>
            <p:ph sz="quarter" idx="10"/>
          </p:nvPr>
        </p:nvSpPr>
        <p:spPr>
          <a:xfrm>
            <a:off x="3759200" y="2514600"/>
            <a:ext cx="1930400" cy="1219200"/>
          </a:xfrm>
          <a:ln>
            <a:solidFill>
              <a:schemeClr val="tx1"/>
            </a:solidFill>
          </a:ln>
        </p:spPr>
        <p:txBody>
          <a:bodyPr>
            <a:noAutofit/>
          </a:bodyPr>
          <a:lstStyle>
            <a:lvl1pPr marL="0" indent="0" algn="ctr">
              <a:buNone/>
              <a:defRPr sz="2133"/>
            </a:lvl1pPr>
          </a:lstStyle>
          <a:p>
            <a:pPr lvl="0"/>
            <a:r>
              <a:rPr lang="en-US" dirty="0" smtClean="0"/>
              <a:t>Click to edit Master text styles</a:t>
            </a:r>
          </a:p>
        </p:txBody>
      </p:sp>
      <p:sp>
        <p:nvSpPr>
          <p:cNvPr id="16" name="Content Placeholder 13"/>
          <p:cNvSpPr>
            <a:spLocks noGrp="1"/>
          </p:cNvSpPr>
          <p:nvPr>
            <p:ph sz="quarter" idx="11"/>
          </p:nvPr>
        </p:nvSpPr>
        <p:spPr>
          <a:xfrm>
            <a:off x="304800" y="1905000"/>
            <a:ext cx="2438400" cy="909957"/>
          </a:xfrm>
          <a:ln>
            <a:noFill/>
          </a:ln>
        </p:spPr>
        <p:txBody>
          <a:bodyPr>
            <a:noAutofit/>
          </a:bodyPr>
          <a:lstStyle>
            <a:lvl1pPr marL="0" indent="0" algn="ctr">
              <a:buNone/>
              <a:defRPr sz="2133"/>
            </a:lvl1pPr>
          </a:lstStyle>
          <a:p>
            <a:pPr lvl="0"/>
            <a:r>
              <a:rPr lang="en-US" dirty="0" smtClean="0"/>
              <a:t>Click to edit Master text styles</a:t>
            </a:r>
          </a:p>
        </p:txBody>
      </p:sp>
      <p:sp>
        <p:nvSpPr>
          <p:cNvPr id="17" name="Content Placeholder 13"/>
          <p:cNvSpPr>
            <a:spLocks noGrp="1"/>
          </p:cNvSpPr>
          <p:nvPr>
            <p:ph sz="quarter" idx="12"/>
          </p:nvPr>
        </p:nvSpPr>
        <p:spPr>
          <a:xfrm>
            <a:off x="304800" y="2819400"/>
            <a:ext cx="2438400" cy="914400"/>
          </a:xfrm>
          <a:ln>
            <a:noFill/>
          </a:ln>
        </p:spPr>
        <p:txBody>
          <a:bodyPr>
            <a:noAutofit/>
          </a:bodyPr>
          <a:lstStyle>
            <a:lvl1pPr marL="0" indent="0" algn="ctr">
              <a:buNone/>
              <a:defRPr sz="2133"/>
            </a:lvl1pPr>
          </a:lstStyle>
          <a:p>
            <a:pPr lvl="0"/>
            <a:r>
              <a:rPr lang="en-US" dirty="0" smtClean="0"/>
              <a:t>Click to edit Master text styles</a:t>
            </a:r>
          </a:p>
        </p:txBody>
      </p:sp>
      <p:sp>
        <p:nvSpPr>
          <p:cNvPr id="18" name="Content Placeholder 13"/>
          <p:cNvSpPr>
            <a:spLocks noGrp="1"/>
          </p:cNvSpPr>
          <p:nvPr>
            <p:ph sz="quarter" idx="13"/>
          </p:nvPr>
        </p:nvSpPr>
        <p:spPr>
          <a:xfrm>
            <a:off x="304800" y="3835400"/>
            <a:ext cx="2438400" cy="914400"/>
          </a:xfrm>
          <a:ln>
            <a:noFill/>
          </a:ln>
        </p:spPr>
        <p:txBody>
          <a:bodyPr>
            <a:noAutofit/>
          </a:bodyPr>
          <a:lstStyle>
            <a:lvl1pPr marL="0" indent="0" algn="ctr">
              <a:buNone/>
              <a:defRPr sz="2133"/>
            </a:lvl1pPr>
          </a:lstStyle>
          <a:p>
            <a:pPr lvl="0"/>
            <a:r>
              <a:rPr lang="en-US" dirty="0" smtClean="0"/>
              <a:t>Click to edit Master text styles</a:t>
            </a:r>
          </a:p>
        </p:txBody>
      </p:sp>
      <p:sp>
        <p:nvSpPr>
          <p:cNvPr id="19" name="Line 21"/>
          <p:cNvSpPr>
            <a:spLocks noChangeShapeType="1"/>
          </p:cNvSpPr>
          <p:nvPr userDrawn="1"/>
        </p:nvSpPr>
        <p:spPr bwMode="auto">
          <a:xfrm>
            <a:off x="2743200" y="2133600"/>
            <a:ext cx="1016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dirty="0"/>
          </a:p>
        </p:txBody>
      </p:sp>
      <p:sp>
        <p:nvSpPr>
          <p:cNvPr id="20" name="Line 18"/>
          <p:cNvSpPr>
            <a:spLocks noChangeShapeType="1"/>
          </p:cNvSpPr>
          <p:nvPr userDrawn="1"/>
        </p:nvSpPr>
        <p:spPr bwMode="auto">
          <a:xfrm>
            <a:off x="2743200" y="3048000"/>
            <a:ext cx="1016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dirty="0"/>
          </a:p>
        </p:txBody>
      </p:sp>
      <p:sp>
        <p:nvSpPr>
          <p:cNvPr id="21" name="Line 20"/>
          <p:cNvSpPr>
            <a:spLocks noChangeShapeType="1"/>
          </p:cNvSpPr>
          <p:nvPr userDrawn="1"/>
        </p:nvSpPr>
        <p:spPr bwMode="auto">
          <a:xfrm flipV="1">
            <a:off x="2743200" y="3505200"/>
            <a:ext cx="1016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dirty="0"/>
          </a:p>
        </p:txBody>
      </p:sp>
      <p:sp>
        <p:nvSpPr>
          <p:cNvPr id="22" name="Rectangle 17"/>
          <p:cNvSpPr>
            <a:spLocks noChangeArrowheads="1"/>
          </p:cNvSpPr>
          <p:nvPr userDrawn="1"/>
        </p:nvSpPr>
        <p:spPr bwMode="auto">
          <a:xfrm>
            <a:off x="304800" y="1896115"/>
            <a:ext cx="2438400" cy="4660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itchFamily="34" charset="0"/>
                <a:ea typeface="ＭＳ Ｐゴシック" pitchFamily="34" charset="-128"/>
              </a:defRPr>
            </a:lvl1pPr>
            <a:lvl2pPr marL="742950" indent="-285750">
              <a:defRPr sz="2000">
                <a:solidFill>
                  <a:schemeClr val="tx1"/>
                </a:solidFill>
                <a:latin typeface="Arial" pitchFamily="34" charset="0"/>
                <a:ea typeface="ＭＳ Ｐゴシック" pitchFamily="34" charset="-128"/>
              </a:defRPr>
            </a:lvl2pPr>
            <a:lvl3pPr marL="1143000" indent="-228600">
              <a:defRPr sz="2000">
                <a:solidFill>
                  <a:schemeClr val="tx1"/>
                </a:solidFill>
                <a:latin typeface="Arial" pitchFamily="34" charset="0"/>
                <a:ea typeface="ＭＳ Ｐゴシック" pitchFamily="34" charset="-128"/>
              </a:defRPr>
            </a:lvl3pPr>
            <a:lvl4pPr marL="1600200" indent="-228600">
              <a:defRPr sz="2000">
                <a:solidFill>
                  <a:schemeClr val="tx1"/>
                </a:solidFill>
                <a:latin typeface="Arial" pitchFamily="34" charset="0"/>
                <a:ea typeface="ＭＳ Ｐゴシック" pitchFamily="34" charset="-128"/>
              </a:defRPr>
            </a:lvl4pPr>
            <a:lvl5pPr marL="2057400" indent="-22860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endParaRPr lang="en-US" altLang="en-US" sz="2133" dirty="0"/>
          </a:p>
        </p:txBody>
      </p:sp>
      <p:sp>
        <p:nvSpPr>
          <p:cNvPr id="24" name="Rectangle 17"/>
          <p:cNvSpPr>
            <a:spLocks noChangeArrowheads="1"/>
          </p:cNvSpPr>
          <p:nvPr userDrawn="1"/>
        </p:nvSpPr>
        <p:spPr bwMode="auto">
          <a:xfrm>
            <a:off x="304800" y="2814958"/>
            <a:ext cx="2438400" cy="45942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itchFamily="34" charset="0"/>
                <a:ea typeface="ＭＳ Ｐゴシック" pitchFamily="34" charset="-128"/>
              </a:defRPr>
            </a:lvl1pPr>
            <a:lvl2pPr marL="742950" indent="-285750">
              <a:defRPr sz="2000">
                <a:solidFill>
                  <a:schemeClr val="tx1"/>
                </a:solidFill>
                <a:latin typeface="Arial" pitchFamily="34" charset="0"/>
                <a:ea typeface="ＭＳ Ｐゴシック" pitchFamily="34" charset="-128"/>
              </a:defRPr>
            </a:lvl2pPr>
            <a:lvl3pPr marL="1143000" indent="-228600">
              <a:defRPr sz="2000">
                <a:solidFill>
                  <a:schemeClr val="tx1"/>
                </a:solidFill>
                <a:latin typeface="Arial" pitchFamily="34" charset="0"/>
                <a:ea typeface="ＭＳ Ｐゴシック" pitchFamily="34" charset="-128"/>
              </a:defRPr>
            </a:lvl3pPr>
            <a:lvl4pPr marL="1600200" indent="-228600">
              <a:defRPr sz="2000">
                <a:solidFill>
                  <a:schemeClr val="tx1"/>
                </a:solidFill>
                <a:latin typeface="Arial" pitchFamily="34" charset="0"/>
                <a:ea typeface="ＭＳ Ｐゴシック" pitchFamily="34" charset="-128"/>
              </a:defRPr>
            </a:lvl4pPr>
            <a:lvl5pPr marL="2057400" indent="-22860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endParaRPr lang="en-US" altLang="en-US" sz="2133" dirty="0"/>
          </a:p>
        </p:txBody>
      </p:sp>
      <p:sp>
        <p:nvSpPr>
          <p:cNvPr id="28" name="Rectangle 17"/>
          <p:cNvSpPr>
            <a:spLocks noChangeArrowheads="1"/>
          </p:cNvSpPr>
          <p:nvPr userDrawn="1"/>
        </p:nvSpPr>
        <p:spPr bwMode="auto">
          <a:xfrm>
            <a:off x="304800" y="3835400"/>
            <a:ext cx="2438400" cy="4660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itchFamily="34" charset="0"/>
                <a:ea typeface="ＭＳ Ｐゴシック" pitchFamily="34" charset="-128"/>
              </a:defRPr>
            </a:lvl1pPr>
            <a:lvl2pPr marL="742950" indent="-285750">
              <a:defRPr sz="2000">
                <a:solidFill>
                  <a:schemeClr val="tx1"/>
                </a:solidFill>
                <a:latin typeface="Arial" pitchFamily="34" charset="0"/>
                <a:ea typeface="ＭＳ Ｐゴシック" pitchFamily="34" charset="-128"/>
              </a:defRPr>
            </a:lvl2pPr>
            <a:lvl3pPr marL="1143000" indent="-228600">
              <a:defRPr sz="2000">
                <a:solidFill>
                  <a:schemeClr val="tx1"/>
                </a:solidFill>
                <a:latin typeface="Arial" pitchFamily="34" charset="0"/>
                <a:ea typeface="ＭＳ Ｐゴシック" pitchFamily="34" charset="-128"/>
              </a:defRPr>
            </a:lvl3pPr>
            <a:lvl4pPr marL="1600200" indent="-228600">
              <a:defRPr sz="2000">
                <a:solidFill>
                  <a:schemeClr val="tx1"/>
                </a:solidFill>
                <a:latin typeface="Arial" pitchFamily="34" charset="0"/>
                <a:ea typeface="ＭＳ Ｐゴシック" pitchFamily="34" charset="-128"/>
              </a:defRPr>
            </a:lvl4pPr>
            <a:lvl5pPr marL="2057400" indent="-22860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endParaRPr lang="en-US" altLang="en-US" sz="2133" dirty="0"/>
          </a:p>
        </p:txBody>
      </p:sp>
      <p:sp>
        <p:nvSpPr>
          <p:cNvPr id="30" name="Content Placeholder 13"/>
          <p:cNvSpPr>
            <a:spLocks noGrp="1"/>
          </p:cNvSpPr>
          <p:nvPr>
            <p:ph sz="quarter" idx="14"/>
          </p:nvPr>
        </p:nvSpPr>
        <p:spPr>
          <a:xfrm>
            <a:off x="5791200" y="2514600"/>
            <a:ext cx="1828800" cy="1219200"/>
          </a:xfrm>
          <a:ln>
            <a:solidFill>
              <a:schemeClr val="tx1"/>
            </a:solidFill>
          </a:ln>
        </p:spPr>
        <p:txBody>
          <a:bodyPr>
            <a:noAutofit/>
          </a:bodyPr>
          <a:lstStyle>
            <a:lvl1pPr marL="0" indent="0" algn="ctr">
              <a:buNone/>
              <a:defRPr sz="2133"/>
            </a:lvl1pPr>
          </a:lstStyle>
          <a:p>
            <a:pPr lvl="0"/>
            <a:r>
              <a:rPr lang="en-US" dirty="0" smtClean="0"/>
              <a:t>Click to edit Master text styles</a:t>
            </a:r>
          </a:p>
        </p:txBody>
      </p:sp>
      <p:sp>
        <p:nvSpPr>
          <p:cNvPr id="35" name="Line 22"/>
          <p:cNvSpPr>
            <a:spLocks noChangeShapeType="1"/>
          </p:cNvSpPr>
          <p:nvPr userDrawn="1"/>
        </p:nvSpPr>
        <p:spPr bwMode="auto">
          <a:xfrm flipH="1">
            <a:off x="7620000" y="2133600"/>
            <a:ext cx="1016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dirty="0"/>
          </a:p>
        </p:txBody>
      </p:sp>
      <p:sp>
        <p:nvSpPr>
          <p:cNvPr id="40" name="Line 19"/>
          <p:cNvSpPr>
            <a:spLocks noChangeShapeType="1"/>
          </p:cNvSpPr>
          <p:nvPr userDrawn="1"/>
        </p:nvSpPr>
        <p:spPr bwMode="auto">
          <a:xfrm flipH="1">
            <a:off x="7620000" y="3048000"/>
            <a:ext cx="1016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dirty="0"/>
          </a:p>
        </p:txBody>
      </p:sp>
      <p:sp>
        <p:nvSpPr>
          <p:cNvPr id="41" name="Line 23"/>
          <p:cNvSpPr>
            <a:spLocks noChangeShapeType="1"/>
          </p:cNvSpPr>
          <p:nvPr userDrawn="1"/>
        </p:nvSpPr>
        <p:spPr bwMode="auto">
          <a:xfrm flipH="1" flipV="1">
            <a:off x="7620000" y="3505200"/>
            <a:ext cx="1016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dirty="0"/>
          </a:p>
        </p:txBody>
      </p:sp>
      <p:sp>
        <p:nvSpPr>
          <p:cNvPr id="42" name="Content Placeholder 13"/>
          <p:cNvSpPr>
            <a:spLocks noGrp="1"/>
          </p:cNvSpPr>
          <p:nvPr>
            <p:ph sz="quarter" idx="15"/>
          </p:nvPr>
        </p:nvSpPr>
        <p:spPr>
          <a:xfrm>
            <a:off x="8647813" y="1874850"/>
            <a:ext cx="2438400" cy="909957"/>
          </a:xfrm>
          <a:ln>
            <a:noFill/>
          </a:ln>
        </p:spPr>
        <p:txBody>
          <a:bodyPr>
            <a:noAutofit/>
          </a:bodyPr>
          <a:lstStyle>
            <a:lvl1pPr marL="0" indent="0" algn="ctr">
              <a:buNone/>
              <a:defRPr sz="2133"/>
            </a:lvl1pPr>
          </a:lstStyle>
          <a:p>
            <a:pPr lvl="0"/>
            <a:r>
              <a:rPr lang="en-US" dirty="0" smtClean="0"/>
              <a:t>Click to edit Master text styles</a:t>
            </a:r>
          </a:p>
        </p:txBody>
      </p:sp>
      <p:sp>
        <p:nvSpPr>
          <p:cNvPr id="43" name="Content Placeholder 13"/>
          <p:cNvSpPr>
            <a:spLocks noGrp="1"/>
          </p:cNvSpPr>
          <p:nvPr>
            <p:ph sz="quarter" idx="16"/>
          </p:nvPr>
        </p:nvSpPr>
        <p:spPr>
          <a:xfrm>
            <a:off x="8636000" y="2814958"/>
            <a:ext cx="2438400" cy="909957"/>
          </a:xfrm>
          <a:ln>
            <a:noFill/>
          </a:ln>
        </p:spPr>
        <p:txBody>
          <a:bodyPr>
            <a:noAutofit/>
          </a:bodyPr>
          <a:lstStyle>
            <a:lvl1pPr marL="0" indent="0" algn="ctr">
              <a:buNone/>
              <a:defRPr sz="2133"/>
            </a:lvl1pPr>
          </a:lstStyle>
          <a:p>
            <a:pPr lvl="0"/>
            <a:r>
              <a:rPr lang="en-US" dirty="0" smtClean="0"/>
              <a:t>Click to edit Master text styles</a:t>
            </a:r>
          </a:p>
        </p:txBody>
      </p:sp>
      <p:sp>
        <p:nvSpPr>
          <p:cNvPr id="44" name="Rectangle 17"/>
          <p:cNvSpPr>
            <a:spLocks noChangeArrowheads="1"/>
          </p:cNvSpPr>
          <p:nvPr userDrawn="1"/>
        </p:nvSpPr>
        <p:spPr bwMode="auto">
          <a:xfrm>
            <a:off x="8636000" y="1905000"/>
            <a:ext cx="2438400" cy="4660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itchFamily="34" charset="0"/>
                <a:ea typeface="ＭＳ Ｐゴシック" pitchFamily="34" charset="-128"/>
              </a:defRPr>
            </a:lvl1pPr>
            <a:lvl2pPr marL="742950" indent="-285750">
              <a:defRPr sz="2000">
                <a:solidFill>
                  <a:schemeClr val="tx1"/>
                </a:solidFill>
                <a:latin typeface="Arial" pitchFamily="34" charset="0"/>
                <a:ea typeface="ＭＳ Ｐゴシック" pitchFamily="34" charset="-128"/>
              </a:defRPr>
            </a:lvl2pPr>
            <a:lvl3pPr marL="1143000" indent="-228600">
              <a:defRPr sz="2000">
                <a:solidFill>
                  <a:schemeClr val="tx1"/>
                </a:solidFill>
                <a:latin typeface="Arial" pitchFamily="34" charset="0"/>
                <a:ea typeface="ＭＳ Ｐゴシック" pitchFamily="34" charset="-128"/>
              </a:defRPr>
            </a:lvl3pPr>
            <a:lvl4pPr marL="1600200" indent="-228600">
              <a:defRPr sz="2000">
                <a:solidFill>
                  <a:schemeClr val="tx1"/>
                </a:solidFill>
                <a:latin typeface="Arial" pitchFamily="34" charset="0"/>
                <a:ea typeface="ＭＳ Ｐゴシック" pitchFamily="34" charset="-128"/>
              </a:defRPr>
            </a:lvl4pPr>
            <a:lvl5pPr marL="2057400" indent="-22860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endParaRPr lang="en-US" altLang="en-US" sz="2133" dirty="0"/>
          </a:p>
        </p:txBody>
      </p:sp>
      <p:sp>
        <p:nvSpPr>
          <p:cNvPr id="45" name="Rectangle 17"/>
          <p:cNvSpPr>
            <a:spLocks noChangeArrowheads="1"/>
          </p:cNvSpPr>
          <p:nvPr userDrawn="1"/>
        </p:nvSpPr>
        <p:spPr bwMode="auto">
          <a:xfrm>
            <a:off x="8636000" y="2787195"/>
            <a:ext cx="2438400" cy="4660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itchFamily="34" charset="0"/>
                <a:ea typeface="ＭＳ Ｐゴシック" pitchFamily="34" charset="-128"/>
              </a:defRPr>
            </a:lvl1pPr>
            <a:lvl2pPr marL="742950" indent="-285750">
              <a:defRPr sz="2000">
                <a:solidFill>
                  <a:schemeClr val="tx1"/>
                </a:solidFill>
                <a:latin typeface="Arial" pitchFamily="34" charset="0"/>
                <a:ea typeface="ＭＳ Ｐゴシック" pitchFamily="34" charset="-128"/>
              </a:defRPr>
            </a:lvl2pPr>
            <a:lvl3pPr marL="1143000" indent="-228600">
              <a:defRPr sz="2000">
                <a:solidFill>
                  <a:schemeClr val="tx1"/>
                </a:solidFill>
                <a:latin typeface="Arial" pitchFamily="34" charset="0"/>
                <a:ea typeface="ＭＳ Ｐゴシック" pitchFamily="34" charset="-128"/>
              </a:defRPr>
            </a:lvl3pPr>
            <a:lvl4pPr marL="1600200" indent="-228600">
              <a:defRPr sz="2000">
                <a:solidFill>
                  <a:schemeClr val="tx1"/>
                </a:solidFill>
                <a:latin typeface="Arial" pitchFamily="34" charset="0"/>
                <a:ea typeface="ＭＳ Ｐゴシック" pitchFamily="34" charset="-128"/>
              </a:defRPr>
            </a:lvl4pPr>
            <a:lvl5pPr marL="2057400" indent="-22860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endParaRPr lang="en-US" altLang="en-US" sz="2133" dirty="0"/>
          </a:p>
        </p:txBody>
      </p:sp>
      <p:sp>
        <p:nvSpPr>
          <p:cNvPr id="46" name="Rectangle 17"/>
          <p:cNvSpPr>
            <a:spLocks noChangeArrowheads="1"/>
          </p:cNvSpPr>
          <p:nvPr userDrawn="1"/>
        </p:nvSpPr>
        <p:spPr bwMode="auto">
          <a:xfrm>
            <a:off x="8636000" y="3835400"/>
            <a:ext cx="2438400" cy="4660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itchFamily="34" charset="0"/>
                <a:ea typeface="ＭＳ Ｐゴシック" pitchFamily="34" charset="-128"/>
              </a:defRPr>
            </a:lvl1pPr>
            <a:lvl2pPr marL="742950" indent="-285750">
              <a:defRPr sz="2000">
                <a:solidFill>
                  <a:schemeClr val="tx1"/>
                </a:solidFill>
                <a:latin typeface="Arial" pitchFamily="34" charset="0"/>
                <a:ea typeface="ＭＳ Ｐゴシック" pitchFamily="34" charset="-128"/>
              </a:defRPr>
            </a:lvl2pPr>
            <a:lvl3pPr marL="1143000" indent="-228600">
              <a:defRPr sz="2000">
                <a:solidFill>
                  <a:schemeClr val="tx1"/>
                </a:solidFill>
                <a:latin typeface="Arial" pitchFamily="34" charset="0"/>
                <a:ea typeface="ＭＳ Ｐゴシック" pitchFamily="34" charset="-128"/>
              </a:defRPr>
            </a:lvl3pPr>
            <a:lvl4pPr marL="1600200" indent="-228600">
              <a:defRPr sz="2000">
                <a:solidFill>
                  <a:schemeClr val="tx1"/>
                </a:solidFill>
                <a:latin typeface="Arial" pitchFamily="34" charset="0"/>
                <a:ea typeface="ＭＳ Ｐゴシック" pitchFamily="34" charset="-128"/>
              </a:defRPr>
            </a:lvl4pPr>
            <a:lvl5pPr marL="2057400" indent="-22860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endParaRPr lang="en-US" altLang="en-US" sz="2133" dirty="0"/>
          </a:p>
        </p:txBody>
      </p:sp>
      <p:sp>
        <p:nvSpPr>
          <p:cNvPr id="47" name="Content Placeholder 13"/>
          <p:cNvSpPr>
            <a:spLocks noGrp="1"/>
          </p:cNvSpPr>
          <p:nvPr>
            <p:ph sz="quarter" idx="17"/>
          </p:nvPr>
        </p:nvSpPr>
        <p:spPr>
          <a:xfrm>
            <a:off x="8636000" y="3846507"/>
            <a:ext cx="2438400" cy="909957"/>
          </a:xfrm>
          <a:ln>
            <a:noFill/>
          </a:ln>
        </p:spPr>
        <p:txBody>
          <a:bodyPr>
            <a:noAutofit/>
          </a:bodyPr>
          <a:lstStyle>
            <a:lvl1pPr marL="0" indent="0" algn="ctr">
              <a:buNone/>
              <a:defRPr sz="2133"/>
            </a:lvl1pPr>
          </a:lstStyle>
          <a:p>
            <a:pPr lvl="0"/>
            <a:r>
              <a:rPr lang="en-US" dirty="0" smtClean="0"/>
              <a:t>Click to edit Master text styles</a:t>
            </a:r>
          </a:p>
        </p:txBody>
      </p:sp>
    </p:spTree>
    <p:extLst>
      <p:ext uri="{BB962C8B-B14F-4D97-AF65-F5344CB8AC3E}">
        <p14:creationId xmlns:p14="http://schemas.microsoft.com/office/powerpoint/2010/main" val="309871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BAD2BC-826F-41BA-9461-08ECB7BAD301}" type="datetimeFigureOut">
              <a:rPr lang="en-US" smtClean="0"/>
              <a:t>10/3/2019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E659A6-0E49-42CC-BAE6-A9184322CEAA}" type="slidenum">
              <a:rPr lang="en-US" smtClean="0"/>
              <a:t>‹#›</a:t>
            </a:fld>
            <a:endParaRPr lang="en-US" dirty="0"/>
          </a:p>
        </p:txBody>
      </p:sp>
    </p:spTree>
    <p:extLst>
      <p:ext uri="{BB962C8B-B14F-4D97-AF65-F5344CB8AC3E}">
        <p14:creationId xmlns:p14="http://schemas.microsoft.com/office/powerpoint/2010/main" val="857223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BAD2BC-826F-41BA-9461-08ECB7BAD301}" type="datetimeFigureOut">
              <a:rPr lang="en-US" smtClean="0"/>
              <a:t>10/3/2019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E659A6-0E49-42CC-BAE6-A9184322CEAA}" type="slidenum">
              <a:rPr lang="en-US" smtClean="0"/>
              <a:t>‹#›</a:t>
            </a:fld>
            <a:endParaRPr lang="en-US" dirty="0"/>
          </a:p>
        </p:txBody>
      </p:sp>
    </p:spTree>
    <p:extLst>
      <p:ext uri="{BB962C8B-B14F-4D97-AF65-F5344CB8AC3E}">
        <p14:creationId xmlns:p14="http://schemas.microsoft.com/office/powerpoint/2010/main" val="359908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BAD2BC-826F-41BA-9461-08ECB7BAD301}" type="datetimeFigureOut">
              <a:rPr lang="en-US" smtClean="0"/>
              <a:t>10/3/2019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E659A6-0E49-42CC-BAE6-A9184322CEAA}" type="slidenum">
              <a:rPr lang="en-US" smtClean="0"/>
              <a:t>‹#›</a:t>
            </a:fld>
            <a:endParaRPr lang="en-US" dirty="0"/>
          </a:p>
        </p:txBody>
      </p:sp>
    </p:spTree>
    <p:extLst>
      <p:ext uri="{BB962C8B-B14F-4D97-AF65-F5344CB8AC3E}">
        <p14:creationId xmlns:p14="http://schemas.microsoft.com/office/powerpoint/2010/main" val="2960141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BAD2BC-826F-41BA-9461-08ECB7BAD301}" type="datetimeFigureOut">
              <a:rPr lang="en-US" smtClean="0"/>
              <a:t>10/3/2019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5E659A6-0E49-42CC-BAE6-A9184322CEAA}" type="slidenum">
              <a:rPr lang="en-US" smtClean="0"/>
              <a:t>‹#›</a:t>
            </a:fld>
            <a:endParaRPr lang="en-US" dirty="0"/>
          </a:p>
        </p:txBody>
      </p:sp>
    </p:spTree>
    <p:extLst>
      <p:ext uri="{BB962C8B-B14F-4D97-AF65-F5344CB8AC3E}">
        <p14:creationId xmlns:p14="http://schemas.microsoft.com/office/powerpoint/2010/main" val="1922189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BAD2BC-826F-41BA-9461-08ECB7BAD301}" type="datetimeFigureOut">
              <a:rPr lang="en-US" smtClean="0"/>
              <a:t>10/3/2019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5E659A6-0E49-42CC-BAE6-A9184322CEAA}" type="slidenum">
              <a:rPr lang="en-US" smtClean="0"/>
              <a:t>‹#›</a:t>
            </a:fld>
            <a:endParaRPr lang="en-US" dirty="0"/>
          </a:p>
        </p:txBody>
      </p:sp>
    </p:spTree>
    <p:extLst>
      <p:ext uri="{BB962C8B-B14F-4D97-AF65-F5344CB8AC3E}">
        <p14:creationId xmlns:p14="http://schemas.microsoft.com/office/powerpoint/2010/main" val="1764115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BAD2BC-826F-41BA-9461-08ECB7BAD301}" type="datetimeFigureOut">
              <a:rPr lang="en-US" smtClean="0"/>
              <a:t>10/3/2019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5E659A6-0E49-42CC-BAE6-A9184322CEAA}" type="slidenum">
              <a:rPr lang="en-US" smtClean="0"/>
              <a:t>‹#›</a:t>
            </a:fld>
            <a:endParaRPr lang="en-US" dirty="0"/>
          </a:p>
        </p:txBody>
      </p:sp>
    </p:spTree>
    <p:extLst>
      <p:ext uri="{BB962C8B-B14F-4D97-AF65-F5344CB8AC3E}">
        <p14:creationId xmlns:p14="http://schemas.microsoft.com/office/powerpoint/2010/main" val="2257492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BAD2BC-826F-41BA-9461-08ECB7BAD301}" type="datetimeFigureOut">
              <a:rPr lang="en-US" smtClean="0"/>
              <a:t>10/3/2019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E659A6-0E49-42CC-BAE6-A9184322CEAA}" type="slidenum">
              <a:rPr lang="en-US" smtClean="0"/>
              <a:t>‹#›</a:t>
            </a:fld>
            <a:endParaRPr lang="en-US" dirty="0"/>
          </a:p>
        </p:txBody>
      </p:sp>
    </p:spTree>
    <p:extLst>
      <p:ext uri="{BB962C8B-B14F-4D97-AF65-F5344CB8AC3E}">
        <p14:creationId xmlns:p14="http://schemas.microsoft.com/office/powerpoint/2010/main" val="4174832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BAD2BC-826F-41BA-9461-08ECB7BAD301}" type="datetimeFigureOut">
              <a:rPr lang="en-US" smtClean="0"/>
              <a:t>10/3/2019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E659A6-0E49-42CC-BAE6-A9184322CEAA}" type="slidenum">
              <a:rPr lang="en-US" smtClean="0"/>
              <a:t>‹#›</a:t>
            </a:fld>
            <a:endParaRPr lang="en-US" dirty="0"/>
          </a:p>
        </p:txBody>
      </p:sp>
    </p:spTree>
    <p:extLst>
      <p:ext uri="{BB962C8B-B14F-4D97-AF65-F5344CB8AC3E}">
        <p14:creationId xmlns:p14="http://schemas.microsoft.com/office/powerpoint/2010/main" val="2955393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BAD2BC-826F-41BA-9461-08ECB7BAD301}" type="datetimeFigureOut">
              <a:rPr lang="en-US" smtClean="0"/>
              <a:t>10/3/2019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E659A6-0E49-42CC-BAE6-A9184322CEAA}" type="slidenum">
              <a:rPr lang="en-US" smtClean="0"/>
              <a:t>‹#›</a:t>
            </a:fld>
            <a:endParaRPr lang="en-US" dirty="0"/>
          </a:p>
        </p:txBody>
      </p:sp>
    </p:spTree>
    <p:extLst>
      <p:ext uri="{BB962C8B-B14F-4D97-AF65-F5344CB8AC3E}">
        <p14:creationId xmlns:p14="http://schemas.microsoft.com/office/powerpoint/2010/main" val="22906551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1.PNG"/><Relationship Id="rId7" Type="http://schemas.openxmlformats.org/officeDocument/2006/relationships/image" Target="../media/image12.emf"/><Relationship Id="rId12"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14.emf"/><Relationship Id="rId5" Type="http://schemas.openxmlformats.org/officeDocument/2006/relationships/image" Target="../media/image11.emf"/><Relationship Id="rId10" Type="http://schemas.openxmlformats.org/officeDocument/2006/relationships/customXml" Target="../ink/ink3.xml"/><Relationship Id="rId4" Type="http://schemas.openxmlformats.org/officeDocument/2006/relationships/image" Target="../media/image10.png"/><Relationship Id="rId9" Type="http://schemas.openxmlformats.org/officeDocument/2006/relationships/image" Target="../media/image13.emf"/></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slide" Target="slide19.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slide" Target="slide20.xml"/></Relationships>
</file>

<file path=ppt/slides/_rels/slide17.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5.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6.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7.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10.xml"/><Relationship Id="rId13" Type="http://schemas.openxmlformats.org/officeDocument/2006/relationships/image" Target="../media/image1.PNG"/><Relationship Id="rId3" Type="http://schemas.openxmlformats.org/officeDocument/2006/relationships/diagramLayout" Target="../diagrams/layout9.xml"/><Relationship Id="rId7" Type="http://schemas.openxmlformats.org/officeDocument/2006/relationships/diagramData" Target="../diagrams/data10.xml"/><Relationship Id="rId12" Type="http://schemas.openxmlformats.org/officeDocument/2006/relationships/image" Target="../media/image24.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18" Type="http://schemas.openxmlformats.org/officeDocument/2006/relationships/image" Target="../media/image1.PNG"/><Relationship Id="rId3" Type="http://schemas.openxmlformats.org/officeDocument/2006/relationships/diagramData" Target="../diagrams/data2.xml"/><Relationship Id="rId21" Type="http://schemas.openxmlformats.org/officeDocument/2006/relationships/diagramQuickStyle" Target="../diagrams/quickStyle5.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5.xml"/><Relationship Id="rId16" Type="http://schemas.openxmlformats.org/officeDocument/2006/relationships/diagramColors" Target="../diagrams/colors4.xml"/><Relationship Id="rId20" Type="http://schemas.openxmlformats.org/officeDocument/2006/relationships/diagramLayout" Target="../diagrams/layout5.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23" Type="http://schemas.microsoft.com/office/2007/relationships/diagramDrawing" Target="../diagrams/drawing5.xml"/><Relationship Id="rId10" Type="http://schemas.openxmlformats.org/officeDocument/2006/relationships/diagramQuickStyle" Target="../diagrams/quickStyle3.xml"/><Relationship Id="rId19" Type="http://schemas.openxmlformats.org/officeDocument/2006/relationships/diagramData" Target="../diagrams/data5.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 Id="rId22" Type="http://schemas.openxmlformats.org/officeDocument/2006/relationships/diagramColors" Target="../diagrams/colors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diagramData" Target="../diagrams/data8.xml"/><Relationship Id="rId18" Type="http://schemas.openxmlformats.org/officeDocument/2006/relationships/image" Target="../media/image1.PNG"/><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17" Type="http://schemas.microsoft.com/office/2007/relationships/diagramDrawing" Target="../diagrams/drawing8.xml"/><Relationship Id="rId2" Type="http://schemas.openxmlformats.org/officeDocument/2006/relationships/notesSlide" Target="../notesSlides/notesSlide8.xml"/><Relationship Id="rId16" Type="http://schemas.openxmlformats.org/officeDocument/2006/relationships/diagramColors" Target="../diagrams/colors8.xml"/><Relationship Id="rId1" Type="http://schemas.openxmlformats.org/officeDocument/2006/relationships/slideLayout" Target="../slideLayouts/slideLayout1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5" Type="http://schemas.openxmlformats.org/officeDocument/2006/relationships/diagramQuickStyle" Target="../diagrams/quickStyle8.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 Id="rId14" Type="http://schemas.openxmlformats.org/officeDocument/2006/relationships/diagramLayout" Target="../diagrams/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smtClean="0">
                <a:solidFill>
                  <a:srgbClr val="FF0000"/>
                </a:solidFill>
              </a:rPr>
              <a:t>Government </a:t>
            </a:r>
            <a:br>
              <a:rPr lang="en-US" sz="4800" b="1" dirty="0" smtClean="0">
                <a:solidFill>
                  <a:srgbClr val="FF0000"/>
                </a:solidFill>
              </a:rPr>
            </a:br>
            <a:r>
              <a:rPr lang="en-US" sz="3200" b="1" dirty="0" smtClean="0">
                <a:solidFill>
                  <a:srgbClr val="FF0000"/>
                </a:solidFill>
              </a:rPr>
              <a:t>Customer Behavior Segmentation </a:t>
            </a:r>
            <a:r>
              <a:rPr lang="en-US" sz="4800" b="1" dirty="0" smtClean="0">
                <a:solidFill>
                  <a:srgbClr val="FF0000"/>
                </a:solidFill>
              </a:rPr>
              <a:t/>
            </a:r>
            <a:br>
              <a:rPr lang="en-US" sz="4800" b="1" dirty="0" smtClean="0">
                <a:solidFill>
                  <a:srgbClr val="FF0000"/>
                </a:solidFill>
              </a:rPr>
            </a:br>
            <a:endParaRPr lang="en-US" sz="4800" b="1" dirty="0">
              <a:solidFill>
                <a:srgbClr val="FF0000"/>
              </a:solidFill>
            </a:endParaRPr>
          </a:p>
        </p:txBody>
      </p:sp>
      <p:sp>
        <p:nvSpPr>
          <p:cNvPr id="3" name="Subtitle 2"/>
          <p:cNvSpPr>
            <a:spLocks noGrp="1"/>
          </p:cNvSpPr>
          <p:nvPr>
            <p:ph type="subTitle" idx="1"/>
          </p:nvPr>
        </p:nvSpPr>
        <p:spPr/>
        <p:txBody>
          <a:bodyPr/>
          <a:lstStyle/>
          <a:p>
            <a:r>
              <a:rPr lang="en-US" dirty="0" smtClean="0"/>
              <a:t>Autumn Li</a:t>
            </a:r>
          </a:p>
          <a:p>
            <a:r>
              <a:rPr lang="en-US" dirty="0" smtClean="0"/>
              <a:t>10/3/2019</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1061" y="5783524"/>
            <a:ext cx="2133898" cy="800212"/>
          </a:xfrm>
          <a:prstGeom prst="rect">
            <a:avLst/>
          </a:prstGeom>
        </p:spPr>
      </p:pic>
    </p:spTree>
    <p:extLst>
      <p:ext uri="{BB962C8B-B14F-4D97-AF65-F5344CB8AC3E}">
        <p14:creationId xmlns:p14="http://schemas.microsoft.com/office/powerpoint/2010/main" val="867070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3771" y="5885099"/>
            <a:ext cx="2133898" cy="800212"/>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669" y="1386516"/>
            <a:ext cx="4415689" cy="2725110"/>
          </a:xfrm>
          <a:prstGeom prst="rect">
            <a:avLst/>
          </a:prstGeom>
        </p:spPr>
        <p:style>
          <a:lnRef idx="2">
            <a:schemeClr val="accent1"/>
          </a:lnRef>
          <a:fillRef idx="1">
            <a:schemeClr val="lt1"/>
          </a:fillRef>
          <a:effectRef idx="0">
            <a:schemeClr val="accent1"/>
          </a:effectRef>
          <a:fontRef idx="minor">
            <a:schemeClr val="dk1"/>
          </a:fontRef>
        </p:style>
      </p:pic>
      <p:sp>
        <p:nvSpPr>
          <p:cNvPr id="26" name="TextBox 25"/>
          <p:cNvSpPr txBox="1"/>
          <p:nvPr/>
        </p:nvSpPr>
        <p:spPr>
          <a:xfrm>
            <a:off x="585320" y="4143455"/>
            <a:ext cx="4415688"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solidFill>
                  <a:srgbClr val="FF0000"/>
                </a:solidFill>
              </a:rPr>
              <a:t>The silhouette </a:t>
            </a:r>
            <a:r>
              <a:rPr lang="en-US" sz="1400" dirty="0" smtClean="0">
                <a:solidFill>
                  <a:srgbClr val="FF0000"/>
                </a:solidFill>
              </a:rPr>
              <a:t>score ranges </a:t>
            </a:r>
            <a:r>
              <a:rPr lang="en-US" sz="1400" dirty="0">
                <a:solidFill>
                  <a:srgbClr val="FF0000"/>
                </a:solidFill>
              </a:rPr>
              <a:t>from −1 to </a:t>
            </a:r>
            <a:r>
              <a:rPr lang="en-US" altLang="zh-CN" sz="1400" dirty="0" smtClean="0">
                <a:solidFill>
                  <a:srgbClr val="FF0000"/>
                </a:solidFill>
              </a:rPr>
              <a:t>+</a:t>
            </a:r>
            <a:r>
              <a:rPr lang="en-US" sz="1400" dirty="0" smtClean="0">
                <a:solidFill>
                  <a:srgbClr val="FF0000"/>
                </a:solidFill>
              </a:rPr>
              <a:t>1</a:t>
            </a:r>
            <a:r>
              <a:rPr lang="en-US" sz="1400" dirty="0">
                <a:solidFill>
                  <a:srgbClr val="FF0000"/>
                </a:solidFill>
              </a:rPr>
              <a:t>, where a high value indicates that </a:t>
            </a:r>
            <a:r>
              <a:rPr lang="en-US" altLang="zh-CN" sz="1400" dirty="0" smtClean="0">
                <a:solidFill>
                  <a:srgbClr val="FF0000"/>
                </a:solidFill>
              </a:rPr>
              <a:t>data points</a:t>
            </a:r>
            <a:r>
              <a:rPr lang="en-US" sz="1400" dirty="0" smtClean="0">
                <a:solidFill>
                  <a:srgbClr val="FF0000"/>
                </a:solidFill>
              </a:rPr>
              <a:t> are </a:t>
            </a:r>
            <a:r>
              <a:rPr lang="en-US" sz="1400" dirty="0">
                <a:solidFill>
                  <a:srgbClr val="FF0000"/>
                </a:solidFill>
              </a:rPr>
              <a:t>well matched to its own </a:t>
            </a:r>
            <a:r>
              <a:rPr lang="en-US" sz="1400" dirty="0" smtClean="0">
                <a:solidFill>
                  <a:srgbClr val="FF0000"/>
                </a:solidFill>
              </a:rPr>
              <a:t>cluster</a:t>
            </a:r>
            <a:endParaRPr lang="en-US" sz="1400" dirty="0">
              <a:solidFill>
                <a:srgbClr val="FF0000"/>
              </a:solidFill>
            </a:endParaRPr>
          </a:p>
        </p:txBody>
      </p:sp>
      <p:cxnSp>
        <p:nvCxnSpPr>
          <p:cNvPr id="28" name="Straight Connector 27"/>
          <p:cNvCxnSpPr/>
          <p:nvPr/>
        </p:nvCxnSpPr>
        <p:spPr>
          <a:xfrm>
            <a:off x="2777814" y="1418345"/>
            <a:ext cx="30700" cy="2413426"/>
          </a:xfrm>
          <a:prstGeom prst="line">
            <a:avLst/>
          </a:prstGeom>
          <a:ln>
            <a:solidFill>
              <a:srgbClr val="F5595D"/>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121122" y="5557444"/>
            <a:ext cx="465827" cy="7910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a:spLocks noGrp="1"/>
          </p:cNvSpPr>
          <p:nvPr>
            <p:ph type="title"/>
          </p:nvPr>
        </p:nvSpPr>
        <p:spPr>
          <a:xfrm>
            <a:off x="170543" y="-67039"/>
            <a:ext cx="10515600" cy="1325563"/>
          </a:xfrm>
        </p:spPr>
        <p:txBody>
          <a:bodyPr>
            <a:normAutofit/>
          </a:bodyPr>
          <a:lstStyle/>
          <a:p>
            <a:r>
              <a:rPr lang="en-US" sz="2800" b="1" dirty="0" smtClean="0">
                <a:solidFill>
                  <a:srgbClr val="FF0000"/>
                </a:solidFill>
              </a:rPr>
              <a:t>Segmentation: Cluster Analysis </a:t>
            </a:r>
            <a:endParaRPr lang="en-US" sz="2800" b="1" dirty="0">
              <a:solidFill>
                <a:srgbClr val="FF0000"/>
              </a:solidFill>
            </a:endParaRPr>
          </a:p>
        </p:txBody>
      </p:sp>
      <p:pic>
        <p:nvPicPr>
          <p:cNvPr id="19" name="Picture 18"/>
          <p:cNvPicPr>
            <a:picLocks noChangeAspect="1"/>
          </p:cNvPicPr>
          <p:nvPr/>
        </p:nvPicPr>
        <p:blipFill>
          <a:blip r:embed="rId5"/>
          <a:stretch>
            <a:fillRect/>
          </a:stretch>
        </p:blipFill>
        <p:spPr>
          <a:xfrm>
            <a:off x="5111540" y="5144486"/>
            <a:ext cx="7080460" cy="412958"/>
          </a:xfrm>
          <a:prstGeom prst="rect">
            <a:avLst/>
          </a:prstGeom>
        </p:spPr>
      </p:pic>
      <mc:AlternateContent xmlns:mc="http://schemas.openxmlformats.org/markup-compatibility/2006">
        <mc:Choice xmlns:p14="http://schemas.microsoft.com/office/powerpoint/2010/main" Requires="p14">
          <p:contentPart p14:bwMode="auto" r:id="rId6">
            <p14:nvContentPartPr>
              <p14:cNvPr id="2" name="Ink 1"/>
              <p14:cNvContentPartPr/>
              <p14:nvPr/>
            </p14:nvContentPartPr>
            <p14:xfrm>
              <a:off x="5648760" y="2684880"/>
              <a:ext cx="52560" cy="427320"/>
            </p14:xfrm>
          </p:contentPart>
        </mc:Choice>
        <mc:Fallback>
          <p:pic>
            <p:nvPicPr>
              <p:cNvPr id="2" name="Ink 1"/>
              <p:cNvPicPr/>
              <p:nvPr/>
            </p:nvPicPr>
            <p:blipFill>
              <a:blip r:embed="rId7"/>
              <a:stretch>
                <a:fillRect/>
              </a:stretch>
            </p:blipFill>
            <p:spPr>
              <a:xfrm>
                <a:off x="5632920" y="2621520"/>
                <a:ext cx="84240" cy="554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 name="Ink 2"/>
              <p14:cNvContentPartPr/>
              <p14:nvPr/>
            </p14:nvContentPartPr>
            <p14:xfrm>
              <a:off x="5534280" y="2653920"/>
              <a:ext cx="4088880" cy="707760"/>
            </p14:xfrm>
          </p:contentPart>
        </mc:Choice>
        <mc:Fallback>
          <p:pic>
            <p:nvPicPr>
              <p:cNvPr id="3" name="Ink 2"/>
              <p:cNvPicPr/>
              <p:nvPr/>
            </p:nvPicPr>
            <p:blipFill>
              <a:blip r:embed="rId9"/>
              <a:stretch>
                <a:fillRect/>
              </a:stretch>
            </p:blipFill>
            <p:spPr>
              <a:xfrm>
                <a:off x="5518440" y="2590200"/>
                <a:ext cx="4120560" cy="835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 name="Ink 3"/>
              <p14:cNvContentPartPr/>
              <p14:nvPr/>
            </p14:nvContentPartPr>
            <p14:xfrm>
              <a:off x="8416080" y="3361320"/>
              <a:ext cx="360" cy="360"/>
            </p14:xfrm>
          </p:contentPart>
        </mc:Choice>
        <mc:Fallback>
          <p:pic>
            <p:nvPicPr>
              <p:cNvPr id="4" name="Ink 3"/>
              <p:cNvPicPr/>
              <p:nvPr/>
            </p:nvPicPr>
            <p:blipFill>
              <a:blip r:embed="rId11"/>
              <a:stretch>
                <a:fillRect/>
              </a:stretch>
            </p:blipFill>
            <p:spPr>
              <a:xfrm>
                <a:off x="8399880" y="3297960"/>
                <a:ext cx="32400" cy="127440"/>
              </a:xfrm>
              <a:prstGeom prst="rect">
                <a:avLst/>
              </a:prstGeom>
            </p:spPr>
          </p:pic>
        </mc:Fallback>
      </mc:AlternateContent>
      <p:pic>
        <p:nvPicPr>
          <p:cNvPr id="6" name="Picture 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815800" y="1143898"/>
            <a:ext cx="5920169" cy="3509283"/>
          </a:xfrm>
          <a:prstGeom prst="rect">
            <a:avLst/>
          </a:prstGeom>
        </p:spPr>
      </p:pic>
    </p:spTree>
    <p:extLst>
      <p:ext uri="{BB962C8B-B14F-4D97-AF65-F5344CB8AC3E}">
        <p14:creationId xmlns:p14="http://schemas.microsoft.com/office/powerpoint/2010/main" val="135791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960" y="1216025"/>
            <a:ext cx="10515600" cy="4351338"/>
          </a:xfrm>
        </p:spPr>
        <p:txBody>
          <a:bodyPr>
            <a:normAutofit/>
          </a:bodyPr>
          <a:lstStyle/>
          <a:p>
            <a:r>
              <a:rPr lang="en-US" sz="2000" dirty="0" smtClean="0"/>
              <a:t>After determining number of  clusters, the next step is to perform </a:t>
            </a:r>
            <a:r>
              <a:rPr lang="en-US" sz="2000" dirty="0"/>
              <a:t>Linear Discriminant </a:t>
            </a:r>
            <a:r>
              <a:rPr lang="en-US" sz="2000" dirty="0" smtClean="0"/>
              <a:t>Analysis to characterize each cluster</a:t>
            </a:r>
          </a:p>
          <a:p>
            <a:r>
              <a:rPr lang="en-US" sz="2000" dirty="0"/>
              <a:t>Linear Discriminant Analysis, </a:t>
            </a:r>
            <a:r>
              <a:rPr lang="en-US" altLang="zh-CN" sz="2000" dirty="0"/>
              <a:t>is </a:t>
            </a:r>
            <a:r>
              <a:rPr lang="en-US" sz="2000" dirty="0" smtClean="0"/>
              <a:t>linear </a:t>
            </a:r>
            <a:r>
              <a:rPr lang="en-US" sz="2000" dirty="0"/>
              <a:t>classification boundaries used in statistics to find combination of features that characterizes or separates two or more </a:t>
            </a:r>
            <a:r>
              <a:rPr lang="en-US" altLang="zh-CN" sz="2000" dirty="0"/>
              <a:t>clusters </a:t>
            </a:r>
            <a:r>
              <a:rPr lang="en-US" sz="2000" dirty="0"/>
              <a:t>of datasets</a:t>
            </a:r>
          </a:p>
          <a:p>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1630" y="2756140"/>
            <a:ext cx="4212887" cy="3159665"/>
          </a:xfrm>
          <a:prstGeom prst="rect">
            <a:avLst/>
          </a:prstGeom>
        </p:spPr>
      </p:pic>
      <p:sp>
        <p:nvSpPr>
          <p:cNvPr id="8" name="Title 1"/>
          <p:cNvSpPr>
            <a:spLocks noGrp="1"/>
          </p:cNvSpPr>
          <p:nvPr>
            <p:ph type="title"/>
          </p:nvPr>
        </p:nvSpPr>
        <p:spPr>
          <a:xfrm>
            <a:off x="272142" y="0"/>
            <a:ext cx="10515600" cy="1325563"/>
          </a:xfrm>
        </p:spPr>
        <p:txBody>
          <a:bodyPr>
            <a:normAutofit/>
          </a:bodyPr>
          <a:lstStyle/>
          <a:p>
            <a:r>
              <a:rPr lang="en-US" sz="2800" b="1" dirty="0" smtClean="0">
                <a:solidFill>
                  <a:srgbClr val="FF0000"/>
                </a:solidFill>
              </a:rPr>
              <a:t>Segmentation: Cluster Analysis </a:t>
            </a:r>
            <a:endParaRPr lang="en-US" sz="2800" b="1" dirty="0">
              <a:solidFill>
                <a:srgbClr val="FF0000"/>
              </a:solidFill>
            </a:endParaRPr>
          </a:p>
        </p:txBody>
      </p:sp>
    </p:spTree>
    <p:extLst>
      <p:ext uri="{BB962C8B-B14F-4D97-AF65-F5344CB8AC3E}">
        <p14:creationId xmlns:p14="http://schemas.microsoft.com/office/powerpoint/2010/main" val="3626028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5477" y="1381001"/>
            <a:ext cx="6575941" cy="3898002"/>
          </a:xfrm>
          <a:prstGeom prst="rect">
            <a:avLst/>
          </a:prstGeom>
        </p:spPr>
      </p:pic>
      <p:sp>
        <p:nvSpPr>
          <p:cNvPr id="6" name="Rectangle 5"/>
          <p:cNvSpPr/>
          <p:nvPr/>
        </p:nvSpPr>
        <p:spPr>
          <a:xfrm>
            <a:off x="6338102" y="4632672"/>
            <a:ext cx="6096000" cy="646331"/>
          </a:xfrm>
          <a:prstGeom prst="rect">
            <a:avLst/>
          </a:prstGeom>
        </p:spPr>
        <p:txBody>
          <a:bodyPr>
            <a:spAutoFit/>
          </a:bodyPr>
          <a:lstStyle/>
          <a:p>
            <a:r>
              <a:rPr lang="en-US" sz="1200" dirty="0">
                <a:latin typeface="Consolas" panose="020B0609020204030204" pitchFamily="49" charset="0"/>
                <a:ea typeface="Cambria" panose="02040503050406030204" pitchFamily="18" charset="0"/>
                <a:cs typeface="Times New Roman" panose="02020603050405020304" pitchFamily="18" charset="0"/>
              </a:rPr>
              <a:t>## Proportion of trace:</a:t>
            </a:r>
            <a:r>
              <a:rPr lang="en-US" sz="1200" dirty="0">
                <a:latin typeface="Cambria" panose="02040503050406030204" pitchFamily="18" charset="0"/>
                <a:ea typeface="Cambria" panose="02040503050406030204" pitchFamily="18" charset="0"/>
                <a:cs typeface="Times New Roman" panose="02020603050405020304" pitchFamily="18" charset="0"/>
              </a:rPr>
              <a:t/>
            </a:r>
            <a:br>
              <a:rPr lang="en-US" sz="1200" dirty="0">
                <a:latin typeface="Cambria" panose="02040503050406030204" pitchFamily="18"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LD1    LD2    LD3    LD4 </a:t>
            </a:r>
            <a:r>
              <a:rPr lang="en-US" sz="1200" dirty="0">
                <a:latin typeface="Cambria" panose="02040503050406030204" pitchFamily="18" charset="0"/>
                <a:ea typeface="Cambria" panose="02040503050406030204" pitchFamily="18" charset="0"/>
                <a:cs typeface="Times New Roman" panose="02020603050405020304" pitchFamily="18" charset="0"/>
              </a:rPr>
              <a:t/>
            </a:r>
            <a:br>
              <a:rPr lang="en-US" sz="1200" dirty="0">
                <a:latin typeface="Cambria" panose="02040503050406030204" pitchFamily="18" charset="0"/>
                <a:ea typeface="Cambria" panose="02040503050406030204" pitchFamily="18" charset="0"/>
                <a:cs typeface="Times New Roman" panose="02020603050405020304" pitchFamily="18" charset="0"/>
              </a:rPr>
            </a:br>
            <a:r>
              <a:rPr lang="en-US" sz="1200" dirty="0">
                <a:latin typeface="Consolas" panose="020B0609020204030204" pitchFamily="49" charset="0"/>
                <a:ea typeface="Cambria" panose="02040503050406030204" pitchFamily="18" charset="0"/>
                <a:cs typeface="Times New Roman" panose="02020603050405020304" pitchFamily="18" charset="0"/>
              </a:rPr>
              <a:t>## 0.6163 0.1600 0.1504 0.0733</a:t>
            </a:r>
            <a:endParaRPr lang="en-US" sz="1200" dirty="0"/>
          </a:p>
        </p:txBody>
      </p:sp>
      <p:cxnSp>
        <p:nvCxnSpPr>
          <p:cNvPr id="11" name="Straight Connector 10"/>
          <p:cNvCxnSpPr/>
          <p:nvPr/>
        </p:nvCxnSpPr>
        <p:spPr>
          <a:xfrm>
            <a:off x="2845851" y="1644351"/>
            <a:ext cx="2587597" cy="350007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p:cNvCxnSpPr/>
          <p:nvPr/>
        </p:nvCxnSpPr>
        <p:spPr>
          <a:xfrm flipH="1">
            <a:off x="4334446" y="2082458"/>
            <a:ext cx="709411" cy="152337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p:cNvCxnSpPr/>
          <p:nvPr/>
        </p:nvCxnSpPr>
        <p:spPr>
          <a:xfrm>
            <a:off x="2453607" y="3548503"/>
            <a:ext cx="1880839" cy="9000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p:cNvCxnSpPr/>
          <p:nvPr/>
        </p:nvCxnSpPr>
        <p:spPr>
          <a:xfrm flipH="1" flipV="1">
            <a:off x="4319240" y="3631502"/>
            <a:ext cx="15206" cy="7009"/>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3862378" y="3052623"/>
            <a:ext cx="687320" cy="5842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Title 1"/>
          <p:cNvSpPr txBox="1">
            <a:spLocks/>
          </p:cNvSpPr>
          <p:nvPr/>
        </p:nvSpPr>
        <p:spPr>
          <a:xfrm>
            <a:off x="344714" y="1038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srgbClr val="FF0000"/>
                </a:solidFill>
              </a:rPr>
              <a:t>Segmentation: Cluster Analysis </a:t>
            </a:r>
            <a:endParaRPr lang="en-US" sz="2800" b="1" dirty="0">
              <a:solidFill>
                <a:srgbClr val="FF0000"/>
              </a:solidFill>
            </a:endParaRPr>
          </a:p>
        </p:txBody>
      </p:sp>
      <p:sp>
        <p:nvSpPr>
          <p:cNvPr id="3" name="TextBox 2"/>
          <p:cNvSpPr txBox="1"/>
          <p:nvPr/>
        </p:nvSpPr>
        <p:spPr>
          <a:xfrm>
            <a:off x="1138301" y="5659029"/>
            <a:ext cx="9722013" cy="646331"/>
          </a:xfrm>
          <a:prstGeom prst="rect">
            <a:avLst/>
          </a:prstGeom>
          <a:noFill/>
        </p:spPr>
        <p:txBody>
          <a:bodyPr wrap="square" rtlCol="0">
            <a:spAutoFit/>
          </a:bodyPr>
          <a:lstStyle/>
          <a:p>
            <a:r>
              <a:rPr lang="en-US" dirty="0" smtClean="0"/>
              <a:t>Based </a:t>
            </a:r>
            <a:r>
              <a:rPr lang="en-US" dirty="0"/>
              <a:t>on </a:t>
            </a:r>
            <a:r>
              <a:rPr lang="en-US" dirty="0" smtClean="0"/>
              <a:t>these </a:t>
            </a:r>
            <a:r>
              <a:rPr lang="en-US" dirty="0"/>
              <a:t>4 linear discriminant linear boundaries, we can calculate discriminant </a:t>
            </a:r>
            <a:r>
              <a:rPr lang="en-US" dirty="0" smtClean="0"/>
              <a:t>scores for each </a:t>
            </a:r>
            <a:r>
              <a:rPr lang="en-US" dirty="0" smtClean="0"/>
              <a:t>clusters</a:t>
            </a:r>
            <a:endParaRPr lang="en-US" dirty="0"/>
          </a:p>
        </p:txBody>
      </p:sp>
    </p:spTree>
    <p:extLst>
      <p:ext uri="{BB962C8B-B14F-4D97-AF65-F5344CB8AC3E}">
        <p14:creationId xmlns:p14="http://schemas.microsoft.com/office/powerpoint/2010/main" val="78957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5"/>
                                        </p:tgtEl>
                                        <p:attrNameLst>
                                          <p:attrName>style.visibility</p:attrName>
                                        </p:attrNameLst>
                                      </p:cBhvr>
                                      <p:to>
                                        <p:strVal val="visible"/>
                                      </p:to>
                                    </p:set>
                                    <p:anim calcmode="lin" valueType="num">
                                      <p:cBhvr additive="base">
                                        <p:cTn id="25" dur="500" fill="hold"/>
                                        <p:tgtEl>
                                          <p:spTgt spid="65"/>
                                        </p:tgtEl>
                                        <p:attrNameLst>
                                          <p:attrName>ppt_x</p:attrName>
                                        </p:attrNameLst>
                                      </p:cBhvr>
                                      <p:tavLst>
                                        <p:tav tm="0">
                                          <p:val>
                                            <p:strVal val="#ppt_x"/>
                                          </p:val>
                                        </p:tav>
                                        <p:tav tm="100000">
                                          <p:val>
                                            <p:strVal val="#ppt_x"/>
                                          </p:val>
                                        </p:tav>
                                      </p:tavLst>
                                    </p:anim>
                                    <p:anim calcmode="lin" valueType="num">
                                      <p:cBhvr additive="base">
                                        <p:cTn id="2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2117" y="2447510"/>
            <a:ext cx="6678424" cy="3958751"/>
          </a:xfrm>
          <a:prstGeom prst="rect">
            <a:avLst/>
          </a:prstGeom>
        </p:spPr>
      </p:pic>
      <p:sp>
        <p:nvSpPr>
          <p:cNvPr id="2" name="Title 1"/>
          <p:cNvSpPr>
            <a:spLocks noGrp="1"/>
          </p:cNvSpPr>
          <p:nvPr>
            <p:ph type="title"/>
          </p:nvPr>
        </p:nvSpPr>
        <p:spPr>
          <a:xfrm>
            <a:off x="838200" y="365125"/>
            <a:ext cx="10515600" cy="1040765"/>
          </a:xfrm>
        </p:spPr>
        <p:txBody>
          <a:bodyPr>
            <a:normAutofit fontScale="90000"/>
          </a:bodyPr>
          <a:lstStyle/>
          <a:p>
            <a:r>
              <a:rPr lang="en-US" dirty="0"/>
              <a:t/>
            </a:r>
            <a:br>
              <a:rPr lang="en-US" dirty="0"/>
            </a:br>
            <a:endParaRPr lang="en-US" dirty="0"/>
          </a:p>
        </p:txBody>
      </p:sp>
      <p:sp>
        <p:nvSpPr>
          <p:cNvPr id="3" name="Content Placeholder 2"/>
          <p:cNvSpPr>
            <a:spLocks noGrp="1"/>
          </p:cNvSpPr>
          <p:nvPr>
            <p:ph idx="1"/>
          </p:nvPr>
        </p:nvSpPr>
        <p:spPr>
          <a:xfrm>
            <a:off x="838200" y="885507"/>
            <a:ext cx="10515600" cy="4351338"/>
          </a:xfrm>
        </p:spPr>
        <p:txBody>
          <a:bodyPr>
            <a:normAutofit/>
          </a:bodyPr>
          <a:lstStyle/>
          <a:p>
            <a:pPr marL="0" indent="0">
              <a:buNone/>
            </a:pPr>
            <a:r>
              <a:rPr lang="en-US" sz="1800" dirty="0" smtClean="0"/>
              <a:t>How to </a:t>
            </a:r>
            <a:r>
              <a:rPr lang="en-US" sz="1800" dirty="0"/>
              <a:t>assign </a:t>
            </a:r>
            <a:r>
              <a:rPr lang="en-US" sz="1800" dirty="0" smtClean="0"/>
              <a:t>new observations </a:t>
            </a:r>
            <a:r>
              <a:rPr lang="en-US" sz="1800" dirty="0"/>
              <a:t>to a certain </a:t>
            </a:r>
            <a:r>
              <a:rPr lang="en-US" sz="1800" dirty="0" smtClean="0"/>
              <a:t>cluster ?</a:t>
            </a:r>
          </a:p>
          <a:p>
            <a:pPr marL="800100" lvl="1" indent="-342900">
              <a:buAutoNum type="arabicPeriod"/>
            </a:pPr>
            <a:r>
              <a:rPr lang="en-US" sz="1400" dirty="0"/>
              <a:t>C</a:t>
            </a:r>
            <a:r>
              <a:rPr lang="en-US" sz="1400" dirty="0" smtClean="0"/>
              <a:t>alculate discriminant </a:t>
            </a:r>
            <a:r>
              <a:rPr lang="en-US" sz="1400" dirty="0"/>
              <a:t>scores of </a:t>
            </a:r>
            <a:r>
              <a:rPr lang="en-US" sz="1400" dirty="0"/>
              <a:t> </a:t>
            </a:r>
            <a:r>
              <a:rPr lang="en-US" sz="1400" dirty="0" smtClean="0"/>
              <a:t>each </a:t>
            </a:r>
            <a:r>
              <a:rPr lang="en-US" sz="1400" dirty="0" smtClean="0"/>
              <a:t>clusters</a:t>
            </a:r>
            <a:endParaRPr lang="en-US" sz="1400" dirty="0" smtClean="0"/>
          </a:p>
          <a:p>
            <a:pPr marL="800100" lvl="1" indent="-342900">
              <a:buAutoNum type="arabicPeriod"/>
            </a:pPr>
            <a:r>
              <a:rPr lang="en-US" sz="1400" dirty="0" smtClean="0"/>
              <a:t>Calculate discriminant </a:t>
            </a:r>
            <a:r>
              <a:rPr lang="en-US" sz="1400" dirty="0"/>
              <a:t>scores of </a:t>
            </a:r>
            <a:r>
              <a:rPr lang="en-US" sz="1400" dirty="0" smtClean="0"/>
              <a:t>new observations</a:t>
            </a:r>
            <a:endParaRPr lang="en-US" sz="1400" dirty="0" smtClean="0"/>
          </a:p>
          <a:p>
            <a:pPr marL="800100" lvl="1" indent="-342900">
              <a:buAutoNum type="arabicPeriod"/>
            </a:pPr>
            <a:r>
              <a:rPr lang="en-US" sz="1400" dirty="0" smtClean="0"/>
              <a:t>Then </a:t>
            </a:r>
            <a:r>
              <a:rPr lang="en-US" sz="1400" dirty="0"/>
              <a:t>calculate the geometrical </a:t>
            </a:r>
            <a:r>
              <a:rPr lang="en-US" sz="1400" dirty="0" smtClean="0"/>
              <a:t>distances </a:t>
            </a:r>
            <a:r>
              <a:rPr lang="en-US" sz="1400" dirty="0"/>
              <a:t>between </a:t>
            </a:r>
            <a:r>
              <a:rPr lang="en-US" sz="1400" dirty="0" smtClean="0"/>
              <a:t>new observation scores and cluster discriminant scores </a:t>
            </a:r>
            <a:endParaRPr lang="en-US" sz="1400" dirty="0" smtClean="0"/>
          </a:p>
          <a:p>
            <a:pPr marL="800100" lvl="1" indent="-342900">
              <a:buAutoNum type="arabicPeriod"/>
            </a:pPr>
            <a:r>
              <a:rPr lang="en-US" sz="1400" dirty="0"/>
              <a:t>Finally assign </a:t>
            </a:r>
            <a:r>
              <a:rPr lang="en-US" sz="1400" dirty="0" smtClean="0"/>
              <a:t>new observation to </a:t>
            </a:r>
            <a:r>
              <a:rPr lang="en-US" sz="1400" dirty="0"/>
              <a:t>the cluster that is closest in geometrical space</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1061" y="5783524"/>
            <a:ext cx="2133898" cy="800212"/>
          </a:xfrm>
          <a:prstGeom prst="rect">
            <a:avLst/>
          </a:prstGeom>
        </p:spPr>
      </p:pic>
      <p:sp>
        <p:nvSpPr>
          <p:cNvPr id="43" name="Oval 42"/>
          <p:cNvSpPr/>
          <p:nvPr/>
        </p:nvSpPr>
        <p:spPr>
          <a:xfrm rot="20773817">
            <a:off x="3138111" y="4550740"/>
            <a:ext cx="1548200" cy="1197568"/>
          </a:xfrm>
          <a:prstGeom prst="ellipse">
            <a:avLst/>
          </a:prstGeom>
          <a:solidFill>
            <a:srgbClr val="92D050">
              <a:alpha val="12941"/>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rot="771787">
            <a:off x="4764545" y="3389414"/>
            <a:ext cx="1524579" cy="2208937"/>
          </a:xfrm>
          <a:prstGeom prst="ellipse">
            <a:avLst/>
          </a:prstGeom>
          <a:solidFill>
            <a:srgbClr val="BC8FDD">
              <a:alpha val="12941"/>
            </a:srgbClr>
          </a:solidFill>
          <a:ln>
            <a:solidFill>
              <a:srgbClr val="8439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rot="20773817">
            <a:off x="4168173" y="3902139"/>
            <a:ext cx="628447" cy="693236"/>
          </a:xfrm>
          <a:prstGeom prst="ellipse">
            <a:avLst/>
          </a:prstGeom>
          <a:solidFill>
            <a:srgbClr val="0070C0">
              <a:alpha val="12941"/>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4-Point Star 46"/>
          <p:cNvSpPr/>
          <p:nvPr/>
        </p:nvSpPr>
        <p:spPr>
          <a:xfrm>
            <a:off x="5497358" y="3434652"/>
            <a:ext cx="623867" cy="563253"/>
          </a:xfrm>
          <a:prstGeom prst="star4">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8" name="Oval 47"/>
          <p:cNvSpPr/>
          <p:nvPr/>
        </p:nvSpPr>
        <p:spPr>
          <a:xfrm rot="20773817" flipV="1">
            <a:off x="5441978" y="3452760"/>
            <a:ext cx="678525" cy="677730"/>
          </a:xfrm>
          <a:prstGeom prst="ellipse">
            <a:avLst/>
          </a:prstGeom>
          <a:solidFill>
            <a:schemeClr val="accent2">
              <a:lumMod val="60000"/>
              <a:lumOff val="40000"/>
              <a:alpha val="12941"/>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2954360" y="2648857"/>
            <a:ext cx="2490172" cy="342512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2" name="Straight Connector 51"/>
          <p:cNvCxnSpPr/>
          <p:nvPr/>
        </p:nvCxnSpPr>
        <p:spPr>
          <a:xfrm flipH="1">
            <a:off x="4618056" y="2739607"/>
            <a:ext cx="731446" cy="209208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Connector 56"/>
          <p:cNvCxnSpPr>
            <a:stCxn id="43" idx="6"/>
          </p:cNvCxnSpPr>
          <p:nvPr/>
        </p:nvCxnSpPr>
        <p:spPr>
          <a:xfrm flipH="1" flipV="1">
            <a:off x="2799071" y="4351668"/>
            <a:ext cx="1864993" cy="61360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Straight Connector 60"/>
          <p:cNvCxnSpPr/>
          <p:nvPr/>
        </p:nvCxnSpPr>
        <p:spPr>
          <a:xfrm flipH="1">
            <a:off x="3901919" y="3778434"/>
            <a:ext cx="1092499" cy="15940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4" name="Oval 63"/>
          <p:cNvSpPr/>
          <p:nvPr/>
        </p:nvSpPr>
        <p:spPr>
          <a:xfrm rot="20773817">
            <a:off x="3457913" y="2639243"/>
            <a:ext cx="1735692" cy="1032208"/>
          </a:xfrm>
          <a:prstGeom prst="ellipse">
            <a:avLst/>
          </a:prstGeom>
          <a:solidFill>
            <a:srgbClr val="F5595D">
              <a:alpha val="12941"/>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rot="20773817">
            <a:off x="3335338" y="3851563"/>
            <a:ext cx="671882" cy="759610"/>
          </a:xfrm>
          <a:prstGeom prst="ellipse">
            <a:avLst/>
          </a:prstGeom>
          <a:solidFill>
            <a:srgbClr val="FFFF00">
              <a:alpha val="12941"/>
            </a:srgb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Arrow Connector 66"/>
          <p:cNvCxnSpPr/>
          <p:nvPr/>
        </p:nvCxnSpPr>
        <p:spPr>
          <a:xfrm flipH="1" flipV="1">
            <a:off x="3912213" y="3429246"/>
            <a:ext cx="1909131" cy="27248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Straight Arrow Connector 68"/>
          <p:cNvCxnSpPr/>
          <p:nvPr/>
        </p:nvCxnSpPr>
        <p:spPr>
          <a:xfrm flipH="1">
            <a:off x="3588563" y="3724566"/>
            <a:ext cx="2211212" cy="49977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Straight Arrow Connector 71"/>
          <p:cNvCxnSpPr/>
          <p:nvPr/>
        </p:nvCxnSpPr>
        <p:spPr>
          <a:xfrm flipH="1">
            <a:off x="3536653" y="3716278"/>
            <a:ext cx="2263122" cy="130872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5" name="Straight Arrow Connector 74"/>
          <p:cNvCxnSpPr/>
          <p:nvPr/>
        </p:nvCxnSpPr>
        <p:spPr>
          <a:xfrm flipH="1">
            <a:off x="4448168" y="3703731"/>
            <a:ext cx="1358342" cy="56703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Straight Arrow Connector 77"/>
          <p:cNvCxnSpPr/>
          <p:nvPr/>
        </p:nvCxnSpPr>
        <p:spPr>
          <a:xfrm flipH="1">
            <a:off x="5291613" y="3683923"/>
            <a:ext cx="533569" cy="73194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3" name="TextBox 82"/>
          <p:cNvSpPr txBox="1"/>
          <p:nvPr/>
        </p:nvSpPr>
        <p:spPr>
          <a:xfrm>
            <a:off x="4776983" y="4404343"/>
            <a:ext cx="1668692" cy="307777"/>
          </a:xfrm>
          <a:prstGeom prst="rect">
            <a:avLst/>
          </a:prstGeom>
          <a:noFill/>
        </p:spPr>
        <p:txBody>
          <a:bodyPr wrap="square" rtlCol="0">
            <a:spAutoFit/>
          </a:bodyPr>
          <a:lstStyle/>
          <a:p>
            <a:r>
              <a:rPr lang="en-US" sz="1400" b="1" dirty="0" smtClean="0">
                <a:solidFill>
                  <a:srgbClr val="002060"/>
                </a:solidFill>
              </a:rPr>
              <a:t>The closest cluster</a:t>
            </a:r>
            <a:endParaRPr lang="en-US" sz="1400" b="1" dirty="0">
              <a:solidFill>
                <a:srgbClr val="002060"/>
              </a:solidFill>
            </a:endParaRPr>
          </a:p>
        </p:txBody>
      </p:sp>
      <p:sp>
        <p:nvSpPr>
          <p:cNvPr id="25" name="Title 1"/>
          <p:cNvSpPr txBox="1">
            <a:spLocks/>
          </p:cNvSpPr>
          <p:nvPr/>
        </p:nvSpPr>
        <p:spPr>
          <a:xfrm>
            <a:off x="449729" y="-8513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srgbClr val="FF0000"/>
                </a:solidFill>
              </a:rPr>
              <a:t>Segmentation: Cluster Analysis </a:t>
            </a:r>
            <a:endParaRPr lang="en-US" sz="2800" b="1" dirty="0">
              <a:solidFill>
                <a:srgbClr val="FF0000"/>
              </a:solidFill>
            </a:endParaRPr>
          </a:p>
        </p:txBody>
      </p:sp>
    </p:spTree>
    <p:extLst>
      <p:ext uri="{BB962C8B-B14F-4D97-AF65-F5344CB8AC3E}">
        <p14:creationId xmlns:p14="http://schemas.microsoft.com/office/powerpoint/2010/main" val="186141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fade">
                                      <p:cBhvr>
                                        <p:cTn id="19" dur="500"/>
                                        <p:tgtEl>
                                          <p:spTgt spid="6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 calcmode="lin" valueType="num">
                                      <p:cBhvr additive="base">
                                        <p:cTn id="3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fade">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 calcmode="lin" valueType="num">
                                      <p:cBhvr additive="base">
                                        <p:cTn id="4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67"/>
                                        </p:tgtEl>
                                        <p:attrNameLst>
                                          <p:attrName>style.visibility</p:attrName>
                                        </p:attrNameLst>
                                      </p:cBhvr>
                                      <p:to>
                                        <p:strVal val="visible"/>
                                      </p:to>
                                    </p:set>
                                    <p:anim calcmode="lin" valueType="num">
                                      <p:cBhvr additive="base">
                                        <p:cTn id="53" dur="500" fill="hold"/>
                                        <p:tgtEl>
                                          <p:spTgt spid="67"/>
                                        </p:tgtEl>
                                        <p:attrNameLst>
                                          <p:attrName>ppt_x</p:attrName>
                                        </p:attrNameLst>
                                      </p:cBhvr>
                                      <p:tavLst>
                                        <p:tav tm="0">
                                          <p:val>
                                            <p:strVal val="#ppt_x"/>
                                          </p:val>
                                        </p:tav>
                                        <p:tav tm="100000">
                                          <p:val>
                                            <p:strVal val="#ppt_x"/>
                                          </p:val>
                                        </p:tav>
                                      </p:tavLst>
                                    </p:anim>
                                    <p:anim calcmode="lin" valueType="num">
                                      <p:cBhvr additive="base">
                                        <p:cTn id="54"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69"/>
                                        </p:tgtEl>
                                        <p:attrNameLst>
                                          <p:attrName>style.visibility</p:attrName>
                                        </p:attrNameLst>
                                      </p:cBhvr>
                                      <p:to>
                                        <p:strVal val="visible"/>
                                      </p:to>
                                    </p:set>
                                    <p:anim calcmode="lin" valueType="num">
                                      <p:cBhvr additive="base">
                                        <p:cTn id="59" dur="500" fill="hold"/>
                                        <p:tgtEl>
                                          <p:spTgt spid="69"/>
                                        </p:tgtEl>
                                        <p:attrNameLst>
                                          <p:attrName>ppt_x</p:attrName>
                                        </p:attrNameLst>
                                      </p:cBhvr>
                                      <p:tavLst>
                                        <p:tav tm="0">
                                          <p:val>
                                            <p:strVal val="#ppt_x"/>
                                          </p:val>
                                        </p:tav>
                                        <p:tav tm="100000">
                                          <p:val>
                                            <p:strVal val="#ppt_x"/>
                                          </p:val>
                                        </p:tav>
                                      </p:tavLst>
                                    </p:anim>
                                    <p:anim calcmode="lin" valueType="num">
                                      <p:cBhvr additive="base">
                                        <p:cTn id="60"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72"/>
                                        </p:tgtEl>
                                        <p:attrNameLst>
                                          <p:attrName>style.visibility</p:attrName>
                                        </p:attrNameLst>
                                      </p:cBhvr>
                                      <p:to>
                                        <p:strVal val="visible"/>
                                      </p:to>
                                    </p:set>
                                    <p:anim calcmode="lin" valueType="num">
                                      <p:cBhvr additive="base">
                                        <p:cTn id="65" dur="500" fill="hold"/>
                                        <p:tgtEl>
                                          <p:spTgt spid="72"/>
                                        </p:tgtEl>
                                        <p:attrNameLst>
                                          <p:attrName>ppt_x</p:attrName>
                                        </p:attrNameLst>
                                      </p:cBhvr>
                                      <p:tavLst>
                                        <p:tav tm="0">
                                          <p:val>
                                            <p:strVal val="#ppt_x"/>
                                          </p:val>
                                        </p:tav>
                                        <p:tav tm="100000">
                                          <p:val>
                                            <p:strVal val="#ppt_x"/>
                                          </p:val>
                                        </p:tav>
                                      </p:tavLst>
                                    </p:anim>
                                    <p:anim calcmode="lin" valueType="num">
                                      <p:cBhvr additive="base">
                                        <p:cTn id="66"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75"/>
                                        </p:tgtEl>
                                        <p:attrNameLst>
                                          <p:attrName>style.visibility</p:attrName>
                                        </p:attrNameLst>
                                      </p:cBhvr>
                                      <p:to>
                                        <p:strVal val="visible"/>
                                      </p:to>
                                    </p:set>
                                    <p:anim calcmode="lin" valueType="num">
                                      <p:cBhvr additive="base">
                                        <p:cTn id="71" dur="500" fill="hold"/>
                                        <p:tgtEl>
                                          <p:spTgt spid="75"/>
                                        </p:tgtEl>
                                        <p:attrNameLst>
                                          <p:attrName>ppt_x</p:attrName>
                                        </p:attrNameLst>
                                      </p:cBhvr>
                                      <p:tavLst>
                                        <p:tav tm="0">
                                          <p:val>
                                            <p:strVal val="#ppt_x"/>
                                          </p:val>
                                        </p:tav>
                                        <p:tav tm="100000">
                                          <p:val>
                                            <p:strVal val="#ppt_x"/>
                                          </p:val>
                                        </p:tav>
                                      </p:tavLst>
                                    </p:anim>
                                    <p:anim calcmode="lin" valueType="num">
                                      <p:cBhvr additive="base">
                                        <p:cTn id="7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78"/>
                                        </p:tgtEl>
                                        <p:attrNameLst>
                                          <p:attrName>style.visibility</p:attrName>
                                        </p:attrNameLst>
                                      </p:cBhvr>
                                      <p:to>
                                        <p:strVal val="visible"/>
                                      </p:to>
                                    </p:set>
                                    <p:anim calcmode="lin" valueType="num">
                                      <p:cBhvr additive="base">
                                        <p:cTn id="77" dur="500" fill="hold"/>
                                        <p:tgtEl>
                                          <p:spTgt spid="78"/>
                                        </p:tgtEl>
                                        <p:attrNameLst>
                                          <p:attrName>ppt_x</p:attrName>
                                        </p:attrNameLst>
                                      </p:cBhvr>
                                      <p:tavLst>
                                        <p:tav tm="0">
                                          <p:val>
                                            <p:strVal val="#ppt_x"/>
                                          </p:val>
                                        </p:tav>
                                        <p:tav tm="100000">
                                          <p:val>
                                            <p:strVal val="#ppt_x"/>
                                          </p:val>
                                        </p:tav>
                                      </p:tavLst>
                                    </p:anim>
                                    <p:anim calcmode="lin" valueType="num">
                                      <p:cBhvr additive="base">
                                        <p:cTn id="78"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3">
                                            <p:txEl>
                                              <p:pRg st="4" end="4"/>
                                            </p:txEl>
                                          </p:spTgt>
                                        </p:tgtEl>
                                        <p:attrNameLst>
                                          <p:attrName>style.visibility</p:attrName>
                                        </p:attrNameLst>
                                      </p:cBhvr>
                                      <p:to>
                                        <p:strVal val="visible"/>
                                      </p:to>
                                    </p:set>
                                    <p:anim calcmode="lin" valueType="num">
                                      <p:cBhvr additive="base">
                                        <p:cTn id="8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83"/>
                                        </p:tgtEl>
                                        <p:attrNameLst>
                                          <p:attrName>style.visibility</p:attrName>
                                        </p:attrNameLst>
                                      </p:cBhvr>
                                      <p:to>
                                        <p:strVal val="visible"/>
                                      </p:to>
                                    </p:set>
                                    <p:anim calcmode="lin" valueType="num">
                                      <p:cBhvr additive="base">
                                        <p:cTn id="89" dur="500" fill="hold"/>
                                        <p:tgtEl>
                                          <p:spTgt spid="83"/>
                                        </p:tgtEl>
                                        <p:attrNameLst>
                                          <p:attrName>ppt_x</p:attrName>
                                        </p:attrNameLst>
                                      </p:cBhvr>
                                      <p:tavLst>
                                        <p:tav tm="0">
                                          <p:val>
                                            <p:strVal val="#ppt_x"/>
                                          </p:val>
                                        </p:tav>
                                        <p:tav tm="100000">
                                          <p:val>
                                            <p:strVal val="#ppt_x"/>
                                          </p:val>
                                        </p:tav>
                                      </p:tavLst>
                                    </p:anim>
                                    <p:anim calcmode="lin" valueType="num">
                                      <p:cBhvr additive="base">
                                        <p:cTn id="90"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7" grpId="0" animBg="1"/>
      <p:bldP spid="48" grpId="0" animBg="1"/>
      <p:bldP spid="64" grpId="0" animBg="1"/>
      <p:bldP spid="65" grpId="0" animBg="1"/>
      <p:bldP spid="8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742" y="163170"/>
            <a:ext cx="10515600" cy="1325563"/>
          </a:xfrm>
        </p:spPr>
        <p:txBody>
          <a:bodyPr/>
          <a:lstStyle/>
          <a:p>
            <a:r>
              <a:rPr lang="en-US" sz="2800" b="1" dirty="0">
                <a:solidFill>
                  <a:srgbClr val="FF0000"/>
                </a:solidFill>
              </a:rPr>
              <a:t>Segmentation Descriptive Details </a:t>
            </a:r>
            <a:r>
              <a:rPr lang="en-US" dirty="0" smtClean="0"/>
              <a:t/>
            </a:r>
            <a:br>
              <a:rPr lang="en-US" dirty="0" smtClean="0"/>
            </a:b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8102" y="5783524"/>
            <a:ext cx="2133898" cy="800212"/>
          </a:xfrm>
          <a:prstGeom prst="rect">
            <a:avLst/>
          </a:prstGeom>
        </p:spPr>
      </p:pic>
      <p:pic>
        <p:nvPicPr>
          <p:cNvPr id="10" name="Content Placeholder 9"/>
          <p:cNvPicPr>
            <a:picLocks noGrp="1" noChangeAspect="1"/>
          </p:cNvPicPr>
          <p:nvPr>
            <p:ph idx="1"/>
          </p:nvPr>
        </p:nvPicPr>
        <p:blipFill>
          <a:blip r:embed="rId4"/>
          <a:stretch>
            <a:fillRect/>
          </a:stretch>
        </p:blipFill>
        <p:spPr>
          <a:xfrm>
            <a:off x="3091235" y="1199586"/>
            <a:ext cx="5920637" cy="4720808"/>
          </a:xfrm>
          <a:prstGeom prst="rect">
            <a:avLst/>
          </a:prstGeom>
        </p:spPr>
      </p:pic>
    </p:spTree>
    <p:extLst>
      <p:ext uri="{BB962C8B-B14F-4D97-AF65-F5344CB8AC3E}">
        <p14:creationId xmlns:p14="http://schemas.microsoft.com/office/powerpoint/2010/main" val="1653806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175111" y="1037837"/>
            <a:ext cx="11775527" cy="4673117"/>
          </a:xfrm>
          <a:prstGeom prst="rect">
            <a:avLst/>
          </a:prstGeom>
        </p:spPr>
      </p:pic>
      <p:sp>
        <p:nvSpPr>
          <p:cNvPr id="4" name="Title 1"/>
          <p:cNvSpPr>
            <a:spLocks noGrp="1"/>
          </p:cNvSpPr>
          <p:nvPr>
            <p:ph type="title"/>
          </p:nvPr>
        </p:nvSpPr>
        <p:spPr>
          <a:xfrm>
            <a:off x="282026" y="154629"/>
            <a:ext cx="10515600" cy="1325563"/>
          </a:xfrm>
        </p:spPr>
        <p:txBody>
          <a:bodyPr/>
          <a:lstStyle/>
          <a:p>
            <a:r>
              <a:rPr lang="en-US" sz="2800" b="1" dirty="0">
                <a:solidFill>
                  <a:srgbClr val="FF0000"/>
                </a:solidFill>
              </a:rPr>
              <a:t>Segmentation Descriptive Details </a:t>
            </a:r>
            <a:r>
              <a:rPr lang="en-US" dirty="0" smtClean="0"/>
              <a:t/>
            </a:r>
            <a:br>
              <a:rPr lang="en-US" dirty="0" smtClean="0"/>
            </a:br>
            <a:endParaRPr lang="en-US" dirty="0"/>
          </a:p>
        </p:txBody>
      </p:sp>
      <p:sp>
        <p:nvSpPr>
          <p:cNvPr id="8" name="TextBox 7"/>
          <p:cNvSpPr txBox="1"/>
          <p:nvPr/>
        </p:nvSpPr>
        <p:spPr>
          <a:xfrm>
            <a:off x="10276114" y="6045201"/>
            <a:ext cx="1284514" cy="369332"/>
          </a:xfrm>
          <a:prstGeom prst="rect">
            <a:avLst/>
          </a:prstGeom>
          <a:noFill/>
        </p:spPr>
        <p:txBody>
          <a:bodyPr wrap="square" rtlCol="0">
            <a:spAutoFit/>
          </a:bodyPr>
          <a:lstStyle/>
          <a:p>
            <a:r>
              <a:rPr lang="en-US" dirty="0" smtClean="0"/>
              <a:t>Appendix </a:t>
            </a:r>
            <a:endParaRPr lang="en-US"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6755" y="5854856"/>
            <a:ext cx="2133898" cy="800212"/>
          </a:xfrm>
          <a:prstGeom prst="rect">
            <a:avLst/>
          </a:prstGeom>
        </p:spPr>
      </p:pic>
      <p:sp>
        <p:nvSpPr>
          <p:cNvPr id="11" name="TextBox 10"/>
          <p:cNvSpPr txBox="1"/>
          <p:nvPr/>
        </p:nvSpPr>
        <p:spPr>
          <a:xfrm>
            <a:off x="557116" y="6070296"/>
            <a:ext cx="5134109" cy="369332"/>
          </a:xfrm>
          <a:prstGeom prst="rect">
            <a:avLst/>
          </a:prstGeom>
          <a:noFill/>
        </p:spPr>
        <p:txBody>
          <a:bodyPr wrap="square" rtlCol="0">
            <a:spAutoFit/>
          </a:bodyPr>
          <a:lstStyle/>
          <a:p>
            <a:r>
              <a:rPr lang="en-US" dirty="0" smtClean="0">
                <a:hlinkClick r:id="rId5" action="ppaction://hlinksldjump"/>
              </a:rPr>
              <a:t>Appendix for rank of average values by segments  </a:t>
            </a:r>
            <a:endParaRPr lang="en-US" dirty="0"/>
          </a:p>
        </p:txBody>
      </p:sp>
      <p:cxnSp>
        <p:nvCxnSpPr>
          <p:cNvPr id="7" name="Straight Connector 6"/>
          <p:cNvCxnSpPr/>
          <p:nvPr/>
        </p:nvCxnSpPr>
        <p:spPr>
          <a:xfrm flipV="1">
            <a:off x="174483" y="1911927"/>
            <a:ext cx="11776170" cy="27710"/>
          </a:xfrm>
          <a:prstGeom prst="line">
            <a:avLst/>
          </a:prstGeom>
          <a:ln w="38100">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4" name="Straight Connector 13"/>
          <p:cNvCxnSpPr/>
          <p:nvPr/>
        </p:nvCxnSpPr>
        <p:spPr>
          <a:xfrm flipV="1">
            <a:off x="174478" y="2355282"/>
            <a:ext cx="11776170" cy="27710"/>
          </a:xfrm>
          <a:prstGeom prst="line">
            <a:avLst/>
          </a:prstGeom>
          <a:ln w="38100">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5" name="Straight Connector 14"/>
          <p:cNvCxnSpPr/>
          <p:nvPr/>
        </p:nvCxnSpPr>
        <p:spPr>
          <a:xfrm flipV="1">
            <a:off x="160618" y="2576957"/>
            <a:ext cx="11776170" cy="27710"/>
          </a:xfrm>
          <a:prstGeom prst="line">
            <a:avLst/>
          </a:prstGeom>
          <a:ln w="38100">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6" name="Straight Connector 15"/>
          <p:cNvCxnSpPr/>
          <p:nvPr/>
        </p:nvCxnSpPr>
        <p:spPr>
          <a:xfrm flipV="1">
            <a:off x="174468" y="3241968"/>
            <a:ext cx="11776170" cy="27710"/>
          </a:xfrm>
          <a:prstGeom prst="line">
            <a:avLst/>
          </a:prstGeom>
          <a:ln w="38100">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7" name="Straight Connector 16"/>
          <p:cNvCxnSpPr/>
          <p:nvPr/>
        </p:nvCxnSpPr>
        <p:spPr>
          <a:xfrm flipV="1">
            <a:off x="174463" y="3685323"/>
            <a:ext cx="11776170" cy="27710"/>
          </a:xfrm>
          <a:prstGeom prst="line">
            <a:avLst/>
          </a:prstGeom>
          <a:ln w="38100">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8" name="Straight Connector 17"/>
          <p:cNvCxnSpPr/>
          <p:nvPr/>
        </p:nvCxnSpPr>
        <p:spPr>
          <a:xfrm flipV="1">
            <a:off x="174458" y="4128678"/>
            <a:ext cx="11776170" cy="27710"/>
          </a:xfrm>
          <a:prstGeom prst="line">
            <a:avLst/>
          </a:prstGeom>
          <a:ln w="38100">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9" name="Straight Connector 18"/>
          <p:cNvCxnSpPr/>
          <p:nvPr/>
        </p:nvCxnSpPr>
        <p:spPr>
          <a:xfrm flipV="1">
            <a:off x="174453" y="5001528"/>
            <a:ext cx="11776170" cy="27710"/>
          </a:xfrm>
          <a:prstGeom prst="line">
            <a:avLst/>
          </a:prstGeom>
          <a:ln w="38100">
            <a:solidFill>
              <a:schemeClr val="tx1"/>
            </a:solidFill>
          </a:ln>
        </p:spPr>
        <p:style>
          <a:lnRef idx="3">
            <a:schemeClr val="accent5"/>
          </a:lnRef>
          <a:fillRef idx="0">
            <a:schemeClr val="accent5"/>
          </a:fillRef>
          <a:effectRef idx="2">
            <a:schemeClr val="accent5"/>
          </a:effectRef>
          <a:fontRef idx="minor">
            <a:schemeClr val="tx1"/>
          </a:fontRef>
        </p:style>
      </p:cxnSp>
      <p:cxnSp>
        <p:nvCxnSpPr>
          <p:cNvPr id="20" name="Straight Connector 19"/>
          <p:cNvCxnSpPr/>
          <p:nvPr/>
        </p:nvCxnSpPr>
        <p:spPr>
          <a:xfrm flipV="1">
            <a:off x="174449" y="5680410"/>
            <a:ext cx="11776170" cy="27710"/>
          </a:xfrm>
          <a:prstGeom prst="line">
            <a:avLst/>
          </a:prstGeom>
          <a:ln w="38100">
            <a:solidFill>
              <a:schemeClr val="tx1"/>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32144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04" y="0"/>
            <a:ext cx="10515600" cy="1325563"/>
          </a:xfrm>
        </p:spPr>
        <p:txBody>
          <a:bodyPr>
            <a:normAutofit/>
          </a:bodyPr>
          <a:lstStyle/>
          <a:p>
            <a:r>
              <a:rPr lang="en-US" sz="2800" b="1" dirty="0" smtClean="0">
                <a:solidFill>
                  <a:srgbClr val="FF0000"/>
                </a:solidFill>
              </a:rPr>
              <a:t>Government Sub-market by Segments</a:t>
            </a:r>
            <a:endParaRPr lang="en-US" sz="2800" b="1" dirty="0">
              <a:solidFill>
                <a:srgbClr val="FF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6755" y="5854856"/>
            <a:ext cx="2133898" cy="800212"/>
          </a:xfrm>
          <a:prstGeom prst="rect">
            <a:avLst/>
          </a:prstGeom>
        </p:spPr>
      </p:pic>
      <p:sp>
        <p:nvSpPr>
          <p:cNvPr id="6" name="TextBox 5"/>
          <p:cNvSpPr txBox="1"/>
          <p:nvPr/>
        </p:nvSpPr>
        <p:spPr>
          <a:xfrm>
            <a:off x="769256" y="5991906"/>
            <a:ext cx="3312625" cy="369332"/>
          </a:xfrm>
          <a:prstGeom prst="rect">
            <a:avLst/>
          </a:prstGeom>
          <a:noFill/>
        </p:spPr>
        <p:txBody>
          <a:bodyPr wrap="square" rtlCol="0">
            <a:spAutoFit/>
          </a:bodyPr>
          <a:lstStyle/>
          <a:p>
            <a:r>
              <a:rPr lang="en-US" dirty="0" smtClean="0">
                <a:hlinkClick r:id="rId4" action="ppaction://hlinksldjump"/>
              </a:rPr>
              <a:t>Appendix for </a:t>
            </a:r>
            <a:r>
              <a:rPr lang="en-US" dirty="0" smtClean="0">
                <a:hlinkClick r:id="rId4" action="ppaction://hlinksldjump"/>
              </a:rPr>
              <a:t>percentages</a:t>
            </a:r>
            <a:r>
              <a:rPr lang="en-US" dirty="0" smtClean="0">
                <a:hlinkClick r:id="rId4" action="ppaction://hlinksldjump"/>
              </a:rPr>
              <a:t> </a:t>
            </a:r>
            <a:endParaRPr lang="en-US" dirty="0"/>
          </a:p>
        </p:txBody>
      </p:sp>
      <p:pic>
        <p:nvPicPr>
          <p:cNvPr id="10" name="Picture 9"/>
          <p:cNvPicPr>
            <a:picLocks noChangeAspect="1"/>
          </p:cNvPicPr>
          <p:nvPr/>
        </p:nvPicPr>
        <p:blipFill>
          <a:blip r:embed="rId5"/>
          <a:stretch>
            <a:fillRect/>
          </a:stretch>
        </p:blipFill>
        <p:spPr>
          <a:xfrm>
            <a:off x="1650931" y="1484694"/>
            <a:ext cx="8629257" cy="3605466"/>
          </a:xfrm>
          <a:prstGeom prst="rect">
            <a:avLst/>
          </a:prstGeom>
        </p:spPr>
      </p:pic>
    </p:spTree>
    <p:extLst>
      <p:ext uri="{BB962C8B-B14F-4D97-AF65-F5344CB8AC3E}">
        <p14:creationId xmlns:p14="http://schemas.microsoft.com/office/powerpoint/2010/main" val="17209248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922" y="289637"/>
            <a:ext cx="10515600" cy="812165"/>
          </a:xfrm>
        </p:spPr>
        <p:txBody>
          <a:bodyPr>
            <a:normAutofit/>
          </a:bodyPr>
          <a:lstStyle/>
          <a:p>
            <a:r>
              <a:rPr lang="en-US" sz="2800" b="1" dirty="0" smtClean="0">
                <a:solidFill>
                  <a:srgbClr val="FF0000"/>
                </a:solidFill>
              </a:rPr>
              <a:t>Government Tier by Segments</a:t>
            </a:r>
            <a:endParaRPr lang="en-US" sz="2800" b="1" dirty="0">
              <a:solidFill>
                <a:srgbClr val="FF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1061" y="5783524"/>
            <a:ext cx="2133898" cy="800212"/>
          </a:xfrm>
          <a:prstGeom prst="rect">
            <a:avLst/>
          </a:prstGeom>
        </p:spPr>
      </p:pic>
      <p:sp>
        <p:nvSpPr>
          <p:cNvPr id="6" name="TextBox 5"/>
          <p:cNvSpPr txBox="1"/>
          <p:nvPr/>
        </p:nvSpPr>
        <p:spPr>
          <a:xfrm>
            <a:off x="769256" y="5991906"/>
            <a:ext cx="3861265" cy="369332"/>
          </a:xfrm>
          <a:prstGeom prst="rect">
            <a:avLst/>
          </a:prstGeom>
          <a:noFill/>
        </p:spPr>
        <p:txBody>
          <a:bodyPr wrap="square" rtlCol="0">
            <a:spAutoFit/>
          </a:bodyPr>
          <a:lstStyle/>
          <a:p>
            <a:r>
              <a:rPr lang="en-US" dirty="0" smtClean="0">
                <a:hlinkClick r:id="rId3" action="ppaction://hlinksldjump"/>
              </a:rPr>
              <a:t>Appendix for </a:t>
            </a:r>
            <a:r>
              <a:rPr lang="en-US" dirty="0" smtClean="0">
                <a:hlinkClick r:id="rId3" action="ppaction://hlinksldjump"/>
              </a:rPr>
              <a:t>percentages</a:t>
            </a:r>
            <a:r>
              <a:rPr lang="en-US" dirty="0" smtClean="0">
                <a:hlinkClick r:id="rId3" action="ppaction://hlinksldjump"/>
              </a:rPr>
              <a:t>  </a:t>
            </a:r>
            <a:endParaRPr lang="en-US" dirty="0"/>
          </a:p>
        </p:txBody>
      </p:sp>
      <p:pic>
        <p:nvPicPr>
          <p:cNvPr id="3" name="Picture 2"/>
          <p:cNvPicPr>
            <a:picLocks noChangeAspect="1"/>
          </p:cNvPicPr>
          <p:nvPr/>
        </p:nvPicPr>
        <p:blipFill>
          <a:blip r:embed="rId4"/>
          <a:stretch>
            <a:fillRect/>
          </a:stretch>
        </p:blipFill>
        <p:spPr>
          <a:xfrm>
            <a:off x="473922" y="1713368"/>
            <a:ext cx="11443917" cy="2492872"/>
          </a:xfrm>
          <a:prstGeom prst="rect">
            <a:avLst/>
          </a:prstGeom>
        </p:spPr>
      </p:pic>
    </p:spTree>
    <p:extLst>
      <p:ext uri="{BB962C8B-B14F-4D97-AF65-F5344CB8AC3E}">
        <p14:creationId xmlns:p14="http://schemas.microsoft.com/office/powerpoint/2010/main" val="16738288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2652370" y="2201239"/>
            <a:ext cx="6404457" cy="2724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Appendix </a:t>
            </a:r>
            <a:endParaRPr lang="en-US" dirty="0"/>
          </a:p>
        </p:txBody>
      </p:sp>
    </p:spTree>
    <p:extLst>
      <p:ext uri="{BB962C8B-B14F-4D97-AF65-F5344CB8AC3E}">
        <p14:creationId xmlns:p14="http://schemas.microsoft.com/office/powerpoint/2010/main" val="37887171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a:t>
            </a:r>
            <a:endParaRPr lang="en-US" dirty="0"/>
          </a:p>
        </p:txBody>
      </p:sp>
      <p:sp>
        <p:nvSpPr>
          <p:cNvPr id="5" name="Title 1"/>
          <p:cNvSpPr txBox="1">
            <a:spLocks/>
          </p:cNvSpPr>
          <p:nvPr/>
        </p:nvSpPr>
        <p:spPr>
          <a:xfrm>
            <a:off x="772886" y="12287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solidFill>
                  <a:srgbClr val="FF0000"/>
                </a:solidFill>
              </a:rPr>
              <a:t>Segmentation Descriptive Details </a:t>
            </a:r>
            <a:r>
              <a:rPr lang="en-US" dirty="0" smtClean="0"/>
              <a:t/>
            </a:r>
            <a:br>
              <a:rPr lang="en-US" dirty="0" smtClean="0"/>
            </a:br>
            <a:endParaRPr lang="en-US" dirty="0"/>
          </a:p>
        </p:txBody>
      </p:sp>
      <p:sp>
        <p:nvSpPr>
          <p:cNvPr id="6" name="TextBox 5"/>
          <p:cNvSpPr txBox="1"/>
          <p:nvPr/>
        </p:nvSpPr>
        <p:spPr>
          <a:xfrm>
            <a:off x="1050239" y="6088743"/>
            <a:ext cx="1066800" cy="369332"/>
          </a:xfrm>
          <a:prstGeom prst="rect">
            <a:avLst/>
          </a:prstGeom>
          <a:noFill/>
        </p:spPr>
        <p:txBody>
          <a:bodyPr wrap="square" rtlCol="0">
            <a:spAutoFit/>
          </a:bodyPr>
          <a:lstStyle/>
          <a:p>
            <a:r>
              <a:rPr lang="en-US" dirty="0" smtClean="0">
                <a:hlinkClick r:id="rId2" action="ppaction://hlinksldjump"/>
              </a:rPr>
              <a:t>BACK</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1061" y="5783524"/>
            <a:ext cx="2133898" cy="800212"/>
          </a:xfrm>
          <a:prstGeom prst="rect">
            <a:avLst/>
          </a:prstGeom>
        </p:spPr>
      </p:pic>
      <p:pic>
        <p:nvPicPr>
          <p:cNvPr id="19" name="Content Placeholder 18"/>
          <p:cNvPicPr>
            <a:picLocks noGrp="1" noChangeAspect="1"/>
          </p:cNvPicPr>
          <p:nvPr>
            <p:ph idx="1"/>
          </p:nvPr>
        </p:nvPicPr>
        <p:blipFill>
          <a:blip r:embed="rId4"/>
          <a:stretch>
            <a:fillRect/>
          </a:stretch>
        </p:blipFill>
        <p:spPr>
          <a:xfrm>
            <a:off x="781846" y="1849647"/>
            <a:ext cx="10234408" cy="4333983"/>
          </a:xfrm>
          <a:prstGeom prst="rect">
            <a:avLst/>
          </a:prstGeom>
        </p:spPr>
      </p:pic>
    </p:spTree>
    <p:extLst>
      <p:ext uri="{BB962C8B-B14F-4D97-AF65-F5344CB8AC3E}">
        <p14:creationId xmlns:p14="http://schemas.microsoft.com/office/powerpoint/2010/main" val="602793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FF0000"/>
                </a:solidFill>
              </a:rPr>
              <a:t>Why segmentation? </a:t>
            </a:r>
            <a:r>
              <a:rPr lang="en-US" sz="2800" dirty="0" smtClean="0"/>
              <a:t/>
            </a:r>
            <a:br>
              <a:rPr lang="en-US" sz="2800" dirty="0" smtClean="0"/>
            </a:br>
            <a:r>
              <a:rPr lang="en-US" sz="2800" dirty="0" smtClean="0"/>
              <a:t/>
            </a:r>
            <a:br>
              <a:rPr lang="en-US" sz="2800" dirty="0" smtClean="0"/>
            </a:br>
            <a:endParaRPr lang="en-US" sz="2800" dirty="0"/>
          </a:p>
        </p:txBody>
      </p:sp>
      <p:sp>
        <p:nvSpPr>
          <p:cNvPr id="3" name="Content Placeholder 2"/>
          <p:cNvSpPr>
            <a:spLocks noGrp="1"/>
          </p:cNvSpPr>
          <p:nvPr>
            <p:ph idx="1"/>
          </p:nvPr>
        </p:nvSpPr>
        <p:spPr>
          <a:xfrm>
            <a:off x="689610" y="1219835"/>
            <a:ext cx="10515600" cy="4351338"/>
          </a:xfrm>
        </p:spPr>
        <p:txBody>
          <a:bodyPr>
            <a:normAutofit/>
          </a:bodyPr>
          <a:lstStyle/>
          <a:p>
            <a:r>
              <a:rPr lang="en-US" sz="1800" dirty="0" smtClean="0"/>
              <a:t>Customers are unique and have different marketing requirements </a:t>
            </a:r>
          </a:p>
          <a:p>
            <a:r>
              <a:rPr lang="en-US" sz="1800" dirty="0" smtClean="0"/>
              <a:t>Marketing strategies fail to recognize said fact will lead to a scatter gun approach and dilute the marketing efforts</a:t>
            </a: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527" y="2361247"/>
            <a:ext cx="4048756" cy="279132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8403" y="2361247"/>
            <a:ext cx="4072755" cy="279132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81061" y="5783524"/>
            <a:ext cx="2133898" cy="800212"/>
          </a:xfrm>
          <a:prstGeom prst="rect">
            <a:avLst/>
          </a:prstGeom>
        </p:spPr>
      </p:pic>
      <p:sp>
        <p:nvSpPr>
          <p:cNvPr id="7" name="Notched Right Arrow 6"/>
          <p:cNvSpPr/>
          <p:nvPr/>
        </p:nvSpPr>
        <p:spPr>
          <a:xfrm>
            <a:off x="5290457" y="3294743"/>
            <a:ext cx="1545772" cy="67491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Segmentation</a:t>
            </a:r>
            <a:endParaRPr lang="en-US" sz="1400" dirty="0"/>
          </a:p>
        </p:txBody>
      </p:sp>
    </p:spTree>
    <p:extLst>
      <p:ext uri="{BB962C8B-B14F-4D97-AF65-F5344CB8AC3E}">
        <p14:creationId xmlns:p14="http://schemas.microsoft.com/office/powerpoint/2010/main" val="48167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990600" y="1112610"/>
            <a:ext cx="10515600" cy="1325563"/>
          </a:xfrm>
        </p:spPr>
        <p:txBody>
          <a:bodyPr>
            <a:normAutofit/>
          </a:bodyPr>
          <a:lstStyle/>
          <a:p>
            <a:r>
              <a:rPr lang="en-US" sz="2800" dirty="0" smtClean="0">
                <a:solidFill>
                  <a:srgbClr val="FF0000"/>
                </a:solidFill>
              </a:rPr>
              <a:t>Government Sub-Market by Segments</a:t>
            </a:r>
            <a:endParaRPr lang="en-US" sz="2800" dirty="0">
              <a:solidFill>
                <a:srgbClr val="FF0000"/>
              </a:solidFill>
            </a:endParaRPr>
          </a:p>
        </p:txBody>
      </p:sp>
      <p:sp>
        <p:nvSpPr>
          <p:cNvPr id="8"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Appendix </a:t>
            </a:r>
            <a:endParaRPr lang="en-US" dirty="0"/>
          </a:p>
        </p:txBody>
      </p:sp>
      <p:sp>
        <p:nvSpPr>
          <p:cNvPr id="9" name="TextBox 8"/>
          <p:cNvSpPr txBox="1"/>
          <p:nvPr/>
        </p:nvSpPr>
        <p:spPr>
          <a:xfrm>
            <a:off x="990600" y="6125029"/>
            <a:ext cx="1066800" cy="369332"/>
          </a:xfrm>
          <a:prstGeom prst="rect">
            <a:avLst/>
          </a:prstGeom>
          <a:noFill/>
        </p:spPr>
        <p:txBody>
          <a:bodyPr wrap="square" rtlCol="0">
            <a:spAutoFit/>
          </a:bodyPr>
          <a:lstStyle/>
          <a:p>
            <a:r>
              <a:rPr lang="en-US" dirty="0" smtClean="0">
                <a:hlinkClick r:id="rId2" action="ppaction://hlinksldjump"/>
              </a:rPr>
              <a:t>BACK</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1061" y="5783524"/>
            <a:ext cx="2133898" cy="800212"/>
          </a:xfrm>
          <a:prstGeom prst="rect">
            <a:avLst/>
          </a:prstGeom>
        </p:spPr>
      </p:pic>
      <p:pic>
        <p:nvPicPr>
          <p:cNvPr id="3" name="Content Placeholder 2"/>
          <p:cNvPicPr>
            <a:picLocks noGrp="1" noChangeAspect="1"/>
          </p:cNvPicPr>
          <p:nvPr>
            <p:ph idx="1"/>
          </p:nvPr>
        </p:nvPicPr>
        <p:blipFill>
          <a:blip r:embed="rId4"/>
          <a:stretch>
            <a:fillRect/>
          </a:stretch>
        </p:blipFill>
        <p:spPr>
          <a:xfrm>
            <a:off x="1624181" y="2268978"/>
            <a:ext cx="8681480" cy="3054862"/>
          </a:xfrm>
          <a:prstGeom prst="rect">
            <a:avLst/>
          </a:prstGeom>
        </p:spPr>
      </p:pic>
    </p:spTree>
    <p:extLst>
      <p:ext uri="{BB962C8B-B14F-4D97-AF65-F5344CB8AC3E}">
        <p14:creationId xmlns:p14="http://schemas.microsoft.com/office/powerpoint/2010/main" val="37844590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Appendix </a:t>
            </a:r>
            <a:endParaRPr lang="en-US" dirty="0"/>
          </a:p>
        </p:txBody>
      </p:sp>
      <p:sp>
        <p:nvSpPr>
          <p:cNvPr id="6" name="Title 1"/>
          <p:cNvSpPr>
            <a:spLocks noGrp="1"/>
          </p:cNvSpPr>
          <p:nvPr>
            <p:ph type="title"/>
          </p:nvPr>
        </p:nvSpPr>
        <p:spPr>
          <a:xfrm>
            <a:off x="990600" y="1359354"/>
            <a:ext cx="10515600" cy="812165"/>
          </a:xfrm>
        </p:spPr>
        <p:txBody>
          <a:bodyPr>
            <a:normAutofit/>
          </a:bodyPr>
          <a:lstStyle/>
          <a:p>
            <a:r>
              <a:rPr lang="en-US" sz="2800" dirty="0" smtClean="0">
                <a:solidFill>
                  <a:srgbClr val="FF0000"/>
                </a:solidFill>
              </a:rPr>
              <a:t>Government Tier by Segments</a:t>
            </a:r>
            <a:endParaRPr lang="en-US" sz="2800" dirty="0">
              <a:solidFill>
                <a:srgbClr val="FF0000"/>
              </a:solidFill>
            </a:endParaRPr>
          </a:p>
        </p:txBody>
      </p:sp>
      <p:sp>
        <p:nvSpPr>
          <p:cNvPr id="7" name="TextBox 6"/>
          <p:cNvSpPr txBox="1"/>
          <p:nvPr/>
        </p:nvSpPr>
        <p:spPr>
          <a:xfrm>
            <a:off x="1050239" y="6088743"/>
            <a:ext cx="1066800" cy="369332"/>
          </a:xfrm>
          <a:prstGeom prst="rect">
            <a:avLst/>
          </a:prstGeom>
          <a:noFill/>
        </p:spPr>
        <p:txBody>
          <a:bodyPr wrap="square" rtlCol="0">
            <a:spAutoFit/>
          </a:bodyPr>
          <a:lstStyle/>
          <a:p>
            <a:r>
              <a:rPr lang="en-US" dirty="0" smtClean="0">
                <a:hlinkClick r:id="rId2" action="ppaction://hlinksldjump"/>
              </a:rPr>
              <a:t>BACK</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1061" y="5783524"/>
            <a:ext cx="2133898" cy="800212"/>
          </a:xfrm>
          <a:prstGeom prst="rect">
            <a:avLst/>
          </a:prstGeom>
        </p:spPr>
      </p:pic>
      <p:pic>
        <p:nvPicPr>
          <p:cNvPr id="3" name="Content Placeholder 2"/>
          <p:cNvPicPr>
            <a:picLocks noGrp="1" noChangeAspect="1"/>
          </p:cNvPicPr>
          <p:nvPr>
            <p:ph idx="1"/>
          </p:nvPr>
        </p:nvPicPr>
        <p:blipFill>
          <a:blip r:embed="rId4"/>
          <a:stretch>
            <a:fillRect/>
          </a:stretch>
        </p:blipFill>
        <p:spPr>
          <a:xfrm>
            <a:off x="513079" y="2528396"/>
            <a:ext cx="11108839" cy="2002964"/>
          </a:xfrm>
          <a:prstGeom prst="rect">
            <a:avLst/>
          </a:prstGeom>
        </p:spPr>
      </p:pic>
    </p:spTree>
    <p:extLst>
      <p:ext uri="{BB962C8B-B14F-4D97-AF65-F5344CB8AC3E}">
        <p14:creationId xmlns:p14="http://schemas.microsoft.com/office/powerpoint/2010/main" val="34670816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628" y="945248"/>
            <a:ext cx="10515600" cy="915035"/>
          </a:xfrm>
        </p:spPr>
        <p:txBody>
          <a:bodyPr>
            <a:normAutofit/>
          </a:bodyPr>
          <a:lstStyle/>
          <a:p>
            <a:r>
              <a:rPr lang="en-US" sz="2800" dirty="0" smtClean="0">
                <a:solidFill>
                  <a:srgbClr val="FF0000"/>
                </a:solidFill>
              </a:rPr>
              <a:t>Data Preparation before Cluster Analysis </a:t>
            </a:r>
            <a:endParaRPr lang="en-US" sz="2800"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3959931"/>
              </p:ext>
            </p:extLst>
          </p:nvPr>
        </p:nvGraphicFramePr>
        <p:xfrm>
          <a:off x="1339444" y="1785614"/>
          <a:ext cx="5734050" cy="23234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1880904976"/>
              </p:ext>
            </p:extLst>
          </p:nvPr>
        </p:nvGraphicFramePr>
        <p:xfrm>
          <a:off x="5401967" y="3903814"/>
          <a:ext cx="5980430" cy="280860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Bent-Up Arrow 7"/>
          <p:cNvSpPr/>
          <p:nvPr/>
        </p:nvSpPr>
        <p:spPr>
          <a:xfrm rot="5400000">
            <a:off x="5307712" y="4128116"/>
            <a:ext cx="600379" cy="683511"/>
          </a:xfrm>
          <a:prstGeom prst="bentUpArrow">
            <a:avLst>
              <a:gd name="adj1" fmla="val 32840"/>
              <a:gd name="adj2" fmla="val 25000"/>
              <a:gd name="adj3" fmla="val 35780"/>
            </a:avLst>
          </a:prstGeom>
          <a:blipFill rotWithShape="0">
            <a:blip r:embed="rId12"/>
            <a:stretch>
              <a:fillRect/>
            </a:stretch>
          </a:blipFill>
        </p:spPr>
        <p:style>
          <a:lnRef idx="2">
            <a:schemeClr val="lt1">
              <a:hueOff val="0"/>
              <a:satOff val="0"/>
              <a:lumOff val="0"/>
              <a:alphaOff val="0"/>
            </a:schemeClr>
          </a:lnRef>
          <a:fillRef idx="1">
            <a:scrgbClr r="0" g="0" b="0"/>
          </a:fillRef>
          <a:effectRef idx="0">
            <a:schemeClr val="accent5">
              <a:tint val="50000"/>
              <a:hueOff val="-7344354"/>
              <a:satOff val="-15375"/>
              <a:lumOff val="10564"/>
              <a:alphaOff val="0"/>
            </a:schemeClr>
          </a:effectRef>
          <a:fontRef idx="minor">
            <a:schemeClr val="lt1">
              <a:hueOff val="0"/>
              <a:satOff val="0"/>
              <a:lumOff val="0"/>
              <a:alphaOff val="0"/>
            </a:schemeClr>
          </a:fontRef>
        </p:style>
      </p:sp>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1341" y="5646308"/>
            <a:ext cx="2133898" cy="800212"/>
          </a:xfrm>
          <a:prstGeom prst="rect">
            <a:avLst/>
          </a:prstGeom>
        </p:spPr>
      </p:pic>
      <p:sp>
        <p:nvSpPr>
          <p:cNvPr id="9" name="Title 1"/>
          <p:cNvSpPr txBox="1">
            <a:spLocks/>
          </p:cNvSpPr>
          <p:nvPr/>
        </p:nvSpPr>
        <p:spPr>
          <a:xfrm>
            <a:off x="758371" y="23368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Appendix </a:t>
            </a:r>
            <a:endParaRPr lang="en-US" dirty="0"/>
          </a:p>
        </p:txBody>
      </p:sp>
    </p:spTree>
    <p:extLst>
      <p:ext uri="{BB962C8B-B14F-4D97-AF65-F5344CB8AC3E}">
        <p14:creationId xmlns:p14="http://schemas.microsoft.com/office/powerpoint/2010/main" val="1049881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05414"/>
            <a:ext cx="10515600" cy="1325563"/>
          </a:xfrm>
        </p:spPr>
        <p:txBody>
          <a:bodyPr>
            <a:normAutofit/>
          </a:bodyPr>
          <a:lstStyle/>
          <a:p>
            <a:r>
              <a:rPr lang="en-US" sz="2800" b="1" dirty="0">
                <a:solidFill>
                  <a:srgbClr val="FF0000"/>
                </a:solidFill>
              </a:rPr>
              <a:t>Segmentation Benefits</a:t>
            </a:r>
            <a:r>
              <a:rPr lang="en-US" dirty="0" smtClean="0"/>
              <a:t/>
            </a:r>
            <a:br>
              <a:rPr lang="en-US" dirty="0" smtClean="0"/>
            </a:br>
            <a:endParaRPr lang="en-US" dirty="0"/>
          </a:p>
        </p:txBody>
      </p:sp>
      <p:sp>
        <p:nvSpPr>
          <p:cNvPr id="3" name="Content Placeholder 2"/>
          <p:cNvSpPr>
            <a:spLocks noGrp="1"/>
          </p:cNvSpPr>
          <p:nvPr>
            <p:ph idx="1"/>
          </p:nvPr>
        </p:nvSpPr>
        <p:spPr>
          <a:xfrm>
            <a:off x="419100" y="1200191"/>
            <a:ext cx="11353800" cy="4351338"/>
          </a:xfrm>
        </p:spPr>
        <p:txBody>
          <a:bodyPr/>
          <a:lstStyle/>
          <a:p>
            <a:pPr lvl="1">
              <a:lnSpc>
                <a:spcPct val="150000"/>
              </a:lnSpc>
            </a:pPr>
            <a:r>
              <a:rPr lang="en-US" dirty="0"/>
              <a:t>Lead</a:t>
            </a:r>
            <a:r>
              <a:rPr lang="en-US" dirty="0" smtClean="0"/>
              <a:t> </a:t>
            </a:r>
            <a:r>
              <a:rPr lang="en-US" dirty="0"/>
              <a:t>to a closer matching of customer’s needs with company’s </a:t>
            </a:r>
            <a:r>
              <a:rPr lang="en-US" dirty="0" smtClean="0"/>
              <a:t>products and  </a:t>
            </a:r>
            <a:r>
              <a:rPr lang="en-US" dirty="0"/>
              <a:t>service </a:t>
            </a:r>
            <a:endParaRPr lang="en-US" dirty="0" smtClean="0"/>
          </a:p>
          <a:p>
            <a:pPr lvl="1">
              <a:lnSpc>
                <a:spcPct val="150000"/>
              </a:lnSpc>
            </a:pPr>
            <a:r>
              <a:rPr lang="en-US" dirty="0"/>
              <a:t>Different allocation on the </a:t>
            </a:r>
            <a:r>
              <a:rPr lang="en-US" dirty="0" smtClean="0"/>
              <a:t>marketing campaign events for customers migration and new products launch</a:t>
            </a:r>
            <a:endParaRPr lang="en-US" dirty="0"/>
          </a:p>
          <a:p>
            <a:pPr marL="457200" lvl="1" indent="0">
              <a:buNone/>
            </a:pPr>
            <a:endParaRPr lang="en-US" dirty="0"/>
          </a:p>
          <a:p>
            <a:pPr lvl="1"/>
            <a:endParaRPr lang="en-US" dirty="0"/>
          </a:p>
          <a:p>
            <a:pPr marL="457200" lvl="1" indent="0">
              <a:buNone/>
            </a:pPr>
            <a:endParaRPr lang="en-US" dirty="0" smtClean="0"/>
          </a:p>
          <a:p>
            <a:pPr marL="457200" lvl="1" indent="0">
              <a:buNone/>
            </a:pP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1061" y="5783524"/>
            <a:ext cx="2133898" cy="80021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6772" y="2995827"/>
            <a:ext cx="4578456" cy="3187803"/>
          </a:xfrm>
          <a:prstGeom prst="rect">
            <a:avLst/>
          </a:prstGeom>
        </p:spPr>
      </p:pic>
    </p:spTree>
    <p:extLst>
      <p:ext uri="{BB962C8B-B14F-4D97-AF65-F5344CB8AC3E}">
        <p14:creationId xmlns:p14="http://schemas.microsoft.com/office/powerpoint/2010/main" val="113007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396" y="146304"/>
            <a:ext cx="10515600" cy="1325563"/>
          </a:xfrm>
        </p:spPr>
        <p:txBody>
          <a:bodyPr>
            <a:normAutofit/>
          </a:bodyPr>
          <a:lstStyle/>
          <a:p>
            <a:r>
              <a:rPr lang="en-US" sz="2800" b="1" dirty="0" smtClean="0">
                <a:solidFill>
                  <a:srgbClr val="FF0000"/>
                </a:solidFill>
              </a:rPr>
              <a:t>Segmentation Process Overview </a:t>
            </a:r>
            <a:endParaRPr lang="en-US" sz="2800" b="1" dirty="0">
              <a:solidFill>
                <a:srgbClr val="FF0000"/>
              </a:solidFill>
            </a:endParaRPr>
          </a:p>
        </p:txBody>
      </p:sp>
      <p:sp>
        <p:nvSpPr>
          <p:cNvPr id="4" name="Oval 3"/>
          <p:cNvSpPr/>
          <p:nvPr/>
        </p:nvSpPr>
        <p:spPr>
          <a:xfrm>
            <a:off x="971878" y="3130932"/>
            <a:ext cx="1397876" cy="1450428"/>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solidFill>
                  <a:schemeClr val="bg1"/>
                </a:solidFill>
              </a:rPr>
              <a:t>Raw Data</a:t>
            </a:r>
            <a:endParaRPr lang="en-US" dirty="0">
              <a:solidFill>
                <a:schemeClr val="bg1"/>
              </a:solidFill>
            </a:endParaRPr>
          </a:p>
        </p:txBody>
      </p:sp>
      <p:sp>
        <p:nvSpPr>
          <p:cNvPr id="12" name="Oval 11"/>
          <p:cNvSpPr/>
          <p:nvPr/>
        </p:nvSpPr>
        <p:spPr>
          <a:xfrm>
            <a:off x="2369754" y="3130932"/>
            <a:ext cx="1397876" cy="1450428"/>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solidFill>
                  <a:schemeClr val="bg1"/>
                </a:solidFill>
              </a:rPr>
              <a:t>Variable Creation</a:t>
            </a:r>
            <a:endParaRPr lang="en-US" dirty="0">
              <a:solidFill>
                <a:schemeClr val="bg1"/>
              </a:solidFill>
            </a:endParaRPr>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1061" y="5783524"/>
            <a:ext cx="2133898" cy="800212"/>
          </a:xfrm>
          <a:prstGeom prst="rect">
            <a:avLst/>
          </a:prstGeom>
        </p:spPr>
      </p:pic>
      <p:sp>
        <p:nvSpPr>
          <p:cNvPr id="9" name="Oval 8"/>
          <p:cNvSpPr/>
          <p:nvPr/>
        </p:nvSpPr>
        <p:spPr>
          <a:xfrm>
            <a:off x="3767630" y="3152904"/>
            <a:ext cx="1397876" cy="145042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solidFill>
                  <a:schemeClr val="bg1"/>
                </a:solidFill>
              </a:rPr>
              <a:t>Cluster Analysis</a:t>
            </a:r>
            <a:endParaRPr lang="en-US" dirty="0">
              <a:solidFill>
                <a:schemeClr val="bg1"/>
              </a:solidFill>
            </a:endParaRPr>
          </a:p>
        </p:txBody>
      </p:sp>
      <p:sp>
        <p:nvSpPr>
          <p:cNvPr id="11" name="Oval 10"/>
          <p:cNvSpPr/>
          <p:nvPr/>
        </p:nvSpPr>
        <p:spPr>
          <a:xfrm>
            <a:off x="5165506" y="3174876"/>
            <a:ext cx="1397876" cy="1450428"/>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solidFill>
                  <a:schemeClr val="bg1"/>
                </a:solidFill>
              </a:rPr>
              <a:t>5 </a:t>
            </a:r>
            <a:r>
              <a:rPr lang="en-US" sz="1400" dirty="0" smtClean="0">
                <a:solidFill>
                  <a:schemeClr val="bg1"/>
                </a:solidFill>
              </a:rPr>
              <a:t>Segments</a:t>
            </a:r>
            <a:endParaRPr lang="en-US" sz="1400" dirty="0">
              <a:solidFill>
                <a:schemeClr val="bg1"/>
              </a:solidFill>
            </a:endParaRPr>
          </a:p>
        </p:txBody>
      </p:sp>
      <p:graphicFrame>
        <p:nvGraphicFramePr>
          <p:cNvPr id="5" name="Diagram 4"/>
          <p:cNvGraphicFramePr/>
          <p:nvPr>
            <p:extLst>
              <p:ext uri="{D42A27DB-BD31-4B8C-83A1-F6EECF244321}">
                <p14:modId xmlns:p14="http://schemas.microsoft.com/office/powerpoint/2010/main" val="3141509270"/>
              </p:ext>
            </p:extLst>
          </p:nvPr>
        </p:nvGraphicFramePr>
        <p:xfrm>
          <a:off x="6983782" y="2465347"/>
          <a:ext cx="2917371" cy="31701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0800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9" grpId="0" animBg="1"/>
      <p:bldP spid="11" grpId="0" animBg="1"/>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267" y="197169"/>
            <a:ext cx="10515600" cy="1325563"/>
          </a:xfrm>
        </p:spPr>
        <p:txBody>
          <a:bodyPr>
            <a:normAutofit/>
          </a:bodyPr>
          <a:lstStyle/>
          <a:p>
            <a:r>
              <a:rPr lang="en-US" sz="2800" b="1" dirty="0" smtClean="0">
                <a:solidFill>
                  <a:srgbClr val="FF0000"/>
                </a:solidFill>
              </a:rPr>
              <a:t>Raw Data Population Waterfall   </a:t>
            </a:r>
            <a:endParaRPr lang="en-US" sz="2800" b="1" dirty="0">
              <a:solidFill>
                <a:srgbClr val="FF0000"/>
              </a:solidFill>
            </a:endParaRPr>
          </a:p>
        </p:txBody>
      </p:sp>
      <p:graphicFrame>
        <p:nvGraphicFramePr>
          <p:cNvPr id="19" name="Diagram 18"/>
          <p:cNvGraphicFramePr/>
          <p:nvPr>
            <p:extLst>
              <p:ext uri="{D42A27DB-BD31-4B8C-83A1-F6EECF244321}">
                <p14:modId xmlns:p14="http://schemas.microsoft.com/office/powerpoint/2010/main" val="508352439"/>
              </p:ext>
            </p:extLst>
          </p:nvPr>
        </p:nvGraphicFramePr>
        <p:xfrm>
          <a:off x="2038673" y="2444488"/>
          <a:ext cx="7258946" cy="901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0" name="Diagram 19"/>
          <p:cNvGraphicFramePr/>
          <p:nvPr>
            <p:extLst>
              <p:ext uri="{D42A27DB-BD31-4B8C-83A1-F6EECF244321}">
                <p14:modId xmlns:p14="http://schemas.microsoft.com/office/powerpoint/2010/main" val="460146102"/>
              </p:ext>
            </p:extLst>
          </p:nvPr>
        </p:nvGraphicFramePr>
        <p:xfrm>
          <a:off x="2138137" y="3345868"/>
          <a:ext cx="3154299" cy="75388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2" name="Diagram 21"/>
          <p:cNvGraphicFramePr/>
          <p:nvPr>
            <p:extLst>
              <p:ext uri="{D42A27DB-BD31-4B8C-83A1-F6EECF244321}">
                <p14:modId xmlns:p14="http://schemas.microsoft.com/office/powerpoint/2010/main" val="1549136129"/>
              </p:ext>
            </p:extLst>
          </p:nvPr>
        </p:nvGraphicFramePr>
        <p:xfrm>
          <a:off x="6453668" y="4838873"/>
          <a:ext cx="2867558" cy="70394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23" name="Picture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749641" y="5875020"/>
            <a:ext cx="2133898" cy="800212"/>
          </a:xfrm>
          <a:prstGeom prst="rect">
            <a:avLst/>
          </a:prstGeom>
        </p:spPr>
      </p:pic>
      <p:graphicFrame>
        <p:nvGraphicFramePr>
          <p:cNvPr id="7" name="Diagram 6"/>
          <p:cNvGraphicFramePr/>
          <p:nvPr>
            <p:extLst>
              <p:ext uri="{D42A27DB-BD31-4B8C-83A1-F6EECF244321}">
                <p14:modId xmlns:p14="http://schemas.microsoft.com/office/powerpoint/2010/main" val="3985946328"/>
              </p:ext>
            </p:extLst>
          </p:nvPr>
        </p:nvGraphicFramePr>
        <p:xfrm>
          <a:off x="4912039" y="4084984"/>
          <a:ext cx="1886441" cy="753889"/>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Tree>
    <p:extLst>
      <p:ext uri="{BB962C8B-B14F-4D97-AF65-F5344CB8AC3E}">
        <p14:creationId xmlns:p14="http://schemas.microsoft.com/office/powerpoint/2010/main" val="253944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AsOne/>
      </p:bldGraphic>
      <p:bldGraphic spid="20" grpId="0">
        <p:bldAsOne/>
      </p:bldGraphic>
      <p:bldGraphic spid="22" grpId="0">
        <p:bldAsOne/>
      </p:bldGraphic>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864826" y="3361213"/>
            <a:ext cx="1531620" cy="153162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smtClean="0"/>
          </a:p>
          <a:p>
            <a:pPr algn="ctr"/>
            <a:r>
              <a:rPr lang="en-US" dirty="0" smtClean="0"/>
              <a:t>6,726 </a:t>
            </a:r>
            <a:r>
              <a:rPr lang="en-US" dirty="0"/>
              <a:t>qualified </a:t>
            </a:r>
            <a:r>
              <a:rPr lang="en-US" dirty="0" smtClean="0"/>
              <a:t>accounts </a:t>
            </a:r>
            <a:endParaRPr lang="en-US" dirty="0"/>
          </a:p>
          <a:p>
            <a:pPr algn="ctr"/>
            <a:endParaRPr lang="en-US" dirty="0"/>
          </a:p>
        </p:txBody>
      </p:sp>
      <p:sp>
        <p:nvSpPr>
          <p:cNvPr id="7" name="Oval 6"/>
          <p:cNvSpPr/>
          <p:nvPr/>
        </p:nvSpPr>
        <p:spPr>
          <a:xfrm>
            <a:off x="2537113" y="2892402"/>
            <a:ext cx="1301154" cy="1286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p>
          <a:p>
            <a:pPr algn="ctr"/>
            <a:r>
              <a:rPr lang="en-US" sz="1600" dirty="0"/>
              <a:t>3,486  search types </a:t>
            </a:r>
          </a:p>
          <a:p>
            <a:pPr algn="ctr"/>
            <a:endParaRPr lang="en-US"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7559" y="6024356"/>
            <a:ext cx="2133898" cy="800212"/>
          </a:xfrm>
          <a:prstGeom prst="rect">
            <a:avLst/>
          </a:prstGeom>
        </p:spPr>
      </p:pic>
      <p:sp>
        <p:nvSpPr>
          <p:cNvPr id="12" name="Oval 11"/>
          <p:cNvSpPr/>
          <p:nvPr/>
        </p:nvSpPr>
        <p:spPr>
          <a:xfrm>
            <a:off x="4892973" y="1047274"/>
            <a:ext cx="1301154" cy="1286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p>
          <a:p>
            <a:pPr algn="ctr"/>
            <a:r>
              <a:rPr lang="en-US" sz="1600" dirty="0" smtClean="0"/>
              <a:t>29 sub-markets </a:t>
            </a:r>
            <a:endParaRPr lang="en-US" sz="1600" dirty="0"/>
          </a:p>
          <a:p>
            <a:pPr algn="ctr"/>
            <a:endParaRPr lang="en-US" dirty="0"/>
          </a:p>
        </p:txBody>
      </p:sp>
      <p:sp>
        <p:nvSpPr>
          <p:cNvPr id="15" name="Oval 14"/>
          <p:cNvSpPr/>
          <p:nvPr/>
        </p:nvSpPr>
        <p:spPr>
          <a:xfrm>
            <a:off x="7423005" y="2717800"/>
            <a:ext cx="1301154" cy="1286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p>
          <a:p>
            <a:pPr algn="ctr"/>
            <a:r>
              <a:rPr lang="en-US" sz="1600" dirty="0" smtClean="0"/>
              <a:t>54 Products </a:t>
            </a:r>
            <a:endParaRPr lang="en-US" sz="1600" dirty="0"/>
          </a:p>
          <a:p>
            <a:pPr algn="ctr"/>
            <a:endParaRPr lang="en-US" dirty="0"/>
          </a:p>
        </p:txBody>
      </p:sp>
      <p:sp>
        <p:nvSpPr>
          <p:cNvPr id="16" name="Oval 15"/>
          <p:cNvSpPr/>
          <p:nvPr/>
        </p:nvSpPr>
        <p:spPr>
          <a:xfrm>
            <a:off x="3608434" y="5380944"/>
            <a:ext cx="1301154" cy="1286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p>
          <a:p>
            <a:pPr algn="ctr"/>
            <a:r>
              <a:rPr lang="en-US" sz="1600" dirty="0" smtClean="0"/>
              <a:t>6 delivery types </a:t>
            </a:r>
            <a:endParaRPr lang="en-US" sz="1600" dirty="0"/>
          </a:p>
          <a:p>
            <a:pPr algn="ctr"/>
            <a:endParaRPr lang="en-US" dirty="0"/>
          </a:p>
        </p:txBody>
      </p:sp>
      <p:sp>
        <p:nvSpPr>
          <p:cNvPr id="17" name="Oval 16"/>
          <p:cNvSpPr/>
          <p:nvPr/>
        </p:nvSpPr>
        <p:spPr>
          <a:xfrm>
            <a:off x="6414167" y="5380943"/>
            <a:ext cx="1380003" cy="1286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p>
          <a:p>
            <a:pPr algn="ctr"/>
            <a:r>
              <a:rPr lang="en-US" sz="1600" dirty="0" smtClean="0"/>
              <a:t> </a:t>
            </a:r>
          </a:p>
          <a:p>
            <a:pPr algn="ctr"/>
            <a:r>
              <a:rPr lang="en-US" sz="1600" dirty="0" smtClean="0"/>
              <a:t>80 </a:t>
            </a:r>
            <a:r>
              <a:rPr lang="en-US" sz="1600" dirty="0"/>
              <a:t>customer service types </a:t>
            </a:r>
          </a:p>
          <a:p>
            <a:pPr algn="ctr"/>
            <a:r>
              <a:rPr lang="en-US" sz="1400" dirty="0" smtClean="0"/>
              <a:t> </a:t>
            </a:r>
            <a:endParaRPr lang="en-US" sz="1400" dirty="0"/>
          </a:p>
          <a:p>
            <a:pPr algn="ctr"/>
            <a:endParaRPr lang="en-US" dirty="0"/>
          </a:p>
        </p:txBody>
      </p:sp>
      <p:sp>
        <p:nvSpPr>
          <p:cNvPr id="18" name="Title 1"/>
          <p:cNvSpPr txBox="1">
            <a:spLocks/>
          </p:cNvSpPr>
          <p:nvPr/>
        </p:nvSpPr>
        <p:spPr>
          <a:xfrm>
            <a:off x="372836" y="15906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srgbClr val="FF0000"/>
                </a:solidFill>
              </a:rPr>
              <a:t>Raw Data </a:t>
            </a:r>
            <a:endParaRPr lang="en-US" sz="2800" b="1" dirty="0">
              <a:solidFill>
                <a:srgbClr val="FF0000"/>
              </a:solidFill>
            </a:endParaRPr>
          </a:p>
        </p:txBody>
      </p:sp>
      <p:cxnSp>
        <p:nvCxnSpPr>
          <p:cNvPr id="22" name="Straight Arrow Connector 21"/>
          <p:cNvCxnSpPr/>
          <p:nvPr/>
        </p:nvCxnSpPr>
        <p:spPr>
          <a:xfrm flipV="1">
            <a:off x="5573486" y="2452914"/>
            <a:ext cx="0" cy="72571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3" name="Straight Arrow Connector 22"/>
          <p:cNvCxnSpPr/>
          <p:nvPr/>
        </p:nvCxnSpPr>
        <p:spPr>
          <a:xfrm flipH="1" flipV="1">
            <a:off x="3908480" y="3831771"/>
            <a:ext cx="797396" cy="17285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6" name="Straight Arrow Connector 25"/>
          <p:cNvCxnSpPr/>
          <p:nvPr/>
        </p:nvCxnSpPr>
        <p:spPr>
          <a:xfrm flipV="1">
            <a:off x="6647543" y="3722913"/>
            <a:ext cx="689428" cy="28171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2" name="Straight Arrow Connector 31"/>
          <p:cNvCxnSpPr/>
          <p:nvPr/>
        </p:nvCxnSpPr>
        <p:spPr>
          <a:xfrm flipH="1">
            <a:off x="4531510" y="4892833"/>
            <a:ext cx="507682" cy="45445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5" name="Straight Arrow Connector 34"/>
          <p:cNvCxnSpPr/>
          <p:nvPr/>
        </p:nvCxnSpPr>
        <p:spPr>
          <a:xfrm>
            <a:off x="6242813" y="4839882"/>
            <a:ext cx="666912" cy="47107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732493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829" y="53313"/>
            <a:ext cx="10515600" cy="1325563"/>
          </a:xfrm>
        </p:spPr>
        <p:txBody>
          <a:bodyPr>
            <a:normAutofit/>
          </a:bodyPr>
          <a:lstStyle/>
          <a:p>
            <a:r>
              <a:rPr lang="en-US" sz="2800" b="1" dirty="0" smtClean="0">
                <a:solidFill>
                  <a:srgbClr val="FF0000"/>
                </a:solidFill>
              </a:rPr>
              <a:t>Raw Data </a:t>
            </a:r>
            <a:endParaRPr lang="en-US" sz="2800" b="1" dirty="0">
              <a:solidFill>
                <a:srgbClr val="FF0000"/>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629" y="1219508"/>
            <a:ext cx="6021270" cy="4776502"/>
          </a:xfrm>
          <a:prstGeom prst="rect">
            <a:avLst/>
          </a:prstGeom>
          <a:solidFill>
            <a:schemeClr val="bg1"/>
          </a:solidFill>
          <a:ln w="3175" cap="sq">
            <a:solidFill>
              <a:schemeClr val="accent5"/>
            </a:solidFill>
            <a:miter lim="800000"/>
          </a:ln>
          <a:effectLst>
            <a:outerShdw blurRad="55000" dist="18000" dir="5400000" algn="tl" rotWithShape="0">
              <a:srgbClr val="000000">
                <a:alpha val="40000"/>
              </a:srgbClr>
            </a:outerShdw>
          </a:effec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6520" y="1197417"/>
            <a:ext cx="3406923" cy="2360542"/>
          </a:xfrm>
          <a:prstGeom prst="rect">
            <a:avLst/>
          </a:prstGeom>
          <a:ln>
            <a:solidFill>
              <a:schemeClr val="accent5"/>
            </a:solidFill>
          </a:ln>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6520" y="3579432"/>
            <a:ext cx="3406923" cy="2438040"/>
          </a:xfrm>
          <a:prstGeom prst="rect">
            <a:avLst/>
          </a:prstGeom>
          <a:ln>
            <a:solidFill>
              <a:schemeClr val="accent5"/>
            </a:solidFill>
          </a:ln>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04433" y="5996010"/>
            <a:ext cx="2133898" cy="800212"/>
          </a:xfrm>
          <a:prstGeom prst="rect">
            <a:avLst/>
          </a:prstGeom>
        </p:spPr>
      </p:pic>
      <p:sp>
        <p:nvSpPr>
          <p:cNvPr id="15" name="Rectangle 14"/>
          <p:cNvSpPr/>
          <p:nvPr/>
        </p:nvSpPr>
        <p:spPr>
          <a:xfrm>
            <a:off x="5508279" y="5708383"/>
            <a:ext cx="1716620" cy="291586"/>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Search Types</a:t>
            </a:r>
            <a:endParaRPr lang="en-US" dirty="0"/>
          </a:p>
        </p:txBody>
      </p:sp>
      <p:sp>
        <p:nvSpPr>
          <p:cNvPr id="16" name="Rectangle 15"/>
          <p:cNvSpPr/>
          <p:nvPr/>
        </p:nvSpPr>
        <p:spPr>
          <a:xfrm>
            <a:off x="9227416" y="3342915"/>
            <a:ext cx="1423251" cy="215044"/>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t>Product Name</a:t>
            </a:r>
            <a:endParaRPr lang="en-US" sz="1600" dirty="0"/>
          </a:p>
        </p:txBody>
      </p:sp>
      <p:sp>
        <p:nvSpPr>
          <p:cNvPr id="17" name="Rectangle 16"/>
          <p:cNvSpPr/>
          <p:nvPr/>
        </p:nvSpPr>
        <p:spPr>
          <a:xfrm>
            <a:off x="9269037" y="5829893"/>
            <a:ext cx="1404406" cy="187579"/>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Sub-markets</a:t>
            </a:r>
            <a:endParaRPr lang="en-US" dirty="0"/>
          </a:p>
        </p:txBody>
      </p:sp>
    </p:spTree>
    <p:extLst>
      <p:ext uri="{BB962C8B-B14F-4D97-AF65-F5344CB8AC3E}">
        <p14:creationId xmlns:p14="http://schemas.microsoft.com/office/powerpoint/2010/main" val="3544515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094" y="123403"/>
            <a:ext cx="11472672" cy="1085088"/>
          </a:xfrm>
        </p:spPr>
        <p:txBody>
          <a:bodyPr>
            <a:noAutofit/>
          </a:bodyPr>
          <a:lstStyle/>
          <a:p>
            <a:r>
              <a:rPr lang="en-US" sz="2800" b="1" dirty="0" smtClean="0">
                <a:solidFill>
                  <a:srgbClr val="FF0000"/>
                </a:solidFill>
              </a:rPr>
              <a:t>Behavioral Variable Creation </a:t>
            </a:r>
            <a:endParaRPr lang="en-US" sz="2800" b="1" dirty="0">
              <a:solidFill>
                <a:srgbClr val="FF0000"/>
              </a:solidFill>
            </a:endParaRPr>
          </a:p>
        </p:txBody>
      </p:sp>
      <p:graphicFrame>
        <p:nvGraphicFramePr>
          <p:cNvPr id="16" name="Content Placeholder 15"/>
          <p:cNvGraphicFramePr>
            <a:graphicFrameLocks noGrp="1"/>
          </p:cNvGraphicFramePr>
          <p:nvPr>
            <p:ph sz="quarter" idx="10"/>
            <p:extLst>
              <p:ext uri="{D42A27DB-BD31-4B8C-83A1-F6EECF244321}">
                <p14:modId xmlns:p14="http://schemas.microsoft.com/office/powerpoint/2010/main" val="2662194733"/>
              </p:ext>
            </p:extLst>
          </p:nvPr>
        </p:nvGraphicFramePr>
        <p:xfrm>
          <a:off x="3759200" y="2144110"/>
          <a:ext cx="1930400" cy="15896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p:cNvSpPr>
            <a:spLocks noGrp="1"/>
          </p:cNvSpPr>
          <p:nvPr>
            <p:ph sz="quarter" idx="11"/>
          </p:nvPr>
        </p:nvSpPr>
        <p:spPr/>
        <p:txBody>
          <a:bodyPr/>
          <a:lstStyle/>
          <a:p>
            <a:pPr>
              <a:spcBef>
                <a:spcPts val="800"/>
              </a:spcBef>
            </a:pPr>
            <a:r>
              <a:rPr lang="en-US" dirty="0" smtClean="0"/>
              <a:t>Customer Age</a:t>
            </a:r>
            <a:endParaRPr lang="en-US" dirty="0"/>
          </a:p>
        </p:txBody>
      </p:sp>
      <p:sp>
        <p:nvSpPr>
          <p:cNvPr id="5" name="Content Placeholder 4"/>
          <p:cNvSpPr>
            <a:spLocks noGrp="1"/>
          </p:cNvSpPr>
          <p:nvPr>
            <p:ph sz="quarter" idx="12"/>
          </p:nvPr>
        </p:nvSpPr>
        <p:spPr>
          <a:xfrm>
            <a:off x="-52070" y="2810515"/>
            <a:ext cx="3048000" cy="914400"/>
          </a:xfrm>
        </p:spPr>
        <p:txBody>
          <a:bodyPr/>
          <a:lstStyle/>
          <a:p>
            <a:pPr>
              <a:spcBef>
                <a:spcPts val="800"/>
              </a:spcBef>
            </a:pPr>
            <a:r>
              <a:rPr lang="en-US" dirty="0" smtClean="0"/>
              <a:t>Active Customers                             </a:t>
            </a:r>
            <a:endParaRPr lang="en-US" dirty="0"/>
          </a:p>
        </p:txBody>
      </p:sp>
      <p:sp>
        <p:nvSpPr>
          <p:cNvPr id="6" name="Content Placeholder 5"/>
          <p:cNvSpPr>
            <a:spLocks noGrp="1"/>
          </p:cNvSpPr>
          <p:nvPr>
            <p:ph sz="quarter" idx="13"/>
          </p:nvPr>
        </p:nvSpPr>
        <p:spPr/>
        <p:txBody>
          <a:bodyPr/>
          <a:lstStyle/>
          <a:p>
            <a:pPr>
              <a:spcBef>
                <a:spcPts val="800"/>
              </a:spcBef>
            </a:pPr>
            <a:r>
              <a:rPr lang="en-US" dirty="0" smtClean="0"/>
              <a:t>Customer Service</a:t>
            </a:r>
            <a:endParaRPr lang="en-US" dirty="0"/>
          </a:p>
        </p:txBody>
      </p:sp>
      <p:graphicFrame>
        <p:nvGraphicFramePr>
          <p:cNvPr id="17" name="Content Placeholder 16"/>
          <p:cNvGraphicFramePr>
            <a:graphicFrameLocks noGrp="1"/>
          </p:cNvGraphicFramePr>
          <p:nvPr>
            <p:ph sz="quarter" idx="14"/>
            <p:extLst>
              <p:ext uri="{D42A27DB-BD31-4B8C-83A1-F6EECF244321}">
                <p14:modId xmlns:p14="http://schemas.microsoft.com/office/powerpoint/2010/main" val="388183264"/>
              </p:ext>
            </p:extLst>
          </p:nvPr>
        </p:nvGraphicFramePr>
        <p:xfrm>
          <a:off x="5791200" y="2144110"/>
          <a:ext cx="1828800" cy="158969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Content Placeholder 7"/>
          <p:cNvSpPr>
            <a:spLocks noGrp="1"/>
          </p:cNvSpPr>
          <p:nvPr>
            <p:ph sz="quarter" idx="15"/>
          </p:nvPr>
        </p:nvSpPr>
        <p:spPr>
          <a:xfrm>
            <a:off x="8105358" y="1961081"/>
            <a:ext cx="3774408" cy="909957"/>
          </a:xfrm>
        </p:spPr>
        <p:txBody>
          <a:bodyPr/>
          <a:lstStyle/>
          <a:p>
            <a:r>
              <a:rPr lang="en-US" dirty="0" smtClean="0"/>
              <a:t>Key Performance</a:t>
            </a:r>
          </a:p>
          <a:p>
            <a:pPr>
              <a:spcBef>
                <a:spcPts val="800"/>
              </a:spcBef>
            </a:pPr>
            <a:r>
              <a:rPr lang="en-US" sz="1400" dirty="0" smtClean="0"/>
              <a:t>Total </a:t>
            </a:r>
            <a:r>
              <a:rPr lang="en-US" sz="1400" dirty="0" smtClean="0"/>
              <a:t>searches </a:t>
            </a:r>
            <a:r>
              <a:rPr lang="en-US" sz="1400" dirty="0" smtClean="0"/>
              <a:t>in past 6 months                                                     Total revenue in past 6 months</a:t>
            </a:r>
          </a:p>
          <a:p>
            <a:pPr>
              <a:spcBef>
                <a:spcPts val="800"/>
              </a:spcBef>
            </a:pPr>
            <a:endParaRPr lang="en-US" sz="1400" dirty="0"/>
          </a:p>
        </p:txBody>
      </p:sp>
      <p:sp>
        <p:nvSpPr>
          <p:cNvPr id="9" name="Content Placeholder 8"/>
          <p:cNvSpPr>
            <a:spLocks noGrp="1"/>
          </p:cNvSpPr>
          <p:nvPr>
            <p:ph sz="quarter" idx="16"/>
          </p:nvPr>
        </p:nvSpPr>
        <p:spPr>
          <a:xfrm>
            <a:off x="8586053" y="2871038"/>
            <a:ext cx="2696210" cy="853877"/>
          </a:xfrm>
        </p:spPr>
        <p:txBody>
          <a:bodyPr/>
          <a:lstStyle/>
          <a:p>
            <a:r>
              <a:rPr lang="en-US" dirty="0" smtClean="0"/>
              <a:t>Growth Potential</a:t>
            </a:r>
          </a:p>
          <a:p>
            <a:pPr>
              <a:spcBef>
                <a:spcPts val="800"/>
              </a:spcBef>
            </a:pPr>
            <a:r>
              <a:rPr lang="en-US" sz="1400" dirty="0" smtClean="0"/>
              <a:t>Year over year revenue growth </a:t>
            </a:r>
            <a:endParaRPr lang="en-US" sz="1400" dirty="0"/>
          </a:p>
        </p:txBody>
      </p:sp>
      <p:sp>
        <p:nvSpPr>
          <p:cNvPr id="10" name="Content Placeholder 9"/>
          <p:cNvSpPr>
            <a:spLocks noGrp="1"/>
          </p:cNvSpPr>
          <p:nvPr>
            <p:ph sz="quarter" idx="17"/>
          </p:nvPr>
        </p:nvSpPr>
        <p:spPr>
          <a:xfrm>
            <a:off x="-736600" y="3892865"/>
            <a:ext cx="4267200" cy="926851"/>
          </a:xfrm>
        </p:spPr>
        <p:txBody>
          <a:bodyPr/>
          <a:lstStyle/>
          <a:p>
            <a:pPr>
              <a:spcBef>
                <a:spcPts val="800"/>
              </a:spcBef>
            </a:pPr>
            <a:endParaRPr lang="en-US" dirty="0" smtClean="0"/>
          </a:p>
          <a:p>
            <a:pPr>
              <a:lnSpc>
                <a:spcPct val="100000"/>
              </a:lnSpc>
              <a:spcBef>
                <a:spcPts val="800"/>
              </a:spcBef>
            </a:pPr>
            <a:r>
              <a:rPr lang="en-US" sz="1400" dirty="0"/>
              <a:t> </a:t>
            </a:r>
            <a:r>
              <a:rPr lang="en-US" sz="1400" dirty="0" smtClean="0"/>
              <a:t>    Sum </a:t>
            </a:r>
            <a:r>
              <a:rPr lang="en-US" sz="1400" dirty="0"/>
              <a:t>customer service </a:t>
            </a:r>
            <a:r>
              <a:rPr lang="en-US" sz="1400" dirty="0" smtClean="0"/>
              <a:t>password                                 Sum </a:t>
            </a:r>
            <a:r>
              <a:rPr lang="en-US" sz="1400" dirty="0"/>
              <a:t>customer service billing</a:t>
            </a:r>
          </a:p>
          <a:p>
            <a:pPr>
              <a:lnSpc>
                <a:spcPct val="100000"/>
              </a:lnSpc>
              <a:spcBef>
                <a:spcPts val="800"/>
              </a:spcBef>
            </a:pPr>
            <a:endParaRPr lang="en-US" sz="1600" dirty="0" smtClean="0"/>
          </a:p>
          <a:p>
            <a:pPr>
              <a:lnSpc>
                <a:spcPct val="100000"/>
              </a:lnSpc>
              <a:spcBef>
                <a:spcPts val="800"/>
              </a:spcBef>
            </a:pPr>
            <a:endParaRPr lang="en-US" sz="1600" dirty="0"/>
          </a:p>
        </p:txBody>
      </p:sp>
      <p:sp>
        <p:nvSpPr>
          <p:cNvPr id="11" name="Content Placeholder 9"/>
          <p:cNvSpPr txBox="1">
            <a:spLocks/>
          </p:cNvSpPr>
          <p:nvPr/>
        </p:nvSpPr>
        <p:spPr>
          <a:xfrm>
            <a:off x="7721600" y="3892865"/>
            <a:ext cx="4267200" cy="909957"/>
          </a:xfrm>
          <a:prstGeom prst="rect">
            <a:avLst/>
          </a:prstGeom>
          <a:ln>
            <a:no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133"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30" dirty="0" smtClean="0"/>
              <a:t>Product Stickiness </a:t>
            </a:r>
          </a:p>
          <a:p>
            <a:pPr>
              <a:spcBef>
                <a:spcPts val="800"/>
              </a:spcBef>
            </a:pPr>
            <a:r>
              <a:rPr lang="en-US" sz="1400" dirty="0" smtClean="0"/>
              <a:t>Number </a:t>
            </a:r>
            <a:r>
              <a:rPr lang="en-US" sz="1400" dirty="0"/>
              <a:t>of distinct search </a:t>
            </a:r>
            <a:r>
              <a:rPr lang="en-US" sz="1400" dirty="0" smtClean="0"/>
              <a:t>types</a:t>
            </a:r>
            <a:r>
              <a:rPr lang="en-US" sz="1400" dirty="0"/>
              <a:t> </a:t>
            </a:r>
            <a:r>
              <a:rPr lang="en-US" sz="1400" dirty="0" smtClean="0"/>
              <a:t>                                             Number </a:t>
            </a:r>
            <a:r>
              <a:rPr lang="en-US" sz="1400" dirty="0"/>
              <a:t>of distinct delivery type </a:t>
            </a:r>
            <a:r>
              <a:rPr lang="en-US" sz="1400" dirty="0" smtClean="0"/>
              <a:t>                                    Number </a:t>
            </a:r>
            <a:r>
              <a:rPr lang="en-US" sz="1400" dirty="0"/>
              <a:t>of distinct </a:t>
            </a:r>
            <a:r>
              <a:rPr lang="en-US" sz="1400" dirty="0" smtClean="0"/>
              <a:t>products</a:t>
            </a:r>
          </a:p>
          <a:p>
            <a:pPr>
              <a:spcBef>
                <a:spcPts val="800"/>
              </a:spcBef>
            </a:pPr>
            <a:endParaRPr lang="en-US" sz="1400" dirty="0"/>
          </a:p>
        </p:txBody>
      </p:sp>
      <p:sp>
        <p:nvSpPr>
          <p:cNvPr id="12" name="Content Placeholder 9"/>
          <p:cNvSpPr txBox="1">
            <a:spLocks/>
          </p:cNvSpPr>
          <p:nvPr/>
        </p:nvSpPr>
        <p:spPr>
          <a:xfrm>
            <a:off x="252730" y="2908332"/>
            <a:ext cx="4267200" cy="909957"/>
          </a:xfrm>
          <a:prstGeom prst="rect">
            <a:avLst/>
          </a:prstGeom>
          <a:ln>
            <a:no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133"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800"/>
              </a:spcBef>
            </a:pPr>
            <a:endParaRPr lang="en-US" dirty="0" smtClean="0"/>
          </a:p>
          <a:p>
            <a:pPr algn="l">
              <a:spcBef>
                <a:spcPts val="800"/>
              </a:spcBef>
            </a:pPr>
            <a:r>
              <a:rPr lang="en-US" sz="1400" dirty="0" smtClean="0"/>
              <a:t>Number </a:t>
            </a:r>
            <a:r>
              <a:rPr lang="en-US" sz="1400" dirty="0"/>
              <a:t>of active </a:t>
            </a:r>
            <a:r>
              <a:rPr lang="en-US" sz="1400" dirty="0" smtClean="0"/>
              <a:t>users in past 6 months</a:t>
            </a:r>
            <a:endParaRPr lang="en-US" sz="1400" dirty="0"/>
          </a:p>
        </p:txBody>
      </p:sp>
      <p:sp>
        <p:nvSpPr>
          <p:cNvPr id="13" name="Content Placeholder 9"/>
          <p:cNvSpPr txBox="1">
            <a:spLocks/>
          </p:cNvSpPr>
          <p:nvPr/>
        </p:nvSpPr>
        <p:spPr>
          <a:xfrm>
            <a:off x="252730" y="1979576"/>
            <a:ext cx="4267200" cy="909957"/>
          </a:xfrm>
          <a:prstGeom prst="rect">
            <a:avLst/>
          </a:prstGeom>
          <a:ln>
            <a:no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133"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800"/>
              </a:spcBef>
            </a:pPr>
            <a:endParaRPr lang="en-US" dirty="0" smtClean="0"/>
          </a:p>
          <a:p>
            <a:pPr algn="l">
              <a:spcBef>
                <a:spcPts val="800"/>
              </a:spcBef>
            </a:pPr>
            <a:r>
              <a:rPr lang="en-US" sz="1400" dirty="0" smtClean="0"/>
              <a:t>Days </a:t>
            </a:r>
            <a:r>
              <a:rPr lang="en-US" sz="1400" dirty="0"/>
              <a:t>on </a:t>
            </a:r>
            <a:r>
              <a:rPr lang="en-US" sz="1400" dirty="0" smtClean="0"/>
              <a:t>books;  Days </a:t>
            </a:r>
            <a:r>
              <a:rPr lang="en-US" sz="1400" dirty="0"/>
              <a:t>since earliest search</a:t>
            </a:r>
            <a:endParaRPr lang="en-US" sz="1400" dirty="0" smtClean="0"/>
          </a:p>
        </p:txBody>
      </p:sp>
      <p:graphicFrame>
        <p:nvGraphicFramePr>
          <p:cNvPr id="18" name="Diagram 17"/>
          <p:cNvGraphicFramePr/>
          <p:nvPr>
            <p:extLst>
              <p:ext uri="{D42A27DB-BD31-4B8C-83A1-F6EECF244321}">
                <p14:modId xmlns:p14="http://schemas.microsoft.com/office/powerpoint/2010/main" val="3516099775"/>
              </p:ext>
            </p:extLst>
          </p:nvPr>
        </p:nvGraphicFramePr>
        <p:xfrm>
          <a:off x="4324731" y="5323469"/>
          <a:ext cx="3295269" cy="121729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3" name="Oval 2"/>
          <p:cNvSpPr/>
          <p:nvPr/>
        </p:nvSpPr>
        <p:spPr>
          <a:xfrm>
            <a:off x="4426330" y="1524000"/>
            <a:ext cx="2690750" cy="269748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Behavioral Variables</a:t>
            </a:r>
            <a:endParaRPr lang="en-US" sz="2800" dirty="0"/>
          </a:p>
        </p:txBody>
      </p:sp>
      <p:pic>
        <p:nvPicPr>
          <p:cNvPr id="20" name="Picture 1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559365" y="5740547"/>
            <a:ext cx="2133898" cy="800212"/>
          </a:xfrm>
          <a:prstGeom prst="rect">
            <a:avLst/>
          </a:prstGeom>
        </p:spPr>
      </p:pic>
    </p:spTree>
    <p:extLst>
      <p:ext uri="{BB962C8B-B14F-4D97-AF65-F5344CB8AC3E}">
        <p14:creationId xmlns:p14="http://schemas.microsoft.com/office/powerpoint/2010/main" val="107895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559" y="36572"/>
            <a:ext cx="10515600" cy="1325563"/>
          </a:xfrm>
        </p:spPr>
        <p:txBody>
          <a:bodyPr>
            <a:normAutofit/>
          </a:bodyPr>
          <a:lstStyle/>
          <a:p>
            <a:r>
              <a:rPr lang="en-US" sz="2800" b="1" dirty="0" smtClean="0">
                <a:solidFill>
                  <a:srgbClr val="FF0000"/>
                </a:solidFill>
              </a:rPr>
              <a:t>Segmentation: Cluster Analysis </a:t>
            </a:r>
            <a:endParaRPr lang="en-US" sz="2800" b="1" dirty="0">
              <a:solidFill>
                <a:srgbClr val="FF0000"/>
              </a:solidFill>
            </a:endParaRPr>
          </a:p>
        </p:txBody>
      </p:sp>
      <p:sp>
        <p:nvSpPr>
          <p:cNvPr id="3" name="Content Placeholder 2"/>
          <p:cNvSpPr>
            <a:spLocks noGrp="1"/>
          </p:cNvSpPr>
          <p:nvPr>
            <p:ph idx="1"/>
          </p:nvPr>
        </p:nvSpPr>
        <p:spPr>
          <a:xfrm>
            <a:off x="838200" y="1459865"/>
            <a:ext cx="10515600" cy="4351338"/>
          </a:xfrm>
        </p:spPr>
        <p:txBody>
          <a:bodyPr>
            <a:normAutofit/>
          </a:bodyPr>
          <a:lstStyle/>
          <a:p>
            <a:pPr marL="0" indent="0">
              <a:buNone/>
            </a:pPr>
            <a:r>
              <a:rPr lang="en-US" b="1" dirty="0"/>
              <a:t>PAM </a:t>
            </a:r>
            <a:r>
              <a:rPr lang="en-US" b="1" dirty="0" smtClean="0"/>
              <a:t>algorithm</a:t>
            </a:r>
          </a:p>
          <a:p>
            <a:r>
              <a:rPr lang="en-US" sz="1600" dirty="0"/>
              <a:t>The </a:t>
            </a:r>
            <a:r>
              <a:rPr lang="en-US" sz="1600" dirty="0" smtClean="0"/>
              <a:t>PAM (Partitioning </a:t>
            </a:r>
            <a:r>
              <a:rPr lang="en-US" sz="1600" dirty="0"/>
              <a:t>Around </a:t>
            </a:r>
            <a:r>
              <a:rPr lang="en-US" sz="1600" dirty="0" err="1" smtClean="0"/>
              <a:t>Medoids</a:t>
            </a:r>
            <a:r>
              <a:rPr lang="en-US" sz="1600" dirty="0" smtClean="0"/>
              <a:t>) is </a:t>
            </a:r>
            <a:r>
              <a:rPr lang="en-US" sz="1600" dirty="0"/>
              <a:t>a clustering </a:t>
            </a:r>
            <a:r>
              <a:rPr lang="en-US" sz="1600" dirty="0" smtClean="0"/>
              <a:t>algorithm to partition the </a:t>
            </a:r>
            <a:r>
              <a:rPr lang="en-US" sz="1600" dirty="0"/>
              <a:t>dataset </a:t>
            </a:r>
            <a:r>
              <a:rPr lang="en-US" sz="1600" dirty="0" smtClean="0"/>
              <a:t>into k groups,  </a:t>
            </a:r>
            <a:r>
              <a:rPr lang="en-US" sz="1600" dirty="0"/>
              <a:t>and </a:t>
            </a:r>
            <a:r>
              <a:rPr lang="en-US" sz="1600" dirty="0" smtClean="0"/>
              <a:t>attempt </a:t>
            </a:r>
            <a:r>
              <a:rPr lang="en-US" sz="1600" dirty="0"/>
              <a:t>to minimize the distance between </a:t>
            </a:r>
            <a:r>
              <a:rPr lang="en-US" sz="1600" dirty="0" smtClean="0"/>
              <a:t>data points and the nearest </a:t>
            </a:r>
            <a:r>
              <a:rPr lang="en-US" sz="1600" dirty="0" err="1" smtClean="0"/>
              <a:t>medoids</a:t>
            </a:r>
            <a:r>
              <a:rPr lang="en-US" sz="1600" dirty="0" smtClean="0"/>
              <a:t> (the </a:t>
            </a:r>
            <a:r>
              <a:rPr lang="en-US" sz="1600" dirty="0"/>
              <a:t>center of that </a:t>
            </a:r>
            <a:r>
              <a:rPr lang="en-US" sz="1600" dirty="0" smtClean="0"/>
              <a:t>cluster) </a:t>
            </a:r>
            <a:endParaRPr lang="en-US" sz="16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1061" y="5783524"/>
            <a:ext cx="2133898" cy="800212"/>
          </a:xfrm>
          <a:prstGeom prst="rect">
            <a:avLst/>
          </a:prstGeom>
        </p:spPr>
      </p:pic>
      <p:sp>
        <p:nvSpPr>
          <p:cNvPr id="10" name="Rectangle 9"/>
          <p:cNvSpPr/>
          <p:nvPr/>
        </p:nvSpPr>
        <p:spPr>
          <a:xfrm>
            <a:off x="2860635" y="4735847"/>
            <a:ext cx="1059543" cy="289161"/>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K= 2</a:t>
            </a:r>
            <a:endParaRPr lang="en-US" dirty="0">
              <a:solidFill>
                <a:schemeClr val="tx1"/>
              </a:solidFill>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5288" y="2645363"/>
            <a:ext cx="7415773" cy="1882612"/>
          </a:xfrm>
          <a:prstGeom prst="rect">
            <a:avLst/>
          </a:prstGeom>
        </p:spPr>
      </p:pic>
      <p:sp>
        <p:nvSpPr>
          <p:cNvPr id="11" name="Rectangle 10"/>
          <p:cNvSpPr/>
          <p:nvPr/>
        </p:nvSpPr>
        <p:spPr>
          <a:xfrm>
            <a:off x="4287970" y="3140086"/>
            <a:ext cx="751390" cy="988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rPr>
              <a:t>Choose K groups as initial </a:t>
            </a:r>
            <a:r>
              <a:rPr lang="en-US" sz="1100" b="1" dirty="0" err="1" smtClean="0">
                <a:solidFill>
                  <a:schemeClr val="tx1"/>
                </a:solidFill>
              </a:rPr>
              <a:t>medoids</a:t>
            </a:r>
            <a:endParaRPr lang="en-US" sz="1100" b="1" dirty="0">
              <a:solidFill>
                <a:schemeClr val="tx1"/>
              </a:solidFill>
            </a:endParaRPr>
          </a:p>
        </p:txBody>
      </p:sp>
      <p:sp>
        <p:nvSpPr>
          <p:cNvPr id="15" name="Rectangle 14"/>
          <p:cNvSpPr/>
          <p:nvPr/>
        </p:nvSpPr>
        <p:spPr>
          <a:xfrm>
            <a:off x="6992460" y="3140085"/>
            <a:ext cx="682958" cy="13878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solidFill>
                  <a:schemeClr val="tx1"/>
                </a:solidFill>
              </a:rPr>
              <a:t>Assign </a:t>
            </a:r>
            <a:r>
              <a:rPr lang="en-US" sz="1100" b="1" dirty="0" smtClean="0">
                <a:solidFill>
                  <a:schemeClr val="tx1"/>
                </a:solidFill>
              </a:rPr>
              <a:t>data </a:t>
            </a:r>
            <a:r>
              <a:rPr lang="en-US" sz="1100" b="1" dirty="0" smtClean="0">
                <a:solidFill>
                  <a:schemeClr val="tx1"/>
                </a:solidFill>
              </a:rPr>
              <a:t>points to nearest </a:t>
            </a:r>
            <a:r>
              <a:rPr lang="en-US" sz="1100" b="1" dirty="0" err="1" smtClean="0">
                <a:solidFill>
                  <a:schemeClr val="tx1"/>
                </a:solidFill>
              </a:rPr>
              <a:t>medoids</a:t>
            </a:r>
            <a:endParaRPr lang="en-US" sz="1100" b="1" dirty="0">
              <a:solidFill>
                <a:schemeClr val="tx1"/>
              </a:solidFill>
            </a:endParaRPr>
          </a:p>
        </p:txBody>
      </p:sp>
    </p:spTree>
    <p:extLst>
      <p:ext uri="{BB962C8B-B14F-4D97-AF65-F5344CB8AC3E}">
        <p14:creationId xmlns:p14="http://schemas.microsoft.com/office/powerpoint/2010/main" val="36030080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16135</TotalTime>
  <Words>916</Words>
  <Application>Microsoft Office PowerPoint</Application>
  <PresentationFormat>Widescreen</PresentationFormat>
  <Paragraphs>142</Paragraphs>
  <Slides>22</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等线</vt:lpstr>
      <vt:lpstr>ＭＳ Ｐゴシック</vt:lpstr>
      <vt:lpstr>Arial</vt:lpstr>
      <vt:lpstr>Calibri</vt:lpstr>
      <vt:lpstr>Calibri Light</vt:lpstr>
      <vt:lpstr>Cambria</vt:lpstr>
      <vt:lpstr>Consolas</vt:lpstr>
      <vt:lpstr>Times New Roman</vt:lpstr>
      <vt:lpstr>Office Theme</vt:lpstr>
      <vt:lpstr>Government  Customer Behavior Segmentation  </vt:lpstr>
      <vt:lpstr>Why segmentation?   </vt:lpstr>
      <vt:lpstr>Segmentation Benefits </vt:lpstr>
      <vt:lpstr>Segmentation Process Overview </vt:lpstr>
      <vt:lpstr>Raw Data Population Waterfall   </vt:lpstr>
      <vt:lpstr>PowerPoint Presentation</vt:lpstr>
      <vt:lpstr>Raw Data </vt:lpstr>
      <vt:lpstr>Behavioral Variable Creation </vt:lpstr>
      <vt:lpstr>Segmentation: Cluster Analysis </vt:lpstr>
      <vt:lpstr>Segmentation: Cluster Analysis </vt:lpstr>
      <vt:lpstr>Segmentation: Cluster Analysis </vt:lpstr>
      <vt:lpstr>PowerPoint Presentation</vt:lpstr>
      <vt:lpstr> </vt:lpstr>
      <vt:lpstr>Segmentation Descriptive Details  </vt:lpstr>
      <vt:lpstr>Segmentation Descriptive Details  </vt:lpstr>
      <vt:lpstr>Government Sub-market by Segments</vt:lpstr>
      <vt:lpstr>Government Tier by Segments</vt:lpstr>
      <vt:lpstr>Appendix </vt:lpstr>
      <vt:lpstr>Appendix </vt:lpstr>
      <vt:lpstr>Government Sub-Market by Segments</vt:lpstr>
      <vt:lpstr>Government Tier by Segments</vt:lpstr>
      <vt:lpstr>Data Preparation before Cluster Analysis </vt:lpstr>
    </vt:vector>
  </TitlesOfParts>
  <Company>LexisNexis Risk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Qiuying (RIS-ATL)</dc:creator>
  <cp:lastModifiedBy>Li, Qiuying (RIS-ATL)</cp:lastModifiedBy>
  <cp:revision>209</cp:revision>
  <dcterms:created xsi:type="dcterms:W3CDTF">2019-09-20T13:36:12Z</dcterms:created>
  <dcterms:modified xsi:type="dcterms:W3CDTF">2019-10-03T16:11:20Z</dcterms:modified>
</cp:coreProperties>
</file>