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1053" r:id="rId3"/>
    <p:sldId id="1064" r:id="rId4"/>
    <p:sldId id="1073" r:id="rId5"/>
    <p:sldId id="1074" r:id="rId6"/>
    <p:sldId id="1076" r:id="rId7"/>
    <p:sldId id="256" r:id="rId8"/>
    <p:sldId id="258" r:id="rId9"/>
    <p:sldId id="261" r:id="rId10"/>
    <p:sldId id="1066" r:id="rId11"/>
    <p:sldId id="1067" r:id="rId12"/>
    <p:sldId id="1068" r:id="rId13"/>
    <p:sldId id="1069" r:id="rId14"/>
    <p:sldId id="1070" r:id="rId15"/>
    <p:sldId id="1071" r:id="rId16"/>
    <p:sldId id="1075" r:id="rId17"/>
    <p:sldId id="1060" r:id="rId18"/>
    <p:sldId id="1062" r:id="rId19"/>
    <p:sldId id="271" r:id="rId20"/>
    <p:sldId id="10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18"/>
    <a:srgbClr val="A8D08D"/>
    <a:srgbClr val="5982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D081-8ECE-002E-D274-343C4E6E5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7161EE-78EF-9BB7-0817-C87D560B1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D50D14-2BF6-027C-074A-77245597A030}"/>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2BD7EED6-3734-7DB6-A4AF-A7BB2F3CD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FA742-B79B-CB7A-4F9D-9E9795E3B790}"/>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130207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5009-4771-9859-342E-E92F883B4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34FA67-45F8-C020-6BD1-1C3F0EBFA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04C16-7356-819B-8F01-03263F7B7EF0}"/>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F7DE8864-8B60-BBDF-677C-4FA9966F6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6783-61BF-1D65-EEA2-75B17C2E37E8}"/>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34581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31B0F-BDB4-70A6-E6C8-8B10A55111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CC5B9-DBF4-C14E-4E30-1E9AE23788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3D84F-6BA1-EBA6-21E4-2C6AEFBC30A2}"/>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CA294B53-65AC-FC5A-DC97-F86E7A4C7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5D62F-4515-8C7A-58F0-BDDAFEC01824}"/>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397661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1111-2925-30FF-4F2A-8FDD8F73F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A952C7-E489-826A-D437-152BF5CE6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CD46F-62BA-8090-A624-20A92CD71D23}"/>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DDC970DC-E9DB-4EA0-9581-B5D571CA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2EF16-ADA5-2E86-55AB-64C9B0386B8E}"/>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8979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865A-0A0B-4DE9-E9C7-5B21DAF0F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D58B5-A61C-F24C-0738-2F36B16C6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70FEE-E27A-A359-D6FF-D6F42393256D}"/>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CB8346A8-4744-D7EB-5E21-3CB123E4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8510C-3077-2E6E-76B4-B905BE86E615}"/>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64178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4A47-26D9-7B9A-E42D-9C8AA47C8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F90E94-3BB4-1114-E314-AD0B92997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2173E-CC47-4583-69D2-2DB400F6B1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33AA4-F730-E023-073A-31E40B9C2707}"/>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6" name="Footer Placeholder 5">
            <a:extLst>
              <a:ext uri="{FF2B5EF4-FFF2-40B4-BE49-F238E27FC236}">
                <a16:creationId xmlns:a16="http://schemas.microsoft.com/office/drawing/2014/main" id="{B85642E4-E261-589D-A758-4A266BC90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E5311-3B58-22FE-22A0-664814A2699B}"/>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38975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DCD8-E6BC-28CE-B464-AB1C71A31F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D7DBF9-CF1F-7652-AFA1-B07D3839F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35C61A-61F6-EDC9-B561-EE7372F59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337CB0-5304-8642-2C58-BEF7567F0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FD795-FD27-D2FD-73D0-738F8B67F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2722B-CAE9-CB99-C120-1D82FAF4187D}"/>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8" name="Footer Placeholder 7">
            <a:extLst>
              <a:ext uri="{FF2B5EF4-FFF2-40B4-BE49-F238E27FC236}">
                <a16:creationId xmlns:a16="http://schemas.microsoft.com/office/drawing/2014/main" id="{45E8430A-E3AF-794B-2A2C-E81AF31ADB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DDD40-9B3C-C0E0-974E-4512E93E944E}"/>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35978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5F3E-5BC6-964A-0523-226609CCA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03D638-C551-1646-2568-D795218528EB}"/>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4" name="Footer Placeholder 3">
            <a:extLst>
              <a:ext uri="{FF2B5EF4-FFF2-40B4-BE49-F238E27FC236}">
                <a16:creationId xmlns:a16="http://schemas.microsoft.com/office/drawing/2014/main" id="{7EEC40E4-B554-5067-2FED-7C3D03869B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3414B-29BD-D8DF-5085-8CB4ABDCE5F2}"/>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246691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3B2AC-7B59-26B4-B6B5-B14CB5E9B29A}"/>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3" name="Footer Placeholder 2">
            <a:extLst>
              <a:ext uri="{FF2B5EF4-FFF2-40B4-BE49-F238E27FC236}">
                <a16:creationId xmlns:a16="http://schemas.microsoft.com/office/drawing/2014/main" id="{F3239FA1-C77C-9E2F-DD9A-136697620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DEEF9C-C69F-37B8-3AFC-9EB9BFD74AFA}"/>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288502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1060-B09A-EAF2-653E-E3BACAE80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0E9366-8EA1-5019-6CF3-1BCF5BC90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C9030-DC3B-B95D-00F3-D0BEE329D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06C4A-54E3-B2E6-1FFC-E03B7CE55F93}"/>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6" name="Footer Placeholder 5">
            <a:extLst>
              <a:ext uri="{FF2B5EF4-FFF2-40B4-BE49-F238E27FC236}">
                <a16:creationId xmlns:a16="http://schemas.microsoft.com/office/drawing/2014/main" id="{CB88EA0F-EBB2-A50E-5004-07CE041BA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623AC-8F17-3AEF-3182-50558F7B84CF}"/>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361754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E78A-A7AC-4DF1-10DC-C2EA19A1D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87F77C-80C8-74C1-A41B-25495609C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543F80-33F8-9E41-680C-C2E0873E1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86712-F3AC-3DA5-709E-2C402A619582}"/>
              </a:ext>
            </a:extLst>
          </p:cNvPr>
          <p:cNvSpPr>
            <a:spLocks noGrp="1"/>
          </p:cNvSpPr>
          <p:nvPr>
            <p:ph type="dt" sz="half" idx="10"/>
          </p:nvPr>
        </p:nvSpPr>
        <p:spPr/>
        <p:txBody>
          <a:bodyPr/>
          <a:lstStyle/>
          <a:p>
            <a:fld id="{6C06A0F2-5DCE-45F9-847C-C1C544BE4DB1}" type="datetimeFigureOut">
              <a:rPr lang="en-US" smtClean="0"/>
              <a:t>4/20/2025</a:t>
            </a:fld>
            <a:endParaRPr lang="en-US"/>
          </a:p>
        </p:txBody>
      </p:sp>
      <p:sp>
        <p:nvSpPr>
          <p:cNvPr id="6" name="Footer Placeholder 5">
            <a:extLst>
              <a:ext uri="{FF2B5EF4-FFF2-40B4-BE49-F238E27FC236}">
                <a16:creationId xmlns:a16="http://schemas.microsoft.com/office/drawing/2014/main" id="{D40B3EBC-8BD4-5367-C190-7B605D25C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12891-D9D8-CC5E-27B6-73C117BA5438}"/>
              </a:ext>
            </a:extLst>
          </p:cNvPr>
          <p:cNvSpPr>
            <a:spLocks noGrp="1"/>
          </p:cNvSpPr>
          <p:nvPr>
            <p:ph type="sldNum" sz="quarter" idx="12"/>
          </p:nvPr>
        </p:nvSpPr>
        <p:spPr/>
        <p:txBody>
          <a:bodyPr/>
          <a:lstStyle/>
          <a:p>
            <a:fld id="{2AC2B0B7-69F1-402D-8FFB-EB4D774066B8}" type="slidenum">
              <a:rPr lang="en-US" smtClean="0"/>
              <a:t>‹#›</a:t>
            </a:fld>
            <a:endParaRPr lang="en-US"/>
          </a:p>
        </p:txBody>
      </p:sp>
    </p:spTree>
    <p:extLst>
      <p:ext uri="{BB962C8B-B14F-4D97-AF65-F5344CB8AC3E}">
        <p14:creationId xmlns:p14="http://schemas.microsoft.com/office/powerpoint/2010/main" val="17994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87BD4-F741-87EB-2F2D-4FF8EAEFA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E3594-029F-0205-B1A1-307494EC1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CE77F-12C5-B6A4-346D-3ECDE407D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6A0F2-5DCE-45F9-847C-C1C544BE4DB1}" type="datetimeFigureOut">
              <a:rPr lang="en-US" smtClean="0"/>
              <a:t>4/20/2025</a:t>
            </a:fld>
            <a:endParaRPr lang="en-US"/>
          </a:p>
        </p:txBody>
      </p:sp>
      <p:sp>
        <p:nvSpPr>
          <p:cNvPr id="5" name="Footer Placeholder 4">
            <a:extLst>
              <a:ext uri="{FF2B5EF4-FFF2-40B4-BE49-F238E27FC236}">
                <a16:creationId xmlns:a16="http://schemas.microsoft.com/office/drawing/2014/main" id="{628FE641-1A76-8007-8B52-AF88D9A91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99D302-4880-23EB-39A3-4B5054F75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2B0B7-69F1-402D-8FFB-EB4D774066B8}" type="slidenum">
              <a:rPr lang="en-US" smtClean="0"/>
              <a:t>‹#›</a:t>
            </a:fld>
            <a:endParaRPr lang="en-US"/>
          </a:p>
        </p:txBody>
      </p:sp>
    </p:spTree>
    <p:extLst>
      <p:ext uri="{BB962C8B-B14F-4D97-AF65-F5344CB8AC3E}">
        <p14:creationId xmlns:p14="http://schemas.microsoft.com/office/powerpoint/2010/main" val="2248480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erson looking at a bug&#10;&#10;Description automatically generated">
            <a:extLst>
              <a:ext uri="{FF2B5EF4-FFF2-40B4-BE49-F238E27FC236}">
                <a16:creationId xmlns:a16="http://schemas.microsoft.com/office/drawing/2014/main" id="{1B2CAF72-3884-A93B-0E25-ED806B40466B}"/>
              </a:ext>
            </a:extLst>
          </p:cNvPr>
          <p:cNvPicPr>
            <a:picLocks noChangeAspect="1"/>
          </p:cNvPicPr>
          <p:nvPr/>
        </p:nvPicPr>
        <p:blipFill rotWithShape="1">
          <a:blip r:embed="rId2">
            <a:extLst>
              <a:ext uri="{28A0092B-C50C-407E-A947-70E740481C1C}">
                <a14:useLocalDpi xmlns:a14="http://schemas.microsoft.com/office/drawing/2010/main" val="0"/>
              </a:ext>
            </a:extLst>
          </a:blip>
          <a:srcRect b="-45"/>
          <a:stretch/>
        </p:blipFill>
        <p:spPr>
          <a:xfrm>
            <a:off x="20" y="1282"/>
            <a:ext cx="12191980" cy="6856718"/>
          </a:xfrm>
          <a:prstGeom prst="rect">
            <a:avLst/>
          </a:prstGeom>
        </p:spPr>
      </p:pic>
      <p:sp>
        <p:nvSpPr>
          <p:cNvPr id="4" name="Rectangle 3">
            <a:extLst>
              <a:ext uri="{FF2B5EF4-FFF2-40B4-BE49-F238E27FC236}">
                <a16:creationId xmlns:a16="http://schemas.microsoft.com/office/drawing/2014/main" id="{B9ACCDCD-1C62-1FE9-D8C3-7B2406A723C5}"/>
              </a:ext>
            </a:extLst>
          </p:cNvPr>
          <p:cNvSpPr/>
          <p:nvPr/>
        </p:nvSpPr>
        <p:spPr>
          <a:xfrm>
            <a:off x="3048" y="-23443"/>
            <a:ext cx="12188952" cy="6902628"/>
          </a:xfrm>
          <a:prstGeom prst="rect">
            <a:avLst/>
          </a:prstGeom>
          <a:solidFill>
            <a:schemeClr val="tx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591D6E9-58CA-83D0-9E74-62E78194A9B1}"/>
              </a:ext>
            </a:extLst>
          </p:cNvPr>
          <p:cNvGrpSpPr/>
          <p:nvPr/>
        </p:nvGrpSpPr>
        <p:grpSpPr>
          <a:xfrm>
            <a:off x="3048000" y="1295400"/>
            <a:ext cx="6096000" cy="4267200"/>
            <a:chOff x="3375378" y="1309511"/>
            <a:chExt cx="6096000" cy="4267200"/>
          </a:xfrm>
        </p:grpSpPr>
        <p:sp>
          <p:nvSpPr>
            <p:cNvPr id="6" name="Rectangle 5">
              <a:extLst>
                <a:ext uri="{FF2B5EF4-FFF2-40B4-BE49-F238E27FC236}">
                  <a16:creationId xmlns:a16="http://schemas.microsoft.com/office/drawing/2014/main" id="{C68DA701-D0AE-5C48-46F0-0DCDF9658D80}"/>
                </a:ext>
              </a:extLst>
            </p:cNvPr>
            <p:cNvSpPr/>
            <p:nvPr/>
          </p:nvSpPr>
          <p:spPr>
            <a:xfrm>
              <a:off x="3375378" y="1309511"/>
              <a:ext cx="6096000" cy="4267200"/>
            </a:xfrm>
            <a:prstGeom prst="rect">
              <a:avLst/>
            </a:prstGeom>
            <a:solidFill>
              <a:schemeClr val="accent1">
                <a:alpha val="0"/>
              </a:schemeClr>
            </a:solidFill>
            <a:ln w="454025">
              <a:solidFill>
                <a:schemeClr val="accent4">
                  <a:alpha val="1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9B4699-D090-3DEA-BB1A-D5F94D8FF8F7}"/>
                </a:ext>
              </a:extLst>
            </p:cNvPr>
            <p:cNvSpPr/>
            <p:nvPr/>
          </p:nvSpPr>
          <p:spPr>
            <a:xfrm>
              <a:off x="4312356" y="1965396"/>
              <a:ext cx="4222044" cy="2955430"/>
            </a:xfrm>
            <a:prstGeom prst="rect">
              <a:avLst/>
            </a:prstGeom>
            <a:solidFill>
              <a:schemeClr val="accent1">
                <a:alpha val="0"/>
              </a:schemeClr>
            </a:solidFill>
            <a:ln w="454025">
              <a:solidFill>
                <a:schemeClr val="accent4">
                  <a:alpha val="1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B21EA83-E484-FBF2-D04B-C37E2D470730}"/>
              </a:ext>
            </a:extLst>
          </p:cNvPr>
          <p:cNvGrpSpPr/>
          <p:nvPr/>
        </p:nvGrpSpPr>
        <p:grpSpPr>
          <a:xfrm>
            <a:off x="11156470" y="112889"/>
            <a:ext cx="922642" cy="782697"/>
            <a:chOff x="11077447" y="316089"/>
            <a:chExt cx="922642" cy="782697"/>
          </a:xfrm>
          <a:solidFill>
            <a:srgbClr val="2F5218"/>
          </a:solidFill>
        </p:grpSpPr>
        <p:sp>
          <p:nvSpPr>
            <p:cNvPr id="10" name="Rectangle 9">
              <a:extLst>
                <a:ext uri="{FF2B5EF4-FFF2-40B4-BE49-F238E27FC236}">
                  <a16:creationId xmlns:a16="http://schemas.microsoft.com/office/drawing/2014/main" id="{370E8F98-0F0B-93EB-24D7-542AC9F9A810}"/>
                </a:ext>
              </a:extLst>
            </p:cNvPr>
            <p:cNvSpPr/>
            <p:nvPr/>
          </p:nvSpPr>
          <p:spPr>
            <a:xfrm>
              <a:off x="11458222" y="316089"/>
              <a:ext cx="541867" cy="46284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4B68EF-5DB6-3383-0AEF-CA081263E28A}"/>
                </a:ext>
              </a:extLst>
            </p:cNvPr>
            <p:cNvSpPr/>
            <p:nvPr/>
          </p:nvSpPr>
          <p:spPr>
            <a:xfrm>
              <a:off x="11077447" y="790222"/>
              <a:ext cx="361246" cy="3085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B70D4D5-C086-7FFB-7B7B-E526784EBC19}"/>
              </a:ext>
            </a:extLst>
          </p:cNvPr>
          <p:cNvGrpSpPr/>
          <p:nvPr/>
        </p:nvGrpSpPr>
        <p:grpSpPr>
          <a:xfrm flipH="1" flipV="1">
            <a:off x="110289" y="5977467"/>
            <a:ext cx="922642" cy="782697"/>
            <a:chOff x="11077447" y="316089"/>
            <a:chExt cx="922642" cy="782697"/>
          </a:xfrm>
          <a:solidFill>
            <a:srgbClr val="2F5218"/>
          </a:solidFill>
        </p:grpSpPr>
        <p:sp>
          <p:nvSpPr>
            <p:cNvPr id="13" name="Rectangle 12">
              <a:extLst>
                <a:ext uri="{FF2B5EF4-FFF2-40B4-BE49-F238E27FC236}">
                  <a16:creationId xmlns:a16="http://schemas.microsoft.com/office/drawing/2014/main" id="{E123DDBF-4692-A33A-6C20-51988781AEA8}"/>
                </a:ext>
              </a:extLst>
            </p:cNvPr>
            <p:cNvSpPr/>
            <p:nvPr/>
          </p:nvSpPr>
          <p:spPr>
            <a:xfrm>
              <a:off x="11458222" y="316089"/>
              <a:ext cx="541867" cy="46284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659117-639E-09A5-F71F-4ABDB0448DF8}"/>
                </a:ext>
              </a:extLst>
            </p:cNvPr>
            <p:cNvSpPr/>
            <p:nvPr/>
          </p:nvSpPr>
          <p:spPr>
            <a:xfrm>
              <a:off x="11077447" y="790222"/>
              <a:ext cx="361246" cy="30856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4" descr="Agriculture - Free ecology and environment icons">
            <a:extLst>
              <a:ext uri="{FF2B5EF4-FFF2-40B4-BE49-F238E27FC236}">
                <a16:creationId xmlns:a16="http://schemas.microsoft.com/office/drawing/2014/main" id="{2D3B50E2-9098-4DF6-97F6-B9218C503BE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flipH="1" flipV="1">
            <a:off x="72712" y="66042"/>
            <a:ext cx="551650" cy="5516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62BB651-BEF9-DBEA-25C7-3FE1E3A4B7EC}"/>
              </a:ext>
            </a:extLst>
          </p:cNvPr>
          <p:cNvSpPr txBox="1"/>
          <p:nvPr/>
        </p:nvSpPr>
        <p:spPr>
          <a:xfrm>
            <a:off x="1109415" y="1133067"/>
            <a:ext cx="10698763" cy="769441"/>
          </a:xfrm>
          <a:prstGeom prst="rect">
            <a:avLst/>
          </a:prstGeom>
          <a:noFill/>
        </p:spPr>
        <p:txBody>
          <a:bodyPr wrap="none" rtlCol="0">
            <a:spAutoFit/>
          </a:bodyPr>
          <a:lstStyle/>
          <a:p>
            <a:r>
              <a:rPr lang="en-US" sz="4400" b="1" dirty="0">
                <a:solidFill>
                  <a:schemeClr val="bg1"/>
                </a:solidFill>
                <a:latin typeface="Lora" pitchFamily="2" charset="0"/>
              </a:rPr>
              <a:t>Climate Change Impact on Agriculture </a:t>
            </a:r>
          </a:p>
        </p:txBody>
      </p:sp>
      <p:sp>
        <p:nvSpPr>
          <p:cNvPr id="2" name="TextBox 1">
            <a:extLst>
              <a:ext uri="{FF2B5EF4-FFF2-40B4-BE49-F238E27FC236}">
                <a16:creationId xmlns:a16="http://schemas.microsoft.com/office/drawing/2014/main" id="{54B1CC99-4054-CCD4-E89A-B68E8E3177BB}"/>
              </a:ext>
            </a:extLst>
          </p:cNvPr>
          <p:cNvSpPr txBox="1"/>
          <p:nvPr/>
        </p:nvSpPr>
        <p:spPr>
          <a:xfrm>
            <a:off x="1645420" y="3101057"/>
            <a:ext cx="9020901" cy="2123658"/>
          </a:xfrm>
          <a:prstGeom prst="rect">
            <a:avLst/>
          </a:prstGeom>
          <a:noFill/>
        </p:spPr>
        <p:txBody>
          <a:bodyPr wrap="square" rtlCol="0">
            <a:spAutoFit/>
          </a:bodyPr>
          <a:lstStyle/>
          <a:p>
            <a:pPr algn="ctr"/>
            <a:r>
              <a:rPr lang="en-US" sz="4400" b="1" dirty="0">
                <a:solidFill>
                  <a:schemeClr val="bg1"/>
                </a:solidFill>
                <a:latin typeface="Lora" pitchFamily="2" charset="0"/>
              </a:rPr>
              <a:t>BY</a:t>
            </a:r>
          </a:p>
          <a:p>
            <a:pPr algn="ctr"/>
            <a:endParaRPr lang="en-US" sz="4400" b="1" dirty="0">
              <a:solidFill>
                <a:schemeClr val="bg1"/>
              </a:solidFill>
              <a:latin typeface="Lora" pitchFamily="2" charset="0"/>
            </a:endParaRPr>
          </a:p>
          <a:p>
            <a:pPr algn="ctr"/>
            <a:r>
              <a:rPr lang="en-US" sz="4400" b="1" dirty="0">
                <a:solidFill>
                  <a:schemeClr val="bg1"/>
                </a:solidFill>
                <a:latin typeface="Lora" pitchFamily="2" charset="0"/>
              </a:rPr>
              <a:t>AUWAL ABDULKARIM MALIYA</a:t>
            </a:r>
          </a:p>
        </p:txBody>
      </p:sp>
    </p:spTree>
    <p:extLst>
      <p:ext uri="{BB962C8B-B14F-4D97-AF65-F5344CB8AC3E}">
        <p14:creationId xmlns:p14="http://schemas.microsoft.com/office/powerpoint/2010/main" val="2181159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1AD8E-5829-DA7D-AC12-5B0ABDF4012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237E4AF-79E4-3C5E-62DE-EE16D6D80469}"/>
              </a:ext>
            </a:extLst>
          </p:cNvPr>
          <p:cNvSpPr txBox="1"/>
          <p:nvPr/>
        </p:nvSpPr>
        <p:spPr>
          <a:xfrm>
            <a:off x="1825487" y="233952"/>
            <a:ext cx="5401734" cy="523220"/>
          </a:xfrm>
          <a:prstGeom prst="rect">
            <a:avLst/>
          </a:prstGeom>
          <a:noFill/>
        </p:spPr>
        <p:txBody>
          <a:bodyPr wrap="square">
            <a:spAutoFit/>
          </a:bodyPr>
          <a:lstStyle/>
          <a:p>
            <a:pPr algn="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5FCCF898-627A-68DA-64E6-67A1A0AC831F}"/>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43EF0FCF-B191-E023-C6BC-7E5D4D1C2A5C}"/>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E2AC82-FAF5-3439-951D-1B5345D24BF7}"/>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4ED4FE57-179A-3D49-89B2-7F8CB1E2CD6C}"/>
              </a:ext>
            </a:extLst>
          </p:cNvPr>
          <p:cNvPicPr>
            <a:picLocks noChangeAspect="1"/>
          </p:cNvPicPr>
          <p:nvPr/>
        </p:nvPicPr>
        <p:blipFill>
          <a:blip r:embed="rId2"/>
          <a:stretch>
            <a:fillRect/>
          </a:stretch>
        </p:blipFill>
        <p:spPr>
          <a:xfrm>
            <a:off x="757722" y="798652"/>
            <a:ext cx="8995877" cy="5806312"/>
          </a:xfrm>
          <a:prstGeom prst="rect">
            <a:avLst/>
          </a:prstGeom>
        </p:spPr>
      </p:pic>
      <p:grpSp>
        <p:nvGrpSpPr>
          <p:cNvPr id="14" name="Group 13">
            <a:extLst>
              <a:ext uri="{FF2B5EF4-FFF2-40B4-BE49-F238E27FC236}">
                <a16:creationId xmlns:a16="http://schemas.microsoft.com/office/drawing/2014/main" id="{301F7A13-D281-9532-0BFA-1E77D26B9DC3}"/>
              </a:ext>
            </a:extLst>
          </p:cNvPr>
          <p:cNvGrpSpPr/>
          <p:nvPr/>
        </p:nvGrpSpPr>
        <p:grpSpPr>
          <a:xfrm>
            <a:off x="248267" y="191937"/>
            <a:ext cx="749433" cy="667421"/>
            <a:chOff x="11139222" y="235887"/>
            <a:chExt cx="749433" cy="667421"/>
          </a:xfrm>
        </p:grpSpPr>
        <p:sp>
          <p:nvSpPr>
            <p:cNvPr id="15" name="Rectangle 14">
              <a:extLst>
                <a:ext uri="{FF2B5EF4-FFF2-40B4-BE49-F238E27FC236}">
                  <a16:creationId xmlns:a16="http://schemas.microsoft.com/office/drawing/2014/main" id="{539B32B3-F1AA-B041-DA44-57A1728C53C8}"/>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68FDF2-5E5F-9533-C286-F07F74C4438F}"/>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FF7E0DEB-1DB9-DA1D-5A2F-A48DDF2CEF77}"/>
              </a:ext>
            </a:extLst>
          </p:cNvPr>
          <p:cNvSpPr/>
          <p:nvPr/>
        </p:nvSpPr>
        <p:spPr>
          <a:xfrm>
            <a:off x="3429000" y="859358"/>
            <a:ext cx="3798221" cy="4967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Crop yield in MT over time</a:t>
            </a:r>
          </a:p>
        </p:txBody>
      </p:sp>
    </p:spTree>
    <p:extLst>
      <p:ext uri="{BB962C8B-B14F-4D97-AF65-F5344CB8AC3E}">
        <p14:creationId xmlns:p14="http://schemas.microsoft.com/office/powerpoint/2010/main" val="114258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168AD-8AAE-6F32-B384-1386A20268E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0401B2-C5EB-C634-5521-0B5CA8B104EB}"/>
              </a:ext>
            </a:extLst>
          </p:cNvPr>
          <p:cNvSpPr txBox="1"/>
          <p:nvPr/>
        </p:nvSpPr>
        <p:spPr>
          <a:xfrm>
            <a:off x="488244" y="285711"/>
            <a:ext cx="5401734" cy="523220"/>
          </a:xfrm>
          <a:prstGeom prst="rect">
            <a:avLst/>
          </a:prstGeom>
          <a:noFill/>
        </p:spPr>
        <p:txBody>
          <a:bodyPr wrap="square">
            <a:spAutoFit/>
          </a:bodyPr>
          <a:lstStyle/>
          <a:p>
            <a:pPr algn="ct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4F2B60F1-8CF5-2709-4895-447BA57226CB}"/>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683709CE-9A80-2B10-7237-7FBFCEA49D2D}"/>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4799D4-67BE-3EB7-E0FC-E6165675E6AA}"/>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828650EC-46C1-65D7-4AD6-350D0043945C}"/>
              </a:ext>
            </a:extLst>
          </p:cNvPr>
          <p:cNvPicPr>
            <a:picLocks noChangeAspect="1"/>
          </p:cNvPicPr>
          <p:nvPr/>
        </p:nvPicPr>
        <p:blipFill>
          <a:blip r:embed="rId2"/>
          <a:stretch>
            <a:fillRect/>
          </a:stretch>
        </p:blipFill>
        <p:spPr>
          <a:xfrm>
            <a:off x="488244" y="746418"/>
            <a:ext cx="10808295" cy="5216937"/>
          </a:xfrm>
          <a:prstGeom prst="rect">
            <a:avLst/>
          </a:prstGeom>
        </p:spPr>
      </p:pic>
      <p:grpSp>
        <p:nvGrpSpPr>
          <p:cNvPr id="18" name="Group 17">
            <a:extLst>
              <a:ext uri="{FF2B5EF4-FFF2-40B4-BE49-F238E27FC236}">
                <a16:creationId xmlns:a16="http://schemas.microsoft.com/office/drawing/2014/main" id="{A2BBADC6-7327-DA2C-DAD9-BCBF3EBACC29}"/>
              </a:ext>
            </a:extLst>
          </p:cNvPr>
          <p:cNvGrpSpPr/>
          <p:nvPr/>
        </p:nvGrpSpPr>
        <p:grpSpPr>
          <a:xfrm>
            <a:off x="532714" y="106583"/>
            <a:ext cx="749433" cy="667421"/>
            <a:chOff x="11139222" y="235887"/>
            <a:chExt cx="749433" cy="667421"/>
          </a:xfrm>
        </p:grpSpPr>
        <p:sp>
          <p:nvSpPr>
            <p:cNvPr id="19" name="Rectangle 18">
              <a:extLst>
                <a:ext uri="{FF2B5EF4-FFF2-40B4-BE49-F238E27FC236}">
                  <a16:creationId xmlns:a16="http://schemas.microsoft.com/office/drawing/2014/main" id="{6B6CB8FE-77D2-D5F4-17B0-48572EC30E33}"/>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F4D5A3-EA0A-59C8-9481-7AF06732907B}"/>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305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730F4-376C-320B-AD77-8B67BF3806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DD7334A-1B98-82B0-3FE4-48FDF2600DAE}"/>
              </a:ext>
            </a:extLst>
          </p:cNvPr>
          <p:cNvSpPr txBox="1"/>
          <p:nvPr/>
        </p:nvSpPr>
        <p:spPr>
          <a:xfrm>
            <a:off x="488244" y="285711"/>
            <a:ext cx="5401734" cy="523220"/>
          </a:xfrm>
          <a:prstGeom prst="rect">
            <a:avLst/>
          </a:prstGeom>
          <a:noFill/>
        </p:spPr>
        <p:txBody>
          <a:bodyPr wrap="square">
            <a:spAutoFit/>
          </a:bodyPr>
          <a:lstStyle/>
          <a:p>
            <a:pPr algn="ct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682E8F1A-C534-5EBD-78F3-895D87A6C656}"/>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1C783E50-8C50-F92E-7DA4-0CB9245D4ECF}"/>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30A22D-E4B9-37E9-B5B8-CDEE05502346}"/>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92A12A00-15F8-0EC6-FC51-1EA3FC973C55}"/>
              </a:ext>
            </a:extLst>
          </p:cNvPr>
          <p:cNvPicPr>
            <a:picLocks noChangeAspect="1"/>
          </p:cNvPicPr>
          <p:nvPr/>
        </p:nvPicPr>
        <p:blipFill>
          <a:blip r:embed="rId2"/>
          <a:stretch>
            <a:fillRect/>
          </a:stretch>
        </p:blipFill>
        <p:spPr>
          <a:xfrm>
            <a:off x="625982" y="881031"/>
            <a:ext cx="9653345" cy="5877641"/>
          </a:xfrm>
          <a:prstGeom prst="rect">
            <a:avLst/>
          </a:prstGeom>
        </p:spPr>
      </p:pic>
      <p:grpSp>
        <p:nvGrpSpPr>
          <p:cNvPr id="13" name="Group 12">
            <a:extLst>
              <a:ext uri="{FF2B5EF4-FFF2-40B4-BE49-F238E27FC236}">
                <a16:creationId xmlns:a16="http://schemas.microsoft.com/office/drawing/2014/main" id="{D639F09F-9287-0BF7-EE25-6CE57AA23C86}"/>
              </a:ext>
            </a:extLst>
          </p:cNvPr>
          <p:cNvGrpSpPr/>
          <p:nvPr/>
        </p:nvGrpSpPr>
        <p:grpSpPr>
          <a:xfrm>
            <a:off x="386005" y="213610"/>
            <a:ext cx="749433" cy="667421"/>
            <a:chOff x="11139222" y="235887"/>
            <a:chExt cx="749433" cy="667421"/>
          </a:xfrm>
        </p:grpSpPr>
        <p:sp>
          <p:nvSpPr>
            <p:cNvPr id="14" name="Rectangle 13">
              <a:extLst>
                <a:ext uri="{FF2B5EF4-FFF2-40B4-BE49-F238E27FC236}">
                  <a16:creationId xmlns:a16="http://schemas.microsoft.com/office/drawing/2014/main" id="{C156F513-92A0-5918-3FF5-069C89754167}"/>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59D30CA-A6CC-B94A-E9EB-E09A6FA78AED}"/>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876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E229D-0721-3A8F-8293-8AF8C4CEE8B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70F402B-F707-2211-588F-51DD40169834}"/>
              </a:ext>
            </a:extLst>
          </p:cNvPr>
          <p:cNvSpPr txBox="1"/>
          <p:nvPr/>
        </p:nvSpPr>
        <p:spPr>
          <a:xfrm>
            <a:off x="488244" y="285711"/>
            <a:ext cx="5401734" cy="523220"/>
          </a:xfrm>
          <a:prstGeom prst="rect">
            <a:avLst/>
          </a:prstGeom>
          <a:noFill/>
        </p:spPr>
        <p:txBody>
          <a:bodyPr wrap="square">
            <a:spAutoFit/>
          </a:bodyPr>
          <a:lstStyle/>
          <a:p>
            <a:pPr algn="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C9A24D9D-D999-4041-4A8B-EA8940FB496F}"/>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DC0EF508-F741-B787-1B66-ACD3BD756869}"/>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8AD648A-1F0A-EE46-58CA-3931DAE486D5}"/>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EB5C0E26-2FE9-DFB7-63F3-3EC28312812D}"/>
              </a:ext>
            </a:extLst>
          </p:cNvPr>
          <p:cNvPicPr>
            <a:picLocks noChangeAspect="1"/>
          </p:cNvPicPr>
          <p:nvPr/>
        </p:nvPicPr>
        <p:blipFill>
          <a:blip r:embed="rId2"/>
          <a:stretch>
            <a:fillRect/>
          </a:stretch>
        </p:blipFill>
        <p:spPr>
          <a:xfrm>
            <a:off x="671512" y="1315890"/>
            <a:ext cx="7661138" cy="5008710"/>
          </a:xfrm>
          <a:prstGeom prst="rect">
            <a:avLst/>
          </a:prstGeom>
        </p:spPr>
      </p:pic>
      <p:grpSp>
        <p:nvGrpSpPr>
          <p:cNvPr id="14" name="Group 13">
            <a:extLst>
              <a:ext uri="{FF2B5EF4-FFF2-40B4-BE49-F238E27FC236}">
                <a16:creationId xmlns:a16="http://schemas.microsoft.com/office/drawing/2014/main" id="{A9A15E30-7228-62AC-75B0-7D8DB65CA7E9}"/>
              </a:ext>
            </a:extLst>
          </p:cNvPr>
          <p:cNvGrpSpPr/>
          <p:nvPr/>
        </p:nvGrpSpPr>
        <p:grpSpPr>
          <a:xfrm>
            <a:off x="296795" y="199689"/>
            <a:ext cx="749433" cy="667421"/>
            <a:chOff x="11139222" y="235887"/>
            <a:chExt cx="749433" cy="667421"/>
          </a:xfrm>
        </p:grpSpPr>
        <p:sp>
          <p:nvSpPr>
            <p:cNvPr id="15" name="Rectangle 14">
              <a:extLst>
                <a:ext uri="{FF2B5EF4-FFF2-40B4-BE49-F238E27FC236}">
                  <a16:creationId xmlns:a16="http://schemas.microsoft.com/office/drawing/2014/main" id="{CFB5F860-F6DF-440E-EF61-9A67B4AE519D}"/>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89A855-0A6B-85EA-938D-424FE58B7A92}"/>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591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0CED1-04CA-3D0E-8478-488D6DEB64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FE0822A-8B5D-AADA-5A1F-48068F2520B9}"/>
              </a:ext>
            </a:extLst>
          </p:cNvPr>
          <p:cNvSpPr txBox="1"/>
          <p:nvPr/>
        </p:nvSpPr>
        <p:spPr>
          <a:xfrm>
            <a:off x="2249021" y="152361"/>
            <a:ext cx="5401734" cy="523220"/>
          </a:xfrm>
          <a:prstGeom prst="rect">
            <a:avLst/>
          </a:prstGeom>
          <a:noFill/>
        </p:spPr>
        <p:txBody>
          <a:bodyPr wrap="square">
            <a:spAutoFit/>
          </a:bodyPr>
          <a:lstStyle/>
          <a:p>
            <a:pPr algn="ct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7D59FBA9-992D-2316-7F7F-E193690B2458}"/>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523DB4FF-527D-6B50-8376-28726180A02A}"/>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AA7BD-BC8D-D002-F1BA-F10414275918}"/>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1AC8D31D-A86B-FF2A-00D3-AAC2D99F5A9F}"/>
              </a:ext>
            </a:extLst>
          </p:cNvPr>
          <p:cNvPicPr>
            <a:picLocks noChangeAspect="1"/>
          </p:cNvPicPr>
          <p:nvPr/>
        </p:nvPicPr>
        <p:blipFill>
          <a:blip r:embed="rId2"/>
          <a:stretch>
            <a:fillRect/>
          </a:stretch>
        </p:blipFill>
        <p:spPr>
          <a:xfrm>
            <a:off x="180566" y="808931"/>
            <a:ext cx="9954034" cy="5763357"/>
          </a:xfrm>
          <a:prstGeom prst="rect">
            <a:avLst/>
          </a:prstGeom>
        </p:spPr>
      </p:pic>
      <p:grpSp>
        <p:nvGrpSpPr>
          <p:cNvPr id="14" name="Group 13">
            <a:extLst>
              <a:ext uri="{FF2B5EF4-FFF2-40B4-BE49-F238E27FC236}">
                <a16:creationId xmlns:a16="http://schemas.microsoft.com/office/drawing/2014/main" id="{FAC11491-4BCE-4412-2A1E-99851523DA4E}"/>
              </a:ext>
            </a:extLst>
          </p:cNvPr>
          <p:cNvGrpSpPr/>
          <p:nvPr/>
        </p:nvGrpSpPr>
        <p:grpSpPr>
          <a:xfrm>
            <a:off x="347955" y="285711"/>
            <a:ext cx="749433" cy="667421"/>
            <a:chOff x="11139222" y="235887"/>
            <a:chExt cx="749433" cy="667421"/>
          </a:xfrm>
        </p:grpSpPr>
        <p:sp>
          <p:nvSpPr>
            <p:cNvPr id="15" name="Rectangle 14">
              <a:extLst>
                <a:ext uri="{FF2B5EF4-FFF2-40B4-BE49-F238E27FC236}">
                  <a16:creationId xmlns:a16="http://schemas.microsoft.com/office/drawing/2014/main" id="{6FC8CF9F-4552-B642-10DE-F16DD94D4E2C}"/>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0535EB-E31E-C794-0BA9-A856A6B47DB4}"/>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523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D2AD9-1C2B-29F8-A1CD-F2C44F5D30B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71F7955-048A-C7F2-5638-900B7229B83C}"/>
              </a:ext>
            </a:extLst>
          </p:cNvPr>
          <p:cNvSpPr txBox="1"/>
          <p:nvPr/>
        </p:nvSpPr>
        <p:spPr>
          <a:xfrm>
            <a:off x="488244" y="285711"/>
            <a:ext cx="5401734" cy="523220"/>
          </a:xfrm>
          <a:prstGeom prst="rect">
            <a:avLst/>
          </a:prstGeom>
          <a:noFill/>
        </p:spPr>
        <p:txBody>
          <a:bodyPr wrap="square">
            <a:spAutoFit/>
          </a:bodyPr>
          <a:lstStyle/>
          <a:p>
            <a:pPr algn="ctr"/>
            <a:r>
              <a:rPr lang="en-US" sz="2800" b="1" i="0" dirty="0">
                <a:effectLst/>
                <a:latin typeface="Lora" pitchFamily="2" charset="0"/>
              </a:rPr>
              <a:t>KEY FINDINGS</a:t>
            </a:r>
            <a:endParaRPr lang="en-US" sz="2800" b="1" dirty="0">
              <a:latin typeface="Lora" pitchFamily="2" charset="0"/>
            </a:endParaRPr>
          </a:p>
        </p:txBody>
      </p:sp>
      <p:grpSp>
        <p:nvGrpSpPr>
          <p:cNvPr id="8" name="Group 7">
            <a:extLst>
              <a:ext uri="{FF2B5EF4-FFF2-40B4-BE49-F238E27FC236}">
                <a16:creationId xmlns:a16="http://schemas.microsoft.com/office/drawing/2014/main" id="{BD74BCF3-84B1-DF44-81E3-FDDFD4B45BB2}"/>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E7BB019F-1D97-DA3F-3DC6-2D80B3A8C8AE}"/>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3C365D-435F-6224-1B85-69EA0B91B46A}"/>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E1B73F46-960F-58A2-D00D-7D7593CD2CFC}"/>
              </a:ext>
            </a:extLst>
          </p:cNvPr>
          <p:cNvPicPr>
            <a:picLocks noChangeAspect="1"/>
          </p:cNvPicPr>
          <p:nvPr/>
        </p:nvPicPr>
        <p:blipFill>
          <a:blip r:embed="rId2"/>
          <a:stretch>
            <a:fillRect/>
          </a:stretch>
        </p:blipFill>
        <p:spPr>
          <a:xfrm>
            <a:off x="831144" y="808931"/>
            <a:ext cx="10008306" cy="5777742"/>
          </a:xfrm>
          <a:prstGeom prst="rect">
            <a:avLst/>
          </a:prstGeom>
        </p:spPr>
      </p:pic>
      <p:grpSp>
        <p:nvGrpSpPr>
          <p:cNvPr id="16" name="Group 15">
            <a:extLst>
              <a:ext uri="{FF2B5EF4-FFF2-40B4-BE49-F238E27FC236}">
                <a16:creationId xmlns:a16="http://schemas.microsoft.com/office/drawing/2014/main" id="{1F2AC0C2-05FE-4494-FBDA-8EA0888875EC}"/>
              </a:ext>
            </a:extLst>
          </p:cNvPr>
          <p:cNvGrpSpPr/>
          <p:nvPr/>
        </p:nvGrpSpPr>
        <p:grpSpPr>
          <a:xfrm>
            <a:off x="150127" y="213611"/>
            <a:ext cx="749433" cy="667421"/>
            <a:chOff x="11139222" y="235887"/>
            <a:chExt cx="749433" cy="667421"/>
          </a:xfrm>
        </p:grpSpPr>
        <p:sp>
          <p:nvSpPr>
            <p:cNvPr id="17" name="Rectangle 16">
              <a:extLst>
                <a:ext uri="{FF2B5EF4-FFF2-40B4-BE49-F238E27FC236}">
                  <a16:creationId xmlns:a16="http://schemas.microsoft.com/office/drawing/2014/main" id="{BC527F07-AE69-5D8D-95C1-4BECA1746AC8}"/>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D73C38-0172-E71F-5CA3-1D4AD8122A4D}"/>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087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E0FA41-BEE1-6218-8719-E7CCE3E75A5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A5AFEEA-F5CB-BF89-7CC9-61282A877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30F57BC4-EBB9-B774-C83F-CE4A658E6A77}"/>
              </a:ext>
            </a:extLst>
          </p:cNvPr>
          <p:cNvSpPr txBox="1"/>
          <p:nvPr/>
        </p:nvSpPr>
        <p:spPr>
          <a:xfrm>
            <a:off x="1095750" y="312208"/>
            <a:ext cx="9787920" cy="751744"/>
          </a:xfrm>
          <a:prstGeom prst="rect">
            <a:avLst/>
          </a:prstGeom>
          <a:noFill/>
        </p:spPr>
        <p:txBody>
          <a:bodyPr wrap="square">
            <a:spAutoFit/>
          </a:bodyPr>
          <a:lstStyle/>
          <a:p>
            <a:pPr algn="ctr">
              <a:lnSpc>
                <a:spcPct val="150000"/>
              </a:lnSpc>
            </a:pPr>
            <a:r>
              <a:rPr lang="en-US" sz="3200" b="1" dirty="0">
                <a:latin typeface="Lora" pitchFamily="2" charset="0"/>
              </a:rPr>
              <a:t>Limitation</a:t>
            </a:r>
          </a:p>
        </p:txBody>
      </p:sp>
      <p:grpSp>
        <p:nvGrpSpPr>
          <p:cNvPr id="7" name="Group 6">
            <a:extLst>
              <a:ext uri="{FF2B5EF4-FFF2-40B4-BE49-F238E27FC236}">
                <a16:creationId xmlns:a16="http://schemas.microsoft.com/office/drawing/2014/main" id="{B94D19FF-C796-9CC9-0558-57FCC6356697}"/>
              </a:ext>
            </a:extLst>
          </p:cNvPr>
          <p:cNvGrpSpPr/>
          <p:nvPr/>
        </p:nvGrpSpPr>
        <p:grpSpPr>
          <a:xfrm flipH="1" flipV="1">
            <a:off x="346317" y="6020333"/>
            <a:ext cx="749433" cy="667421"/>
            <a:chOff x="11139222" y="235887"/>
            <a:chExt cx="749433" cy="667421"/>
          </a:xfrm>
        </p:grpSpPr>
        <p:sp>
          <p:nvSpPr>
            <p:cNvPr id="9" name="Rectangle 8">
              <a:extLst>
                <a:ext uri="{FF2B5EF4-FFF2-40B4-BE49-F238E27FC236}">
                  <a16:creationId xmlns:a16="http://schemas.microsoft.com/office/drawing/2014/main" id="{475BDD26-58B8-5A83-ADB4-852D4B74EBDA}"/>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ECB8D7-6DB0-79F6-6B01-D1A13AF8C4D2}"/>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CADC90A-8975-65D5-69AC-0304251F64C9}"/>
              </a:ext>
            </a:extLst>
          </p:cNvPr>
          <p:cNvGrpSpPr/>
          <p:nvPr/>
        </p:nvGrpSpPr>
        <p:grpSpPr>
          <a:xfrm rot="16200000" flipV="1">
            <a:off x="11247711" y="133177"/>
            <a:ext cx="749433" cy="667421"/>
            <a:chOff x="11139222" y="235887"/>
            <a:chExt cx="749433" cy="667421"/>
          </a:xfrm>
        </p:grpSpPr>
        <p:sp>
          <p:nvSpPr>
            <p:cNvPr id="12" name="Rectangle 11">
              <a:extLst>
                <a:ext uri="{FF2B5EF4-FFF2-40B4-BE49-F238E27FC236}">
                  <a16:creationId xmlns:a16="http://schemas.microsoft.com/office/drawing/2014/main" id="{9BFDD3FA-888E-C1E3-057D-E347CD7623AA}"/>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D33C3-477C-4F30-EEA4-3C08B734C4CD}"/>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0DD97B5-A751-4264-96E3-BBD7487FC67E}"/>
              </a:ext>
            </a:extLst>
          </p:cNvPr>
          <p:cNvSpPr txBox="1"/>
          <p:nvPr/>
        </p:nvSpPr>
        <p:spPr>
          <a:xfrm>
            <a:off x="1095750" y="1073048"/>
            <a:ext cx="10702423" cy="555350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US" sz="2800" b="1" dirty="0">
                <a:effectLst/>
                <a:latin typeface="Calibri" panose="020F0502020204030204" pitchFamily="34" charset="0"/>
                <a:ea typeface="Calibri" panose="020F0502020204030204" pitchFamily="34" charset="0"/>
                <a:cs typeface="Arial" panose="020B0604020202020204" pitchFamily="34" charset="0"/>
              </a:rPr>
              <a:t>Limited Data Scope:</a:t>
            </a:r>
            <a:r>
              <a:rPr lang="en-US" sz="2800" dirty="0">
                <a:effectLst/>
                <a:latin typeface="Calibri" panose="020F0502020204030204" pitchFamily="34" charset="0"/>
                <a:ea typeface="Calibri" panose="020F0502020204030204" pitchFamily="34" charset="0"/>
                <a:cs typeface="Arial" panose="020B0604020202020204" pitchFamily="34" charset="0"/>
              </a:rPr>
              <a:t> The dataset is not large, potentially there are missing crucial regional or temporal nuances.</a:t>
            </a:r>
          </a:p>
          <a:p>
            <a:pPr marL="342900" lvl="0" indent="-342900">
              <a:lnSpc>
                <a:spcPct val="107000"/>
              </a:lnSpc>
              <a:spcAft>
                <a:spcPts val="800"/>
              </a:spcAft>
              <a:buFont typeface="+mj-lt"/>
              <a:buAutoNum type="arabicPeriod"/>
              <a:tabLst>
                <a:tab pos="457200" algn="l"/>
              </a:tabLst>
            </a:pPr>
            <a:r>
              <a:rPr lang="en-US" sz="2800" b="1" dirty="0">
                <a:effectLst/>
                <a:latin typeface="Calibri" panose="020F0502020204030204" pitchFamily="34" charset="0"/>
                <a:ea typeface="Calibri" panose="020F0502020204030204" pitchFamily="34" charset="0"/>
                <a:cs typeface="Arial" panose="020B0604020202020204" pitchFamily="34" charset="0"/>
              </a:rPr>
              <a:t>Aggregation Bias:</a:t>
            </a:r>
            <a:r>
              <a:rPr lang="en-US" sz="2800" dirty="0">
                <a:effectLst/>
                <a:latin typeface="Calibri" panose="020F0502020204030204" pitchFamily="34" charset="0"/>
                <a:ea typeface="Calibri" panose="020F0502020204030204" pitchFamily="34" charset="0"/>
                <a:cs typeface="Arial" panose="020B0604020202020204" pitchFamily="34" charset="0"/>
              </a:rPr>
              <a:t> Data aggregated at the country level hide important local variations and differences.</a:t>
            </a:r>
          </a:p>
          <a:p>
            <a:pPr marL="342900" lvl="0" indent="-342900">
              <a:lnSpc>
                <a:spcPct val="107000"/>
              </a:lnSpc>
              <a:spcAft>
                <a:spcPts val="800"/>
              </a:spcAft>
              <a:buFont typeface="+mj-lt"/>
              <a:buAutoNum type="arabicPeriod"/>
              <a:tabLst>
                <a:tab pos="457200" algn="l"/>
              </a:tabLst>
            </a:pPr>
            <a:r>
              <a:rPr lang="en-US" sz="2800" b="1" dirty="0">
                <a:effectLst/>
                <a:latin typeface="Calibri" panose="020F0502020204030204" pitchFamily="34" charset="0"/>
                <a:ea typeface="Calibri" panose="020F0502020204030204" pitchFamily="34" charset="0"/>
                <a:cs typeface="Arial" panose="020B0604020202020204" pitchFamily="34" charset="0"/>
              </a:rPr>
              <a:t>Potential Data Collection Bias:</a:t>
            </a:r>
            <a:r>
              <a:rPr lang="en-US" sz="2800" dirty="0">
                <a:effectLst/>
                <a:latin typeface="Calibri" panose="020F0502020204030204" pitchFamily="34" charset="0"/>
                <a:ea typeface="Calibri" panose="020F0502020204030204" pitchFamily="34" charset="0"/>
                <a:cs typeface="Arial" panose="020B0604020202020204" pitchFamily="34" charset="0"/>
              </a:rPr>
              <a:t> Variations in data collection methods across regions introduce bias into the results.</a:t>
            </a:r>
          </a:p>
          <a:p>
            <a:pPr marL="342900" lvl="0" indent="-342900">
              <a:lnSpc>
                <a:spcPct val="107000"/>
              </a:lnSpc>
              <a:spcAft>
                <a:spcPts val="800"/>
              </a:spcAft>
              <a:buFont typeface="+mj-lt"/>
              <a:buAutoNum type="arabicPeriod"/>
              <a:tabLst>
                <a:tab pos="457200" algn="l"/>
              </a:tabLst>
            </a:pPr>
            <a:r>
              <a:rPr lang="en-US" sz="2800" b="1" dirty="0">
                <a:effectLst/>
                <a:latin typeface="Calibri" panose="020F0502020204030204" pitchFamily="34" charset="0"/>
                <a:ea typeface="Calibri" panose="020F0502020204030204" pitchFamily="34" charset="0"/>
                <a:cs typeface="Arial" panose="020B0604020202020204" pitchFamily="34" charset="0"/>
              </a:rPr>
              <a:t>Generalizability Concerns:</a:t>
            </a:r>
            <a:r>
              <a:rPr lang="en-US" sz="2800" dirty="0">
                <a:effectLst/>
                <a:latin typeface="Calibri" panose="020F0502020204030204" pitchFamily="34" charset="0"/>
                <a:ea typeface="Calibri" panose="020F0502020204030204" pitchFamily="34" charset="0"/>
                <a:cs typeface="Arial" panose="020B0604020202020204" pitchFamily="34" charset="0"/>
              </a:rPr>
              <a:t> Due to the limited and aggregated nature of the data, the model’s conclusions may not apply broadly to all contexts.</a:t>
            </a:r>
          </a:p>
          <a:p>
            <a:pPr marL="342900" lvl="0" indent="-342900">
              <a:lnSpc>
                <a:spcPct val="107000"/>
              </a:lnSpc>
              <a:spcAft>
                <a:spcPts val="800"/>
              </a:spcAft>
              <a:buFont typeface="+mj-lt"/>
              <a:buAutoNum type="arabicPeriod"/>
              <a:tabLst>
                <a:tab pos="457200" algn="l"/>
              </a:tabLst>
            </a:pPr>
            <a:r>
              <a:rPr lang="en-US" sz="2800" b="1" dirty="0">
                <a:effectLst/>
                <a:latin typeface="Calibri" panose="020F0502020204030204" pitchFamily="34" charset="0"/>
                <a:ea typeface="Calibri" panose="020F0502020204030204" pitchFamily="34" charset="0"/>
                <a:cs typeface="Arial" panose="020B0604020202020204" pitchFamily="34" charset="0"/>
              </a:rPr>
              <a:t>Methodological Flaws:</a:t>
            </a:r>
            <a:r>
              <a:rPr lang="en-US" sz="2800" dirty="0">
                <a:effectLst/>
                <a:latin typeface="Calibri" panose="020F0502020204030204" pitchFamily="34" charset="0"/>
                <a:ea typeface="Calibri" panose="020F0502020204030204" pitchFamily="34" charset="0"/>
                <a:cs typeface="Arial" panose="020B0604020202020204" pitchFamily="34" charset="0"/>
              </a:rPr>
              <a:t> The analysis overlook other influential factors, reducing the overall comprehensiveness of the insights.</a:t>
            </a:r>
          </a:p>
        </p:txBody>
      </p:sp>
    </p:spTree>
    <p:extLst>
      <p:ext uri="{BB962C8B-B14F-4D97-AF65-F5344CB8AC3E}">
        <p14:creationId xmlns:p14="http://schemas.microsoft.com/office/powerpoint/2010/main" val="1729719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4327B-F39C-A983-EF46-8FB63B46A72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7C8F976-8916-735C-13F5-4C1973C33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67BE9653-F22F-1E87-4AC5-AA646B358245}"/>
              </a:ext>
            </a:extLst>
          </p:cNvPr>
          <p:cNvSpPr txBox="1"/>
          <p:nvPr/>
        </p:nvSpPr>
        <p:spPr>
          <a:xfrm>
            <a:off x="1003221" y="92171"/>
            <a:ext cx="9787920" cy="751744"/>
          </a:xfrm>
          <a:prstGeom prst="rect">
            <a:avLst/>
          </a:prstGeom>
          <a:noFill/>
        </p:spPr>
        <p:txBody>
          <a:bodyPr wrap="square">
            <a:spAutoFit/>
          </a:bodyPr>
          <a:lstStyle/>
          <a:p>
            <a:pPr algn="ctr">
              <a:lnSpc>
                <a:spcPct val="150000"/>
              </a:lnSpc>
            </a:pPr>
            <a:r>
              <a:rPr lang="en-US" sz="3200" b="1" dirty="0">
                <a:latin typeface="Lora" pitchFamily="2" charset="0"/>
              </a:rPr>
              <a:t>IMPROVEMENT</a:t>
            </a:r>
          </a:p>
        </p:txBody>
      </p:sp>
      <p:grpSp>
        <p:nvGrpSpPr>
          <p:cNvPr id="7" name="Group 6">
            <a:extLst>
              <a:ext uri="{FF2B5EF4-FFF2-40B4-BE49-F238E27FC236}">
                <a16:creationId xmlns:a16="http://schemas.microsoft.com/office/drawing/2014/main" id="{1D9697D4-16CA-04E7-03BB-64CA93077300}"/>
              </a:ext>
            </a:extLst>
          </p:cNvPr>
          <p:cNvGrpSpPr/>
          <p:nvPr/>
        </p:nvGrpSpPr>
        <p:grpSpPr>
          <a:xfrm flipH="1" flipV="1">
            <a:off x="291888" y="232599"/>
            <a:ext cx="749433" cy="667421"/>
            <a:chOff x="11139222" y="235887"/>
            <a:chExt cx="749433" cy="667421"/>
          </a:xfrm>
        </p:grpSpPr>
        <p:sp>
          <p:nvSpPr>
            <p:cNvPr id="9" name="Rectangle 8">
              <a:extLst>
                <a:ext uri="{FF2B5EF4-FFF2-40B4-BE49-F238E27FC236}">
                  <a16:creationId xmlns:a16="http://schemas.microsoft.com/office/drawing/2014/main" id="{1F8E1F56-5822-93D2-9364-A235E2CFF66E}"/>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176BFD-62E2-E081-3B2B-741A2A45B253}"/>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57E9B18-DEB1-815B-AF51-28CD8797977B}"/>
              </a:ext>
            </a:extLst>
          </p:cNvPr>
          <p:cNvGrpSpPr/>
          <p:nvPr/>
        </p:nvGrpSpPr>
        <p:grpSpPr>
          <a:xfrm rot="16200000" flipV="1">
            <a:off x="11247711" y="133177"/>
            <a:ext cx="749433" cy="667421"/>
            <a:chOff x="11139222" y="235887"/>
            <a:chExt cx="749433" cy="667421"/>
          </a:xfrm>
        </p:grpSpPr>
        <p:sp>
          <p:nvSpPr>
            <p:cNvPr id="12" name="Rectangle 11">
              <a:extLst>
                <a:ext uri="{FF2B5EF4-FFF2-40B4-BE49-F238E27FC236}">
                  <a16:creationId xmlns:a16="http://schemas.microsoft.com/office/drawing/2014/main" id="{DE058E6E-51AB-0371-8632-3A1F36AD02E9}"/>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C64353-4EFD-EC15-F2E4-767B34FF6864}"/>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43287B02-4049-A918-B8BF-218C8FA19A27}"/>
              </a:ext>
            </a:extLst>
          </p:cNvPr>
          <p:cNvSpPr txBox="1"/>
          <p:nvPr/>
        </p:nvSpPr>
        <p:spPr>
          <a:xfrm>
            <a:off x="586295" y="1081581"/>
            <a:ext cx="11199134" cy="5617692"/>
          </a:xfrm>
          <a:prstGeom prst="rect">
            <a:avLst/>
          </a:prstGeom>
          <a:noFill/>
        </p:spPr>
        <p:txBody>
          <a:bodyPr wrap="square">
            <a:spAutoFit/>
          </a:bodyPr>
          <a:lstStyle/>
          <a:p>
            <a:pPr algn="just">
              <a:lnSpc>
                <a:spcPct val="150000"/>
              </a:lnSpc>
            </a:pPr>
            <a:r>
              <a:rPr lang="en-US" sz="2200" b="1" dirty="0">
                <a:latin typeface="Times New Roman" panose="02020603050405020304" pitchFamily="18" charset="0"/>
                <a:cs typeface="Times New Roman" panose="02020603050405020304" pitchFamily="18" charset="0"/>
              </a:rPr>
              <a:t>Expand Data Collection:</a:t>
            </a:r>
            <a:r>
              <a:rPr lang="en-US" sz="2200" dirty="0">
                <a:latin typeface="Times New Roman" panose="02020603050405020304" pitchFamily="18" charset="0"/>
                <a:cs typeface="Times New Roman" panose="02020603050405020304" pitchFamily="18" charset="0"/>
              </a:rPr>
              <a:t> We would gather a larger dataset, including regional and seasonal data, to capture a full picture of agricultural performance across different geographies.</a:t>
            </a:r>
          </a:p>
          <a:p>
            <a:pPr algn="just">
              <a:lnSpc>
                <a:spcPct val="150000"/>
              </a:lnSpc>
            </a:pPr>
            <a:r>
              <a:rPr lang="en-US" sz="2200" b="1" dirty="0">
                <a:latin typeface="Times New Roman" panose="02020603050405020304" pitchFamily="18" charset="0"/>
                <a:cs typeface="Times New Roman" panose="02020603050405020304" pitchFamily="18" charset="0"/>
              </a:rPr>
              <a:t>Enhance Data Quality and Consistency</a:t>
            </a:r>
            <a:r>
              <a:rPr lang="en-US" sz="2200" dirty="0">
                <a:latin typeface="Times New Roman" panose="02020603050405020304" pitchFamily="18" charset="0"/>
                <a:cs typeface="Times New Roman" panose="02020603050405020304" pitchFamily="18" charset="0"/>
              </a:rPr>
              <a:t>: With better resources and team support, we would implement standardized data collection procedures and conduct rigorous quality checks to minimize bias and ensure data reliability.</a:t>
            </a:r>
          </a:p>
          <a:p>
            <a:pPr algn="just">
              <a:lnSpc>
                <a:spcPct val="150000"/>
              </a:lnSpc>
            </a:pPr>
            <a:r>
              <a:rPr lang="en-US" sz="2200" b="1" dirty="0">
                <a:latin typeface="Times New Roman" panose="02020603050405020304" pitchFamily="18" charset="0"/>
                <a:cs typeface="Times New Roman" panose="02020603050405020304" pitchFamily="18" charset="0"/>
              </a:rPr>
              <a:t>Integrate Additional Variables</a:t>
            </a:r>
            <a:r>
              <a:rPr lang="en-US" sz="2200" dirty="0">
                <a:latin typeface="Times New Roman" panose="02020603050405020304" pitchFamily="18" charset="0"/>
                <a:cs typeface="Times New Roman" panose="02020603050405020304" pitchFamily="18" charset="0"/>
              </a:rPr>
              <a:t>: Adding other relevant factors such as soil types, local climate trends, and socioeconomic indicators would create a more robust model that better explains variations in crop yield.</a:t>
            </a:r>
          </a:p>
          <a:p>
            <a:pPr algn="just">
              <a:lnSpc>
                <a:spcPct val="150000"/>
              </a:lnSpc>
            </a:pPr>
            <a:r>
              <a:rPr lang="en-US" sz="2200" b="1" dirty="0">
                <a:latin typeface="Times New Roman" panose="02020603050405020304" pitchFamily="18" charset="0"/>
                <a:cs typeface="Times New Roman" panose="02020603050405020304" pitchFamily="18" charset="0"/>
              </a:rPr>
              <a:t>Utilize Advanced Analytical Methods</a:t>
            </a:r>
            <a:r>
              <a:rPr lang="en-US" sz="2200" dirty="0">
                <a:latin typeface="Times New Roman" panose="02020603050405020304" pitchFamily="18" charset="0"/>
                <a:cs typeface="Times New Roman" panose="02020603050405020304" pitchFamily="18" charset="0"/>
              </a:rPr>
              <a:t>: With more time and expertise, advanced statistical and machine learning techniques could be employed to uncover non-linear relationships and interactions among variables for deeper insights.</a:t>
            </a:r>
          </a:p>
        </p:txBody>
      </p:sp>
    </p:spTree>
    <p:extLst>
      <p:ext uri="{BB962C8B-B14F-4D97-AF65-F5344CB8AC3E}">
        <p14:creationId xmlns:p14="http://schemas.microsoft.com/office/powerpoint/2010/main" val="196836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DC101-C519-B227-2239-DCA84355252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AEEABEC-5AC4-E533-E68E-EE4FD7787D01}"/>
              </a:ext>
            </a:extLst>
          </p:cNvPr>
          <p:cNvSpPr/>
          <p:nvPr/>
        </p:nvSpPr>
        <p:spPr>
          <a:xfrm>
            <a:off x="-1" y="1"/>
            <a:ext cx="5588001" cy="1045028"/>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108A398-1678-0CC9-2A54-C611980050A1}"/>
              </a:ext>
            </a:extLst>
          </p:cNvPr>
          <p:cNvSpPr txBox="1"/>
          <p:nvPr/>
        </p:nvSpPr>
        <p:spPr>
          <a:xfrm>
            <a:off x="218365" y="348809"/>
            <a:ext cx="4943016" cy="523220"/>
          </a:xfrm>
          <a:prstGeom prst="rect">
            <a:avLst/>
          </a:prstGeom>
          <a:noFill/>
        </p:spPr>
        <p:txBody>
          <a:bodyPr wrap="square">
            <a:spAutoFit/>
          </a:bodyPr>
          <a:lstStyle/>
          <a:p>
            <a:pPr algn="ctr"/>
            <a:r>
              <a:rPr lang="en-US" sz="2800" b="1" i="0" dirty="0">
                <a:solidFill>
                  <a:schemeClr val="tx1">
                    <a:lumMod val="95000"/>
                    <a:lumOff val="5000"/>
                  </a:schemeClr>
                </a:solidFill>
                <a:effectLst/>
                <a:latin typeface="Lora" pitchFamily="2" charset="0"/>
              </a:rPr>
              <a:t>Recommendations</a:t>
            </a:r>
          </a:p>
        </p:txBody>
      </p:sp>
      <p:sp>
        <p:nvSpPr>
          <p:cNvPr id="2" name="TextBox 1">
            <a:extLst>
              <a:ext uri="{FF2B5EF4-FFF2-40B4-BE49-F238E27FC236}">
                <a16:creationId xmlns:a16="http://schemas.microsoft.com/office/drawing/2014/main" id="{7A1ECA0B-8ED9-E920-8C65-82D1B68C277F}"/>
              </a:ext>
            </a:extLst>
          </p:cNvPr>
          <p:cNvSpPr txBox="1"/>
          <p:nvPr/>
        </p:nvSpPr>
        <p:spPr>
          <a:xfrm>
            <a:off x="596901" y="1393837"/>
            <a:ext cx="10909300" cy="3697166"/>
          </a:xfrm>
          <a:prstGeom prst="rect">
            <a:avLst/>
          </a:prstGeom>
          <a:noFill/>
        </p:spPr>
        <p:txBody>
          <a:bodyPr wrap="square">
            <a:spAutoFit/>
          </a:bodyPr>
          <a:lstStyle/>
          <a:p>
            <a:pPr marL="514350" indent="-514350">
              <a:lnSpc>
                <a:spcPct val="150000"/>
              </a:lnSpc>
              <a:buAutoNum type="arabicPeriod"/>
            </a:pP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Invest in High-Yield Markets</a:t>
            </a:r>
          </a:p>
          <a:p>
            <a:pPr marL="514350" indent="-514350">
              <a:lnSpc>
                <a:spcPct val="150000"/>
              </a:lnSpc>
              <a:buAutoNum type="arabicPeriod"/>
            </a:pP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Enhance Water Management Infrastructure</a:t>
            </a:r>
          </a:p>
          <a:p>
            <a:pPr marL="514350" indent="-514350">
              <a:lnSpc>
                <a:spcPct val="150000"/>
              </a:lnSpc>
              <a:buAutoNum type="arabicPeriod"/>
            </a:pP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Optimize Crop Mix and Economic Portfolios</a:t>
            </a:r>
          </a:p>
          <a:p>
            <a:pPr marL="514350" indent="-514350">
              <a:lnSpc>
                <a:spcPct val="150000"/>
              </a:lnSpc>
              <a:buAutoNum type="arabicPeriod"/>
            </a:pP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Embrace Technological Innovations</a:t>
            </a:r>
          </a:p>
          <a:p>
            <a:pPr marL="514350" indent="-514350">
              <a:lnSpc>
                <a:spcPct val="150000"/>
              </a:lnSpc>
              <a:buAutoNum type="arabicPeriod"/>
            </a:pP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Adopt a Diversified Adaptation Strategy</a:t>
            </a:r>
          </a:p>
        </p:txBody>
      </p:sp>
    </p:spTree>
    <p:extLst>
      <p:ext uri="{BB962C8B-B14F-4D97-AF65-F5344CB8AC3E}">
        <p14:creationId xmlns:p14="http://schemas.microsoft.com/office/powerpoint/2010/main" val="2065063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C3B873C3-2D8F-6464-6D3B-A55793335DD8}"/>
              </a:ext>
            </a:extLst>
          </p:cNvPr>
          <p:cNvSpPr txBox="1"/>
          <p:nvPr/>
        </p:nvSpPr>
        <p:spPr>
          <a:xfrm>
            <a:off x="836515" y="168842"/>
            <a:ext cx="9787920" cy="751744"/>
          </a:xfrm>
          <a:prstGeom prst="rect">
            <a:avLst/>
          </a:prstGeom>
          <a:noFill/>
        </p:spPr>
        <p:txBody>
          <a:bodyPr wrap="square">
            <a:spAutoFit/>
          </a:bodyPr>
          <a:lstStyle/>
          <a:p>
            <a:pPr algn="ctr">
              <a:lnSpc>
                <a:spcPct val="150000"/>
              </a:lnSpc>
            </a:pPr>
            <a:r>
              <a:rPr lang="en-US" sz="3200" b="1" dirty="0">
                <a:latin typeface="Lora" pitchFamily="2" charset="0"/>
              </a:rPr>
              <a:t>Conclusion</a:t>
            </a:r>
          </a:p>
        </p:txBody>
      </p:sp>
      <p:grpSp>
        <p:nvGrpSpPr>
          <p:cNvPr id="7" name="Group 6">
            <a:extLst>
              <a:ext uri="{FF2B5EF4-FFF2-40B4-BE49-F238E27FC236}">
                <a16:creationId xmlns:a16="http://schemas.microsoft.com/office/drawing/2014/main" id="{A3F5139B-D685-0D81-EF54-487C57DBC2BC}"/>
              </a:ext>
            </a:extLst>
          </p:cNvPr>
          <p:cNvGrpSpPr/>
          <p:nvPr/>
        </p:nvGrpSpPr>
        <p:grpSpPr>
          <a:xfrm flipH="1" flipV="1">
            <a:off x="346317" y="6020333"/>
            <a:ext cx="749433" cy="667421"/>
            <a:chOff x="11139222" y="235887"/>
            <a:chExt cx="749433" cy="667421"/>
          </a:xfrm>
        </p:grpSpPr>
        <p:sp>
          <p:nvSpPr>
            <p:cNvPr id="9" name="Rectangle 8">
              <a:extLst>
                <a:ext uri="{FF2B5EF4-FFF2-40B4-BE49-F238E27FC236}">
                  <a16:creationId xmlns:a16="http://schemas.microsoft.com/office/drawing/2014/main" id="{B0AEE692-3AB6-89E3-B104-627E0C2CEC7C}"/>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07B151E-16E9-D7F1-4DC3-F268E2EA0BA1}"/>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5E87B7E-236B-9808-6E4B-E1D763222ECB}"/>
              </a:ext>
            </a:extLst>
          </p:cNvPr>
          <p:cNvGrpSpPr/>
          <p:nvPr/>
        </p:nvGrpSpPr>
        <p:grpSpPr>
          <a:xfrm rot="16200000" flipV="1">
            <a:off x="11247711" y="133177"/>
            <a:ext cx="749433" cy="667421"/>
            <a:chOff x="11139222" y="235887"/>
            <a:chExt cx="749433" cy="667421"/>
          </a:xfrm>
        </p:grpSpPr>
        <p:sp>
          <p:nvSpPr>
            <p:cNvPr id="12" name="Rectangle 11">
              <a:extLst>
                <a:ext uri="{FF2B5EF4-FFF2-40B4-BE49-F238E27FC236}">
                  <a16:creationId xmlns:a16="http://schemas.microsoft.com/office/drawing/2014/main" id="{29958FC0-A466-6C7B-9592-6BCBC309C740}"/>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505E5F-CDED-1932-7101-74F1A764F42F}"/>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15EB2CD-400D-ABB9-CFEF-895799926D7A}"/>
              </a:ext>
            </a:extLst>
          </p:cNvPr>
          <p:cNvSpPr txBox="1"/>
          <p:nvPr/>
        </p:nvSpPr>
        <p:spPr>
          <a:xfrm>
            <a:off x="954127" y="757280"/>
            <a:ext cx="10869402" cy="5839932"/>
          </a:xfrm>
          <a:prstGeom prst="rect">
            <a:avLst/>
          </a:prstGeom>
          <a:noFill/>
        </p:spPr>
        <p:txBody>
          <a:bodyPr wrap="square">
            <a:spAutoFit/>
          </a:bodyPr>
          <a:lstStyle/>
          <a:p>
            <a:pPr algn="just">
              <a:lnSpc>
                <a:spcPct val="150000"/>
              </a:lnSpc>
            </a:pPr>
            <a:r>
              <a:rPr lang="en-US" sz="2800" dirty="0">
                <a:latin typeface="Lora" pitchFamily="2" charset="0"/>
              </a:rPr>
              <a:t>This analysis clearly demonstrates that climate change—through rising temperatures and irregular precipitation—significantly impacts agricultural productivity, leading to lower crop yields in many regions. While some areas exhibit resilience thanks to effective farming practices and adaptive measures, others remain highly vulnerable, underscoring the urgent need for tailored, data-driven interventions to safeguard food security and ensure sustainable agricultural practices in the face of ongoing climate challenges.</a:t>
            </a:r>
            <a:endParaRPr lang="en-US" sz="2800" b="1" dirty="0">
              <a:latin typeface="Lora" pitchFamily="2" charset="0"/>
            </a:endParaRPr>
          </a:p>
        </p:txBody>
      </p:sp>
    </p:spTree>
    <p:extLst>
      <p:ext uri="{BB962C8B-B14F-4D97-AF65-F5344CB8AC3E}">
        <p14:creationId xmlns:p14="http://schemas.microsoft.com/office/powerpoint/2010/main" val="21839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D789D-BDAA-BAC7-9A4F-BBAED754D2E0}"/>
            </a:ext>
          </a:extLst>
        </p:cNvPr>
        <p:cNvGrpSpPr/>
        <p:nvPr/>
      </p:nvGrpSpPr>
      <p:grpSpPr>
        <a:xfrm>
          <a:off x="0" y="0"/>
          <a:ext cx="0" cy="0"/>
          <a:chOff x="0" y="0"/>
          <a:chExt cx="0" cy="0"/>
        </a:xfrm>
      </p:grpSpPr>
      <p:sp>
        <p:nvSpPr>
          <p:cNvPr id="9" name="Rectangle 1">
            <a:extLst>
              <a:ext uri="{FF2B5EF4-FFF2-40B4-BE49-F238E27FC236}">
                <a16:creationId xmlns:a16="http://schemas.microsoft.com/office/drawing/2014/main" id="{BA995B9C-493E-38BB-D717-0220C250B9D0}"/>
              </a:ext>
            </a:extLst>
          </p:cNvPr>
          <p:cNvSpPr>
            <a:spLocks noChangeArrowheads="1"/>
          </p:cNvSpPr>
          <p:nvPr/>
        </p:nvSpPr>
        <p:spPr bwMode="auto">
          <a:xfrm>
            <a:off x="1303866" y="795646"/>
            <a:ext cx="958426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ts val="600"/>
              </a:spcBef>
              <a:spcAft>
                <a:spcPct val="0"/>
              </a:spcAft>
              <a:buClrTx/>
              <a:buSzTx/>
              <a:buFontTx/>
              <a:buNone/>
              <a:tabLst/>
            </a:pPr>
            <a:r>
              <a:rPr lang="en-US" sz="3200" b="1" i="0" dirty="0">
                <a:effectLst/>
                <a:latin typeface="Times New Roman" panose="02020603050405020304" pitchFamily="18" charset="0"/>
                <a:cs typeface="Times New Roman" panose="02020603050405020304" pitchFamily="18" charset="0"/>
              </a:rPr>
              <a:t>OUTLINE</a:t>
            </a:r>
          </a:p>
          <a:p>
            <a:pPr marL="571500" indent="-571500">
              <a:spcBef>
                <a:spcPct val="0"/>
              </a:spcBef>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Introduction</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Problem Statements</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Why this Analysis Matters</a:t>
            </a:r>
          </a:p>
          <a:p>
            <a:pPr marL="571500" indent="-571500">
              <a:spcBef>
                <a:spcPct val="0"/>
              </a:spcBef>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Methodology</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Data Summary</a:t>
            </a:r>
          </a:p>
          <a:p>
            <a:pPr marL="571500" indent="-571500">
              <a:spcBef>
                <a:spcPct val="0"/>
              </a:spcBef>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Key Findings</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Limitation</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Improvement</a:t>
            </a:r>
          </a:p>
          <a:p>
            <a:pPr marL="571500" indent="-571500">
              <a:spcBef>
                <a:spcPct val="0"/>
              </a:spcBef>
              <a:buFont typeface="Wingdings" panose="05000000000000000000" pitchFamily="2" charset="2"/>
              <a:buChar char="v"/>
            </a:pPr>
            <a:r>
              <a:rPr lang="en-US" sz="2800" b="1" cap="none" dirty="0">
                <a:latin typeface="Times New Roman" panose="02020603050405020304" pitchFamily="18" charset="0"/>
                <a:cs typeface="Times New Roman" panose="02020603050405020304" pitchFamily="18" charset="0"/>
              </a:rPr>
              <a:t>Recommendations</a:t>
            </a:r>
          </a:p>
          <a:p>
            <a:pPr marL="571500" indent="-571500">
              <a:spcBef>
                <a:spcPct val="0"/>
              </a:spcBef>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9A3AD8C9-85DD-02E9-CD49-6699019E532C}"/>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A82CEBBD-F655-4D16-201A-780F59D28C2D}"/>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2844622A-7AB7-649E-686F-4CE98CA87DC6}"/>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0CF18751-4DD5-23C6-C21D-5FC540EEE534}"/>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DE8FD10A-C3F7-EABF-E6C0-D26C19F115A6}"/>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082C97BC-FE7B-7BFE-4865-EE010C29FAB3}"/>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459240A0-6A33-B82C-20D8-2F51FE1FEB12}"/>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03FBDD-2A88-6878-87A0-28CB220B57AB}"/>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8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20AA01-FB0A-7818-875B-7B32B146C9B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53CCE01-74E3-7991-540E-28E832B80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erson walking in a field&#10;&#10;Description automatically generated">
            <a:extLst>
              <a:ext uri="{FF2B5EF4-FFF2-40B4-BE49-F238E27FC236}">
                <a16:creationId xmlns:a16="http://schemas.microsoft.com/office/drawing/2014/main" id="{56C6C444-9088-B6CB-EE41-6AF2B7E27F07}"/>
              </a:ext>
            </a:extLst>
          </p:cNvPr>
          <p:cNvPicPr>
            <a:picLocks noChangeAspect="1"/>
          </p:cNvPicPr>
          <p:nvPr/>
        </p:nvPicPr>
        <p:blipFill rotWithShape="1">
          <a:blip r:embed="rId2">
            <a:extLst>
              <a:ext uri="{28A0092B-C50C-407E-A947-70E740481C1C}">
                <a14:useLocalDpi xmlns:a14="http://schemas.microsoft.com/office/drawing/2010/main" val="0"/>
              </a:ext>
            </a:extLst>
          </a:blip>
          <a:srcRect b="15"/>
          <a:stretch/>
        </p:blipFill>
        <p:spPr>
          <a:xfrm>
            <a:off x="20" y="1282"/>
            <a:ext cx="12191980" cy="6856718"/>
          </a:xfrm>
          <a:prstGeom prst="rect">
            <a:avLst/>
          </a:prstGeom>
        </p:spPr>
      </p:pic>
      <p:sp>
        <p:nvSpPr>
          <p:cNvPr id="4" name="Rectangle 3">
            <a:extLst>
              <a:ext uri="{FF2B5EF4-FFF2-40B4-BE49-F238E27FC236}">
                <a16:creationId xmlns:a16="http://schemas.microsoft.com/office/drawing/2014/main" id="{6479EE6F-0E32-6683-30E3-F69F374B4E86}"/>
              </a:ext>
            </a:extLst>
          </p:cNvPr>
          <p:cNvSpPr/>
          <p:nvPr/>
        </p:nvSpPr>
        <p:spPr>
          <a:xfrm>
            <a:off x="3048" y="1282"/>
            <a:ext cx="12188952" cy="6856718"/>
          </a:xfrm>
          <a:prstGeom prst="rect">
            <a:avLst/>
          </a:prstGeom>
          <a:solidFill>
            <a:srgbClr val="2F5218">
              <a:alpha val="5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D46022-CB7D-1026-6322-F07F872BFEF0}"/>
              </a:ext>
            </a:extLst>
          </p:cNvPr>
          <p:cNvGrpSpPr/>
          <p:nvPr/>
        </p:nvGrpSpPr>
        <p:grpSpPr>
          <a:xfrm flipH="1" flipV="1">
            <a:off x="346317" y="6020333"/>
            <a:ext cx="749433" cy="667421"/>
            <a:chOff x="11139222" y="235887"/>
            <a:chExt cx="749433" cy="667421"/>
          </a:xfrm>
        </p:grpSpPr>
        <p:sp>
          <p:nvSpPr>
            <p:cNvPr id="9" name="Rectangle 8">
              <a:extLst>
                <a:ext uri="{FF2B5EF4-FFF2-40B4-BE49-F238E27FC236}">
                  <a16:creationId xmlns:a16="http://schemas.microsoft.com/office/drawing/2014/main" id="{DFB0C337-7933-E4F3-33B5-A8EFC54B210D}"/>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47D462-4345-BABB-8697-71EFD23AB31D}"/>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E1A687-6857-C158-0236-6B5E42A51937}"/>
              </a:ext>
            </a:extLst>
          </p:cNvPr>
          <p:cNvGrpSpPr/>
          <p:nvPr/>
        </p:nvGrpSpPr>
        <p:grpSpPr>
          <a:xfrm rot="16200000" flipV="1">
            <a:off x="11247711" y="133177"/>
            <a:ext cx="749433" cy="667421"/>
            <a:chOff x="11139222" y="235887"/>
            <a:chExt cx="749433" cy="667421"/>
          </a:xfrm>
        </p:grpSpPr>
        <p:sp>
          <p:nvSpPr>
            <p:cNvPr id="12" name="Rectangle 11">
              <a:extLst>
                <a:ext uri="{FF2B5EF4-FFF2-40B4-BE49-F238E27FC236}">
                  <a16:creationId xmlns:a16="http://schemas.microsoft.com/office/drawing/2014/main" id="{D6DBA0DA-2F62-8893-2D7B-6DA583347FA6}"/>
                </a:ext>
              </a:extLst>
            </p:cNvPr>
            <p:cNvSpPr/>
            <p:nvPr/>
          </p:nvSpPr>
          <p:spPr>
            <a:xfrm>
              <a:off x="11379199" y="235887"/>
              <a:ext cx="509456" cy="496712"/>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BA5881-C988-9295-E21D-1912BB09EE12}"/>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AA022012-F0A4-EAD0-5433-F3D20941C3F8}"/>
              </a:ext>
            </a:extLst>
          </p:cNvPr>
          <p:cNvSpPr txBox="1"/>
          <p:nvPr/>
        </p:nvSpPr>
        <p:spPr>
          <a:xfrm>
            <a:off x="1659925" y="1576395"/>
            <a:ext cx="8872151" cy="258532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chemeClr val="bg1"/>
                </a:solidFill>
                <a:effectLst/>
                <a:uLnTx/>
                <a:uFillTx/>
                <a:latin typeface="LORA" pitchFamily="2" charset="0"/>
                <a:ea typeface="+mn-ea"/>
                <a:cs typeface="Segoe UI" panose="020B0502040204020203" pitchFamily="34" charset="0"/>
              </a:rPr>
              <a:t>Thank You!</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400" b="1" dirty="0">
              <a:solidFill>
                <a:schemeClr val="bg1"/>
              </a:solidFill>
              <a:latin typeface="LORA" pitchFamily="2"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LORA" pitchFamily="2" charset="0"/>
                <a:cs typeface="Segoe UI" panose="020B0502040204020203" pitchFamily="34" charset="0"/>
              </a:rPr>
              <a:t>(:</a:t>
            </a:r>
          </a:p>
        </p:txBody>
      </p:sp>
    </p:spTree>
    <p:extLst>
      <p:ext uri="{BB962C8B-B14F-4D97-AF65-F5344CB8AC3E}">
        <p14:creationId xmlns:p14="http://schemas.microsoft.com/office/powerpoint/2010/main" val="175136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632-AAD8-2033-D703-009BEC5DBBD0}"/>
            </a:ext>
          </a:extLst>
        </p:cNvPr>
        <p:cNvGrpSpPr/>
        <p:nvPr/>
      </p:nvGrpSpPr>
      <p:grpSpPr>
        <a:xfrm>
          <a:off x="0" y="0"/>
          <a:ext cx="0" cy="0"/>
          <a:chOff x="0" y="0"/>
          <a:chExt cx="0" cy="0"/>
        </a:xfrm>
      </p:grpSpPr>
      <p:sp>
        <p:nvSpPr>
          <p:cNvPr id="9" name="Rectangle 1">
            <a:extLst>
              <a:ext uri="{FF2B5EF4-FFF2-40B4-BE49-F238E27FC236}">
                <a16:creationId xmlns:a16="http://schemas.microsoft.com/office/drawing/2014/main" id="{FD1C67DC-3C5D-1E83-BD6C-FCEFBA2D8B0D}"/>
              </a:ext>
            </a:extLst>
          </p:cNvPr>
          <p:cNvSpPr>
            <a:spLocks noChangeArrowheads="1"/>
          </p:cNvSpPr>
          <p:nvPr/>
        </p:nvSpPr>
        <p:spPr bwMode="auto">
          <a:xfrm>
            <a:off x="1555845" y="603295"/>
            <a:ext cx="958426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ts val="600"/>
              </a:spcBef>
              <a:spcAft>
                <a:spcPct val="0"/>
              </a:spcAft>
              <a:buClrTx/>
              <a:buSzTx/>
              <a:buFontTx/>
              <a:buNone/>
              <a:tabLst/>
            </a:pPr>
            <a:r>
              <a:rPr lang="en-US" sz="2400" b="1" i="0" dirty="0">
                <a:effectLst/>
                <a:latin typeface="Times New Roman" panose="02020603050405020304" pitchFamily="18" charset="0"/>
                <a:cs typeface="Times New Roman" panose="02020603050405020304" pitchFamily="18" charset="0"/>
              </a:rPr>
              <a:t>INTRODUCTION</a:t>
            </a:r>
          </a:p>
          <a:p>
            <a:pPr algn="just"/>
            <a:r>
              <a:rPr lang="en-US" sz="3600" dirty="0">
                <a:latin typeface="Times New Roman" panose="02020603050405020304" pitchFamily="18" charset="0"/>
                <a:cs typeface="Times New Roman" panose="02020603050405020304" pitchFamily="18" charset="0"/>
              </a:rPr>
              <a:t>This analysis on  </a:t>
            </a:r>
            <a:r>
              <a:rPr lang="en-US" sz="3600" b="1" i="1" dirty="0">
                <a:latin typeface="Times New Roman" panose="02020603050405020304" pitchFamily="18" charset="0"/>
                <a:cs typeface="Times New Roman" panose="02020603050405020304" pitchFamily="18" charset="0"/>
              </a:rPr>
              <a:t>‘Climate Change impact on Agriculture</a:t>
            </a:r>
            <a:r>
              <a:rPr lang="en-US" sz="3600" dirty="0">
                <a:latin typeface="Times New Roman" panose="02020603050405020304" pitchFamily="18" charset="0"/>
                <a:cs typeface="Times New Roman" panose="02020603050405020304" pitchFamily="18" charset="0"/>
              </a:rPr>
              <a:t>’ explores how evolving climate conditions are influencing crop yields and agricultural sustainability. </a:t>
            </a:r>
          </a:p>
          <a:p>
            <a:pPr algn="just"/>
            <a:r>
              <a:rPr lang="en-US" sz="3600" dirty="0">
                <a:latin typeface="Times New Roman" panose="02020603050405020304" pitchFamily="18" charset="0"/>
                <a:cs typeface="Times New Roman" panose="02020603050405020304" pitchFamily="18" charset="0"/>
              </a:rPr>
              <a:t>We will take a data-driven journey through historical trends, regional variations, and key correlations to reveal actionable insights that can help shape future strategies in agriculture.</a:t>
            </a:r>
          </a:p>
        </p:txBody>
      </p:sp>
      <p:grpSp>
        <p:nvGrpSpPr>
          <p:cNvPr id="14" name="Group 13">
            <a:extLst>
              <a:ext uri="{FF2B5EF4-FFF2-40B4-BE49-F238E27FC236}">
                <a16:creationId xmlns:a16="http://schemas.microsoft.com/office/drawing/2014/main" id="{5D621390-2921-E218-8BA4-75FFF78184BE}"/>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C6AD7EDA-0E4D-6A41-4F98-A2E0D8D3D761}"/>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49101DF7-7C9F-86B7-D8CC-94C46D19EE3D}"/>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DB2AD71-7378-63D6-5D63-4BC53CF51931}"/>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E9B95078-21D1-B184-A8C7-F8494DE69D25}"/>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4179C389-34A8-A99E-0695-99C614579ADE}"/>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371489D0-5A7B-7E0C-6923-F1CB54E74FFB}"/>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6A47E-753D-845C-34C6-A687C92C502B}"/>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37644C19-451B-312D-341D-5CFE0B589C89}"/>
              </a:ext>
            </a:extLst>
          </p:cNvPr>
          <p:cNvGrpSpPr/>
          <p:nvPr/>
        </p:nvGrpSpPr>
        <p:grpSpPr>
          <a:xfrm>
            <a:off x="146028" y="106583"/>
            <a:ext cx="749433" cy="667421"/>
            <a:chOff x="11139222" y="235887"/>
            <a:chExt cx="749433" cy="667421"/>
          </a:xfrm>
        </p:grpSpPr>
        <p:sp>
          <p:nvSpPr>
            <p:cNvPr id="3" name="Rectangle 2">
              <a:extLst>
                <a:ext uri="{FF2B5EF4-FFF2-40B4-BE49-F238E27FC236}">
                  <a16:creationId xmlns:a16="http://schemas.microsoft.com/office/drawing/2014/main" id="{84D86904-81B0-9773-9FE5-E5617F9A97B0}"/>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E9677B-7CF0-7350-EFC0-70CFB60E1552}"/>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76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515F2-EF15-53F6-3037-0455FF093278}"/>
            </a:ext>
          </a:extLst>
        </p:cNvPr>
        <p:cNvGrpSpPr/>
        <p:nvPr/>
      </p:nvGrpSpPr>
      <p:grpSpPr>
        <a:xfrm>
          <a:off x="0" y="0"/>
          <a:ext cx="0" cy="0"/>
          <a:chOff x="0" y="0"/>
          <a:chExt cx="0" cy="0"/>
        </a:xfrm>
      </p:grpSpPr>
      <p:sp>
        <p:nvSpPr>
          <p:cNvPr id="9" name="Rectangle 1">
            <a:extLst>
              <a:ext uri="{FF2B5EF4-FFF2-40B4-BE49-F238E27FC236}">
                <a16:creationId xmlns:a16="http://schemas.microsoft.com/office/drawing/2014/main" id="{033A0285-DABC-1FE9-CF09-D398B42FD3B5}"/>
              </a:ext>
            </a:extLst>
          </p:cNvPr>
          <p:cNvSpPr>
            <a:spLocks noChangeArrowheads="1"/>
          </p:cNvSpPr>
          <p:nvPr/>
        </p:nvSpPr>
        <p:spPr bwMode="auto">
          <a:xfrm>
            <a:off x="1592283" y="277292"/>
            <a:ext cx="9584267" cy="462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200000"/>
              </a:lnSpc>
              <a:spcBef>
                <a:spcPts val="600"/>
              </a:spcBef>
              <a:spcAft>
                <a:spcPct val="0"/>
              </a:spcAft>
              <a:buClrTx/>
              <a:buSzTx/>
              <a:tabLst/>
            </a:pPr>
            <a:r>
              <a:rPr lang="en-US" sz="2400" b="1" dirty="0">
                <a:latin typeface="Times New Roman" panose="02020603050405020304" pitchFamily="18" charset="0"/>
                <a:cs typeface="Times New Roman" panose="02020603050405020304" pitchFamily="18" charset="0"/>
              </a:rPr>
              <a:t>PROBLEM STATEMENTS</a:t>
            </a:r>
            <a:endParaRPr lang="en-US" sz="2400" b="1" i="0" dirty="0">
              <a:effectLst/>
              <a:latin typeface="Times New Roman" panose="02020603050405020304" pitchFamily="18" charset="0"/>
              <a:cs typeface="Times New Roman" panose="02020603050405020304" pitchFamily="18" charset="0"/>
            </a:endParaRP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reveal the factors influencing agricultural productivity. </a:t>
            </a:r>
          </a:p>
          <a:p>
            <a:pPr marL="457200" indent="-457200" algn="just">
              <a:lnSpc>
                <a:spcPct val="2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identify which variables most strongly drive high yields and economic returns.</a:t>
            </a:r>
            <a:endParaRPr lang="en-US" sz="24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D65179C6-0BC3-FD72-8E79-0E9AF108995D}"/>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6C62D355-BF83-30A1-ACA1-24DFD03B8C52}"/>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D5C147CF-6BF2-4F23-C717-78358FDF5EEC}"/>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B2E4400-15ED-84D6-925C-78C36A8A4B25}"/>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D636DBD6-5766-4C86-9B34-2B531D7DA114}"/>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ACB99766-B135-B53A-78F9-AED8D20897D9}"/>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FF47A8E3-D680-413D-E9D5-98DDB14D48BF}"/>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A91992-E8EF-B39F-FD97-10C48C77B9DF}"/>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714DB40-830E-1D9D-5C82-BC9DB432B3EC}"/>
              </a:ext>
            </a:extLst>
          </p:cNvPr>
          <p:cNvGrpSpPr/>
          <p:nvPr/>
        </p:nvGrpSpPr>
        <p:grpSpPr>
          <a:xfrm>
            <a:off x="490711" y="354939"/>
            <a:ext cx="749433" cy="667421"/>
            <a:chOff x="11139222" y="235887"/>
            <a:chExt cx="749433" cy="667421"/>
          </a:xfrm>
        </p:grpSpPr>
        <p:sp>
          <p:nvSpPr>
            <p:cNvPr id="3" name="Rectangle 2">
              <a:extLst>
                <a:ext uri="{FF2B5EF4-FFF2-40B4-BE49-F238E27FC236}">
                  <a16:creationId xmlns:a16="http://schemas.microsoft.com/office/drawing/2014/main" id="{2207D2DF-1DF4-BF22-44DF-5C159D0463F9}"/>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7925D1-3165-D201-A0F9-C63B793D4BA6}"/>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581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E3A6F-9FD1-83BE-7470-155DD59BB7DF}"/>
            </a:ext>
          </a:extLst>
        </p:cNvPr>
        <p:cNvGrpSpPr/>
        <p:nvPr/>
      </p:nvGrpSpPr>
      <p:grpSpPr>
        <a:xfrm>
          <a:off x="0" y="0"/>
          <a:ext cx="0" cy="0"/>
          <a:chOff x="0" y="0"/>
          <a:chExt cx="0" cy="0"/>
        </a:xfrm>
      </p:grpSpPr>
      <p:sp>
        <p:nvSpPr>
          <p:cNvPr id="9" name="Rectangle 1">
            <a:extLst>
              <a:ext uri="{FF2B5EF4-FFF2-40B4-BE49-F238E27FC236}">
                <a16:creationId xmlns:a16="http://schemas.microsoft.com/office/drawing/2014/main" id="{80086174-41DE-3E9B-D87D-D21623F902A1}"/>
              </a:ext>
            </a:extLst>
          </p:cNvPr>
          <p:cNvSpPr>
            <a:spLocks noChangeArrowheads="1"/>
          </p:cNvSpPr>
          <p:nvPr/>
        </p:nvSpPr>
        <p:spPr bwMode="auto">
          <a:xfrm>
            <a:off x="1592283" y="615588"/>
            <a:ext cx="958426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WHY THIS ANALYSIS MATTERS</a:t>
            </a:r>
          </a:p>
          <a:p>
            <a:pPr algn="ct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understand what drives successful crop production.</a:t>
            </a:r>
          </a:p>
          <a:p>
            <a:pPr marL="457200" indent="-4572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pinpoint effective strategies and identify vulnerabilities. </a:t>
            </a:r>
          </a:p>
          <a:p>
            <a:pPr marL="457200" indent="-4572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help stakeholders make informed decisions that support resilient and sustainable agriculture.</a:t>
            </a:r>
          </a:p>
          <a:p>
            <a:pPr marL="457200" indent="-45720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promoting sustainable resource management amid climate change</a:t>
            </a:r>
          </a:p>
        </p:txBody>
      </p:sp>
      <p:grpSp>
        <p:nvGrpSpPr>
          <p:cNvPr id="14" name="Group 13">
            <a:extLst>
              <a:ext uri="{FF2B5EF4-FFF2-40B4-BE49-F238E27FC236}">
                <a16:creationId xmlns:a16="http://schemas.microsoft.com/office/drawing/2014/main" id="{E825BAA3-4757-D603-7308-37AE37A464DE}"/>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3DD78CB2-4FA6-F6AC-22C7-52F0A7472101}"/>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C2255300-4A4B-48A0-D976-5B81CB4F9FCC}"/>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08D4F9D-A329-551D-90C9-C94270CAB41D}"/>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DCA1B8-652F-841E-C6EF-6D96BD324A07}"/>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89E2C547-BE13-D24B-3D1C-888BA9251AEE}"/>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E3DE8180-F9C4-56A2-1A99-A95F9F5FB074}"/>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49DD68E-D2B4-5320-E896-1B08EDFAAD84}"/>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DCA2733E-070D-A80D-81F3-E74EE7F9ABEC}"/>
              </a:ext>
            </a:extLst>
          </p:cNvPr>
          <p:cNvGrpSpPr/>
          <p:nvPr/>
        </p:nvGrpSpPr>
        <p:grpSpPr>
          <a:xfrm>
            <a:off x="348145" y="255885"/>
            <a:ext cx="749433" cy="667421"/>
            <a:chOff x="11139222" y="235887"/>
            <a:chExt cx="749433" cy="667421"/>
          </a:xfrm>
        </p:grpSpPr>
        <p:sp>
          <p:nvSpPr>
            <p:cNvPr id="3" name="Rectangle 2">
              <a:extLst>
                <a:ext uri="{FF2B5EF4-FFF2-40B4-BE49-F238E27FC236}">
                  <a16:creationId xmlns:a16="http://schemas.microsoft.com/office/drawing/2014/main" id="{016893A1-2F47-5A8C-AA39-A767B1C94DD5}"/>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719E9D3-3DAA-254F-78F7-F24A7CADD2DD}"/>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114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ACC83-8223-A4ED-B6F9-77258515A554}"/>
            </a:ext>
          </a:extLst>
        </p:cNvPr>
        <p:cNvGrpSpPr/>
        <p:nvPr/>
      </p:nvGrpSpPr>
      <p:grpSpPr>
        <a:xfrm>
          <a:off x="0" y="0"/>
          <a:ext cx="0" cy="0"/>
          <a:chOff x="0" y="0"/>
          <a:chExt cx="0" cy="0"/>
        </a:xfrm>
      </p:grpSpPr>
      <p:sp>
        <p:nvSpPr>
          <p:cNvPr id="9" name="Rectangle 1">
            <a:extLst>
              <a:ext uri="{FF2B5EF4-FFF2-40B4-BE49-F238E27FC236}">
                <a16:creationId xmlns:a16="http://schemas.microsoft.com/office/drawing/2014/main" id="{0CB300C1-85C9-FC69-31AF-BB54F9C51E97}"/>
              </a:ext>
            </a:extLst>
          </p:cNvPr>
          <p:cNvSpPr>
            <a:spLocks noChangeArrowheads="1"/>
          </p:cNvSpPr>
          <p:nvPr/>
        </p:nvSpPr>
        <p:spPr bwMode="auto">
          <a:xfrm>
            <a:off x="1404925" y="603295"/>
            <a:ext cx="958426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OBJECTIVES:</a:t>
            </a:r>
          </a:p>
          <a:p>
            <a:pPr algn="ctr"/>
            <a:endParaRPr lang="en-US" sz="28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examine crop yields in relation to climate change</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uncover the key factors behind agricultural productivity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To figure out operational practices related to economic factors.</a:t>
            </a:r>
          </a:p>
          <a:p>
            <a:pPr marL="45720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D0C2AFB8-67CF-47C9-B448-9D43C76D5349}"/>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9FB24E2B-8E9F-8CF8-B408-9D24F55548FD}"/>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2FF9EB49-AE0F-126A-3BA1-AD8777A4A637}"/>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E21B622-7005-D59F-D8AA-33576C6F28FC}"/>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8F486D97-8B06-C6B0-6CB0-3BBEC1E200D3}"/>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005D8AAD-96EC-900D-9162-C3743ECB69EE}"/>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3FE8C7D2-B3C2-4581-71C3-10C0905995C4}"/>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6EBF70-748C-9F29-9FF5-7E9A719B475E}"/>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D8C1A603-83A7-B2DD-AE53-E4D60ECB44E9}"/>
              </a:ext>
            </a:extLst>
          </p:cNvPr>
          <p:cNvGrpSpPr/>
          <p:nvPr/>
        </p:nvGrpSpPr>
        <p:grpSpPr>
          <a:xfrm>
            <a:off x="348145" y="255885"/>
            <a:ext cx="749433" cy="667421"/>
            <a:chOff x="11139222" y="235887"/>
            <a:chExt cx="749433" cy="667421"/>
          </a:xfrm>
        </p:grpSpPr>
        <p:sp>
          <p:nvSpPr>
            <p:cNvPr id="3" name="Rectangle 2">
              <a:extLst>
                <a:ext uri="{FF2B5EF4-FFF2-40B4-BE49-F238E27FC236}">
                  <a16:creationId xmlns:a16="http://schemas.microsoft.com/office/drawing/2014/main" id="{1AB8F6EE-D141-04C8-CD80-9D5C31355FE8}"/>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D343CAF-08D5-C958-EADB-E06E7573370F}"/>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885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CE483E80-D8FE-6BB0-BDD3-B372147735EF}"/>
              </a:ext>
            </a:extLst>
          </p:cNvPr>
          <p:cNvSpPr>
            <a:spLocks noChangeArrowheads="1"/>
          </p:cNvSpPr>
          <p:nvPr/>
        </p:nvSpPr>
        <p:spPr bwMode="auto">
          <a:xfrm>
            <a:off x="1555845" y="488258"/>
            <a:ext cx="9584267"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ts val="60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METHODOLOGY</a:t>
            </a:r>
          </a:p>
          <a:p>
            <a:pPr marL="0" marR="0" lvl="0" indent="0" algn="ctr" defTabSz="914400" rtl="0" eaLnBrk="0" fontAlgn="base" latinLnBrk="0" hangingPunct="0">
              <a:spcBef>
                <a:spcPts val="600"/>
              </a:spcBef>
              <a:spcAft>
                <a:spcPct val="0"/>
              </a:spcAft>
              <a:buClrTx/>
              <a:buSzTx/>
              <a:buFontTx/>
              <a:buNone/>
              <a:tabLst/>
            </a:pPr>
            <a:endParaRPr lang="en-US" dirty="0"/>
          </a:p>
        </p:txBody>
      </p:sp>
      <p:grpSp>
        <p:nvGrpSpPr>
          <p:cNvPr id="14" name="Group 13">
            <a:extLst>
              <a:ext uri="{FF2B5EF4-FFF2-40B4-BE49-F238E27FC236}">
                <a16:creationId xmlns:a16="http://schemas.microsoft.com/office/drawing/2014/main" id="{31C1C50D-D13E-CDED-A4FD-B9A9BD216738}"/>
              </a:ext>
            </a:extLst>
          </p:cNvPr>
          <p:cNvGrpSpPr/>
          <p:nvPr/>
        </p:nvGrpSpPr>
        <p:grpSpPr>
          <a:xfrm>
            <a:off x="10463563" y="6342039"/>
            <a:ext cx="1412348" cy="307777"/>
            <a:chOff x="10463563" y="6342039"/>
            <a:chExt cx="1412348" cy="307777"/>
          </a:xfrm>
        </p:grpSpPr>
        <p:grpSp>
          <p:nvGrpSpPr>
            <p:cNvPr id="12" name="Group 11">
              <a:extLst>
                <a:ext uri="{FF2B5EF4-FFF2-40B4-BE49-F238E27FC236}">
                  <a16:creationId xmlns:a16="http://schemas.microsoft.com/office/drawing/2014/main" id="{450AA3AE-ADA1-B1A1-61CE-ED2E1C97B63C}"/>
                </a:ext>
              </a:extLst>
            </p:cNvPr>
            <p:cNvGrpSpPr/>
            <p:nvPr/>
          </p:nvGrpSpPr>
          <p:grpSpPr>
            <a:xfrm>
              <a:off x="11582401" y="6349172"/>
              <a:ext cx="293510" cy="293510"/>
              <a:chOff x="6096000" y="530578"/>
              <a:chExt cx="428978" cy="428978"/>
            </a:xfrm>
          </p:grpSpPr>
          <p:sp>
            <p:nvSpPr>
              <p:cNvPr id="10" name="Oval 9">
                <a:extLst>
                  <a:ext uri="{FF2B5EF4-FFF2-40B4-BE49-F238E27FC236}">
                    <a16:creationId xmlns:a16="http://schemas.microsoft.com/office/drawing/2014/main" id="{A48F088B-6870-1334-CB97-47318A6689C2}"/>
                  </a:ext>
                </a:extLst>
              </p:cNvPr>
              <p:cNvSpPr/>
              <p:nvPr/>
            </p:nvSpPr>
            <p:spPr>
              <a:xfrm>
                <a:off x="6096000" y="530578"/>
                <a:ext cx="428978" cy="428978"/>
              </a:xfrm>
              <a:prstGeom prst="ellipse">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535A82A-D72E-6722-07A1-8ACC2E6D52A7}"/>
                  </a:ext>
                </a:extLst>
              </p:cNvPr>
              <p:cNvSpPr/>
              <p:nvPr/>
            </p:nvSpPr>
            <p:spPr>
              <a:xfrm rot="5400000">
                <a:off x="6231466" y="676944"/>
                <a:ext cx="158046" cy="13624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60DE0B5F-072F-0083-FD0D-1B43E99BDDB0}"/>
                </a:ext>
              </a:extLst>
            </p:cNvPr>
            <p:cNvSpPr txBox="1"/>
            <p:nvPr/>
          </p:nvSpPr>
          <p:spPr>
            <a:xfrm>
              <a:off x="10463563" y="6342039"/>
              <a:ext cx="1168910" cy="307777"/>
            </a:xfrm>
            <a:prstGeom prst="rect">
              <a:avLst/>
            </a:prstGeom>
            <a:noFill/>
          </p:spPr>
          <p:txBody>
            <a:bodyPr wrap="none" rtlCol="0">
              <a:spAutoFit/>
            </a:bodyPr>
            <a:lstStyle/>
            <a:p>
              <a:r>
                <a:rPr lang="en-US" sz="1400" dirty="0">
                  <a:solidFill>
                    <a:schemeClr val="tx1">
                      <a:lumMod val="95000"/>
                      <a:lumOff val="5000"/>
                    </a:schemeClr>
                  </a:solidFill>
                  <a:latin typeface="Lora" pitchFamily="2" charset="0"/>
                </a:rPr>
                <a:t>Agricultural</a:t>
              </a:r>
            </a:p>
          </p:txBody>
        </p:sp>
      </p:grpSp>
      <p:grpSp>
        <p:nvGrpSpPr>
          <p:cNvPr id="17" name="Group 16">
            <a:extLst>
              <a:ext uri="{FF2B5EF4-FFF2-40B4-BE49-F238E27FC236}">
                <a16:creationId xmlns:a16="http://schemas.microsoft.com/office/drawing/2014/main" id="{7F56EDD0-704F-15BE-35E6-9035E6F75B88}"/>
              </a:ext>
            </a:extLst>
          </p:cNvPr>
          <p:cNvGrpSpPr/>
          <p:nvPr/>
        </p:nvGrpSpPr>
        <p:grpSpPr>
          <a:xfrm>
            <a:off x="11296539" y="106583"/>
            <a:ext cx="749433" cy="667421"/>
            <a:chOff x="11139222" y="235887"/>
            <a:chExt cx="749433" cy="667421"/>
          </a:xfrm>
        </p:grpSpPr>
        <p:sp>
          <p:nvSpPr>
            <p:cNvPr id="15" name="Rectangle 14">
              <a:extLst>
                <a:ext uri="{FF2B5EF4-FFF2-40B4-BE49-F238E27FC236}">
                  <a16:creationId xmlns:a16="http://schemas.microsoft.com/office/drawing/2014/main" id="{E81893B9-AF1D-9614-29BC-B432650EDB41}"/>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D6DB8D9-C5C8-45C1-DAD0-29364040BDE6}"/>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2F50F4AD-35B9-244C-A3E4-B4D3BBCDBA73}"/>
              </a:ext>
            </a:extLst>
          </p:cNvPr>
          <p:cNvSpPr txBox="1"/>
          <p:nvPr/>
        </p:nvSpPr>
        <p:spPr>
          <a:xfrm>
            <a:off x="5061857" y="1324800"/>
            <a:ext cx="1819757" cy="646331"/>
          </a:xfrm>
          <a:prstGeom prst="rect">
            <a:avLst/>
          </a:prstGeom>
          <a:noFill/>
          <a:ln w="38100">
            <a:solidFill>
              <a:schemeClr val="accent1"/>
            </a:solidFill>
          </a:ln>
        </p:spPr>
        <p:txBody>
          <a:bodyPr wrap="square" rtlCol="0">
            <a:spAutoFit/>
          </a:bodyPr>
          <a:lstStyle/>
          <a:p>
            <a:pPr algn="ctr"/>
            <a:r>
              <a:rPr lang="en-US" dirty="0"/>
              <a:t>DATA </a:t>
            </a:r>
          </a:p>
          <a:p>
            <a:pPr algn="ctr"/>
            <a:r>
              <a:rPr lang="en-US" dirty="0"/>
              <a:t>UNDERSTANDING</a:t>
            </a:r>
          </a:p>
        </p:txBody>
      </p:sp>
      <p:sp>
        <p:nvSpPr>
          <p:cNvPr id="3" name="TextBox 2">
            <a:extLst>
              <a:ext uri="{FF2B5EF4-FFF2-40B4-BE49-F238E27FC236}">
                <a16:creationId xmlns:a16="http://schemas.microsoft.com/office/drawing/2014/main" id="{2AA3F8D2-DDC8-7331-E611-F3F8E32E46B7}"/>
              </a:ext>
            </a:extLst>
          </p:cNvPr>
          <p:cNvSpPr txBox="1"/>
          <p:nvPr/>
        </p:nvSpPr>
        <p:spPr>
          <a:xfrm>
            <a:off x="7866453" y="2877803"/>
            <a:ext cx="1391586" cy="646331"/>
          </a:xfrm>
          <a:prstGeom prst="rect">
            <a:avLst/>
          </a:prstGeom>
          <a:noFill/>
          <a:ln w="38100">
            <a:solidFill>
              <a:schemeClr val="accent1"/>
            </a:solidFill>
          </a:ln>
        </p:spPr>
        <p:txBody>
          <a:bodyPr wrap="square" rtlCol="0">
            <a:spAutoFit/>
          </a:bodyPr>
          <a:lstStyle/>
          <a:p>
            <a:pPr algn="ctr"/>
            <a:r>
              <a:rPr lang="en-US" dirty="0"/>
              <a:t>DATA </a:t>
            </a:r>
          </a:p>
          <a:p>
            <a:pPr algn="ctr"/>
            <a:r>
              <a:rPr lang="en-US" dirty="0"/>
              <a:t>CLEANING</a:t>
            </a:r>
          </a:p>
        </p:txBody>
      </p:sp>
      <p:sp>
        <p:nvSpPr>
          <p:cNvPr id="6" name="TextBox 5">
            <a:extLst>
              <a:ext uri="{FF2B5EF4-FFF2-40B4-BE49-F238E27FC236}">
                <a16:creationId xmlns:a16="http://schemas.microsoft.com/office/drawing/2014/main" id="{FFF4D119-D2A0-8998-7F2D-09B29AD18268}"/>
              </a:ext>
            </a:extLst>
          </p:cNvPr>
          <p:cNvSpPr txBox="1"/>
          <p:nvPr/>
        </p:nvSpPr>
        <p:spPr>
          <a:xfrm>
            <a:off x="6447570" y="4802741"/>
            <a:ext cx="1391586" cy="646331"/>
          </a:xfrm>
          <a:prstGeom prst="rect">
            <a:avLst/>
          </a:prstGeom>
          <a:noFill/>
          <a:ln w="38100">
            <a:solidFill>
              <a:schemeClr val="accent1"/>
            </a:solidFill>
          </a:ln>
        </p:spPr>
        <p:txBody>
          <a:bodyPr wrap="square" rtlCol="0">
            <a:spAutoFit/>
          </a:bodyPr>
          <a:lstStyle/>
          <a:p>
            <a:pPr algn="ctr"/>
            <a:r>
              <a:rPr lang="en-US" dirty="0"/>
              <a:t>DATA</a:t>
            </a:r>
          </a:p>
          <a:p>
            <a:pPr algn="ctr"/>
            <a:r>
              <a:rPr lang="en-US" dirty="0"/>
              <a:t>MODELING</a:t>
            </a:r>
          </a:p>
        </p:txBody>
      </p:sp>
      <p:sp>
        <p:nvSpPr>
          <p:cNvPr id="7" name="TextBox 6">
            <a:extLst>
              <a:ext uri="{FF2B5EF4-FFF2-40B4-BE49-F238E27FC236}">
                <a16:creationId xmlns:a16="http://schemas.microsoft.com/office/drawing/2014/main" id="{7ACFD6B6-7E61-4817-147C-64B1C12C46CF}"/>
              </a:ext>
            </a:extLst>
          </p:cNvPr>
          <p:cNvSpPr txBox="1"/>
          <p:nvPr/>
        </p:nvSpPr>
        <p:spPr>
          <a:xfrm>
            <a:off x="4116028" y="4694536"/>
            <a:ext cx="1391586" cy="646331"/>
          </a:xfrm>
          <a:prstGeom prst="rect">
            <a:avLst/>
          </a:prstGeom>
          <a:noFill/>
          <a:ln w="38100">
            <a:solidFill>
              <a:schemeClr val="accent1"/>
            </a:solidFill>
          </a:ln>
        </p:spPr>
        <p:txBody>
          <a:bodyPr wrap="square" rtlCol="0">
            <a:spAutoFit/>
          </a:bodyPr>
          <a:lstStyle/>
          <a:p>
            <a:pPr algn="ctr"/>
            <a:r>
              <a:rPr lang="en-US" dirty="0"/>
              <a:t>DATA</a:t>
            </a:r>
          </a:p>
          <a:p>
            <a:pPr algn="ctr"/>
            <a:r>
              <a:rPr lang="en-US" dirty="0"/>
              <a:t>ANALYSIS</a:t>
            </a:r>
          </a:p>
        </p:txBody>
      </p:sp>
      <p:sp>
        <p:nvSpPr>
          <p:cNvPr id="8" name="TextBox 7">
            <a:extLst>
              <a:ext uri="{FF2B5EF4-FFF2-40B4-BE49-F238E27FC236}">
                <a16:creationId xmlns:a16="http://schemas.microsoft.com/office/drawing/2014/main" id="{3862E821-F257-F86A-DE64-EC6E259EACD5}"/>
              </a:ext>
            </a:extLst>
          </p:cNvPr>
          <p:cNvSpPr txBox="1"/>
          <p:nvPr/>
        </p:nvSpPr>
        <p:spPr>
          <a:xfrm>
            <a:off x="2489413" y="2782669"/>
            <a:ext cx="1391586" cy="646331"/>
          </a:xfrm>
          <a:prstGeom prst="rect">
            <a:avLst/>
          </a:prstGeom>
          <a:noFill/>
          <a:ln w="38100">
            <a:solidFill>
              <a:schemeClr val="accent1"/>
            </a:solidFill>
          </a:ln>
        </p:spPr>
        <p:txBody>
          <a:bodyPr wrap="square" rtlCol="0">
            <a:spAutoFit/>
          </a:bodyPr>
          <a:lstStyle/>
          <a:p>
            <a:pPr algn="ctr"/>
            <a:r>
              <a:rPr lang="en-US" dirty="0"/>
              <a:t>UNCOVER</a:t>
            </a:r>
          </a:p>
          <a:p>
            <a:pPr algn="ctr"/>
            <a:r>
              <a:rPr lang="en-US" dirty="0"/>
              <a:t>INSIGHTS</a:t>
            </a:r>
          </a:p>
        </p:txBody>
      </p:sp>
      <p:sp>
        <p:nvSpPr>
          <p:cNvPr id="22" name="Rectangle 1">
            <a:extLst>
              <a:ext uri="{FF2B5EF4-FFF2-40B4-BE49-F238E27FC236}">
                <a16:creationId xmlns:a16="http://schemas.microsoft.com/office/drawing/2014/main" id="{8524ED69-503F-DFCA-953B-31EF6603C368}"/>
              </a:ext>
            </a:extLst>
          </p:cNvPr>
          <p:cNvSpPr>
            <a:spLocks noChangeArrowheads="1"/>
          </p:cNvSpPr>
          <p:nvPr/>
        </p:nvSpPr>
        <p:spPr bwMode="auto">
          <a:xfrm>
            <a:off x="1179601" y="3091866"/>
            <a:ext cx="9584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spcBef>
                <a:spcPts val="600"/>
              </a:spcBef>
              <a:spcAft>
                <a:spcPct val="0"/>
              </a:spcAft>
              <a:buClrTx/>
              <a:buSzTx/>
              <a:buFontTx/>
              <a:buNone/>
              <a:tabLst/>
            </a:pP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METHODOLOGY</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Arrow: Curved Down 4">
            <a:extLst>
              <a:ext uri="{FF2B5EF4-FFF2-40B4-BE49-F238E27FC236}">
                <a16:creationId xmlns:a16="http://schemas.microsoft.com/office/drawing/2014/main" id="{55E2AB29-A950-6D93-AE7A-DABB3A633040}"/>
              </a:ext>
            </a:extLst>
          </p:cNvPr>
          <p:cNvSpPr/>
          <p:nvPr/>
        </p:nvSpPr>
        <p:spPr>
          <a:xfrm rot="2411540">
            <a:off x="6908879" y="1691408"/>
            <a:ext cx="1768433"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urved Down 22">
            <a:extLst>
              <a:ext uri="{FF2B5EF4-FFF2-40B4-BE49-F238E27FC236}">
                <a16:creationId xmlns:a16="http://schemas.microsoft.com/office/drawing/2014/main" id="{9900BF7A-F248-6E33-E74E-94354396CBAC}"/>
              </a:ext>
            </a:extLst>
          </p:cNvPr>
          <p:cNvSpPr/>
          <p:nvPr/>
        </p:nvSpPr>
        <p:spPr>
          <a:xfrm rot="6703012">
            <a:off x="7706844" y="4126515"/>
            <a:ext cx="1768433"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Down 23">
            <a:extLst>
              <a:ext uri="{FF2B5EF4-FFF2-40B4-BE49-F238E27FC236}">
                <a16:creationId xmlns:a16="http://schemas.microsoft.com/office/drawing/2014/main" id="{1A171EC1-4CF3-B691-00E6-4C0404866ACF}"/>
              </a:ext>
            </a:extLst>
          </p:cNvPr>
          <p:cNvSpPr/>
          <p:nvPr/>
        </p:nvSpPr>
        <p:spPr>
          <a:xfrm rot="11300037">
            <a:off x="4874945" y="5465166"/>
            <a:ext cx="1768433"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urved Down 24">
            <a:extLst>
              <a:ext uri="{FF2B5EF4-FFF2-40B4-BE49-F238E27FC236}">
                <a16:creationId xmlns:a16="http://schemas.microsoft.com/office/drawing/2014/main" id="{23D30CD1-E618-0B9E-8520-717F77CD545B}"/>
              </a:ext>
            </a:extLst>
          </p:cNvPr>
          <p:cNvSpPr/>
          <p:nvPr/>
        </p:nvSpPr>
        <p:spPr>
          <a:xfrm rot="13820532">
            <a:off x="2300990" y="4135271"/>
            <a:ext cx="1768433" cy="73152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42E2E8F7-227D-4C73-7324-A3349C992C97}"/>
              </a:ext>
            </a:extLst>
          </p:cNvPr>
          <p:cNvGrpSpPr/>
          <p:nvPr/>
        </p:nvGrpSpPr>
        <p:grpSpPr>
          <a:xfrm>
            <a:off x="386005" y="235627"/>
            <a:ext cx="749433" cy="667421"/>
            <a:chOff x="11139222" y="235887"/>
            <a:chExt cx="749433" cy="667421"/>
          </a:xfrm>
        </p:grpSpPr>
        <p:sp>
          <p:nvSpPr>
            <p:cNvPr id="27" name="Rectangle 26">
              <a:extLst>
                <a:ext uri="{FF2B5EF4-FFF2-40B4-BE49-F238E27FC236}">
                  <a16:creationId xmlns:a16="http://schemas.microsoft.com/office/drawing/2014/main" id="{9380D254-145E-ACBD-2A22-9E2C07D90FFA}"/>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9A7A7D-A2C5-ACA9-79AC-670D1B41E73E}"/>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419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FFC798-6BE8-6316-1865-84C4AAB112F2}"/>
              </a:ext>
            </a:extLst>
          </p:cNvPr>
          <p:cNvSpPr/>
          <p:nvPr/>
        </p:nvSpPr>
        <p:spPr>
          <a:xfrm>
            <a:off x="-1" y="1"/>
            <a:ext cx="5588001" cy="1296536"/>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F02C28E-9743-13F1-D38C-30B6842DF29E}"/>
              </a:ext>
            </a:extLst>
          </p:cNvPr>
          <p:cNvSpPr txBox="1"/>
          <p:nvPr/>
        </p:nvSpPr>
        <p:spPr>
          <a:xfrm>
            <a:off x="218365" y="348809"/>
            <a:ext cx="4943016" cy="523220"/>
          </a:xfrm>
          <a:prstGeom prst="rect">
            <a:avLst/>
          </a:prstGeom>
          <a:noFill/>
        </p:spPr>
        <p:txBody>
          <a:bodyPr wrap="square">
            <a:spAutoFit/>
          </a:bodyPr>
          <a:lstStyle/>
          <a:p>
            <a:pPr algn="ctr"/>
            <a:r>
              <a:rPr lang="en-US" sz="2800" b="1" i="0" dirty="0">
                <a:solidFill>
                  <a:schemeClr val="tx1">
                    <a:lumMod val="95000"/>
                    <a:lumOff val="5000"/>
                  </a:schemeClr>
                </a:solidFill>
                <a:effectLst/>
                <a:latin typeface="Lora" pitchFamily="2" charset="0"/>
              </a:rPr>
              <a:t>DATA SUMMARY</a:t>
            </a:r>
            <a:endParaRPr lang="en-US" sz="2800" b="1" dirty="0">
              <a:solidFill>
                <a:schemeClr val="tx1">
                  <a:lumMod val="95000"/>
                  <a:lumOff val="5000"/>
                </a:schemeClr>
              </a:solidFill>
              <a:latin typeface="Lora" pitchFamily="2" charset="0"/>
            </a:endParaRPr>
          </a:p>
        </p:txBody>
      </p:sp>
      <p:sp>
        <p:nvSpPr>
          <p:cNvPr id="2" name="Isosceles Triangle 1">
            <a:extLst>
              <a:ext uri="{FF2B5EF4-FFF2-40B4-BE49-F238E27FC236}">
                <a16:creationId xmlns:a16="http://schemas.microsoft.com/office/drawing/2014/main" id="{874932BC-63C4-75C4-C0A3-6823738132A9}"/>
              </a:ext>
            </a:extLst>
          </p:cNvPr>
          <p:cNvSpPr/>
          <p:nvPr/>
        </p:nvSpPr>
        <p:spPr>
          <a:xfrm>
            <a:off x="1403131" y="2017986"/>
            <a:ext cx="1576552" cy="129653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4" name="TextBox 3">
            <a:extLst>
              <a:ext uri="{FF2B5EF4-FFF2-40B4-BE49-F238E27FC236}">
                <a16:creationId xmlns:a16="http://schemas.microsoft.com/office/drawing/2014/main" id="{36D2E7FD-289A-91A5-B62B-9A82938DD315}"/>
              </a:ext>
            </a:extLst>
          </p:cNvPr>
          <p:cNvSpPr txBox="1"/>
          <p:nvPr/>
        </p:nvSpPr>
        <p:spPr>
          <a:xfrm>
            <a:off x="693682" y="1593478"/>
            <a:ext cx="2853560" cy="338554"/>
          </a:xfrm>
          <a:prstGeom prst="rect">
            <a:avLst/>
          </a:prstGeom>
          <a:noFill/>
        </p:spPr>
        <p:txBody>
          <a:bodyPr wrap="square">
            <a:spAutoFit/>
          </a:bodyPr>
          <a:lstStyle/>
          <a:p>
            <a:pPr algn="ctr"/>
            <a:r>
              <a:rPr lang="en-US" sz="1600" b="1" dirty="0">
                <a:solidFill>
                  <a:schemeClr val="tx1">
                    <a:lumMod val="95000"/>
                    <a:lumOff val="5000"/>
                  </a:schemeClr>
                </a:solidFill>
                <a:latin typeface="Lora" pitchFamily="2" charset="0"/>
              </a:rPr>
              <a:t>Total Number Countries</a:t>
            </a:r>
          </a:p>
        </p:txBody>
      </p:sp>
      <p:sp>
        <p:nvSpPr>
          <p:cNvPr id="5" name="Isosceles Triangle 4">
            <a:extLst>
              <a:ext uri="{FF2B5EF4-FFF2-40B4-BE49-F238E27FC236}">
                <a16:creationId xmlns:a16="http://schemas.microsoft.com/office/drawing/2014/main" id="{5CE03576-7F9D-1F95-B281-57B3D2325966}"/>
              </a:ext>
            </a:extLst>
          </p:cNvPr>
          <p:cNvSpPr/>
          <p:nvPr/>
        </p:nvSpPr>
        <p:spPr>
          <a:xfrm>
            <a:off x="4674475" y="2373866"/>
            <a:ext cx="1576552" cy="129653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10</a:t>
            </a:r>
          </a:p>
        </p:txBody>
      </p:sp>
      <p:sp>
        <p:nvSpPr>
          <p:cNvPr id="6" name="TextBox 5">
            <a:extLst>
              <a:ext uri="{FF2B5EF4-FFF2-40B4-BE49-F238E27FC236}">
                <a16:creationId xmlns:a16="http://schemas.microsoft.com/office/drawing/2014/main" id="{D2CEFD11-1B2C-2A25-1024-CF162F3F78BE}"/>
              </a:ext>
            </a:extLst>
          </p:cNvPr>
          <p:cNvSpPr txBox="1"/>
          <p:nvPr/>
        </p:nvSpPr>
        <p:spPr>
          <a:xfrm>
            <a:off x="4122683" y="2017986"/>
            <a:ext cx="2853560" cy="338554"/>
          </a:xfrm>
          <a:prstGeom prst="rect">
            <a:avLst/>
          </a:prstGeom>
          <a:noFill/>
        </p:spPr>
        <p:txBody>
          <a:bodyPr wrap="square">
            <a:spAutoFit/>
          </a:bodyPr>
          <a:lstStyle/>
          <a:p>
            <a:pPr algn="ctr"/>
            <a:r>
              <a:rPr lang="en-US" sz="1600" b="1" dirty="0">
                <a:solidFill>
                  <a:schemeClr val="tx1">
                    <a:lumMod val="95000"/>
                    <a:lumOff val="5000"/>
                  </a:schemeClr>
                </a:solidFill>
                <a:latin typeface="Lora" pitchFamily="2" charset="0"/>
              </a:rPr>
              <a:t>Crop Types</a:t>
            </a:r>
          </a:p>
        </p:txBody>
      </p:sp>
      <p:sp>
        <p:nvSpPr>
          <p:cNvPr id="8" name="Isosceles Triangle 7">
            <a:extLst>
              <a:ext uri="{FF2B5EF4-FFF2-40B4-BE49-F238E27FC236}">
                <a16:creationId xmlns:a16="http://schemas.microsoft.com/office/drawing/2014/main" id="{395014C7-3DA8-4473-A8C4-DF0EFB402086}"/>
              </a:ext>
            </a:extLst>
          </p:cNvPr>
          <p:cNvSpPr/>
          <p:nvPr/>
        </p:nvSpPr>
        <p:spPr>
          <a:xfrm>
            <a:off x="8156030" y="2780732"/>
            <a:ext cx="1576552" cy="129653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5</a:t>
            </a:r>
          </a:p>
        </p:txBody>
      </p:sp>
      <p:sp>
        <p:nvSpPr>
          <p:cNvPr id="9" name="TextBox 8">
            <a:extLst>
              <a:ext uri="{FF2B5EF4-FFF2-40B4-BE49-F238E27FC236}">
                <a16:creationId xmlns:a16="http://schemas.microsoft.com/office/drawing/2014/main" id="{E26F4429-89CF-0271-5EC4-4045EF0139FA}"/>
              </a:ext>
            </a:extLst>
          </p:cNvPr>
          <p:cNvSpPr txBox="1"/>
          <p:nvPr/>
        </p:nvSpPr>
        <p:spPr>
          <a:xfrm>
            <a:off x="7517526" y="2081479"/>
            <a:ext cx="2853560" cy="338554"/>
          </a:xfrm>
          <a:prstGeom prst="rect">
            <a:avLst/>
          </a:prstGeom>
          <a:noFill/>
        </p:spPr>
        <p:txBody>
          <a:bodyPr wrap="square">
            <a:spAutoFit/>
          </a:bodyPr>
          <a:lstStyle/>
          <a:p>
            <a:pPr algn="ctr"/>
            <a:r>
              <a:rPr lang="en-US" sz="1600" b="1" dirty="0">
                <a:solidFill>
                  <a:schemeClr val="tx1">
                    <a:lumMod val="95000"/>
                    <a:lumOff val="5000"/>
                  </a:schemeClr>
                </a:solidFill>
                <a:latin typeface="Lora" pitchFamily="2" charset="0"/>
              </a:rPr>
              <a:t>Adaptation Strategies</a:t>
            </a:r>
          </a:p>
        </p:txBody>
      </p:sp>
      <p:sp>
        <p:nvSpPr>
          <p:cNvPr id="10" name="TextBox 9">
            <a:extLst>
              <a:ext uri="{FF2B5EF4-FFF2-40B4-BE49-F238E27FC236}">
                <a16:creationId xmlns:a16="http://schemas.microsoft.com/office/drawing/2014/main" id="{B7401DD1-DC7D-AEA7-2475-253477F1038C}"/>
              </a:ext>
            </a:extLst>
          </p:cNvPr>
          <p:cNvSpPr txBox="1"/>
          <p:nvPr/>
        </p:nvSpPr>
        <p:spPr>
          <a:xfrm>
            <a:off x="1259923" y="3405352"/>
            <a:ext cx="2144111" cy="2862322"/>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Nigeria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China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USA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India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Australia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Argentina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Canada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France</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Russia</a:t>
            </a:r>
          </a:p>
          <a:p>
            <a:pPr marL="285750" indent="-285750">
              <a:buFont typeface="Wingdings" panose="05000000000000000000" pitchFamily="2" charset="2"/>
              <a:buChar char="ü"/>
            </a:pPr>
            <a:r>
              <a:rPr lang="en-US" b="1" dirty="0">
                <a:solidFill>
                  <a:schemeClr val="tx1">
                    <a:lumMod val="95000"/>
                    <a:lumOff val="5000"/>
                  </a:schemeClr>
                </a:solidFill>
                <a:latin typeface="Lora" pitchFamily="2" charset="0"/>
              </a:rPr>
              <a:t>Brazil</a:t>
            </a:r>
          </a:p>
        </p:txBody>
      </p:sp>
      <p:sp>
        <p:nvSpPr>
          <p:cNvPr id="11" name="TextBox 10">
            <a:extLst>
              <a:ext uri="{FF2B5EF4-FFF2-40B4-BE49-F238E27FC236}">
                <a16:creationId xmlns:a16="http://schemas.microsoft.com/office/drawing/2014/main" id="{1CEA7590-B188-958D-6538-E2F3AA9AE1DB}"/>
              </a:ext>
            </a:extLst>
          </p:cNvPr>
          <p:cNvSpPr txBox="1"/>
          <p:nvPr/>
        </p:nvSpPr>
        <p:spPr>
          <a:xfrm>
            <a:off x="4623894" y="3670402"/>
            <a:ext cx="1627134" cy="2862322"/>
          </a:xfrm>
          <a:prstGeom prst="rect">
            <a:avLst/>
          </a:prstGeom>
          <a:noFill/>
        </p:spPr>
        <p:txBody>
          <a:bodyPr wrap="square">
            <a:spAutoFit/>
          </a:bodyPr>
          <a:lstStyle/>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Barley</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Coffee</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Corn</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Cotton </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Fruit</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Rice</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Soyabeans</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Sugarcane</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Vegetable</a:t>
            </a:r>
          </a:p>
          <a:p>
            <a:pPr marL="285750" indent="-285750">
              <a:buFont typeface="Wingdings" panose="05000000000000000000" pitchFamily="2" charset="2"/>
              <a:buChar char="§"/>
            </a:pPr>
            <a:r>
              <a:rPr lang="en-US" b="1" dirty="0">
                <a:solidFill>
                  <a:schemeClr val="tx1">
                    <a:lumMod val="95000"/>
                    <a:lumOff val="5000"/>
                  </a:schemeClr>
                </a:solidFill>
                <a:latin typeface="Lora" pitchFamily="2" charset="0"/>
              </a:rPr>
              <a:t>Wheat</a:t>
            </a:r>
          </a:p>
        </p:txBody>
      </p:sp>
      <p:sp>
        <p:nvSpPr>
          <p:cNvPr id="12" name="TextBox 11">
            <a:extLst>
              <a:ext uri="{FF2B5EF4-FFF2-40B4-BE49-F238E27FC236}">
                <a16:creationId xmlns:a16="http://schemas.microsoft.com/office/drawing/2014/main" id="{5C6F0084-CCC8-D433-3290-0D0986BC9CF8}"/>
              </a:ext>
            </a:extLst>
          </p:cNvPr>
          <p:cNvSpPr txBox="1"/>
          <p:nvPr/>
        </p:nvSpPr>
        <p:spPr>
          <a:xfrm>
            <a:off x="7667298" y="4191746"/>
            <a:ext cx="2853560" cy="212519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a:solidFill>
                  <a:schemeClr val="tx1">
                    <a:lumMod val="95000"/>
                    <a:lumOff val="5000"/>
                  </a:schemeClr>
                </a:solidFill>
                <a:latin typeface="Lora" pitchFamily="2" charset="0"/>
              </a:rPr>
              <a:t>Water Management</a:t>
            </a:r>
          </a:p>
          <a:p>
            <a:pPr marL="285750" indent="-285750">
              <a:lnSpc>
                <a:spcPct val="150000"/>
              </a:lnSpc>
              <a:buFont typeface="Wingdings" panose="05000000000000000000" pitchFamily="2" charset="2"/>
              <a:buChar char="v"/>
            </a:pPr>
            <a:r>
              <a:rPr lang="en-US" b="1" dirty="0">
                <a:solidFill>
                  <a:schemeClr val="tx1">
                    <a:lumMod val="95000"/>
                    <a:lumOff val="5000"/>
                  </a:schemeClr>
                </a:solidFill>
                <a:latin typeface="Lora" pitchFamily="2" charset="0"/>
              </a:rPr>
              <a:t>Drought Resistance </a:t>
            </a:r>
          </a:p>
          <a:p>
            <a:pPr marL="285750" indent="-285750">
              <a:lnSpc>
                <a:spcPct val="150000"/>
              </a:lnSpc>
              <a:buFont typeface="Wingdings" panose="05000000000000000000" pitchFamily="2" charset="2"/>
              <a:buChar char="v"/>
            </a:pPr>
            <a:r>
              <a:rPr lang="en-US" b="1" dirty="0">
                <a:solidFill>
                  <a:schemeClr val="tx1">
                    <a:lumMod val="95000"/>
                    <a:lumOff val="5000"/>
                  </a:schemeClr>
                </a:solidFill>
                <a:latin typeface="Lora" pitchFamily="2" charset="0"/>
              </a:rPr>
              <a:t>Crop Rotation</a:t>
            </a:r>
          </a:p>
          <a:p>
            <a:pPr marL="285750" indent="-285750">
              <a:lnSpc>
                <a:spcPct val="150000"/>
              </a:lnSpc>
              <a:buFont typeface="Wingdings" panose="05000000000000000000" pitchFamily="2" charset="2"/>
              <a:buChar char="v"/>
            </a:pPr>
            <a:r>
              <a:rPr lang="en-US" b="1" dirty="0">
                <a:solidFill>
                  <a:schemeClr val="tx1">
                    <a:lumMod val="95000"/>
                    <a:lumOff val="5000"/>
                  </a:schemeClr>
                </a:solidFill>
                <a:latin typeface="Lora" pitchFamily="2" charset="0"/>
              </a:rPr>
              <a:t>Organic Farming </a:t>
            </a:r>
          </a:p>
          <a:p>
            <a:pPr marL="285750" indent="-285750">
              <a:lnSpc>
                <a:spcPct val="150000"/>
              </a:lnSpc>
              <a:buFont typeface="Wingdings" panose="05000000000000000000" pitchFamily="2" charset="2"/>
              <a:buChar char="v"/>
            </a:pPr>
            <a:r>
              <a:rPr lang="en-US" b="1" dirty="0">
                <a:solidFill>
                  <a:schemeClr val="tx1">
                    <a:lumMod val="95000"/>
                    <a:lumOff val="5000"/>
                  </a:schemeClr>
                </a:solidFill>
                <a:latin typeface="Lora" pitchFamily="2" charset="0"/>
              </a:rPr>
              <a:t>No Adaptation</a:t>
            </a:r>
          </a:p>
        </p:txBody>
      </p:sp>
    </p:spTree>
    <p:extLst>
      <p:ext uri="{BB962C8B-B14F-4D97-AF65-F5344CB8AC3E}">
        <p14:creationId xmlns:p14="http://schemas.microsoft.com/office/powerpoint/2010/main" val="159507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77E81A-0D3E-BB12-7873-C2D070A6ADFD}"/>
              </a:ext>
            </a:extLst>
          </p:cNvPr>
          <p:cNvSpPr txBox="1"/>
          <p:nvPr/>
        </p:nvSpPr>
        <p:spPr>
          <a:xfrm>
            <a:off x="488244" y="285711"/>
            <a:ext cx="5401734" cy="523220"/>
          </a:xfrm>
          <a:prstGeom prst="rect">
            <a:avLst/>
          </a:prstGeom>
          <a:noFill/>
        </p:spPr>
        <p:txBody>
          <a:bodyPr wrap="square">
            <a:spAutoFit/>
          </a:bodyPr>
          <a:lstStyle/>
          <a:p>
            <a:pPr algn="ctr"/>
            <a:r>
              <a:rPr lang="en-US" sz="2800" b="1" i="0" dirty="0">
                <a:effectLst/>
                <a:latin typeface="Lora" pitchFamily="2" charset="0"/>
              </a:rPr>
              <a:t>KEY FINDINGS</a:t>
            </a:r>
            <a:endParaRPr lang="en-US" sz="2800" b="1" dirty="0">
              <a:latin typeface="Lora" pitchFamily="2" charset="0"/>
            </a:endParaRPr>
          </a:p>
        </p:txBody>
      </p:sp>
      <p:sp>
        <p:nvSpPr>
          <p:cNvPr id="7" name="Rectangle 1">
            <a:extLst>
              <a:ext uri="{FF2B5EF4-FFF2-40B4-BE49-F238E27FC236}">
                <a16:creationId xmlns:a16="http://schemas.microsoft.com/office/drawing/2014/main" id="{A061BF17-CBC2-59F6-5DB1-AE856E22C136}"/>
              </a:ext>
            </a:extLst>
          </p:cNvPr>
          <p:cNvSpPr>
            <a:spLocks noChangeArrowheads="1"/>
          </p:cNvSpPr>
          <p:nvPr/>
        </p:nvSpPr>
        <p:spPr bwMode="auto">
          <a:xfrm>
            <a:off x="8688623" y="1931482"/>
            <a:ext cx="317548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This </a:t>
            </a:r>
            <a:r>
              <a:rPr lang="en-US" sz="1600" b="1" dirty="0">
                <a:latin typeface="Times New Roman" panose="02020603050405020304" pitchFamily="18" charset="0"/>
                <a:cs typeface="Times New Roman" panose="02020603050405020304" pitchFamily="18" charset="0"/>
              </a:rPr>
              <a:t>Bar chart shows the ranking of countries by crop yield.</a:t>
            </a:r>
          </a:p>
          <a:p>
            <a:pPr marL="0" marR="0" lvl="0" indent="0" algn="just" defTabSz="914400" rtl="0" eaLnBrk="0" fontAlgn="base" latinLnBrk="0" hangingPunct="0">
              <a:spcBef>
                <a:spcPct val="0"/>
              </a:spcBef>
              <a:spcAft>
                <a:spcPct val="0"/>
              </a:spcAft>
              <a:buClrTx/>
              <a:buSzTx/>
              <a:buFontTx/>
              <a:buNone/>
              <a:tabLst/>
            </a:pPr>
            <a:endParaRPr lang="en-US" sz="16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lang="en-US" sz="1600" b="1" dirty="0">
                <a:latin typeface="Times New Roman" panose="02020603050405020304" pitchFamily="18" charset="0"/>
                <a:cs typeface="Times New Roman" panose="02020603050405020304" pitchFamily="18" charset="0"/>
              </a:rPr>
              <a:t>From the result, Nigeria leads, followed by China, USA, India, and others.</a:t>
            </a:r>
          </a:p>
          <a:p>
            <a:pPr marL="0" marR="0" lvl="0" indent="0" algn="just" defTabSz="914400" rtl="0" eaLnBrk="0" fontAlgn="base" latinLnBrk="0" hangingPunct="0">
              <a:spcBef>
                <a:spcPct val="0"/>
              </a:spcBef>
              <a:spcAft>
                <a:spcPct val="0"/>
              </a:spcAft>
              <a:buClrTx/>
              <a:buSzTx/>
              <a:buFontTx/>
              <a:buNone/>
              <a:tabLst/>
            </a:pPr>
            <a:endParaRPr kumimoji="0" lang="en-US" altLang="en-US" sz="16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The key </a:t>
            </a:r>
            <a:r>
              <a:rPr lang="en-US" altLang="en-US" sz="1600" b="1" dirty="0">
                <a:solidFill>
                  <a:schemeClr val="tx1">
                    <a:lumMod val="95000"/>
                    <a:lumOff val="5000"/>
                  </a:schemeClr>
                </a:solidFill>
                <a:latin typeface="Times New Roman" panose="02020603050405020304" pitchFamily="18" charset="0"/>
                <a:cs typeface="Times New Roman" panose="02020603050405020304" pitchFamily="18" charset="0"/>
              </a:rPr>
              <a:t>insight here is to </a:t>
            </a:r>
            <a:r>
              <a:rPr lang="en-US" sz="1600" b="1" dirty="0">
                <a:latin typeface="Times New Roman" panose="02020603050405020304" pitchFamily="18" charset="0"/>
                <a:cs typeface="Times New Roman" panose="02020603050405020304" pitchFamily="18" charset="0"/>
              </a:rPr>
              <a:t>Identifies top-performing countries in terms of agricultural productivity.</a:t>
            </a:r>
          </a:p>
          <a:p>
            <a:pPr marL="0" marR="0" lvl="0" indent="0" algn="just" defTabSz="914400" rtl="0" eaLnBrk="0" fontAlgn="base" latinLnBrk="0" hangingPunct="0">
              <a:spcBef>
                <a:spcPct val="0"/>
              </a:spcBef>
              <a:spcAft>
                <a:spcPct val="0"/>
              </a:spcAft>
              <a:buClrTx/>
              <a:buSzTx/>
              <a:buFontTx/>
              <a:buNone/>
              <a:tabLst/>
            </a:pPr>
            <a:endParaRPr lang="en-US" sz="16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This means Nigeria, despite challenges, is delivering remarkable output per area of land.</a:t>
            </a:r>
          </a:p>
        </p:txBody>
      </p:sp>
      <p:grpSp>
        <p:nvGrpSpPr>
          <p:cNvPr id="8" name="Group 7">
            <a:extLst>
              <a:ext uri="{FF2B5EF4-FFF2-40B4-BE49-F238E27FC236}">
                <a16:creationId xmlns:a16="http://schemas.microsoft.com/office/drawing/2014/main" id="{E6C3E4B7-9BB4-D282-74B3-B519FCEAA98A}"/>
              </a:ext>
            </a:extLst>
          </p:cNvPr>
          <p:cNvGrpSpPr/>
          <p:nvPr/>
        </p:nvGrpSpPr>
        <p:grpSpPr>
          <a:xfrm>
            <a:off x="11296539" y="106583"/>
            <a:ext cx="749433" cy="667421"/>
            <a:chOff x="11139222" y="235887"/>
            <a:chExt cx="749433" cy="667421"/>
          </a:xfrm>
        </p:grpSpPr>
        <p:sp>
          <p:nvSpPr>
            <p:cNvPr id="9" name="Rectangle 8">
              <a:extLst>
                <a:ext uri="{FF2B5EF4-FFF2-40B4-BE49-F238E27FC236}">
                  <a16:creationId xmlns:a16="http://schemas.microsoft.com/office/drawing/2014/main" id="{8011301F-650A-02FC-1CE8-E40B7B88B8D3}"/>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A0AE4F-A0B7-F152-CDEC-934742DA5F49}"/>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F6A127A2-F00A-08C5-D3D1-0915502BF13F}"/>
              </a:ext>
            </a:extLst>
          </p:cNvPr>
          <p:cNvPicPr>
            <a:picLocks noChangeAspect="1"/>
          </p:cNvPicPr>
          <p:nvPr/>
        </p:nvPicPr>
        <p:blipFill>
          <a:blip r:embed="rId2"/>
          <a:stretch>
            <a:fillRect/>
          </a:stretch>
        </p:blipFill>
        <p:spPr>
          <a:xfrm>
            <a:off x="327888" y="1285875"/>
            <a:ext cx="8167370" cy="5286414"/>
          </a:xfrm>
          <a:prstGeom prst="rect">
            <a:avLst/>
          </a:prstGeom>
        </p:spPr>
      </p:pic>
      <p:grpSp>
        <p:nvGrpSpPr>
          <p:cNvPr id="15" name="Group 14">
            <a:extLst>
              <a:ext uri="{FF2B5EF4-FFF2-40B4-BE49-F238E27FC236}">
                <a16:creationId xmlns:a16="http://schemas.microsoft.com/office/drawing/2014/main" id="{F1BF8CCE-911B-088E-4A79-85088FF89328}"/>
              </a:ext>
            </a:extLst>
          </p:cNvPr>
          <p:cNvGrpSpPr/>
          <p:nvPr/>
        </p:nvGrpSpPr>
        <p:grpSpPr>
          <a:xfrm>
            <a:off x="248267" y="213610"/>
            <a:ext cx="749433" cy="667421"/>
            <a:chOff x="11139222" y="235887"/>
            <a:chExt cx="749433" cy="667421"/>
          </a:xfrm>
        </p:grpSpPr>
        <p:sp>
          <p:nvSpPr>
            <p:cNvPr id="16" name="Rectangle 15">
              <a:extLst>
                <a:ext uri="{FF2B5EF4-FFF2-40B4-BE49-F238E27FC236}">
                  <a16:creationId xmlns:a16="http://schemas.microsoft.com/office/drawing/2014/main" id="{D123AC95-F1AF-C00F-1D6C-27D816C179DD}"/>
                </a:ext>
              </a:extLst>
            </p:cNvPr>
            <p:cNvSpPr/>
            <p:nvPr/>
          </p:nvSpPr>
          <p:spPr>
            <a:xfrm>
              <a:off x="11379199" y="235887"/>
              <a:ext cx="509456" cy="496712"/>
            </a:xfrm>
            <a:prstGeom prst="rect">
              <a:avLst/>
            </a:prstGeom>
            <a:solidFill>
              <a:srgbClr val="2F52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1EA3A5-A354-AFE9-86F5-150C274DA58C}"/>
                </a:ext>
              </a:extLst>
            </p:cNvPr>
            <p:cNvSpPr/>
            <p:nvPr/>
          </p:nvSpPr>
          <p:spPr>
            <a:xfrm>
              <a:off x="11139222" y="406596"/>
              <a:ext cx="509456" cy="496712"/>
            </a:xfrm>
            <a:prstGeom prst="rect">
              <a:avLst/>
            </a:prstGeom>
            <a:solidFill>
              <a:srgbClr val="A8D0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2285706"/>
      </p:ext>
    </p:extLst>
  </p:cSld>
  <p:clrMapOvr>
    <a:masterClrMapping/>
  </p:clrMapOvr>
</p:sld>
</file>

<file path=ppt/theme/theme1.xml><?xml version="1.0" encoding="utf-8"?>
<a:theme xmlns:a="http://schemas.openxmlformats.org/drawingml/2006/main" name="Office Theme">
  <a:themeElements>
    <a:clrScheme name="Agri">
      <a:dk1>
        <a:sysClr val="windowText" lastClr="000000"/>
      </a:dk1>
      <a:lt1>
        <a:sysClr val="window" lastClr="FFFFFF"/>
      </a:lt1>
      <a:dk2>
        <a:srgbClr val="44546A"/>
      </a:dk2>
      <a:lt2>
        <a:srgbClr val="E7E6E6"/>
      </a:lt2>
      <a:accent1>
        <a:srgbClr val="598216"/>
      </a:accent1>
      <a:accent2>
        <a:srgbClr val="6B911B"/>
      </a:accent2>
      <a:accent3>
        <a:srgbClr val="375623"/>
      </a:accent3>
      <a:accent4>
        <a:srgbClr val="70AD47"/>
      </a:accent4>
      <a:accent5>
        <a:srgbClr val="A8D08D"/>
      </a:accent5>
      <a:accent6>
        <a:srgbClr val="41642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2979</TotalTime>
  <Words>643</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LORA</vt:lpstr>
      <vt:lpstr>LORA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Auwal Abdulkarim</cp:lastModifiedBy>
  <cp:revision>67</cp:revision>
  <dcterms:created xsi:type="dcterms:W3CDTF">2023-07-26T04:16:49Z</dcterms:created>
  <dcterms:modified xsi:type="dcterms:W3CDTF">2025-04-20T23:04:08Z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1635725</vt:lpwstr>
  </property>
  <property fmtid="{D5CDD505-2E9C-101B-9397-08002B2CF9AE}" pid="3" name="NXPowerLiteSettings">
    <vt:lpwstr>E700052003A000</vt:lpwstr>
  </property>
  <property fmtid="{D5CDD505-2E9C-101B-9397-08002B2CF9AE}" pid="4" name="NXPowerLiteVersion">
    <vt:lpwstr>D9.1.4</vt:lpwstr>
  </property>
</Properties>
</file>