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8" r:id="rId5"/>
    <p:sldId id="273" r:id="rId6"/>
    <p:sldId id="274" r:id="rId7"/>
    <p:sldId id="284" r:id="rId8"/>
    <p:sldId id="285" r:id="rId9"/>
    <p:sldId id="276" r:id="rId10"/>
    <p:sldId id="277" r:id="rId11"/>
    <p:sldId id="280" r:id="rId12"/>
    <p:sldId id="282" r:id="rId13"/>
    <p:sldId id="28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5" autoAdjust="0"/>
    <p:restoredTop sz="94660"/>
  </p:normalViewPr>
  <p:slideViewPr>
    <p:cSldViewPr>
      <p:cViewPr varScale="1">
        <p:scale>
          <a:sx n="74" d="100"/>
          <a:sy n="74" d="100"/>
        </p:scale>
        <p:origin x="-552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dLbls>
            <c:dLbl>
              <c:idx val="4"/>
              <c:layout>
                <c:manualLayout>
                  <c:x val="-0.28438954505686787"/>
                  <c:y val="0.13759441528142316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5"/>
              <c:layout>
                <c:manualLayout>
                  <c:x val="-0.12137248468941382"/>
                  <c:y val="-4.4713108778069409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6"/>
              <c:layout>
                <c:manualLayout>
                  <c:x val="1.9898075240594927E-2"/>
                  <c:y val="-9.4917614464858566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7"/>
              <c:layout>
                <c:manualLayout>
                  <c:x val="0.16372747156605424"/>
                  <c:y val="-6.7139836687080776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Sheet1!$A$2:$A$9</c:f>
              <c:strCache>
                <c:ptCount val="8"/>
                <c:pt idx="0">
                  <c:v>Dutse</c:v>
                </c:pt>
                <c:pt idx="1">
                  <c:v>Kazaure </c:v>
                </c:pt>
                <c:pt idx="2">
                  <c:v>Hadeja</c:v>
                </c:pt>
                <c:pt idx="3">
                  <c:v>Gwaram </c:v>
                </c:pt>
                <c:pt idx="4">
                  <c:v>Yankwashi</c:v>
                </c:pt>
                <c:pt idx="5">
                  <c:v>Gwiwa</c:v>
                </c:pt>
                <c:pt idx="6">
                  <c:v>Buji</c:v>
                </c:pt>
                <c:pt idx="7">
                  <c:v>Roni</c:v>
                </c:pt>
              </c:strCache>
            </c:strRef>
          </c:cat>
          <c:val>
            <c:numRef>
              <c:f>Sheet1!$B$2:$B$9</c:f>
              <c:numCache>
                <c:formatCode>0.00%</c:formatCode>
                <c:ptCount val="8"/>
                <c:pt idx="0">
                  <c:v>0.16900000000000001</c:v>
                </c:pt>
                <c:pt idx="1">
                  <c:v>7.3999999999999996E-2</c:v>
                </c:pt>
                <c:pt idx="2">
                  <c:v>7.5999999999999998E-2</c:v>
                </c:pt>
                <c:pt idx="3">
                  <c:v>6.7000000000000004E-2</c:v>
                </c:pt>
                <c:pt idx="4">
                  <c:v>2E-3</c:v>
                </c:pt>
                <c:pt idx="5">
                  <c:v>3.0000000000000001E-3</c:v>
                </c:pt>
                <c:pt idx="6">
                  <c:v>4.0000000000000001E-3</c:v>
                </c:pt>
                <c:pt idx="7">
                  <c:v>7.0000000000000001E-3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txPr>
        <a:bodyPr/>
        <a:lstStyle/>
        <a:p>
          <a:pPr>
            <a:defRPr lang="en-GB"/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No. of Cases</c:v>
          </c:tx>
          <c:trendline>
            <c:spPr>
              <a:ln w="34925">
                <a:solidFill>
                  <a:schemeClr val="accent6">
                    <a:lumMod val="50000"/>
                  </a:schemeClr>
                </a:solidFill>
                <a:prstDash val="sysDot"/>
              </a:ln>
            </c:spPr>
            <c:trendlineType val="linear"/>
            <c:dispRSqr val="0"/>
            <c:dispEq val="0"/>
          </c:trendline>
          <c:cat>
            <c:strLit>
              <c:ptCount val="12"/>
              <c:pt idx="0">
                <c:v>January </c:v>
              </c:pt>
              <c:pt idx="1">
                <c:v>February </c:v>
              </c:pt>
              <c:pt idx="2">
                <c:v>March </c:v>
              </c:pt>
              <c:pt idx="3">
                <c:v>April </c:v>
              </c:pt>
              <c:pt idx="4">
                <c:v>May </c:v>
              </c:pt>
              <c:pt idx="5">
                <c:v>June </c:v>
              </c:pt>
              <c:pt idx="6">
                <c:v>July </c:v>
              </c:pt>
              <c:pt idx="7">
                <c:v>August </c:v>
              </c:pt>
              <c:pt idx="8">
                <c:v>September </c:v>
              </c:pt>
              <c:pt idx="9">
                <c:v>October </c:v>
              </c:pt>
              <c:pt idx="10">
                <c:v>November </c:v>
              </c:pt>
              <c:pt idx="11">
                <c:v>December </c:v>
              </c:pt>
            </c:strLit>
          </c:cat>
          <c:val>
            <c:numLit>
              <c:formatCode>General</c:formatCode>
              <c:ptCount val="12"/>
              <c:pt idx="0">
                <c:v>710</c:v>
              </c:pt>
              <c:pt idx="1">
                <c:v>841</c:v>
              </c:pt>
              <c:pt idx="2">
                <c:v>908</c:v>
              </c:pt>
              <c:pt idx="3">
                <c:v>858</c:v>
              </c:pt>
              <c:pt idx="4">
                <c:v>897</c:v>
              </c:pt>
              <c:pt idx="5">
                <c:v>937</c:v>
              </c:pt>
              <c:pt idx="6">
                <c:v>784</c:v>
              </c:pt>
              <c:pt idx="7">
                <c:v>825</c:v>
              </c:pt>
              <c:pt idx="8">
                <c:v>783</c:v>
              </c:pt>
              <c:pt idx="9">
                <c:v>852</c:v>
              </c:pt>
              <c:pt idx="10">
                <c:v>840</c:v>
              </c:pt>
              <c:pt idx="11">
                <c:v>780</c:v>
              </c:pt>
            </c:numLit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363136"/>
        <c:axId val="141858304"/>
      </c:lineChart>
      <c:catAx>
        <c:axId val="443631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lang="en-GB"/>
                </a:pPr>
                <a:r>
                  <a:rPr lang="en-GB"/>
                  <a:t>Months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lang="en-GB"/>
            </a:pPr>
            <a:endParaRPr lang="en-US"/>
          </a:p>
        </c:txPr>
        <c:crossAx val="141858304"/>
        <c:crosses val="autoZero"/>
        <c:auto val="1"/>
        <c:lblAlgn val="ctr"/>
        <c:lblOffset val="100"/>
        <c:noMultiLvlLbl val="0"/>
      </c:catAx>
      <c:valAx>
        <c:axId val="14185830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lang="en-GB"/>
                </a:pPr>
                <a:r>
                  <a:rPr lang="en-GB"/>
                  <a:t>Cases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GB"/>
            </a:pPr>
            <a:endParaRPr lang="en-US"/>
          </a:p>
        </c:txPr>
        <c:crossAx val="4436313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lang="en-GB"/>
          </a:pPr>
          <a:endParaRPr lang="en-US"/>
        </a:p>
      </c:txPr>
    </c:legend>
    <c:plotVisOnly val="1"/>
    <c:dispBlanksAs val="gap"/>
    <c:showDLblsOverMax val="0"/>
  </c:char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txPr>
        <a:bodyPr/>
        <a:lstStyle/>
        <a:p>
          <a:pPr>
            <a:defRPr lang="en-GB"/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No. of Cases</c:v>
          </c:tx>
          <c:trendline>
            <c:trendlineType val="linear"/>
            <c:dispRSqr val="0"/>
            <c:dispEq val="0"/>
          </c:trendline>
          <c:cat>
            <c:numLit>
              <c:formatCode>General</c:formatCode>
              <c:ptCount val="7"/>
              <c:pt idx="0">
                <c:v>2009</c:v>
              </c:pt>
              <c:pt idx="1">
                <c:v>2010</c:v>
              </c:pt>
              <c:pt idx="2">
                <c:v>2011</c:v>
              </c:pt>
              <c:pt idx="3">
                <c:v>2012</c:v>
              </c:pt>
              <c:pt idx="4">
                <c:v>2013</c:v>
              </c:pt>
              <c:pt idx="5">
                <c:v>2014</c:v>
              </c:pt>
              <c:pt idx="6">
                <c:v>2015</c:v>
              </c:pt>
            </c:numLit>
          </c:cat>
          <c:val>
            <c:numLit>
              <c:formatCode>General</c:formatCode>
              <c:ptCount val="7"/>
              <c:pt idx="0">
                <c:v>869</c:v>
              </c:pt>
              <c:pt idx="1">
                <c:v>1569</c:v>
              </c:pt>
              <c:pt idx="2">
                <c:v>1436</c:v>
              </c:pt>
              <c:pt idx="3">
                <c:v>1467</c:v>
              </c:pt>
              <c:pt idx="4">
                <c:v>1461</c:v>
              </c:pt>
              <c:pt idx="5">
                <c:v>1647</c:v>
              </c:pt>
              <c:pt idx="6">
                <c:v>1626</c:v>
              </c:pt>
            </c:numLit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4674944"/>
        <c:axId val="119694848"/>
      </c:lineChart>
      <c:catAx>
        <c:axId val="1646749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lang="en-GB"/>
                </a:pPr>
                <a:r>
                  <a:rPr lang="en-GB"/>
                  <a:t>Years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GB"/>
            </a:pPr>
            <a:endParaRPr lang="en-US"/>
          </a:p>
        </c:txPr>
        <c:crossAx val="119694848"/>
        <c:crosses val="autoZero"/>
        <c:auto val="1"/>
        <c:lblAlgn val="ctr"/>
        <c:lblOffset val="100"/>
        <c:noMultiLvlLbl val="0"/>
      </c:catAx>
      <c:valAx>
        <c:axId val="11969484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lang="en-GB"/>
                </a:pPr>
                <a:r>
                  <a:rPr lang="en-GB"/>
                  <a:t>Cases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GB"/>
            </a:pPr>
            <a:endParaRPr lang="en-US"/>
          </a:p>
        </c:txPr>
        <c:crossAx val="16467494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lang="en-GB"/>
          </a:pPr>
          <a:endParaRPr lang="en-US"/>
        </a:p>
      </c:txPr>
    </c:legend>
    <c:plotVisOnly val="1"/>
    <c:dispBlanksAs val="gap"/>
    <c:showDLblsOverMax val="0"/>
  </c:char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75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95389-1431-284E-8A9D-8BBA084C3186}" type="datetimeFigureOut">
              <a:rPr lang="en-US" smtClean="0"/>
              <a:t>08-Apr-24</a:t>
            </a:fld>
            <a:endParaRPr lang="en-US"/>
          </a:p>
        </p:txBody>
      </p:sp>
      <p:sp>
        <p:nvSpPr>
          <p:cNvPr id="1048776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4877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7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7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16B80-D60E-494D-95D2-70503855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61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Geography Department KUST Wudil</a:t>
            </a:r>
            <a:endParaRPr lang="en-US"/>
          </a:p>
        </p:txBody>
      </p:sp>
      <p:sp>
        <p:nvSpPr>
          <p:cNvPr id="10486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16B80-D60E-494D-95D2-70503855F76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57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three findings has</a:t>
            </a:r>
            <a:r>
              <a:rPr lang="en-US" baseline="0" dirty="0" smtClean="0"/>
              <a:t> backing from the following. </a:t>
            </a:r>
            <a:r>
              <a:rPr lang="en-US" dirty="0" smtClean="0"/>
              <a:t>The finding is in line with (UNAIDS 2008),</a:t>
            </a:r>
            <a:r>
              <a:rPr lang="en-US" baseline="0" dirty="0" smtClean="0"/>
              <a:t> The findings is agreement with Williams K. (2011). The finding is contrary to (Gray 2004). </a:t>
            </a:r>
            <a:endParaRPr lang="en-US" dirty="0"/>
          </a:p>
        </p:txBody>
      </p:sp>
      <p:sp>
        <p:nvSpPr>
          <p:cNvPr id="104865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16B80-D60E-494D-95D2-70503855F76F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6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Chi-square test revealed that there is significance difference</a:t>
            </a:r>
            <a:r>
              <a:rPr lang="en-US" baseline="0" dirty="0" smtClean="0"/>
              <a:t> among the groups in both age group, gender and marital status because the calculated t is greater than critical t in all the </a:t>
            </a:r>
            <a:r>
              <a:rPr lang="en-US" baseline="0" dirty="0" err="1" smtClean="0"/>
              <a:t>analysiss</a:t>
            </a:r>
            <a:r>
              <a:rPr lang="en-US" baseline="0" dirty="0" smtClean="0"/>
              <a:t>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16B80-D60E-494D-95D2-70503855F76F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07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60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08-Apr-24</a:t>
            </a:fld>
            <a:endParaRPr lang="en-US" dirty="0"/>
          </a:p>
        </p:txBody>
      </p:sp>
      <p:sp>
        <p:nvSpPr>
          <p:cNvPr id="10486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10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69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08-Apr-24</a:t>
            </a:fld>
            <a:endParaRPr lang="en-US" dirty="0"/>
          </a:p>
        </p:txBody>
      </p:sp>
      <p:sp>
        <p:nvSpPr>
          <p:cNvPr id="104877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72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7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17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</a:lvl2pPr>
            <a:lvl3pPr marL="914400" indent="0">
              <a:buFontTx/>
              <a:buNone/>
            </a:lvl3pPr>
            <a:lvl4pPr marL="1371600" indent="0">
              <a:buFontTx/>
              <a:buNone/>
            </a:lvl4pPr>
            <a:lvl5pPr marL="1828800" indent="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8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08-Apr-24</a:t>
            </a:fld>
            <a:endParaRPr lang="en-US" dirty="0"/>
          </a:p>
        </p:txBody>
      </p:sp>
      <p:sp>
        <p:nvSpPr>
          <p:cNvPr id="10487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2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48723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724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7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08-Apr-24</a:t>
            </a:fld>
            <a:endParaRPr lang="en-US" dirty="0"/>
          </a:p>
        </p:txBody>
      </p:sp>
      <p:sp>
        <p:nvSpPr>
          <p:cNvPr id="10487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14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26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</a:lvl2pPr>
            <a:lvl3pPr marL="914400" indent="0">
              <a:buFontTx/>
              <a:buNone/>
            </a:lvl3pPr>
            <a:lvl4pPr marL="1371600" indent="0">
              <a:buFontTx/>
              <a:buNone/>
            </a:lvl4pPr>
            <a:lvl5pPr marL="1828800" indent="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7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72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08-Apr-24</a:t>
            </a:fld>
            <a:endParaRPr lang="en-US" dirty="0"/>
          </a:p>
        </p:txBody>
      </p:sp>
      <p:sp>
        <p:nvSpPr>
          <p:cNvPr id="104872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30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3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48732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733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1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62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</a:lvl2pPr>
            <a:lvl3pPr marL="914400" indent="0">
              <a:buFontTx/>
              <a:buNone/>
            </a:lvl3pPr>
            <a:lvl4pPr marL="1371600" indent="0">
              <a:buFontTx/>
              <a:buNone/>
            </a:lvl4pPr>
            <a:lvl5pPr marL="1828800" indent="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63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76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08-Apr-24</a:t>
            </a:fld>
            <a:endParaRPr lang="en-US" dirty="0"/>
          </a:p>
        </p:txBody>
      </p:sp>
      <p:sp>
        <p:nvSpPr>
          <p:cNvPr id="104876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66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6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9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9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08-Apr-24</a:t>
            </a:fld>
            <a:endParaRPr lang="en-US" dirty="0"/>
          </a:p>
        </p:txBody>
      </p:sp>
      <p:sp>
        <p:nvSpPr>
          <p:cNvPr id="104869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93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0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08-Apr-24</a:t>
            </a:fld>
            <a:endParaRPr lang="en-US" dirty="0"/>
          </a:p>
        </p:txBody>
      </p:sp>
      <p:sp>
        <p:nvSpPr>
          <p:cNvPr id="10487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0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0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18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08-Apr-24</a:t>
            </a:fld>
            <a:endParaRPr lang="en-US" dirty="0"/>
          </a:p>
        </p:txBody>
      </p:sp>
      <p:sp>
        <p:nvSpPr>
          <p:cNvPr id="10486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21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35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08-Apr-24</a:t>
            </a:fld>
            <a:endParaRPr lang="en-US" dirty="0"/>
          </a:p>
        </p:txBody>
      </p:sp>
      <p:sp>
        <p:nvSpPr>
          <p:cNvPr id="10487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38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3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48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49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5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08-Apr-24</a:t>
            </a:fld>
            <a:endParaRPr lang="en-US" dirty="0"/>
          </a:p>
        </p:txBody>
      </p:sp>
      <p:sp>
        <p:nvSpPr>
          <p:cNvPr id="104875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5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5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96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7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9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9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0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08-Apr-24</a:t>
            </a:fld>
            <a:endParaRPr lang="en-US" dirty="0"/>
          </a:p>
        </p:txBody>
      </p:sp>
      <p:sp>
        <p:nvSpPr>
          <p:cNvPr id="104870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0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0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4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08-Apr-24</a:t>
            </a:fld>
            <a:endParaRPr lang="en-US" dirty="0"/>
          </a:p>
        </p:txBody>
      </p:sp>
      <p:sp>
        <p:nvSpPr>
          <p:cNvPr id="104864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4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08-Apr-24</a:t>
            </a:fld>
            <a:endParaRPr lang="en-US" dirty="0"/>
          </a:p>
        </p:txBody>
      </p:sp>
      <p:sp>
        <p:nvSpPr>
          <p:cNvPr id="104866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6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6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41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42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08-Apr-24</a:t>
            </a:fld>
            <a:endParaRPr lang="en-US" dirty="0"/>
          </a:p>
        </p:txBody>
      </p:sp>
      <p:sp>
        <p:nvSpPr>
          <p:cNvPr id="10487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45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4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4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55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756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08-Apr-24</a:t>
            </a:fld>
            <a:endParaRPr lang="en-US" dirty="0"/>
          </a:p>
        </p:txBody>
      </p:sp>
      <p:sp>
        <p:nvSpPr>
          <p:cNvPr id="104875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5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6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048576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77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78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79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0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1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2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3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4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5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6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7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4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048588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89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0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1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2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3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4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5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6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7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8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9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048600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01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02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03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t>08-Apr-24</a:t>
            </a:fld>
            <a:endParaRPr lang="en-US" dirty="0"/>
          </a:p>
        </p:txBody>
      </p:sp>
      <p:sp>
        <p:nvSpPr>
          <p:cNvPr id="104860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4860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ctrTitle"/>
          </p:nvPr>
        </p:nvSpPr>
        <p:spPr>
          <a:xfrm>
            <a:off x="2590800" y="1828800"/>
            <a:ext cx="8915399" cy="2262781"/>
          </a:xfrm>
        </p:spPr>
        <p:txBody>
          <a:bodyPr/>
          <a:lstStyle/>
          <a:p>
            <a:r>
              <a:rPr lang="en-GB" dirty="0"/>
              <a:t>Geographical Analysis of HIV/AIDS in Jigawa state</a:t>
            </a:r>
            <a:endParaRPr lang="en-US" dirty="0"/>
          </a:p>
        </p:txBody>
      </p:sp>
      <p:sp>
        <p:nvSpPr>
          <p:cNvPr id="1048613" name="Subtitle 2"/>
          <p:cNvSpPr>
            <a:spLocks noGrp="1"/>
          </p:cNvSpPr>
          <p:nvPr>
            <p:ph type="subTitle" idx="1"/>
          </p:nvPr>
        </p:nvSpPr>
        <p:spPr>
          <a:xfrm>
            <a:off x="2514600" y="5105400"/>
            <a:ext cx="8915399" cy="1126283"/>
          </a:xfrm>
        </p:spPr>
        <p:txBody>
          <a:bodyPr>
            <a:normAutofit/>
          </a:bodyPr>
          <a:lstStyle/>
          <a:p>
            <a:r>
              <a:rPr lang="en-GB" dirty="0" smtClean="0"/>
              <a:t>                                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>
          <a:xfrm>
            <a:off x="2920667" y="1328755"/>
            <a:ext cx="8911687" cy="1280890"/>
          </a:xfrm>
        </p:spPr>
        <p:txBody>
          <a:bodyPr/>
          <a:lstStyle/>
          <a:p>
            <a:r>
              <a:rPr lang="en-GB"/>
              <a:t>Temporal pattern (yearly)</a:t>
            </a:r>
            <a:endParaRPr lang="en-US"/>
          </a:p>
        </p:txBody>
      </p:sp>
      <p:graphicFrame>
        <p:nvGraphicFramePr>
          <p:cNvPr id="4194308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8165684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Title 1"/>
          <p:cNvSpPr>
            <a:spLocks noGrp="1"/>
          </p:cNvSpPr>
          <p:nvPr>
            <p:ph type="title"/>
          </p:nvPr>
        </p:nvSpPr>
        <p:spPr>
          <a:xfrm>
            <a:off x="2590800" y="60960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Descriptive statistics of the results</a:t>
            </a:r>
            <a:br>
              <a:rPr lang="en-US" sz="2800" dirty="0" smtClean="0"/>
            </a:br>
            <a:r>
              <a:rPr lang="en-US" sz="2800" dirty="0" smtClean="0"/>
              <a:t> </a:t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104868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Descriptive statistics result indicate that majority of the respondents are aware and  knowledgeable on HIV/AIDS transmission and risk factors.</a:t>
            </a:r>
          </a:p>
          <a:p>
            <a:r>
              <a:rPr lang="en-US" dirty="0" smtClean="0"/>
              <a:t>Respondents were confused on  whether unprotected sexual intercourse can be one of the sexual risk behaviors.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Recommendation</a:t>
            </a:r>
            <a:br>
              <a:rPr lang="en-US" sz="2800" dirty="0" smtClean="0"/>
            </a:br>
            <a:endParaRPr lang="en-US" sz="2800" dirty="0" smtClean="0"/>
          </a:p>
        </p:txBody>
      </p:sp>
      <p:sp>
        <p:nvSpPr>
          <p:cNvPr id="1048687" name="Content Placeholder 2"/>
          <p:cNvSpPr>
            <a:spLocks noGrp="1"/>
          </p:cNvSpPr>
          <p:nvPr>
            <p:ph idx="1"/>
          </p:nvPr>
        </p:nvSpPr>
        <p:spPr>
          <a:xfrm>
            <a:off x="2667000" y="1905000"/>
            <a:ext cx="8915400" cy="3777622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state government should provide appropriate and affordable HIV/AIDS screening services at all health care level. </a:t>
            </a:r>
          </a:p>
          <a:p>
            <a:r>
              <a:rPr lang="en-US" dirty="0" smtClean="0"/>
              <a:t>The mass media, other institutions and organizations should be involve in educating and enlightening members of the public on HIV/AIDS risk factors, mode of transmission and preventive measure.</a:t>
            </a:r>
          </a:p>
          <a:p>
            <a:r>
              <a:rPr lang="en-US" dirty="0" smtClean="0"/>
              <a:t>Individual to take it as his/her personnel responsibility to be careful of all HIV/AIDS risk factors such as safer sex, sharing of sharp objects, cultural practices and blood transfusion.  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Rectangle 1"/>
          <p:cNvSpPr/>
          <p:nvPr/>
        </p:nvSpPr>
        <p:spPr>
          <a:xfrm>
            <a:off x="3048000" y="1166843"/>
            <a:ext cx="6096000" cy="553997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buNone/>
            </a:pPr>
            <a:r>
              <a:rPr lang="en-GB" sz="9600" dirty="0" smtClean="0">
                <a:latin typeface="Times New Roman" pitchFamily="18" charset="0"/>
                <a:cs typeface="Times New Roman" pitchFamily="18" charset="0"/>
              </a:rPr>
              <a:t>Thank </a:t>
            </a:r>
            <a:r>
              <a:rPr lang="en-GB" sz="9600" dirty="0" smtClean="0">
                <a:latin typeface="Times New Roman" pitchFamily="18" charset="0"/>
                <a:cs typeface="Times New Roman" pitchFamily="18" charset="0"/>
              </a:rPr>
              <a:t>you.   </a:t>
            </a:r>
          </a:p>
          <a:p>
            <a:pPr algn="ctr">
              <a:buNone/>
            </a:pPr>
            <a:r>
              <a:rPr lang="en-GB" sz="9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GB" sz="9600" dirty="0" smtClean="0">
                <a:latin typeface="Times New Roman" pitchFamily="18" charset="0"/>
                <a:cs typeface="Times New Roman" pitchFamily="18" charset="0"/>
              </a:rPr>
              <a:t>#3MTT	</a:t>
            </a:r>
            <a:r>
              <a:rPr lang="en-GB" sz="6600" dirty="0" smtClean="0">
                <a:latin typeface="Times New Roman" pitchFamily="18" charset="0"/>
                <a:cs typeface="Times New Roman" pitchFamily="18" charset="0"/>
              </a:rPr>
              <a:t>#VOOSTECH</a:t>
            </a:r>
            <a:r>
              <a:rPr lang="en-GB" sz="6600" dirty="0" smtClean="0">
                <a:latin typeface="Times New Roman" pitchFamily="18" charset="0"/>
                <a:cs typeface="Times New Roman" pitchFamily="18" charset="0"/>
              </a:rPr>
              <a:t>!!!</a:t>
            </a:r>
            <a:endParaRPr lang="en-GB" sz="6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        Background  </a:t>
            </a:r>
            <a:endParaRPr lang="en-US" dirty="0"/>
          </a:p>
        </p:txBody>
      </p:sp>
      <p:sp>
        <p:nvSpPr>
          <p:cNvPr id="1048624" name="Content Placeholder 2"/>
          <p:cNvSpPr>
            <a:spLocks noGrp="1"/>
          </p:cNvSpPr>
          <p:nvPr>
            <p:ph idx="1"/>
          </p:nvPr>
        </p:nvSpPr>
        <p:spPr>
          <a:xfrm>
            <a:off x="2590800" y="1676400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                               </a:t>
            </a:r>
          </a:p>
          <a:p>
            <a:r>
              <a:rPr lang="en-US" dirty="0" smtClean="0"/>
              <a:t> HIV/AIDS stand for Human immunodeficiency virus, while AIDS stand for acquired immunodeficiency syndrome.  </a:t>
            </a:r>
            <a:endParaRPr lang="en-GB" dirty="0"/>
          </a:p>
          <a:p>
            <a:r>
              <a:rPr lang="en-US" dirty="0" smtClean="0"/>
              <a:t>HIV virus can be transmitted from  infected person to another person through</a:t>
            </a:r>
            <a:r>
              <a:rPr lang="en-GB" dirty="0" smtClean="0"/>
              <a:t> sexual intercourse, sharing of unsterilized infected instruments, blood transfusion and mother to child.</a:t>
            </a:r>
            <a:endParaRPr lang="en-GB" dirty="0"/>
          </a:p>
          <a:p>
            <a:r>
              <a:rPr lang="en-GB" dirty="0"/>
              <a:t>Preventive </a:t>
            </a:r>
            <a:r>
              <a:rPr lang="en-GB" dirty="0" smtClean="0"/>
              <a:t>measures are provision of HIV/AIDS information and its consequences and behavioural change.</a:t>
            </a:r>
            <a:endParaRPr lang="en-GB" dirty="0"/>
          </a:p>
          <a:p>
            <a:r>
              <a:rPr lang="en-GB" dirty="0" smtClean="0"/>
              <a:t>HIV/AIDS is a leading cause of mortality and infected person is also prone to other deadly diseases.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  <a:r>
              <a:rPr lang="en-GB" dirty="0" smtClean="0"/>
              <a:t>Statement of research problem</a:t>
            </a:r>
            <a:endParaRPr lang="en-US" dirty="0"/>
          </a:p>
        </p:txBody>
      </p:sp>
      <p:sp>
        <p:nvSpPr>
          <p:cNvPr id="104862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HIV /AIDS IS a global public problem and Nigeria is </a:t>
            </a:r>
            <a:r>
              <a:rPr lang="en-GB" dirty="0" smtClean="0"/>
              <a:t>non exceptional </a:t>
            </a:r>
            <a:r>
              <a:rPr lang="en-GB" dirty="0"/>
              <a:t>to the menace of this </a:t>
            </a:r>
            <a:r>
              <a:rPr lang="en-GB" dirty="0" smtClean="0"/>
              <a:t>fatal </a:t>
            </a:r>
            <a:r>
              <a:rPr lang="en-GB" dirty="0"/>
              <a:t>disease.</a:t>
            </a:r>
          </a:p>
          <a:p>
            <a:r>
              <a:rPr lang="en-GB" dirty="0"/>
              <a:t>HIV rate  </a:t>
            </a:r>
            <a:r>
              <a:rPr lang="en-GB" dirty="0" smtClean="0"/>
              <a:t>still high </a:t>
            </a:r>
            <a:r>
              <a:rPr lang="en-GB" dirty="0"/>
              <a:t>in Nigeria despite </a:t>
            </a:r>
            <a:r>
              <a:rPr lang="en-GB" dirty="0" smtClean="0"/>
              <a:t>interventions </a:t>
            </a:r>
            <a:r>
              <a:rPr lang="en-GB" dirty="0"/>
              <a:t>efforts</a:t>
            </a:r>
          </a:p>
          <a:p>
            <a:r>
              <a:rPr lang="en-GB" dirty="0"/>
              <a:t>In 2013  Nigeria account for 9% of global HIV</a:t>
            </a:r>
          </a:p>
          <a:p>
            <a:r>
              <a:rPr lang="en-GB" dirty="0"/>
              <a:t>With over 3.2 </a:t>
            </a:r>
            <a:r>
              <a:rPr lang="en-GB" dirty="0" smtClean="0"/>
              <a:t>million HIV </a:t>
            </a:r>
            <a:r>
              <a:rPr lang="en-GB" dirty="0"/>
              <a:t>infection</a:t>
            </a:r>
          </a:p>
          <a:p>
            <a:r>
              <a:rPr lang="en-GB" dirty="0"/>
              <a:t>3.2% adult </a:t>
            </a:r>
            <a:r>
              <a:rPr lang="en-GB" dirty="0" smtClean="0"/>
              <a:t>HIV prevalence</a:t>
            </a:r>
            <a:endParaRPr lang="en-GB" dirty="0"/>
          </a:p>
          <a:p>
            <a:r>
              <a:rPr lang="en-GB" dirty="0"/>
              <a:t>220,000 new </a:t>
            </a:r>
            <a:r>
              <a:rPr lang="en-GB" dirty="0" smtClean="0"/>
              <a:t>HIV </a:t>
            </a:r>
            <a:r>
              <a:rPr lang="en-GB" dirty="0"/>
              <a:t>infection</a:t>
            </a:r>
          </a:p>
          <a:p>
            <a:r>
              <a:rPr lang="en-GB" dirty="0"/>
              <a:t>210,000 AID related deaths </a:t>
            </a:r>
            <a:r>
              <a:rPr lang="en-GB" dirty="0" smtClean="0"/>
              <a:t>, which is14</a:t>
            </a:r>
            <a:r>
              <a:rPr lang="en-GB" dirty="0"/>
              <a:t>% of the </a:t>
            </a:r>
            <a:r>
              <a:rPr lang="en-GB" dirty="0" smtClean="0"/>
              <a:t>global</a:t>
            </a:r>
            <a:endParaRPr lang="en-GB" dirty="0"/>
          </a:p>
          <a:p>
            <a:r>
              <a:rPr lang="en-GB" dirty="0"/>
              <a:t>21% adults on antiretroviral treatment in Nigeria.                                                                                                                                                                         (UNAID,2013)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  <a:r>
              <a:rPr lang="en-GB" dirty="0" smtClean="0"/>
              <a:t>Sources and types of data </a:t>
            </a:r>
            <a:br>
              <a:rPr lang="en-GB" dirty="0" smtClean="0"/>
            </a:br>
            <a:r>
              <a:rPr lang="en-GB" dirty="0" smtClean="0"/>
              <a:t>     </a:t>
            </a:r>
            <a:endParaRPr lang="en-US" dirty="0"/>
          </a:p>
        </p:txBody>
      </p:sp>
      <p:sp>
        <p:nvSpPr>
          <p:cNvPr id="104864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Primary data</a:t>
            </a:r>
          </a:p>
          <a:p>
            <a:r>
              <a:rPr lang="en-GB" dirty="0"/>
              <a:t>Data: </a:t>
            </a:r>
            <a:r>
              <a:rPr lang="en-GB" dirty="0" smtClean="0"/>
              <a:t>knowledge </a:t>
            </a:r>
            <a:r>
              <a:rPr lang="en-GB" dirty="0"/>
              <a:t>of people on HIV/AIDS</a:t>
            </a:r>
          </a:p>
          <a:p>
            <a:r>
              <a:rPr lang="en-GB" dirty="0"/>
              <a:t>Source Questionnaire survey</a:t>
            </a:r>
          </a:p>
          <a:p>
            <a:r>
              <a:rPr lang="en-GB" dirty="0"/>
              <a:t>Sample: 18 years and above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GB" dirty="0" smtClean="0"/>
              <a:t>Secondary data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 smtClean="0"/>
              <a:t>Data: HIV/AIDS patients data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 smtClean="0"/>
              <a:t>Source: Hospitals</a:t>
            </a:r>
          </a:p>
          <a:p>
            <a:pPr marL="0" indent="0">
              <a:buNone/>
            </a:pPr>
            <a:endParaRPr lang="en-GB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Findings</a:t>
            </a:r>
            <a:endParaRPr lang="en-US"/>
          </a:p>
        </p:txBody>
      </p:sp>
      <p:sp>
        <p:nvSpPr>
          <p:cNvPr id="1048655" name="Content Placeholder 2"/>
          <p:cNvSpPr>
            <a:spLocks noGrp="1"/>
          </p:cNvSpPr>
          <p:nvPr>
            <p:ph idx="4294967295"/>
          </p:nvPr>
        </p:nvSpPr>
        <p:spPr>
          <a:xfrm>
            <a:off x="990600" y="1828800"/>
            <a:ext cx="8915400" cy="37782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Demographic analysis  of HIV </a:t>
            </a:r>
            <a:r>
              <a:rPr lang="en-GB" dirty="0" smtClean="0"/>
              <a:t>patients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Age; highest </a:t>
            </a:r>
            <a:r>
              <a:rPr lang="en-GB" dirty="0"/>
              <a:t>16 – 30, </a:t>
            </a:r>
            <a:r>
              <a:rPr lang="en-GB" dirty="0" smtClean="0"/>
              <a:t>50.16% which  is the maturity age and many individuals find it difficult to control their sensual emotions, they are mostly single especially male .</a:t>
            </a:r>
          </a:p>
          <a:p>
            <a:r>
              <a:rPr lang="en-GB" dirty="0" smtClean="0"/>
              <a:t> and the second category is 31-45</a:t>
            </a:r>
            <a:r>
              <a:rPr lang="en-GB" dirty="0"/>
              <a:t>, 30.33</a:t>
            </a:r>
            <a:r>
              <a:rPr lang="en-GB" dirty="0" smtClean="0"/>
              <a:t>% (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3458 frequency ) people at this age are considered youth and mostly working class and married </a:t>
            </a:r>
            <a:endParaRPr lang="en-US" sz="1600" dirty="0">
              <a:latin typeface="Calibri"/>
              <a:ea typeface="Calibri"/>
              <a:cs typeface="Times New Roman"/>
            </a:endParaRPr>
          </a:p>
          <a:p>
            <a:endParaRPr lang="en-GB" dirty="0" smtClean="0"/>
          </a:p>
          <a:p>
            <a:r>
              <a:rPr lang="en-GB" dirty="0" smtClean="0"/>
              <a:t> The lowest age that have HIV/AIDS </a:t>
            </a:r>
            <a:r>
              <a:rPr lang="en-GB" dirty="0"/>
              <a:t>is </a:t>
            </a:r>
            <a:r>
              <a:rPr lang="en-GB" dirty="0" smtClean="0"/>
              <a:t> </a:t>
            </a:r>
            <a:r>
              <a:rPr lang="en-GB" dirty="0"/>
              <a:t>0-15, 5.37% </a:t>
            </a:r>
            <a:r>
              <a:rPr lang="en-GB" dirty="0" smtClean="0"/>
              <a:t> in which majority are considered as not matured and under parental control and are in school </a:t>
            </a:r>
            <a:endParaRPr lang="en-GB" dirty="0"/>
          </a:p>
          <a:p>
            <a:r>
              <a:rPr lang="en-GB" dirty="0" smtClean="0"/>
              <a:t>Gender Female has the highest number of HIV/AIDS  with  62%  while </a:t>
            </a:r>
            <a:r>
              <a:rPr lang="en-GB" dirty="0" smtClean="0"/>
              <a:t>Male-38</a:t>
            </a:r>
            <a:r>
              <a:rPr lang="en-GB" dirty="0"/>
              <a:t>%</a:t>
            </a:r>
          </a:p>
          <a:p>
            <a:r>
              <a:rPr lang="en-GB" dirty="0" smtClean="0"/>
              <a:t>Married women has-88</a:t>
            </a:r>
            <a:r>
              <a:rPr lang="en-GB" dirty="0"/>
              <a:t>% </a:t>
            </a:r>
            <a:r>
              <a:rPr lang="en-GB" dirty="0"/>
              <a:t> </a:t>
            </a:r>
            <a:r>
              <a:rPr lang="en-GB" dirty="0" smtClean="0"/>
              <a:t>while</a:t>
            </a:r>
            <a:r>
              <a:rPr lang="en-GB" dirty="0" smtClean="0"/>
              <a:t> </a:t>
            </a:r>
            <a:r>
              <a:rPr lang="en-GB" dirty="0" smtClean="0"/>
              <a:t>Male-12</a:t>
            </a:r>
            <a:r>
              <a:rPr lang="en-GB" dirty="0" smtClean="0"/>
              <a:t>% this is because of the polygamy a man can married more than 1 wife in the study area.</a:t>
            </a:r>
            <a:endParaRPr lang="en-GB" dirty="0"/>
          </a:p>
          <a:p>
            <a:pPr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Demographic characteristics</a:t>
            </a:r>
            <a:endParaRPr lang="en-US" dirty="0"/>
          </a:p>
        </p:txBody>
      </p:sp>
      <p:graphicFrame>
        <p:nvGraphicFramePr>
          <p:cNvPr id="4194305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164906"/>
              </p:ext>
            </p:extLst>
          </p:nvPr>
        </p:nvGraphicFramePr>
        <p:xfrm>
          <a:off x="3886200" y="2438400"/>
          <a:ext cx="3396615" cy="1621979"/>
        </p:xfrm>
        <a:graphic>
          <a:graphicData uri="http://schemas.openxmlformats.org/drawingml/2006/table">
            <a:tbl>
              <a:tblPr/>
              <a:tblGrid>
                <a:gridCol w="1167765"/>
                <a:gridCol w="1257300"/>
                <a:gridCol w="97155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Age group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Frequency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Percentage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70C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0-15</a:t>
                      </a:r>
                      <a:endParaRPr lang="en-US" sz="1100">
                        <a:solidFill>
                          <a:srgbClr val="0070C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70C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541</a:t>
                      </a:r>
                      <a:endParaRPr lang="en-US" sz="1100" dirty="0">
                        <a:solidFill>
                          <a:srgbClr val="0070C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70C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5.37</a:t>
                      </a:r>
                      <a:endParaRPr lang="en-US" sz="1100" dirty="0">
                        <a:solidFill>
                          <a:srgbClr val="0070C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16-30</a:t>
                      </a:r>
                      <a:endParaRPr lang="en-US" sz="1100" dirty="0">
                        <a:solidFill>
                          <a:srgbClr val="C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5054</a:t>
                      </a:r>
                      <a:endParaRPr lang="en-US" sz="1100" dirty="0">
                        <a:solidFill>
                          <a:srgbClr val="C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50.16</a:t>
                      </a:r>
                      <a:endParaRPr lang="en-US" sz="1100" dirty="0">
                        <a:solidFill>
                          <a:srgbClr val="C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31-45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3458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34.33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1979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45 and above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1022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10.14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Total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10075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100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194306" name="Table 4"/>
          <p:cNvGraphicFramePr>
            <a:graphicFrameLocks noGrp="1"/>
          </p:cNvGraphicFramePr>
          <p:nvPr/>
        </p:nvGraphicFramePr>
        <p:xfrm>
          <a:off x="3962400" y="4724400"/>
          <a:ext cx="3173730" cy="1066800"/>
        </p:xfrm>
        <a:graphic>
          <a:graphicData uri="http://schemas.openxmlformats.org/drawingml/2006/table">
            <a:tbl>
              <a:tblPr/>
              <a:tblGrid>
                <a:gridCol w="830580"/>
                <a:gridCol w="1257300"/>
                <a:gridCol w="1085850"/>
              </a:tblGrid>
              <a:tr h="304800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Sex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Frequency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Percentage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70C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Male</a:t>
                      </a:r>
                      <a:endParaRPr lang="en-US" sz="1100" dirty="0">
                        <a:solidFill>
                          <a:srgbClr val="0070C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70C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3813</a:t>
                      </a:r>
                      <a:endParaRPr lang="en-US" sz="1100" dirty="0">
                        <a:solidFill>
                          <a:srgbClr val="0070C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70C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38</a:t>
                      </a:r>
                      <a:endParaRPr lang="en-US" sz="1100" dirty="0">
                        <a:solidFill>
                          <a:srgbClr val="0070C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Female</a:t>
                      </a:r>
                      <a:endParaRPr lang="en-US" sz="1100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6262</a:t>
                      </a:r>
                      <a:endParaRPr lang="en-US" sz="1100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62</a:t>
                      </a:r>
                      <a:endParaRPr lang="en-US" sz="1100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Total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10075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100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Spatial </a:t>
            </a:r>
            <a:r>
              <a:rPr lang="en-US" dirty="0"/>
              <a:t>Distribution </a:t>
            </a:r>
            <a:r>
              <a:rPr lang="en-US" dirty="0" smtClean="0"/>
              <a:t>of HIV/AIDS  </a:t>
            </a:r>
            <a:r>
              <a:rPr lang="en-US" dirty="0"/>
              <a:t>in Jigawa state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6582042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03844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distribution of HIV/AIS IN JIGAWA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Dutse metropolitan which is the state capital has the highest number of HIV/AID cases recorded with 42% this is because Dutse is heterogeneous town unlike other local governments.</a:t>
            </a:r>
          </a:p>
          <a:p>
            <a:r>
              <a:rPr lang="en-US" dirty="0" err="1" smtClean="0"/>
              <a:t>Hadejia</a:t>
            </a:r>
            <a:r>
              <a:rPr lang="en-US" dirty="0" smtClean="0"/>
              <a:t> is the second with 19%  </a:t>
            </a:r>
            <a:r>
              <a:rPr lang="en-US" dirty="0" err="1" smtClean="0"/>
              <a:t>Hadejia</a:t>
            </a:r>
            <a:r>
              <a:rPr lang="en-US" dirty="0" smtClean="0"/>
              <a:t> water and arable land attract people to settle from different cultural background this are among the contributory factors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Kazaure</a:t>
            </a:r>
            <a:r>
              <a:rPr lang="en-US" dirty="0" smtClean="0"/>
              <a:t> has 18%, </a:t>
            </a:r>
            <a:r>
              <a:rPr lang="en-US" dirty="0" err="1" smtClean="0"/>
              <a:t>Gwaram</a:t>
            </a:r>
            <a:r>
              <a:rPr lang="en-US" dirty="0" smtClean="0"/>
              <a:t> has 17%  while the lowest areas having the list number of </a:t>
            </a:r>
            <a:r>
              <a:rPr lang="en-US" dirty="0" err="1" smtClean="0"/>
              <a:t>Hiv</a:t>
            </a:r>
            <a:r>
              <a:rPr lang="en-US" dirty="0" smtClean="0"/>
              <a:t>/Aids include; </a:t>
            </a:r>
            <a:r>
              <a:rPr lang="en-US" dirty="0" err="1" smtClean="0"/>
              <a:t>yankwashi,Gwiwa</a:t>
            </a:r>
            <a:r>
              <a:rPr lang="en-US" dirty="0" smtClean="0"/>
              <a:t>, </a:t>
            </a:r>
            <a:r>
              <a:rPr lang="en-US" dirty="0" err="1" smtClean="0"/>
              <a:t>Buji</a:t>
            </a:r>
            <a:r>
              <a:rPr lang="en-US" dirty="0" smtClean="0"/>
              <a:t> and Roni these places are considered to be homogeneous and of less economic values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462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>
          <a:xfrm>
            <a:off x="3090322" y="1493155"/>
            <a:ext cx="8911687" cy="1280890"/>
          </a:xfrm>
        </p:spPr>
        <p:txBody>
          <a:bodyPr/>
          <a:lstStyle/>
          <a:p>
            <a:r>
              <a:rPr lang="en-GB" dirty="0"/>
              <a:t>Temporal pattern (monthly)</a:t>
            </a:r>
            <a:endParaRPr lang="en-US" dirty="0"/>
          </a:p>
        </p:txBody>
      </p:sp>
      <p:graphicFrame>
        <p:nvGraphicFramePr>
          <p:cNvPr id="4194307" name="Content Placeholder 5"/>
          <p:cNvGraphicFramePr>
            <a:graphicFrameLocks noGrp="1"/>
          </p:cNvGraphicFramePr>
          <p:nvPr>
            <p:ph idx="1"/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714</Words>
  <Application>Microsoft Office PowerPoint</Application>
  <PresentationFormat>Custom</PresentationFormat>
  <Paragraphs>98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Wisp</vt:lpstr>
      <vt:lpstr>Geographical Analysis of HIV/AIDS in Jigawa state</vt:lpstr>
      <vt:lpstr>           Background  </vt:lpstr>
      <vt:lpstr> Statement of research problem</vt:lpstr>
      <vt:lpstr> Sources and types of data       </vt:lpstr>
      <vt:lpstr>Findings</vt:lpstr>
      <vt:lpstr>Demographic characteristics</vt:lpstr>
      <vt:lpstr>Spatial Distribution of HIV/AIDS  in Jigawa state </vt:lpstr>
      <vt:lpstr>Spatial distribution of HIV/AIS IN JIGAWA STATE</vt:lpstr>
      <vt:lpstr>Temporal pattern (monthly)</vt:lpstr>
      <vt:lpstr>Temporal pattern (yearly)</vt:lpstr>
      <vt:lpstr>Descriptive statistics of the results   </vt:lpstr>
      <vt:lpstr>Recommendation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Geographical Analysis of hiv/aids in Jigawa state</dc:title>
  <dc:creator>Unknown User</dc:creator>
  <cp:lastModifiedBy>AUWALU HABIBU</cp:lastModifiedBy>
  <cp:revision>14</cp:revision>
  <dcterms:created xsi:type="dcterms:W3CDTF">2019-09-15T08:11:53Z</dcterms:created>
  <dcterms:modified xsi:type="dcterms:W3CDTF">2024-04-08T12:24:18Z</dcterms:modified>
</cp:coreProperties>
</file>