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57" r:id="rId6"/>
    <p:sldId id="258" r:id="rId7"/>
    <p:sldId id="259" r:id="rId8"/>
    <p:sldId id="285" r:id="rId9"/>
    <p:sldId id="262" r:id="rId10"/>
    <p:sldId id="287" r:id="rId11"/>
    <p:sldId id="288" r:id="rId12"/>
    <p:sldId id="286" r:id="rId13"/>
    <p:sldId id="289" r:id="rId14"/>
    <p:sldId id="261" r:id="rId15"/>
    <p:sldId id="290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91" r:id="rId31"/>
    <p:sldId id="292" r:id="rId32"/>
    <p:sldId id="293" r:id="rId33"/>
    <p:sldId id="294" r:id="rId34"/>
    <p:sldId id="295" r:id="rId35"/>
    <p:sldId id="308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7" r:id="rId45"/>
    <p:sldId id="304" r:id="rId46"/>
    <p:sldId id="305" r:id="rId47"/>
    <p:sldId id="309" r:id="rId48"/>
    <p:sldId id="310" r:id="rId49"/>
    <p:sldId id="306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9" r:id="rId58"/>
    <p:sldId id="318" r:id="rId59"/>
    <p:sldId id="322" r:id="rId60"/>
    <p:sldId id="320" r:id="rId61"/>
    <p:sldId id="323" r:id="rId62"/>
    <p:sldId id="321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F61EDA-79BF-49AA-9698-1DD26EE821A7}">
          <p14:sldIdLst>
            <p14:sldId id="256"/>
          </p14:sldIdLst>
        </p14:section>
        <p14:section name="无标题节" id="{00555E82-6628-4F08-8CD4-04C3D64C9F52}">
          <p14:sldIdLst>
            <p14:sldId id="284"/>
            <p14:sldId id="257"/>
            <p14:sldId id="258"/>
            <p14:sldId id="259"/>
            <p14:sldId id="285"/>
            <p14:sldId id="262"/>
            <p14:sldId id="287"/>
            <p14:sldId id="288"/>
            <p14:sldId id="286"/>
            <p14:sldId id="289"/>
            <p14:sldId id="261"/>
            <p14:sldId id="29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7"/>
            <p14:sldId id="304"/>
            <p14:sldId id="305"/>
            <p14:sldId id="309"/>
            <p14:sldId id="310"/>
            <p14:sldId id="306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  <p14:sldId id="322"/>
            <p14:sldId id="320"/>
            <p14:sldId id="323"/>
            <p14:sldId id="32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驰" initials="CFC4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CC00"/>
    <a:srgbClr val="EA0000"/>
    <a:srgbClr val="00FF00"/>
    <a:srgbClr val="99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7134" autoAdjust="0"/>
  </p:normalViewPr>
  <p:slideViewPr>
    <p:cSldViewPr>
      <p:cViewPr varScale="1">
        <p:scale>
          <a:sx n="82" d="100"/>
          <a:sy n="82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B924-339E-48ED-B778-D28F1F8648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声明：很炫的动画效果，是网上别的网友的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，很烂动画效果的，是我自己做的。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对谁生效呢？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评分</a:t>
            </a: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1-10</a:t>
            </a:r>
            <a:r>
              <a:rPr lang="zh-CN" altLang="en-US" baseline="0" dirty="0" smtClean="0"/>
              <a:t>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当发现复制来的正则在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里正常，而在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却无法使用的时候，会去想为什么会这样，慢慢的，你就知道正则流派与引擎了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各种工具按照自己的定义去发展，完善正则，由于不统一，变分为这么多流派。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所以，网上搜来的适用于</a:t>
            </a:r>
            <a:r>
              <a:rPr lang="en-US" altLang="zh-CN" dirty="0" smtClean="0"/>
              <a:t>PHP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.NET</a:t>
            </a:r>
            <a:r>
              <a:rPr lang="zh-CN" altLang="en-US" baseline="0" dirty="0" smtClean="0"/>
              <a:t>的</a:t>
            </a:r>
            <a:r>
              <a:rPr lang="zh-CN" altLang="en-US" dirty="0" smtClean="0"/>
              <a:t>正则是不一定能直接用在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中的。</a:t>
            </a:r>
            <a:endParaRPr lang="en-US" altLang="zh-CN" dirty="0" smtClean="0"/>
          </a:p>
          <a:p>
            <a:r>
              <a:rPr lang="zh-CN" altLang="en-US" dirty="0" smtClean="0"/>
              <a:t>环视，很多人翻译为</a:t>
            </a:r>
            <a:r>
              <a:rPr lang="zh-CN" altLang="en-US" baseline="0" dirty="0" smtClean="0"/>
              <a:t> 零宽断言。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固化分组很多人翻译为 最小原子组</a:t>
            </a:r>
            <a:endParaRPr lang="en-US" altLang="zh-CN" baseline="0" dirty="0" smtClean="0"/>
          </a:p>
          <a:p>
            <a:r>
              <a:rPr lang="zh-CN" altLang="en-US" baseline="0" dirty="0" smtClean="0"/>
              <a:t>区分</a:t>
            </a:r>
            <a:r>
              <a:rPr lang="en-US" altLang="zh-CN" baseline="0" dirty="0" smtClean="0"/>
              <a:t>NFA\DNA</a:t>
            </a:r>
            <a:r>
              <a:rPr lang="zh-CN" altLang="en-US" baseline="0" dirty="0" smtClean="0"/>
              <a:t>的最简单的办法，看忽略有限量词是否被支持，可以用多选分支来测试。比如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中的测试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越来越绕，越来越晕了，到底是不是要继续？有必要了解的这么深入吗？</a:t>
            </a:r>
            <a:endParaRPr lang="en-US" altLang="zh-CN" dirty="0" smtClean="0"/>
          </a:p>
          <a:p>
            <a:r>
              <a:rPr lang="zh-CN" altLang="en-US" dirty="0" smtClean="0"/>
              <a:t>正则能写出来，但很烂，不精确，效率低</a:t>
            </a:r>
            <a:endParaRPr lang="en-US" altLang="zh-CN" dirty="0" smtClean="0"/>
          </a:p>
          <a:p>
            <a:r>
              <a:rPr lang="zh-CN" altLang="en-US" dirty="0" smtClean="0"/>
              <a:t>为啥有的页面处理起来不超时，而有的却超时了？</a:t>
            </a:r>
            <a:endParaRPr lang="en-US" altLang="zh-CN" dirty="0" smtClean="0"/>
          </a:p>
          <a:p>
            <a:r>
              <a:rPr lang="zh-CN" altLang="en-US" dirty="0" smtClean="0"/>
              <a:t>为啥有的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瞬间交给后端脚本，而有的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却要处理这么久？</a:t>
            </a:r>
            <a:r>
              <a:rPr lang="zh-CN" altLang="en-US" baseline="0" dirty="0" smtClean="0"/>
              <a:t> 原因在哪里？那时系统负载高了？网络慢了？不，是正则写的太烂了，不同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处理起来不一样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脚本语言的变量 是如何被编译器扫描的？怎么识别哪个是变量，那个是 字符的？</a:t>
            </a:r>
            <a:r>
              <a:rPr lang="en-US" altLang="zh-CN" baseline="0" dirty="0" smtClean="0"/>
              <a:t>DB</a:t>
            </a:r>
            <a:r>
              <a:rPr lang="zh-CN" altLang="en-US" baseline="0" dirty="0" smtClean="0"/>
              <a:t>语法分析器是如何分析</a:t>
            </a:r>
            <a:r>
              <a:rPr lang="en-US" altLang="zh-CN" baseline="0" dirty="0" smtClean="0"/>
              <a:t>DBA</a:t>
            </a:r>
            <a:r>
              <a:rPr lang="zh-CN" altLang="en-US" baseline="0" dirty="0" smtClean="0"/>
              <a:t>输入的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字符串的？如何判断那个是 表名，那个是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后的条件的？复杂的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语句是如何被分析认为是子查询的？如果你想了解，那么继续前行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个字符，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刚开始接触电脑时候，总会遇到以上几种情况，于是乎，我学会使用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的搜索功能</a:t>
            </a:r>
            <a:r>
              <a:rPr lang="zh-CN" altLang="en-US" sz="1200" dirty="0" smtClean="0">
                <a:latin typeface="+mn-lt"/>
                <a:ea typeface="+mn-ea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有点绕，有点乱，来个例子吧。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备选状态是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引擎的精华。</a:t>
            </a:r>
            <a:endParaRPr lang="en-US" altLang="zh-CN" dirty="0" smtClean="0"/>
          </a:p>
          <a:p>
            <a:r>
              <a:rPr lang="zh-CN" altLang="en-US" dirty="0" smtClean="0"/>
              <a:t>如果字符串是</a:t>
            </a:r>
            <a:r>
              <a:rPr lang="en-US" altLang="zh-CN" dirty="0" smtClean="0"/>
              <a:t>ac</a:t>
            </a:r>
            <a:r>
              <a:rPr lang="zh-CN" altLang="en-US" dirty="0" smtClean="0"/>
              <a:t>，那么备选状态会被启用，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匹配完之后，交给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匹配了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之后，结束。这里启用的备选状态叫回溯。是</a:t>
            </a:r>
            <a:r>
              <a:rPr lang="en-US" altLang="zh-CN" baseline="0" dirty="0" smtClean="0"/>
              <a:t>NFA</a:t>
            </a:r>
            <a:r>
              <a:rPr lang="zh-CN" altLang="en-US" baseline="0" dirty="0" smtClean="0"/>
              <a:t>引擎跟</a:t>
            </a:r>
            <a:r>
              <a:rPr lang="en-US" altLang="zh-CN" baseline="0" dirty="0" smtClean="0"/>
              <a:t>DFA</a:t>
            </a:r>
            <a:r>
              <a:rPr lang="zh-CN" altLang="en-US" baseline="0" dirty="0" smtClean="0"/>
              <a:t>的最大区别，也是正则写的不好的时候，最会出现问题的地方。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如果字符是</a:t>
            </a:r>
            <a:r>
              <a:rPr lang="en-US" altLang="zh-CN" baseline="0" dirty="0" err="1" smtClean="0"/>
              <a:t>adc</a:t>
            </a:r>
            <a:r>
              <a:rPr lang="zh-CN" altLang="en-US" baseline="0" dirty="0" smtClean="0"/>
              <a:t>呢？又会如何匹配？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忽略优先量词是如何匹配的？ </a:t>
            </a:r>
            <a:r>
              <a:rPr lang="en-US" altLang="zh-CN" baseline="0" dirty="0" err="1" smtClean="0"/>
              <a:t>ab</a:t>
            </a:r>
            <a:r>
              <a:rPr lang="en-US" altLang="zh-CN" baseline="0" dirty="0" smtClean="0"/>
              <a:t>??c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事例，</a:t>
            </a:r>
            <a:r>
              <a:rPr lang="en-US" altLang="zh-CN" dirty="0" err="1" smtClean="0"/>
              <a:t>regexbuddy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中搜索 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文件中 不是以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开头的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的背景图片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先别忙，先看下回溯。。。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</a:t>
            </a:r>
            <a:r>
              <a:rPr lang="en-US" altLang="zh-CN" dirty="0" err="1" smtClean="0"/>
              <a:t>regexbuddy</a:t>
            </a:r>
            <a:r>
              <a:rPr lang="zh-CN" altLang="en-US" dirty="0" smtClean="0"/>
              <a:t>验证一下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还记得刚刚的“备份状态”吗？还记得是哪个元字符引起的吗？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备份状态是如何做选择的？有多个备份点的时候，选择哪个？，后进先出</a:t>
            </a:r>
            <a:endParaRPr lang="zh-CN" altLang="en-US" dirty="0" smtClean="0"/>
          </a:p>
          <a:p>
            <a:r>
              <a:rPr lang="zh-CN" altLang="en-US" dirty="0" smtClean="0"/>
              <a:t>回溯是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引擎的最帮的有点，但同时，使用不当，也是致命的弱点。</a:t>
            </a:r>
            <a:endParaRPr lang="en-US" altLang="zh-CN" dirty="0" smtClean="0"/>
          </a:p>
          <a:p>
            <a:r>
              <a:rPr lang="zh-CN" altLang="en-US" dirty="0" smtClean="0"/>
              <a:t>回溯次数多，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的堆栈溢出，但有回溯次数限制，不然，或许又</a:t>
            </a:r>
            <a:r>
              <a:rPr lang="zh-CN" altLang="en-US" baseline="0" dirty="0" smtClean="0"/>
              <a:t>成为一个溢出漏洞了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\d*</a:t>
            </a:r>
            <a:r>
              <a:rPr lang="zh-CN" altLang="en-US" dirty="0" smtClean="0"/>
              <a:t>的话，对于小数点后面为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位数字（</a:t>
            </a:r>
            <a:r>
              <a:rPr lang="en-US" altLang="zh-CN" dirty="0" smtClean="0"/>
              <a:t>154.356</a:t>
            </a:r>
            <a:r>
              <a:rPr lang="zh-CN" altLang="en-US" dirty="0" smtClean="0"/>
              <a:t>那个）的字符串也做了处理，无用功。</a:t>
            </a:r>
            <a:endParaRPr lang="en-US" altLang="zh-CN" dirty="0" smtClean="0"/>
          </a:p>
          <a:p>
            <a:r>
              <a:rPr lang="zh-CN" altLang="en-US" dirty="0" smtClean="0"/>
              <a:t>红色部分的表达式，是如何处理最后一个字符（</a:t>
            </a:r>
            <a:r>
              <a:rPr lang="en-US" altLang="zh-CN" dirty="0" smtClean="0"/>
              <a:t>154.356</a:t>
            </a:r>
            <a:r>
              <a:rPr lang="zh-CN" altLang="en-US" dirty="0" smtClean="0"/>
              <a:t>那个）例子的？</a:t>
            </a:r>
            <a:r>
              <a:rPr lang="en-US" altLang="zh-CN" dirty="0" smtClean="0"/>
              <a:t>$1</a:t>
            </a:r>
            <a:r>
              <a:rPr lang="zh-CN" altLang="en-US" dirty="0" smtClean="0"/>
              <a:t>的结果是多少呢？ 被处理成</a:t>
            </a:r>
            <a:r>
              <a:rPr lang="en-US" altLang="zh-CN" dirty="0" smtClean="0"/>
              <a:t>154.35</a:t>
            </a:r>
            <a:r>
              <a:rPr lang="zh-CN" altLang="en-US" dirty="0" smtClean="0"/>
              <a:t>了，显然，是错的。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回忆下我们了解关于量词的几个元字符</a:t>
            </a:r>
            <a:r>
              <a:rPr lang="zh-CN" altLang="en-US" baseline="0" dirty="0" smtClean="0"/>
              <a:t> 量词优先、忽略优先量词，这里有个占有优先量词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修饰符跟语言有关，转义字符，比如匹配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，在正则里要转义一次为</a:t>
            </a:r>
            <a:r>
              <a:rPr lang="en-US" altLang="zh-CN" dirty="0" smtClean="0"/>
              <a:t>\\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里再转义一次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\\\\</a:t>
            </a:r>
            <a:endParaRPr lang="en-US" altLang="zh-CN" baseline="0" dirty="0" smtClean="0"/>
          </a:p>
          <a:p>
            <a:r>
              <a:rPr lang="zh-CN" altLang="en-US" dirty="0" smtClean="0"/>
              <a:t>看语言如何选择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php</a:t>
            </a:r>
            <a:r>
              <a:rPr lang="en-US" altLang="zh-CN" baseline="0" dirty="0" smtClean="0"/>
              <a:t> /…/</a:t>
            </a:r>
            <a:r>
              <a:rPr lang="en-US" altLang="zh-CN" baseline="0" dirty="0" err="1" smtClean="0"/>
              <a:t>iu</a:t>
            </a:r>
            <a:r>
              <a:rPr lang="en-US" altLang="zh-CN" baseline="0" dirty="0" smtClean="0"/>
              <a:t>   JAVA\PYTHON  </a:t>
            </a:r>
            <a:r>
              <a:rPr lang="zh-CN" altLang="en-US" baseline="0" dirty="0" smtClean="0"/>
              <a:t>正则函数中多个参数</a:t>
            </a:r>
            <a:r>
              <a:rPr lang="en-US" altLang="zh-CN" baseline="0" dirty="0" err="1" smtClean="0"/>
              <a:t>re.IGNORECASE</a:t>
            </a:r>
            <a:r>
              <a:rPr lang="en-US" altLang="zh-CN" baseline="0" dirty="0" smtClean="0"/>
              <a:t>  </a:t>
            </a:r>
            <a:endParaRPr lang="en-US" altLang="zh-CN" baseline="0" dirty="0" smtClean="0"/>
          </a:p>
          <a:p>
            <a:r>
              <a:rPr lang="zh-CN" altLang="en-US" baseline="0" dirty="0" smtClean="0"/>
              <a:t>表达式主导可理解为 用表达式去匹配字符。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运维处理：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重写，日志匹配，日志分割等（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程序：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、生日、用户名、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、域名判断处理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r>
              <a:rPr lang="en-US" altLang="zh-CN" dirty="0" smtClean="0"/>
              <a:t>SELECT ‘</a:t>
            </a:r>
            <a:r>
              <a:rPr lang="en-US" altLang="zh-CN" dirty="0" err="1" smtClean="0"/>
              <a:t>fofo</a:t>
            </a:r>
            <a:r>
              <a:rPr lang="en-US" altLang="zh-CN" dirty="0" smtClean="0"/>
              <a:t>’ REGEXP ‘^</a:t>
            </a:r>
            <a:r>
              <a:rPr lang="en-US" altLang="zh-CN" dirty="0" err="1" smtClean="0"/>
              <a:t>fo</a:t>
            </a:r>
            <a:r>
              <a:rPr lang="en-US" altLang="zh-CN" dirty="0" smtClean="0"/>
              <a:t>’; </a:t>
            </a:r>
            <a:r>
              <a:rPr lang="zh-CN" altLang="en-US" dirty="0" smtClean="0"/>
              <a:t>（暂不考虑效率）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那时还年轻，写的几个匹配的正则都不严谨，精确。。。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号、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的误匹配。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、日期的漏匹配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这个表达式会为字符串中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&lt;/div&gt;</a:t>
            </a:r>
            <a:r>
              <a:rPr lang="zh-CN" altLang="en-US" dirty="0" smtClean="0"/>
              <a:t>的每一步都保存结果。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都可以实现目的，但区别呢？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最左优先原则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流程，关于为啥把原理放后面来讲，我觉得开始，一般人对他不关注，不关心，只想知道如何实现如何优化，当到了一定程度，遇到瓶颈，不知道如何更好的做优化的时候，才会想去理解原理。所以，放到这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回归最初。</a:t>
            </a:r>
            <a:r>
              <a:rPr lang="zh-CN" altLang="en-US" smtClean="0"/>
              <a:t>新手不知道引擎、流派。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本周我事情多，加上本人生性懒惰，以及时间仓促，整理不到位，以及我个人水平较差，望各位海涵。有不足之处，各位斧正。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两个都可以，至于区别，以后再议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缺点太长了。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概念，反正就是一对比较乱的字符串。。。</a:t>
            </a:r>
            <a:endParaRPr lang="en-US" altLang="zh-CN" dirty="0" smtClean="0"/>
          </a:p>
          <a:p>
            <a:r>
              <a:rPr lang="zh-CN" altLang="en-US" dirty="0" smtClean="0"/>
              <a:t>正则里，字符串分字符与元字符，元字符就是在正则里表示其他意思的字符。非元字符表示他自己</a:t>
            </a:r>
            <a:endParaRPr lang="en-US" altLang="zh-CN" dirty="0" smtClean="0"/>
          </a:p>
          <a:p>
            <a:r>
              <a:rPr lang="zh-CN" altLang="en-US" dirty="0" smtClean="0"/>
              <a:t>蓝色匹配的是字符串。黄色表示匹配的是位置。绿色表示匹配字符的个数长度。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^(</a:t>
            </a:r>
            <a:r>
              <a:rPr lang="zh-CN" altLang="en-US" dirty="0" smtClean="0"/>
              <a:t>脱字符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字符在</a:t>
            </a:r>
            <a:r>
              <a:rPr lang="zh-CN" altLang="en-US" baseline="0" dirty="0" smtClean="0"/>
              <a:t> 字符组内代表 排除的意思。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字符 在字符组中 ，如果在字符范围前，则 表示 他本身，无需转移，如果在两个字符中间，则表示两个字符的区间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可以理解为</a:t>
            </a:r>
            <a:r>
              <a:rPr lang="en-US" altLang="zh-CN" baseline="0" dirty="0" smtClean="0"/>
              <a:t>if  else </a:t>
            </a:r>
            <a:r>
              <a:rPr lang="zh-CN" altLang="en-US" baseline="0" dirty="0" smtClean="0"/>
              <a:t>，例子中的 </a:t>
            </a: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指的是谁跟谁的或者关系？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9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9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9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9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bencz.blogbus.com/" TargetMode="External"/><Relationship Id="rId3" Type="http://schemas.openxmlformats.org/officeDocument/2006/relationships/hyperlink" Target="http://iregex.org/" TargetMode="External"/><Relationship Id="rId2" Type="http://schemas.openxmlformats.org/officeDocument/2006/relationships/hyperlink" Target="http://blog.csdn.net/lxcnn" TargetMode="External"/><Relationship Id="rId1" Type="http://schemas.openxmlformats.org/officeDocument/2006/relationships/hyperlink" Target="http://www.cnxc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357562"/>
            <a:ext cx="6480048" cy="1163010"/>
          </a:xfrm>
        </p:spPr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503282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http://www.cnxct.com/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4376572"/>
            <a:ext cx="11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CFC4N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770159"/>
            <a:ext cx="285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</a:t>
            </a:r>
            <a:r>
              <a:rPr lang="en-US" altLang="zh-CN" sz="3600" dirty="0" smtClean="0"/>
              <a:t>QQ</a:t>
            </a:r>
            <a:r>
              <a:rPr lang="zh-CN" altLang="en-US" sz="3600" dirty="0" smtClean="0"/>
              <a:t>号：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4470" y="2423707"/>
            <a:ext cx="5439737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\d+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471" y="2977749"/>
            <a:ext cx="581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匹配结果：</a:t>
            </a:r>
            <a:endParaRPr lang="en-US" altLang="zh-CN" sz="3600" dirty="0" smtClean="0"/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1" y="4005064"/>
            <a:ext cx="55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1234567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222222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8888888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   \w   \d   ()   []  \W  \s  \S ……</a:t>
            </a:r>
            <a:r>
              <a:rPr lang="zh-CN" altLang="en-US" dirty="0" smtClean="0"/>
              <a:t>这些都是什么意思？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(?&gt;)  (?&lt;=) (?&lt;!)  </a:t>
            </a:r>
            <a:r>
              <a:rPr lang="en-US" altLang="zh-CN" dirty="0"/>
              <a:t>(?P&lt;name&gt;) \p{</a:t>
            </a:r>
            <a:r>
              <a:rPr lang="en-US" altLang="zh-CN" dirty="0" err="1"/>
              <a:t>Inname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这些又是些什么呢？</a:t>
            </a:r>
            <a:endParaRPr lang="en-US" altLang="zh-CN" dirty="0" smtClean="0"/>
          </a:p>
          <a:p>
            <a:r>
              <a:rPr lang="en-US" altLang="zh-CN" dirty="0"/>
              <a:t>\x{4e00}-\x{9fa5} \x80-\</a:t>
            </a:r>
            <a:r>
              <a:rPr lang="en-US" altLang="zh-CN" dirty="0" err="1" smtClean="0"/>
              <a:t>xff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这些呢？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概念</a:t>
            </a:r>
            <a:r>
              <a:rPr lang="en-US" altLang="zh-CN" dirty="0"/>
              <a:t> </a:t>
            </a:r>
            <a:r>
              <a:rPr lang="en-US" altLang="zh-CN" dirty="0" smtClean="0"/>
              <a:t> !@#$%^&amp;**&amp;%#@%</a:t>
            </a:r>
            <a:endParaRPr lang="en-US" altLang="zh-CN" dirty="0" smtClean="0"/>
          </a:p>
          <a:p>
            <a:r>
              <a:rPr lang="zh-CN" altLang="en-US" dirty="0" smtClean="0"/>
              <a:t>元字符：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>
                <a:solidFill>
                  <a:srgbClr val="0099FF"/>
                </a:solidFill>
              </a:rPr>
              <a:t> </a:t>
            </a:r>
            <a:r>
              <a:rPr lang="en-US" altLang="zh-CN" sz="2300" dirty="0" smtClean="0">
                <a:solidFill>
                  <a:srgbClr val="0099FF"/>
                </a:solidFill>
              </a:rPr>
              <a:t>.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除换行以外的其他任意字符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</a:t>
            </a:r>
            <a:r>
              <a:rPr lang="zh-CN" altLang="en-US" sz="2300" dirty="0" smtClean="0">
                <a:solidFill>
                  <a:srgbClr val="0099FF"/>
                </a:solidFill>
              </a:rPr>
              <a:t>空白字符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除空白字符以外的任意字符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字母、数字、下划线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除了字母、数字、下划线以外的任意字符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 </a:t>
            </a:r>
            <a:r>
              <a:rPr lang="en-US" altLang="zh-CN" sz="2300" dirty="0" smtClean="0">
                <a:solidFill>
                  <a:srgbClr val="0099FF"/>
                </a:solidFill>
              </a:rPr>
              <a:t>0-9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除了数字之外的任意字符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…… </a:t>
            </a:r>
            <a:r>
              <a:rPr lang="zh-CN" altLang="en-US" sz="2300" dirty="0" smtClean="0">
                <a:solidFill>
                  <a:srgbClr val="0099FF"/>
                </a:solidFill>
              </a:rPr>
              <a:t>等等等等</a:t>
            </a:r>
            <a:endParaRPr lang="en-US" altLang="zh-CN" sz="2300" dirty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\b  </a:t>
            </a:r>
            <a:r>
              <a:rPr lang="zh-CN" altLang="en-US" sz="2200" dirty="0" smtClean="0">
                <a:solidFill>
                  <a:srgbClr val="FFFF00"/>
                </a:solidFill>
              </a:rPr>
              <a:t>单词边界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^ 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字符串的开始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$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字符串结束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(?=…)  </a:t>
            </a:r>
            <a:r>
              <a:rPr lang="zh-CN" altLang="en-US" sz="2200" dirty="0" smtClean="0">
                <a:solidFill>
                  <a:srgbClr val="FFFF00"/>
                </a:solidFill>
              </a:rPr>
              <a:t>环视</a:t>
            </a:r>
            <a:r>
              <a:rPr lang="en-US" altLang="zh-CN" sz="2200" dirty="0" smtClean="0">
                <a:solidFill>
                  <a:srgbClr val="FFFF00"/>
                </a:solidFill>
              </a:rPr>
              <a:t>(</a:t>
            </a:r>
            <a:r>
              <a:rPr lang="zh-CN" altLang="en-US" sz="2200" dirty="0" smtClean="0">
                <a:solidFill>
                  <a:srgbClr val="FFFF00"/>
                </a:solidFill>
              </a:rPr>
              <a:t>零宽断言</a:t>
            </a:r>
            <a:r>
              <a:rPr lang="en-US" altLang="zh-CN" sz="2200" dirty="0" smtClean="0">
                <a:solidFill>
                  <a:srgbClr val="FFFF00"/>
                </a:solidFill>
              </a:rPr>
              <a:t>) </a:t>
            </a:r>
            <a:r>
              <a:rPr lang="zh-CN" altLang="en-US" sz="2200" dirty="0" smtClean="0">
                <a:solidFill>
                  <a:srgbClr val="FFFF00"/>
                </a:solidFill>
              </a:rPr>
              <a:t>后面的字符串符合表达式</a:t>
            </a:r>
            <a:r>
              <a:rPr lang="en-US" altLang="zh-CN" sz="2200" dirty="0" smtClean="0">
                <a:solidFill>
                  <a:srgbClr val="FFFF00"/>
                </a:solidFill>
              </a:rPr>
              <a:t>…</a:t>
            </a:r>
            <a:r>
              <a:rPr lang="zh-CN" altLang="en-US" sz="2200" dirty="0" smtClean="0">
                <a:solidFill>
                  <a:srgbClr val="FFFF00"/>
                </a:solidFill>
              </a:rPr>
              <a:t>的时候的位置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(?!) 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*    0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+   1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?  0 </a:t>
            </a:r>
            <a:r>
              <a:rPr lang="zh-CN" altLang="en-US" sz="2200" dirty="0" smtClean="0">
                <a:solidFill>
                  <a:srgbClr val="00FF00"/>
                </a:solidFill>
              </a:rPr>
              <a:t>或者</a:t>
            </a:r>
            <a:r>
              <a:rPr lang="en-US" altLang="zh-CN" sz="2200" dirty="0" smtClean="0">
                <a:solidFill>
                  <a:srgbClr val="00FF00"/>
                </a:solidFill>
              </a:rPr>
              <a:t>1 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{n} 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{n,}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重复至少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 {</a:t>
            </a:r>
            <a:r>
              <a:rPr lang="en-US" altLang="zh-CN" sz="2200" dirty="0" err="1" smtClean="0">
                <a:solidFill>
                  <a:srgbClr val="00FF00"/>
                </a:solidFill>
              </a:rPr>
              <a:t>n,m</a:t>
            </a:r>
            <a:r>
              <a:rPr lang="en-US" altLang="zh-CN" sz="2200" dirty="0" smtClean="0">
                <a:solidFill>
                  <a:srgbClr val="00FF00"/>
                </a:solidFill>
              </a:rPr>
              <a:t>}   n</a:t>
            </a:r>
            <a:r>
              <a:rPr lang="zh-CN" altLang="en-US" sz="2200" dirty="0" smtClean="0">
                <a:solidFill>
                  <a:srgbClr val="00FF00"/>
                </a:solidFill>
              </a:rPr>
              <a:t>到</a:t>
            </a:r>
            <a:r>
              <a:rPr lang="en-US" altLang="zh-CN" sz="2200" dirty="0" smtClean="0">
                <a:solidFill>
                  <a:srgbClr val="00FF00"/>
                </a:solidFill>
              </a:rPr>
              <a:t>m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[]  </a:t>
            </a:r>
            <a:r>
              <a:rPr lang="zh-CN" altLang="en-US" sz="2200" dirty="0" smtClean="0">
                <a:solidFill>
                  <a:srgbClr val="00FF00"/>
                </a:solidFill>
              </a:rPr>
              <a:t>字符组，字符范围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() </a:t>
            </a:r>
            <a:r>
              <a:rPr lang="zh-CN" altLang="en-US" sz="2200" dirty="0">
                <a:solidFill>
                  <a:srgbClr val="00FF00"/>
                </a:solidFill>
              </a:rPr>
              <a:t> </a:t>
            </a:r>
            <a:r>
              <a:rPr lang="zh-CN" altLang="en-US" sz="2200" dirty="0" smtClean="0">
                <a:solidFill>
                  <a:srgbClr val="00FF00"/>
                </a:solidFill>
              </a:rPr>
              <a:t>捕获组（子表达式）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……  </a:t>
            </a:r>
            <a:r>
              <a:rPr lang="zh-CN" altLang="en-US" sz="2200" dirty="0">
                <a:solidFill>
                  <a:srgbClr val="00FF00"/>
                </a:solidFill>
              </a:rPr>
              <a:t>等等</a:t>
            </a:r>
            <a:endParaRPr lang="en-US" altLang="zh-CN" sz="2200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dirty="0"/>
              <a:t>字符组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[0-9]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</a:t>
            </a:r>
            <a:r>
              <a:rPr lang="en-US" altLang="zh-CN" sz="2300" dirty="0" smtClean="0">
                <a:solidFill>
                  <a:srgbClr val="0099FF"/>
                </a:solidFill>
              </a:rPr>
              <a:t>0</a:t>
            </a:r>
            <a:r>
              <a:rPr lang="zh-CN" altLang="en-US" sz="2300" dirty="0" smtClean="0">
                <a:solidFill>
                  <a:srgbClr val="0099FF"/>
                </a:solidFill>
              </a:rPr>
              <a:t>到数组</a:t>
            </a:r>
            <a:r>
              <a:rPr lang="en-US" altLang="zh-CN" sz="2300" dirty="0" smtClean="0">
                <a:solidFill>
                  <a:srgbClr val="0099FF"/>
                </a:solidFill>
              </a:rPr>
              <a:t>9</a:t>
            </a:r>
            <a:r>
              <a:rPr lang="zh-CN" altLang="en-US" sz="2300" dirty="0" smtClean="0">
                <a:solidFill>
                  <a:srgbClr val="0099FF"/>
                </a:solidFill>
              </a:rPr>
              <a:t>之间的任意</a:t>
            </a:r>
            <a:r>
              <a:rPr lang="zh-CN" altLang="en-US" sz="2300" b="1" u="sng" dirty="0" smtClean="0">
                <a:solidFill>
                  <a:srgbClr val="0099FF"/>
                </a:solidFill>
              </a:rPr>
              <a:t>一个</a:t>
            </a:r>
            <a:endParaRPr lang="en-US" altLang="zh-CN" sz="2300" b="1" u="sng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[a-z]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a</a:t>
            </a:r>
            <a:r>
              <a:rPr lang="zh-CN" altLang="en-US" sz="23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z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[^</a:t>
            </a:r>
            <a:r>
              <a:rPr lang="en-US" altLang="zh-CN" sz="2300" dirty="0" err="1" smtClean="0">
                <a:solidFill>
                  <a:srgbClr val="0099FF"/>
                </a:solidFill>
              </a:rPr>
              <a:t>cfC</a:t>
            </a:r>
            <a:r>
              <a:rPr lang="en-US" altLang="zh-CN" sz="2300" dirty="0" smtClean="0">
                <a:solidFill>
                  <a:srgbClr val="0099FF"/>
                </a:solidFill>
              </a:rPr>
              <a:t>]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  </a:t>
            </a:r>
            <a:r>
              <a:rPr lang="en-US" altLang="zh-CN" sz="2300" dirty="0" smtClean="0">
                <a:solidFill>
                  <a:srgbClr val="0099FF"/>
                </a:solidFill>
              </a:rPr>
              <a:t>c   f    C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[\u4e00-\u9fa5] </a:t>
            </a:r>
            <a:r>
              <a:rPr lang="zh-CN" altLang="en-US" sz="2200" dirty="0" smtClean="0">
                <a:solidFill>
                  <a:srgbClr val="00FF00"/>
                </a:solidFill>
              </a:rPr>
              <a:t>汉字中的任意一个汉字 </a:t>
            </a:r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[^a-z]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除了字母 </a:t>
            </a:r>
            <a:r>
              <a:rPr lang="en-US" altLang="zh-CN" sz="2200" dirty="0" smtClean="0">
                <a:solidFill>
                  <a:srgbClr val="0099FF"/>
                </a:solidFill>
              </a:rPr>
              <a:t>a 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[^-a-c]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 </a:t>
            </a:r>
            <a:r>
              <a:rPr lang="en-US" altLang="zh-CN" sz="2200" dirty="0" smtClean="0">
                <a:solidFill>
                  <a:srgbClr val="0099FF"/>
                </a:solidFill>
              </a:rPr>
              <a:t>-  </a:t>
            </a:r>
            <a:r>
              <a:rPr lang="zh-CN" altLang="en-US" sz="2200" dirty="0" smtClean="0">
                <a:solidFill>
                  <a:srgbClr val="0099FF"/>
                </a:solidFill>
              </a:rPr>
              <a:t>字符以及字母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a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|   </a:t>
            </a:r>
            <a:r>
              <a:rPr lang="zh-CN" altLang="en-US" sz="2200" dirty="0" smtClean="0">
                <a:solidFill>
                  <a:srgbClr val="0099FF"/>
                </a:solidFill>
              </a:rPr>
              <a:t>多选分支，或者关系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\1 \2 … </a:t>
            </a:r>
            <a:r>
              <a:rPr lang="zh-CN" altLang="en-US" sz="2200" dirty="0" smtClean="0">
                <a:solidFill>
                  <a:srgbClr val="0099FF"/>
                </a:solidFill>
              </a:rPr>
              <a:t>反向引用 </a:t>
            </a:r>
            <a:r>
              <a:rPr lang="en-US" altLang="zh-CN" sz="2200" dirty="0">
                <a:solidFill>
                  <a:srgbClr val="0099FF"/>
                </a:solidFill>
              </a:rPr>
              <a:t>&lt; </a:t>
            </a:r>
            <a:r>
              <a:rPr lang="en-US" altLang="zh-CN" sz="2200" dirty="0" smtClean="0">
                <a:solidFill>
                  <a:srgbClr val="0099FF"/>
                </a:solidFill>
              </a:rPr>
              <a:t>(\w)</a:t>
            </a:r>
            <a:r>
              <a:rPr lang="en-US" altLang="zh-CN" sz="2200" dirty="0">
                <a:solidFill>
                  <a:srgbClr val="0099FF"/>
                </a:solidFill>
              </a:rPr>
              <a:t> </a:t>
            </a:r>
            <a:r>
              <a:rPr lang="en-US" altLang="zh-CN" sz="2200" dirty="0" smtClean="0">
                <a:solidFill>
                  <a:srgbClr val="0099FF"/>
                </a:solidFill>
              </a:rPr>
              <a:t>&gt;.*&lt;/\1&gt; </a:t>
            </a:r>
            <a:r>
              <a:rPr lang="zh-CN" altLang="en-US" sz="2200" dirty="0" smtClean="0">
                <a:solidFill>
                  <a:srgbClr val="0099FF"/>
                </a:solidFill>
              </a:rPr>
              <a:t>引用第一个捕获组的结果，用于匹配</a:t>
            </a:r>
            <a:r>
              <a:rPr lang="en-US" altLang="zh-CN" sz="2200" dirty="0" smtClean="0">
                <a:solidFill>
                  <a:srgbClr val="0099FF"/>
                </a:solidFill>
              </a:rPr>
              <a:t>html</a:t>
            </a:r>
            <a:r>
              <a:rPr lang="zh-CN" altLang="en-US" sz="2200" dirty="0" smtClean="0">
                <a:solidFill>
                  <a:srgbClr val="0099FF"/>
                </a:solidFill>
              </a:rPr>
              <a:t>的闭合标签</a:t>
            </a:r>
            <a:endParaRPr lang="en-US" altLang="zh-CN" sz="2200" dirty="0" smtClean="0">
              <a:solidFill>
                <a:srgbClr val="0099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867" y="57332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表达式 </a:t>
            </a:r>
            <a:r>
              <a:rPr lang="en-US" altLang="zh-CN" dirty="0" smtClean="0"/>
              <a:t>[^Win] </a:t>
            </a:r>
            <a:r>
              <a:rPr lang="zh-CN" altLang="en-US" dirty="0" smtClean="0"/>
              <a:t>，匹配字符串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的结果是什么呢？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表达式 </a:t>
            </a:r>
            <a:r>
              <a:rPr lang="en-US" altLang="zh-CN" dirty="0" err="1" smtClean="0"/>
              <a:t>ab|cd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，能匹配</a:t>
            </a:r>
            <a:r>
              <a:rPr lang="en-US" altLang="zh-CN" dirty="0" err="1" smtClean="0"/>
              <a:t>aabd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吗？</a:t>
            </a:r>
            <a:r>
              <a:rPr lang="en-US" altLang="zh-CN" dirty="0" err="1" smtClean="0"/>
              <a:t>aacd</a:t>
            </a:r>
            <a:r>
              <a:rPr lang="zh-CN" altLang="en-US" dirty="0" smtClean="0"/>
              <a:t>呢？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00232" y="364331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8625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8662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hidden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2251059" y="4036223"/>
            <a:ext cx="4642676" cy="794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9256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364331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6" y="428625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786446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68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5854503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Orochi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3" grpId="0" animBg="1"/>
      <p:bldP spid="14" grpId="0"/>
      <p:bldP spid="15" grpId="0" animBg="1"/>
      <p:bldP spid="16" grpId="0"/>
      <p:bldP spid="23" grpId="0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414338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57818" y="414338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49291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只能匹配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7818" y="4929198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200026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^[a-z]at$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zat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Za</a:t>
            </a:r>
            <a:r>
              <a:rPr lang="en-US" altLang="zh-CN" sz="3600" dirty="0" smtClean="0">
                <a:solidFill>
                  <a:srgbClr val="FFFF00"/>
                </a:solidFill>
              </a:rPr>
              <a:t>-z]at$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aat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eat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iat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go+gle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搜索文件，但只记得其中几个字符</a:t>
            </a:r>
            <a:endParaRPr lang="en-US" altLang="zh-CN" dirty="0" smtClean="0"/>
          </a:p>
          <a:p>
            <a:r>
              <a:rPr lang="zh-CN" altLang="en-US" dirty="0" smtClean="0"/>
              <a:t>搜索文件，只记得一共有几个字符</a:t>
            </a:r>
            <a:endParaRPr lang="en-US" altLang="zh-CN" dirty="0" smtClean="0"/>
          </a:p>
          <a:p>
            <a:endParaRPr lang="en-US" altLang="zh-CN" dirty="0"/>
          </a:p>
          <a:p>
            <a:pPr marL="3683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当我是个小白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89040"/>
            <a:ext cx="1828800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4589140"/>
            <a:ext cx="2733675" cy="971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]+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99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2132" y="4643446"/>
            <a:ext cx="214314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12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geaeeaioueagle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“＊”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^go*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^go{2,4}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{x,}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5500702"/>
            <a:ext cx="507209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子表达式“</a:t>
            </a:r>
            <a:r>
              <a:rPr lang="en-US" altLang="zh-CN" dirty="0" smtClean="0"/>
              <a:t>( )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可以指定一堆字符来匹配一个模式。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442915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^(very )*large$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429264"/>
            <a:ext cx="25003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0496" y="4643446"/>
            <a:ext cx="35004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5429264"/>
            <a:ext cx="550072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429001"/>
            <a:ext cx="442915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^com$|^org$|^net$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com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6182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org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570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net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13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285749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28662" y="3571876"/>
            <a:ext cx="700092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abc</a:t>
            </a:r>
            <a:r>
              <a:rPr lang="en-US" altLang="zh-CN" sz="3600" dirty="0" smtClean="0">
                <a:solidFill>
                  <a:srgbClr val="FFFF00"/>
                </a:solidFill>
              </a:rPr>
              <a:t>.(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com|org|net</a:t>
            </a:r>
            <a:r>
              <a:rPr lang="en-US" altLang="zh-CN" sz="3600" dirty="0" smtClean="0">
                <a:solidFill>
                  <a:srgbClr val="FFFF00"/>
                </a:solidFill>
              </a:rPr>
              <a:t>)$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28625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8662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abc.com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430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abc.org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2198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abc.net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13" grpId="0" animBg="1"/>
      <p:bldP spid="14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转义符号“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214414" y="1643050"/>
            <a:ext cx="6786610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1785926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如果要匹配“</a:t>
            </a:r>
            <a:r>
              <a:rPr lang="en-US" altLang="zh-CN" sz="2800" dirty="0" smtClean="0">
                <a:solidFill>
                  <a:schemeClr val="bg1"/>
                </a:solidFill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^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”等等有特殊含义的字符，可以用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做转义。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429001"/>
            <a:ext cx="378621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^1\*\(2\+3\)=6$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1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5072074"/>
            <a:ext cx="450059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1*(2+3)=6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小试身手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匹配带区号、横杠的电话号码</a:t>
            </a:r>
            <a:endParaRPr lang="en-US" altLang="zh-CN" dirty="0" smtClean="0"/>
          </a:p>
          <a:p>
            <a:r>
              <a:rPr lang="zh-CN" altLang="en-US" dirty="0" smtClean="0"/>
              <a:t>匹配第一位可能带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的那种手机号码</a:t>
            </a:r>
            <a:endParaRPr lang="en-US" altLang="zh-CN" dirty="0" smtClean="0"/>
          </a:p>
          <a:p>
            <a:r>
              <a:rPr lang="zh-CN" altLang="en-US" dirty="0" smtClean="0"/>
              <a:t>匹配</a:t>
            </a:r>
            <a:r>
              <a:rPr lang="en-US" altLang="zh-CN" dirty="0" smtClean="0"/>
              <a:t>IP</a:t>
            </a:r>
            <a:endParaRPr lang="en-US" altLang="zh-CN" dirty="0" smtClean="0"/>
          </a:p>
          <a:p>
            <a:r>
              <a:rPr lang="zh-CN" altLang="en-US" dirty="0" smtClean="0"/>
              <a:t>匹配日期</a:t>
            </a:r>
            <a:r>
              <a:rPr lang="en-US" altLang="zh-CN" dirty="0" smtClean="0"/>
              <a:t>(1-31</a:t>
            </a:r>
            <a:r>
              <a:rPr lang="zh-CN" altLang="en-US" dirty="0" smtClean="0"/>
              <a:t>号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的面试题</a:t>
            </a:r>
            <a:r>
              <a:rPr lang="en-US" altLang="zh-CN" dirty="0"/>
              <a:t> </a:t>
            </a:r>
            <a:r>
              <a:rPr lang="zh-CN" altLang="en-US" dirty="0" smtClean="0"/>
              <a:t>表达式</a:t>
            </a:r>
            <a:r>
              <a:rPr lang="en-US" altLang="zh-CN" dirty="0" err="1">
                <a:solidFill>
                  <a:srgbClr val="EA0000"/>
                </a:solidFill>
              </a:rPr>
              <a:t>phper</a:t>
            </a:r>
            <a:r>
              <a:rPr lang="en-US" altLang="zh-CN" dirty="0" smtClean="0">
                <a:solidFill>
                  <a:srgbClr val="EA0000"/>
                </a:solidFill>
              </a:rPr>
              <a:t>(.+), </a:t>
            </a:r>
            <a:r>
              <a:rPr lang="zh-CN" altLang="en-US" dirty="0" smtClean="0"/>
              <a:t>字符串是</a:t>
            </a:r>
            <a:r>
              <a:rPr lang="en-US" altLang="zh-CN" dirty="0" smtClean="0">
                <a:solidFill>
                  <a:srgbClr val="00CC00"/>
                </a:solidFill>
              </a:rPr>
              <a:t>phper001,phper002,phper003</a:t>
            </a:r>
            <a:r>
              <a:rPr lang="zh-CN" altLang="en-US" dirty="0" smtClean="0"/>
              <a:t>，那么捕获结果的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组里是什么？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348880"/>
            <a:ext cx="2386608" cy="1324744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sz="8000" dirty="0"/>
              <a:t>结束</a:t>
            </a:r>
            <a:endParaRPr lang="zh-CN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0212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刚刚开始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使用通配符“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42910" y="1857364"/>
            <a:ext cx="7929618" cy="4429156"/>
            <a:chOff x="642910" y="1857364"/>
            <a:chExt cx="7929618" cy="4429156"/>
          </a:xfrm>
        </p:grpSpPr>
        <p:sp>
          <p:nvSpPr>
            <p:cNvPr id="4" name="圆角矩形 3"/>
            <p:cNvSpPr/>
            <p:nvPr/>
          </p:nvSpPr>
          <p:spPr>
            <a:xfrm>
              <a:off x="642910" y="1857364"/>
              <a:ext cx="7929618" cy="4429156"/>
            </a:xfrm>
            <a:prstGeom prst="roundRect">
              <a:avLst>
                <a:gd name="adj" fmla="val 2569"/>
              </a:avLst>
            </a:prstGeom>
            <a:gradFill>
              <a:gsLst>
                <a:gs pos="0">
                  <a:schemeClr val="accent1">
                    <a:tint val="1000"/>
                    <a:alpha val="70000"/>
                  </a:schemeClr>
                </a:gs>
                <a:gs pos="68000">
                  <a:schemeClr val="accent1">
                    <a:tint val="77000"/>
                  </a:schemeClr>
                </a:gs>
                <a:gs pos="81000">
                  <a:schemeClr val="accent1">
                    <a:tint val="79000"/>
                  </a:schemeClr>
                </a:gs>
                <a:gs pos="86000">
                  <a:schemeClr val="accent1">
                    <a:tint val="73000"/>
                  </a:schemeClr>
                </a:gs>
                <a:gs pos="100000">
                  <a:schemeClr val="accent1">
                    <a:tint val="35000"/>
                  </a:schemeClr>
                </a:gs>
              </a:gsLst>
            </a:gra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85786" y="3000372"/>
              <a:ext cx="7643866" cy="314327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241672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搜索：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2428868"/>
              <a:ext cx="6786610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24288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*.doc</a:t>
            </a:r>
            <a:endParaRPr lang="zh-CN" altLang="en-US" dirty="0">
              <a:solidFill>
                <a:schemeClr val="bg1"/>
              </a:solidFill>
              <a:latin typeface="Tahoma" panose="020B0804030504040204" pitchFamily="34" charset="0"/>
              <a:ea typeface="+mj-ea"/>
              <a:cs typeface="Tahoma" panose="020B08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128961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285852" y="3012381"/>
            <a:ext cx="264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 Structures.doc</a:t>
            </a:r>
            <a:endParaRPr lang="en-US" altLang="zh-CN" dirty="0" smtClean="0">
              <a:solidFill>
                <a:schemeClr val="bg1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Database.doc</a:t>
            </a:r>
            <a:endParaRPr lang="en-US" altLang="zh-CN" dirty="0" smtClean="0">
              <a:solidFill>
                <a:schemeClr val="bg1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Databook.doc</a:t>
            </a:r>
            <a:endParaRPr lang="en-US" altLang="zh-CN" dirty="0" smtClean="0">
              <a:solidFill>
                <a:schemeClr val="bg1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Windows.doc</a:t>
            </a:r>
            <a:endParaRPr lang="zh-CN" altLang="en-US" dirty="0">
              <a:solidFill>
                <a:schemeClr val="bg1"/>
              </a:solidFill>
              <a:latin typeface="Tahoma" panose="020B0804030504040204" pitchFamily="34" charset="0"/>
              <a:ea typeface="+mj-ea"/>
              <a:cs typeface="Tahoma" panose="020B08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529013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957642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357694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1866880" y="2857496"/>
            <a:ext cx="5562640" cy="1704988"/>
            <a:chOff x="1785918" y="3143248"/>
            <a:chExt cx="5562640" cy="1704988"/>
          </a:xfrm>
        </p:grpSpPr>
        <p:grpSp>
          <p:nvGrpSpPr>
            <p:cNvPr id="24" name="组合 23"/>
            <p:cNvGrpSpPr/>
            <p:nvPr/>
          </p:nvGrpSpPr>
          <p:grpSpPr>
            <a:xfrm>
              <a:off x="1785918" y="3143248"/>
              <a:ext cx="5562640" cy="1704988"/>
              <a:chOff x="1785918" y="3143248"/>
              <a:chExt cx="5562640" cy="17049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785918" y="3143248"/>
                <a:ext cx="5562640" cy="1704988"/>
              </a:xfrm>
              <a:prstGeom prst="roundRect">
                <a:avLst>
                  <a:gd name="adj" fmla="val 2569"/>
                </a:avLst>
              </a:prstGeom>
              <a:gradFill>
                <a:gsLst>
                  <a:gs pos="0">
                    <a:schemeClr val="accent1">
                      <a:tint val="1000"/>
                      <a:alpha val="70000"/>
                    </a:schemeClr>
                  </a:gs>
                  <a:gs pos="68000">
                    <a:schemeClr val="accent1">
                      <a:tint val="77000"/>
                    </a:schemeClr>
                  </a:gs>
                  <a:gs pos="81000">
                    <a:schemeClr val="accent1">
                      <a:tint val="79000"/>
                    </a:schemeClr>
                  </a:gs>
                  <a:gs pos="86000">
                    <a:schemeClr val="accent1">
                      <a:tint val="73000"/>
                    </a:schemeClr>
                  </a:gs>
                  <a:gs pos="100000">
                    <a:schemeClr val="accent1">
                      <a:tint val="35000"/>
                    </a:schemeClr>
                  </a:gs>
                </a:gsLst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76460" y="3419476"/>
                <a:ext cx="207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正在搜索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276460" y="3990980"/>
              <a:ext cx="4572032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366946" y="3712704"/>
            <a:ext cx="4551528" cy="344950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50000">
                <a:srgbClr val="99FF99"/>
              </a:gs>
              <a:gs pos="100000">
                <a:srgbClr val="00CC00"/>
              </a:gs>
            </a:gsLst>
            <a:lin ang="5400000" scaled="1"/>
            <a:tileRect/>
          </a:gradFill>
          <a:ln w="285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3" presetClass="exit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 build="p"/>
      <p:bldP spid="13" grpId="1" build="allAtOnce"/>
      <p:bldP spid="23" grpId="0" animBg="1"/>
      <p:bldP spid="23" grpId="1" animBg="1"/>
      <p:bldP spid="23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正则起源与流派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1940 </a:t>
            </a:r>
            <a:r>
              <a:rPr lang="zh-CN" altLang="en-US" dirty="0"/>
              <a:t>神经学家研究出一种模型，认为神经系统在神经元层面上就是这样工作的。</a:t>
            </a:r>
            <a:r>
              <a:rPr lang="en-US" altLang="zh-CN" dirty="0"/>
              <a:t>N</a:t>
            </a:r>
            <a:r>
              <a:rPr lang="zh-CN" altLang="en-US" dirty="0"/>
              <a:t>年后数学家描述</a:t>
            </a:r>
            <a:r>
              <a:rPr lang="en-US" altLang="zh-CN" dirty="0"/>
              <a:t>《</a:t>
            </a:r>
            <a:r>
              <a:rPr lang="zh-CN" altLang="en-US" dirty="0"/>
              <a:t>正则集合</a:t>
            </a:r>
            <a:r>
              <a:rPr lang="en-US" altLang="zh-CN" dirty="0"/>
              <a:t>(regular sets)》</a:t>
            </a:r>
            <a:endParaRPr lang="en-US" altLang="zh-CN" dirty="0"/>
          </a:p>
          <a:p>
            <a:r>
              <a:rPr lang="en-US" altLang="zh-CN" dirty="0"/>
              <a:t>1968</a:t>
            </a:r>
            <a:r>
              <a:rPr lang="zh-CN" altLang="en-US" dirty="0"/>
              <a:t>年</a:t>
            </a:r>
            <a:r>
              <a:rPr lang="en-US" altLang="zh-CN" dirty="0"/>
              <a:t>Ken Thompson</a:t>
            </a:r>
            <a:r>
              <a:rPr lang="zh-CN" altLang="en-US" dirty="0"/>
              <a:t>的文章</a:t>
            </a:r>
            <a:r>
              <a:rPr lang="en-US" altLang="zh-CN" dirty="0"/>
              <a:t>《</a:t>
            </a:r>
            <a:r>
              <a:rPr lang="en-US" altLang="zh-CN" dirty="0" err="1"/>
              <a:t>regualr</a:t>
            </a:r>
            <a:r>
              <a:rPr lang="en-US" altLang="zh-CN" dirty="0"/>
              <a:t>....》</a:t>
            </a:r>
            <a:r>
              <a:rPr lang="zh-CN" altLang="en-US" dirty="0"/>
              <a:t>描述一种正则表达式编译器，该编译器生成</a:t>
            </a:r>
            <a:r>
              <a:rPr lang="en-US" altLang="zh-CN" dirty="0"/>
              <a:t>IBM 7094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代码，也诞生了他的</a:t>
            </a:r>
            <a:r>
              <a:rPr lang="en-US" altLang="zh-CN" dirty="0" err="1"/>
              <a:t>qed</a:t>
            </a:r>
            <a:r>
              <a:rPr lang="zh-CN" altLang="en-US" dirty="0"/>
              <a:t>，也就是后来的</a:t>
            </a:r>
            <a:r>
              <a:rPr lang="en-US" altLang="zh-CN" dirty="0"/>
              <a:t>UNIX</a:t>
            </a:r>
            <a:r>
              <a:rPr lang="zh-CN" altLang="en-US" dirty="0"/>
              <a:t>中</a:t>
            </a:r>
            <a:r>
              <a:rPr lang="en-US" altLang="zh-CN" dirty="0" err="1"/>
              <a:t>ed</a:t>
            </a:r>
            <a:r>
              <a:rPr lang="zh-CN" altLang="en-US" dirty="0"/>
              <a:t>编辑器的基础</a:t>
            </a:r>
            <a:endParaRPr lang="zh-CN" altLang="en-US" dirty="0"/>
          </a:p>
          <a:p>
            <a:r>
              <a:rPr lang="en-US" altLang="zh-CN" dirty="0" err="1"/>
              <a:t>ed</a:t>
            </a:r>
            <a:r>
              <a:rPr lang="zh-CN" altLang="en-US" dirty="0"/>
              <a:t>没</a:t>
            </a:r>
            <a:r>
              <a:rPr lang="en-US" altLang="zh-CN" dirty="0" err="1"/>
              <a:t>qed</a:t>
            </a:r>
            <a:r>
              <a:rPr lang="zh-CN" altLang="en-US" dirty="0"/>
              <a:t>先进，他有个命令是这样 </a:t>
            </a:r>
            <a:r>
              <a:rPr lang="en-US" altLang="zh-CN" dirty="0"/>
              <a:t>g/Regular </a:t>
            </a:r>
            <a:r>
              <a:rPr lang="en-US" altLang="zh-CN" dirty="0" err="1"/>
              <a:t>Expresion</a:t>
            </a:r>
            <a:r>
              <a:rPr lang="en-US" altLang="zh-CN" dirty="0"/>
              <a:t>/p </a:t>
            </a:r>
            <a:r>
              <a:rPr lang="zh-CN" altLang="en-US" dirty="0"/>
              <a:t>成为独立的工具</a:t>
            </a:r>
            <a:r>
              <a:rPr lang="en-US" altLang="zh-CN" dirty="0" err="1"/>
              <a:t>grep</a:t>
            </a:r>
            <a:r>
              <a:rPr lang="en-US" altLang="zh-CN" dirty="0"/>
              <a:t>(</a:t>
            </a:r>
            <a:r>
              <a:rPr lang="zh-CN" altLang="en-US" dirty="0"/>
              <a:t>以及拓展的</a:t>
            </a:r>
            <a:r>
              <a:rPr lang="en-US" altLang="zh-CN" dirty="0" err="1"/>
              <a:t>egrep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861048"/>
            <a:ext cx="7467600" cy="936104"/>
          </a:xfrm>
        </p:spPr>
        <p:txBody>
          <a:bodyPr/>
          <a:lstStyle/>
          <a:p>
            <a:r>
              <a:rPr lang="zh-CN" altLang="en-US" dirty="0" smtClean="0"/>
              <a:t>两种不同引擎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60848"/>
          </a:xfrm>
        </p:spPr>
        <p:txBody>
          <a:bodyPr/>
          <a:lstStyle/>
          <a:p>
            <a:r>
              <a:rPr lang="en-US" altLang="zh-CN" dirty="0" err="1"/>
              <a:t>qed</a:t>
            </a:r>
            <a:r>
              <a:rPr lang="en-US" altLang="zh-CN" dirty="0"/>
              <a:t>--&gt;</a:t>
            </a:r>
            <a:r>
              <a:rPr lang="en-US" altLang="zh-CN" dirty="0" err="1"/>
              <a:t>erep</a:t>
            </a:r>
            <a:r>
              <a:rPr lang="en-US" altLang="zh-CN" dirty="0"/>
              <a:t>--&gt;</a:t>
            </a:r>
            <a:r>
              <a:rPr lang="en-US" altLang="zh-CN" dirty="0" err="1"/>
              <a:t>Egrep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en-US" altLang="zh-CN" dirty="0"/>
              <a:t>\</a:t>
            </a:r>
            <a:r>
              <a:rPr lang="en-US" altLang="zh-CN" dirty="0" err="1"/>
              <a:t>lex</a:t>
            </a:r>
            <a:r>
              <a:rPr lang="en-US" altLang="zh-CN" dirty="0"/>
              <a:t> </a:t>
            </a:r>
            <a:r>
              <a:rPr lang="en-US" altLang="zh-CN" dirty="0" err="1"/>
              <a:t>sed</a:t>
            </a:r>
            <a:endParaRPr lang="en-US" altLang="zh-CN" dirty="0"/>
          </a:p>
          <a:p>
            <a:r>
              <a:rPr lang="en-US" altLang="zh-CN" dirty="0"/>
              <a:t>POSIX</a:t>
            </a:r>
            <a:endParaRPr lang="en-US" altLang="zh-CN" dirty="0"/>
          </a:p>
          <a:p>
            <a:r>
              <a:rPr lang="en-US" altLang="zh-CN" dirty="0" smtClean="0"/>
              <a:t>Perl</a:t>
            </a:r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正则的起源与流派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941168"/>
            <a:ext cx="81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DFA    Deterministic finite automaton </a:t>
            </a:r>
            <a:r>
              <a:rPr lang="zh-CN" altLang="en-US" dirty="0"/>
              <a:t>确定型有穷自动机</a:t>
            </a:r>
            <a:endParaRPr lang="en-US" altLang="zh-CN" dirty="0" smtClean="0"/>
          </a:p>
          <a:p>
            <a:r>
              <a:rPr lang="en-US" altLang="zh-CN" dirty="0" smtClean="0"/>
              <a:t>NFA    </a:t>
            </a:r>
            <a:r>
              <a:rPr lang="en-US" altLang="zh-CN" dirty="0"/>
              <a:t>Non-deterministic finite automaton</a:t>
            </a:r>
            <a:r>
              <a:rPr lang="zh-CN" altLang="en-US" dirty="0"/>
              <a:t>　非确定型有穷自动机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66124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Traditional NFA</a:t>
            </a:r>
            <a:endParaRPr lang="en-US" altLang="zh-CN" dirty="0" smtClean="0"/>
          </a:p>
          <a:p>
            <a:r>
              <a:rPr lang="en-US" altLang="zh-CN" dirty="0"/>
              <a:t>POSIX NFA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8680"/>
            <a:ext cx="698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504" y="1397000"/>
          <a:ext cx="90364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161"/>
                <a:gridCol w="70443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引擎类型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Awk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egrep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</a:t>
                      </a:r>
                      <a:r>
                        <a:rPr lang="en-US" altLang="zh-CN" dirty="0" smtClean="0"/>
                        <a:t>NFA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Emacs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GREP(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less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more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PREL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PHP(3</a:t>
                      </a:r>
                      <a:r>
                        <a:rPr lang="zh-CN" altLang="en-US" dirty="0" smtClean="0"/>
                        <a:t>套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ruby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sed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vi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POSIX NFA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DFA/NFA</a:t>
                      </a:r>
                      <a:r>
                        <a:rPr lang="zh-CN" altLang="en-US" dirty="0" smtClean="0"/>
                        <a:t>混合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awk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grep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egrep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148" y="1168153"/>
            <a:ext cx="7467600" cy="33409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DFA</a:t>
            </a:r>
            <a:r>
              <a:rPr lang="zh-CN" altLang="en-US" dirty="0"/>
              <a:t>引擎因为不需要回溯，所以匹配快速，但不支持捕获组，所以也就不支持反向引用和</a:t>
            </a:r>
            <a:r>
              <a:rPr lang="en-US" altLang="zh-CN" dirty="0"/>
              <a:t>$number</a:t>
            </a:r>
            <a:r>
              <a:rPr lang="zh-CN" altLang="en-US" dirty="0"/>
              <a:t>这种引用方式，目前使用</a:t>
            </a:r>
            <a:r>
              <a:rPr lang="en-US" altLang="zh-CN" dirty="0"/>
              <a:t>DFA</a:t>
            </a:r>
            <a:r>
              <a:rPr lang="zh-CN" altLang="en-US" dirty="0"/>
              <a:t>引擎的语言和工具主要有</a:t>
            </a:r>
            <a:r>
              <a:rPr lang="en-US" altLang="zh-CN" dirty="0" err="1">
                <a:solidFill>
                  <a:srgbClr val="EA0000"/>
                </a:solidFill>
              </a:rPr>
              <a:t>awk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EA0000"/>
                </a:solidFill>
              </a:rPr>
              <a:t>egrep</a:t>
            </a:r>
            <a:r>
              <a:rPr lang="en-US" altLang="zh-CN" dirty="0">
                <a:solidFill>
                  <a:srgbClr val="EA0000"/>
                </a:solidFill>
              </a:rPr>
              <a:t> 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EA0000"/>
                </a:solidFill>
              </a:rPr>
              <a:t>lex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POSIX NFA</a:t>
            </a:r>
            <a:r>
              <a:rPr lang="zh-CN" altLang="en-US" dirty="0"/>
              <a:t>主要指符合</a:t>
            </a:r>
            <a:r>
              <a:rPr lang="en-US" altLang="zh-CN" dirty="0"/>
              <a:t>POSIX</a:t>
            </a:r>
            <a:r>
              <a:rPr lang="zh-CN" altLang="en-US" dirty="0"/>
              <a:t>标准的</a:t>
            </a:r>
            <a:r>
              <a:rPr lang="en-US" altLang="zh-CN" dirty="0"/>
              <a:t>NFA</a:t>
            </a:r>
            <a:r>
              <a:rPr lang="zh-CN" altLang="en-US" dirty="0"/>
              <a:t>引擎，它的特点主要是提供</a:t>
            </a:r>
            <a:r>
              <a:rPr lang="en-US" altLang="zh-CN" dirty="0"/>
              <a:t>longest-leftmost</a:t>
            </a:r>
            <a:r>
              <a:rPr lang="zh-CN" altLang="en-US" dirty="0"/>
              <a:t>匹配，也就是在找到最左侧最长匹配之前，它将继续回溯。同</a:t>
            </a:r>
            <a:r>
              <a:rPr lang="en-US" altLang="zh-CN" dirty="0"/>
              <a:t>DFA</a:t>
            </a:r>
            <a:r>
              <a:rPr lang="zh-CN" altLang="en-US" dirty="0"/>
              <a:t>一样，非贪婪模式或者说忽略优先量词对于</a:t>
            </a:r>
            <a:r>
              <a:rPr lang="en-US" altLang="zh-CN" dirty="0"/>
              <a:t>POSIX NFA</a:t>
            </a:r>
            <a:r>
              <a:rPr lang="zh-CN" altLang="en-US" dirty="0"/>
              <a:t>同样是没有意义的。</a:t>
            </a:r>
            <a:endParaRPr lang="zh-CN" altLang="en-US" dirty="0"/>
          </a:p>
          <a:p>
            <a:r>
              <a:rPr lang="zh-CN" altLang="en-US" dirty="0"/>
              <a:t>大多数语言和工具使用的是传统型的</a:t>
            </a:r>
            <a:r>
              <a:rPr lang="en-US" altLang="zh-CN" dirty="0"/>
              <a:t>NFA</a:t>
            </a:r>
            <a:r>
              <a:rPr lang="zh-CN" altLang="en-US" dirty="0"/>
              <a:t>引擎，它有一些</a:t>
            </a:r>
            <a:r>
              <a:rPr lang="en-US" altLang="zh-CN" dirty="0"/>
              <a:t>DFA</a:t>
            </a:r>
            <a:r>
              <a:rPr lang="zh-CN" altLang="en-US" dirty="0"/>
              <a:t>不支持的特性：</a:t>
            </a:r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捕获组、反向引用和</a:t>
            </a:r>
            <a:r>
              <a:rPr lang="en-US" altLang="zh-CN" dirty="0"/>
              <a:t>$number</a:t>
            </a:r>
            <a:r>
              <a:rPr lang="zh-CN" altLang="en-US" dirty="0"/>
              <a:t>引用方式；</a:t>
            </a:r>
            <a:endParaRPr lang="zh-CN" altLang="en-US" dirty="0"/>
          </a:p>
          <a:p>
            <a:r>
              <a:rPr lang="zh-CN" altLang="en-US" dirty="0"/>
              <a:t>　　环视</a:t>
            </a:r>
            <a:r>
              <a:rPr lang="en-US" altLang="zh-CN" dirty="0"/>
              <a:t>(</a:t>
            </a:r>
            <a:r>
              <a:rPr lang="en-US" altLang="zh-CN" dirty="0" err="1"/>
              <a:t>Lookaround</a:t>
            </a:r>
            <a:r>
              <a:rPr lang="zh-CN" altLang="en-US" dirty="0"/>
              <a:t>，</a:t>
            </a:r>
            <a:r>
              <a:rPr lang="en-US" altLang="zh-CN" dirty="0"/>
              <a:t>(?&lt;=…)</a:t>
            </a:r>
            <a:r>
              <a:rPr lang="zh-CN" altLang="en-US" dirty="0"/>
              <a:t>、</a:t>
            </a:r>
            <a:r>
              <a:rPr lang="en-US" altLang="zh-CN" dirty="0"/>
              <a:t>(?&lt;!…)</a:t>
            </a:r>
            <a:r>
              <a:rPr lang="zh-CN" altLang="en-US" dirty="0"/>
              <a:t>、</a:t>
            </a:r>
            <a:r>
              <a:rPr lang="en-US" altLang="zh-CN" dirty="0"/>
              <a:t>(?=…)</a:t>
            </a:r>
            <a:r>
              <a:rPr lang="zh-CN" altLang="en-US" dirty="0"/>
              <a:t>、</a:t>
            </a:r>
            <a:r>
              <a:rPr lang="en-US" altLang="zh-CN" dirty="0" smtClean="0"/>
              <a:t>(?!…))</a:t>
            </a:r>
            <a:endParaRPr lang="zh-CN" altLang="en-US" dirty="0"/>
          </a:p>
          <a:p>
            <a:r>
              <a:rPr lang="zh-CN" altLang="en-US" dirty="0"/>
              <a:t>　　忽略优化量词（</a:t>
            </a:r>
            <a:r>
              <a:rPr lang="en-US" altLang="zh-CN" dirty="0"/>
              <a:t>??</a:t>
            </a:r>
            <a:r>
              <a:rPr lang="zh-CN" altLang="en-US" dirty="0"/>
              <a:t>、*</a:t>
            </a:r>
            <a:r>
              <a:rPr lang="en-US" altLang="zh-CN" dirty="0"/>
              <a:t>?</a:t>
            </a:r>
            <a:r>
              <a:rPr lang="zh-CN" altLang="en-US" dirty="0"/>
              <a:t>、</a:t>
            </a:r>
            <a:r>
              <a:rPr lang="en-US" altLang="zh-CN" dirty="0"/>
              <a:t>+?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}?</a:t>
            </a:r>
            <a:r>
              <a:rPr lang="zh-CN" altLang="en-US" dirty="0"/>
              <a:t>、</a:t>
            </a:r>
            <a:r>
              <a:rPr lang="en-US" altLang="zh-CN" dirty="0"/>
              <a:t>{m,}?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　　占有优先量词（</a:t>
            </a:r>
            <a:r>
              <a:rPr lang="en-US" altLang="zh-CN" dirty="0"/>
              <a:t>?+</a:t>
            </a:r>
            <a:r>
              <a:rPr lang="zh-CN" altLang="en-US" dirty="0"/>
              <a:t>、*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}+</a:t>
            </a:r>
            <a:r>
              <a:rPr lang="zh-CN" altLang="en-US" dirty="0"/>
              <a:t>、</a:t>
            </a:r>
            <a:r>
              <a:rPr lang="en-US" altLang="zh-CN" dirty="0"/>
              <a:t>{m,}+</a:t>
            </a:r>
            <a:r>
              <a:rPr lang="zh-CN" altLang="en-US" dirty="0"/>
              <a:t>，目前仅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PCRE</a:t>
            </a:r>
            <a:r>
              <a:rPr lang="zh-CN" altLang="en-US" dirty="0"/>
              <a:t>支持），固化分组</a:t>
            </a:r>
            <a:r>
              <a:rPr lang="en-US" altLang="zh-CN" dirty="0"/>
              <a:t>(?&gt;…)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128" y="5966397"/>
            <a:ext cx="77762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本次只讨论标准</a:t>
            </a:r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NFA</a:t>
            </a:r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引擎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匹配基础规则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252736"/>
          </a:xfrm>
        </p:spPr>
        <p:txBody>
          <a:bodyPr/>
          <a:lstStyle/>
          <a:p>
            <a:r>
              <a:rPr lang="zh-CN" altLang="en-US" dirty="0" smtClean="0"/>
              <a:t>有限选择最左端匹配结果</a:t>
            </a:r>
            <a:endParaRPr lang="en-US" altLang="zh-CN" dirty="0" smtClean="0"/>
          </a:p>
          <a:p>
            <a:r>
              <a:rPr lang="zh-CN" altLang="en-US" dirty="0" smtClean="0"/>
              <a:t>标准量词优先匹配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为啥要了解“这么深入”？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网页小偷程序</a:t>
            </a:r>
            <a:r>
              <a:rPr lang="en-US" altLang="zh-CN" dirty="0" smtClean="0"/>
              <a:t>(100k</a:t>
            </a:r>
            <a:r>
              <a:rPr lang="zh-CN" altLang="en-US" dirty="0" smtClean="0"/>
              <a:t>内容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就超时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重写 </a:t>
            </a:r>
            <a:r>
              <a:rPr lang="en-US" altLang="zh-CN" dirty="0" smtClean="0"/>
              <a:t>(apache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处理了</a:t>
            </a:r>
            <a:r>
              <a:rPr lang="en-US" altLang="zh-CN" dirty="0" smtClean="0"/>
              <a:t>2ms)</a:t>
            </a:r>
            <a:endParaRPr lang="en-US" altLang="zh-CN" dirty="0" smtClean="0"/>
          </a:p>
          <a:p>
            <a:r>
              <a:rPr lang="zh-CN" altLang="en-US" dirty="0" smtClean="0"/>
              <a:t>日志分析 </a:t>
            </a:r>
            <a:r>
              <a:rPr lang="en-US" altLang="zh-CN" dirty="0" smtClean="0"/>
              <a:t>(1G</a:t>
            </a:r>
            <a:r>
              <a:rPr lang="zh-CN" altLang="en-US" dirty="0" smtClean="0"/>
              <a:t>日志处理了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想自己写个像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一样的语言</a:t>
            </a:r>
            <a:endParaRPr lang="en-US" altLang="zh-CN" dirty="0" smtClean="0"/>
          </a:p>
          <a:p>
            <a:r>
              <a:rPr lang="zh-CN" altLang="en-US" dirty="0" smtClean="0"/>
              <a:t>想开发自己的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，想知道</a:t>
            </a:r>
            <a:r>
              <a:rPr lang="en-US" altLang="zh-CN" dirty="0" smtClean="0"/>
              <a:t>DB</a:t>
            </a:r>
            <a:r>
              <a:rPr lang="zh-CN" altLang="en-US" dirty="0" smtClean="0"/>
              <a:t>语法分析器执行原理</a:t>
            </a:r>
            <a:endParaRPr lang="en-US" altLang="zh-CN" dirty="0" smtClean="0"/>
          </a:p>
          <a:p>
            <a:r>
              <a:rPr lang="zh-CN" altLang="en-US" dirty="0" smtClean="0"/>
              <a:t>本来就是个爱钻研的人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遇到以上情况，或者符合其中一条的，请继续</a:t>
            </a:r>
            <a:endParaRPr lang="en-US" altLang="zh-CN" sz="2000" dirty="0" smtClean="0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  <a:p>
            <a:pPr marL="36830" indent="0">
              <a:buNone/>
            </a:pPr>
            <a:endParaRPr lang="zh-CN" altLang="en-US" sz="2000" dirty="0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136" y="116632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字符串组成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9022" y="2944361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cf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50203" y="3665285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53790" y="3665285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875836" y="3590692"/>
            <a:ext cx="55214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30386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5761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1909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12945" y="2060848"/>
            <a:ext cx="57487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520426" y="2060848"/>
            <a:ext cx="475510" cy="102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699" y="1691516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7879" y="1698507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占有字符与零宽度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正则表达式匹配过程中，如果子表达式匹配到的是字符内容，而非位置，并被保存到最终的匹配结果中，那么就认为这个子表达式是占有字符的；如果子表达式匹配的仅仅是位置，或者匹配的内容并不保存到最终的匹配结果中，那么就认为这个子表达式是零宽度的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占有字符是互斥的，零宽度是非互斥的。也就是一个字符，同一时间只能由一个子表达式匹配，而一个位置，却可以同时由多个零宽度的子表达式匹配。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控制权和</a:t>
            </a:r>
            <a:r>
              <a:rPr lang="zh-CN" altLang="en-US" b="1" dirty="0" smtClean="0"/>
              <a:t>传动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则的匹配过程，通常情况下都是由一个子表达式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（可能为一个普通字符、元字符或元字符序列组成）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取得控制权，从字符串的某一位置开始尝试匹配，一个子表达式开始尝试匹配的位置，是从前一子表达匹配成功的结束位置开始的。如正则表达式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en-US" altLang="zh-CN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rgbClr val="00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为零宽度表达式，由于它匹配开始和结束的位置是同一个，如位置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为占有字符的表达式，由于它匹配开始和结束的位置不是同一个，如匹配成功开始于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，结束于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对于整个表达式来说，通常是由字符串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开始尝试匹配的。如果在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开始的尝试，匹配到字符串某一位置时整个表达式匹配失败，那么引擎会使正则向前传动，整个表达式从位置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开始重新尝试匹配，依此类推，直到报告匹配成功或尝试到最后一个位置后报告匹配失败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简单的匹配过程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9"/>
            <a:ext cx="3686175" cy="2304256"/>
          </a:xfrm>
        </p:spPr>
      </p:pic>
      <p:sp>
        <p:nvSpPr>
          <p:cNvPr id="5" name="TextBox 4"/>
          <p:cNvSpPr txBox="1"/>
          <p:nvPr/>
        </p:nvSpPr>
        <p:spPr>
          <a:xfrm>
            <a:off x="241910" y="3717032"/>
            <a:ext cx="872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b="1" dirty="0" err="1">
                <a:solidFill>
                  <a:srgbClr val="92D050"/>
                </a:solidFill>
              </a:rPr>
              <a:t>abc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zh-CN" altLang="en-US" dirty="0"/>
              <a:t>正则表达式：</a:t>
            </a:r>
            <a:r>
              <a:rPr lang="en-US" altLang="zh-CN" b="1" dirty="0" err="1">
                <a:solidFill>
                  <a:srgbClr val="FFC000"/>
                </a:solidFill>
              </a:rPr>
              <a:t>abc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/>
              <a:t>匹配过程：</a:t>
            </a:r>
            <a:endParaRPr lang="zh-CN" altLang="en-US" dirty="0"/>
          </a:p>
          <a:p>
            <a:r>
              <a:rPr lang="zh-CN" altLang="en-US" dirty="0"/>
              <a:t>首先由字符“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”取得控制权，从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开始匹配，由“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a</a:t>
            </a:r>
            <a:r>
              <a:rPr lang="zh-CN" altLang="en-US" dirty="0"/>
              <a:t>”，匹配成功，控制权交给字符“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”；由于“</a:t>
            </a:r>
            <a:r>
              <a:rPr lang="en-US" altLang="zh-CN" b="1" dirty="0">
                <a:solidFill>
                  <a:srgbClr val="92D050"/>
                </a:solidFill>
              </a:rPr>
              <a:t>a</a:t>
            </a:r>
            <a:r>
              <a:rPr lang="zh-CN" altLang="en-US" dirty="0"/>
              <a:t>”已被“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”匹配，所以“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1</a:t>
            </a:r>
            <a:r>
              <a:rPr lang="zh-CN" altLang="en-US" dirty="0"/>
              <a:t>开始尝试匹配，由“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b</a:t>
            </a:r>
            <a:r>
              <a:rPr lang="zh-CN" altLang="en-US" dirty="0"/>
              <a:t>”，匹配成功，控制权交给“</a:t>
            </a:r>
            <a:r>
              <a:rPr lang="en-US" altLang="zh-CN" b="1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”；由“</a:t>
            </a:r>
            <a:r>
              <a:rPr lang="en-US" altLang="zh-CN" b="1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c</a:t>
            </a:r>
            <a:r>
              <a:rPr lang="zh-CN" altLang="en-US" dirty="0"/>
              <a:t>”，匹配成功。</a:t>
            </a:r>
            <a:endParaRPr lang="zh-CN" altLang="en-US" dirty="0"/>
          </a:p>
          <a:p>
            <a:r>
              <a:rPr lang="zh-CN" altLang="en-US" dirty="0"/>
              <a:t>此时正则表达式匹配完成，报告匹配成功。匹配结果为“</a:t>
            </a:r>
            <a:r>
              <a:rPr lang="en-US" altLang="zh-CN" b="1" dirty="0" err="1">
                <a:solidFill>
                  <a:srgbClr val="92D050"/>
                </a:solidFill>
              </a:rPr>
              <a:t>abc</a:t>
            </a:r>
            <a:r>
              <a:rPr lang="zh-CN" altLang="en-US" dirty="0"/>
              <a:t>”，开始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，结束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3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含有</a:t>
            </a:r>
            <a:r>
              <a:rPr lang="zh-CN" altLang="en-US" b="1" dirty="0" smtClean="0"/>
              <a:t>匹配</a:t>
            </a:r>
            <a:r>
              <a:rPr lang="zh-CN" altLang="en-US" b="1" dirty="0"/>
              <a:t>优先量词的匹配</a:t>
            </a:r>
            <a:r>
              <a:rPr lang="zh-CN" altLang="en-US" b="1" dirty="0" smtClean="0"/>
              <a:t>过程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成功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4032448" cy="2088232"/>
          </a:xfrm>
        </p:spPr>
      </p:pic>
      <p:sp>
        <p:nvSpPr>
          <p:cNvPr id="5" name="TextBox 4"/>
          <p:cNvSpPr txBox="1"/>
          <p:nvPr/>
        </p:nvSpPr>
        <p:spPr>
          <a:xfrm>
            <a:off x="251520" y="3501008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dirty="0" err="1" smtClean="0">
                <a:solidFill>
                  <a:srgbClr val="92D050"/>
                </a:solidFill>
              </a:rPr>
              <a:t>abc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正则表达式</a:t>
            </a:r>
            <a:r>
              <a:rPr lang="zh-CN" altLang="en-US" dirty="0"/>
              <a:t>：</a:t>
            </a:r>
            <a:r>
              <a:rPr lang="en-US" altLang="zh-CN" dirty="0" err="1"/>
              <a:t>ab?c</a:t>
            </a:r>
            <a:endParaRPr lang="en-US" altLang="zh-CN" dirty="0"/>
          </a:p>
          <a:p>
            <a:r>
              <a:rPr lang="zh-CN" altLang="en-US" dirty="0" smtClean="0"/>
              <a:t>  量词</a:t>
            </a:r>
            <a:r>
              <a:rPr lang="zh-CN" altLang="en-US" dirty="0"/>
              <a:t>“</a:t>
            </a:r>
            <a:r>
              <a:rPr lang="en-US" altLang="zh-CN" dirty="0"/>
              <a:t>?”</a:t>
            </a:r>
            <a:r>
              <a:rPr lang="zh-CN" altLang="en-US" dirty="0"/>
              <a:t>属于匹配优先量词，在可匹配可不匹配时，会先选择尝试匹配，只有这种选择会使整个表达式无法匹配成功时，才会尝试让出匹配到的内容。这里的量词“</a:t>
            </a:r>
            <a:r>
              <a:rPr lang="en-US" altLang="zh-CN" dirty="0">
                <a:solidFill>
                  <a:srgbClr val="FFC000"/>
                </a:solidFill>
              </a:rPr>
              <a:t>?</a:t>
            </a:r>
            <a:r>
              <a:rPr lang="en-US" altLang="zh-CN" dirty="0"/>
              <a:t>”</a:t>
            </a:r>
            <a:r>
              <a:rPr lang="zh-CN" altLang="en-US" dirty="0"/>
              <a:t>是用来修饰字符“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en-US" altLang="zh-CN" dirty="0"/>
              <a:t>”</a:t>
            </a:r>
            <a:r>
              <a:rPr lang="zh-CN" altLang="en-US" dirty="0"/>
              <a:t>的，所以“</a:t>
            </a:r>
            <a:r>
              <a:rPr lang="en-US" altLang="zh-CN" dirty="0">
                <a:solidFill>
                  <a:srgbClr val="FFC000"/>
                </a:solidFill>
              </a:rPr>
              <a:t>b?</a:t>
            </a:r>
            <a:r>
              <a:rPr lang="en-US" altLang="zh-CN" dirty="0"/>
              <a:t>”</a:t>
            </a:r>
            <a:r>
              <a:rPr lang="zh-CN" altLang="en-US" dirty="0"/>
              <a:t>是一个整体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匹配过程：</a:t>
            </a:r>
            <a:endParaRPr lang="zh-CN" altLang="en-US" dirty="0"/>
          </a:p>
          <a:p>
            <a:r>
              <a:rPr lang="zh-CN" altLang="en-US" dirty="0" smtClean="0"/>
              <a:t>    首先</a:t>
            </a:r>
            <a:r>
              <a:rPr lang="zh-CN" altLang="en-US" dirty="0"/>
              <a:t>由字符“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取得控制权，从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开始匹配，由“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，匹配成功，控制权交给字符“</a:t>
            </a:r>
            <a:r>
              <a:rPr lang="en-US" altLang="zh-CN" dirty="0">
                <a:solidFill>
                  <a:srgbClr val="FFC000"/>
                </a:solidFill>
              </a:rPr>
              <a:t>b?”</a:t>
            </a:r>
            <a:r>
              <a:rPr lang="zh-CN" altLang="en-US" dirty="0"/>
              <a:t>；由于“</a:t>
            </a:r>
            <a:r>
              <a:rPr lang="en-US" altLang="zh-CN" dirty="0">
                <a:solidFill>
                  <a:srgbClr val="FFC000"/>
                </a:solidFill>
              </a:rPr>
              <a:t>?</a:t>
            </a:r>
            <a:r>
              <a:rPr lang="en-US" altLang="zh-CN" dirty="0"/>
              <a:t>”</a:t>
            </a:r>
            <a:r>
              <a:rPr lang="zh-CN" altLang="en-US" dirty="0"/>
              <a:t>是匹配优先量词，所以会先尝试进行匹配，由“</a:t>
            </a:r>
            <a:r>
              <a:rPr lang="en-US" altLang="zh-CN" dirty="0">
                <a:solidFill>
                  <a:srgbClr val="FFC000"/>
                </a:solidFill>
              </a:rPr>
              <a:t>b?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b</a:t>
            </a:r>
            <a:r>
              <a:rPr lang="en-US" altLang="zh-CN" dirty="0"/>
              <a:t>”</a:t>
            </a:r>
            <a:r>
              <a:rPr lang="zh-CN" altLang="en-US" dirty="0"/>
              <a:t>，匹配成功，控制权交给“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，同时</a:t>
            </a:r>
            <a:r>
              <a:rPr lang="zh-CN" altLang="en-US" dirty="0">
                <a:solidFill>
                  <a:srgbClr val="FFFF00"/>
                </a:solidFill>
              </a:rPr>
              <a:t>记录一个备选状态</a:t>
            </a:r>
            <a:r>
              <a:rPr lang="zh-CN" altLang="en-US" dirty="0"/>
              <a:t>；由“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，匹配成功。</a:t>
            </a:r>
            <a:r>
              <a:rPr lang="zh-CN" altLang="en-US" dirty="0">
                <a:solidFill>
                  <a:srgbClr val="FF0000"/>
                </a:solidFill>
              </a:rPr>
              <a:t>记录的备选状态丢弃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此时正则表达式匹配完成，报告匹配成功。匹配结果为“</a:t>
            </a:r>
            <a:r>
              <a:rPr lang="en-US" altLang="zh-CN" dirty="0" err="1">
                <a:solidFill>
                  <a:srgbClr val="92D050"/>
                </a:solidFill>
              </a:rPr>
              <a:t>abc</a:t>
            </a:r>
            <a:r>
              <a:rPr lang="en-US" altLang="zh-CN" dirty="0"/>
              <a:t>”</a:t>
            </a:r>
            <a:r>
              <a:rPr lang="zh-CN" altLang="en-US" dirty="0"/>
              <a:t>，开始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，结束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3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使用通配符“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642910" y="1857364"/>
            <a:ext cx="7929618" cy="4429156"/>
            <a:chOff x="642910" y="1857364"/>
            <a:chExt cx="7929618" cy="4429156"/>
          </a:xfrm>
        </p:grpSpPr>
        <p:sp>
          <p:nvSpPr>
            <p:cNvPr id="4" name="圆角矩形 3"/>
            <p:cNvSpPr/>
            <p:nvPr/>
          </p:nvSpPr>
          <p:spPr>
            <a:xfrm>
              <a:off x="642910" y="1857364"/>
              <a:ext cx="7929618" cy="4429156"/>
            </a:xfrm>
            <a:prstGeom prst="roundRect">
              <a:avLst>
                <a:gd name="adj" fmla="val 2569"/>
              </a:avLst>
            </a:prstGeom>
            <a:gradFill>
              <a:gsLst>
                <a:gs pos="0">
                  <a:schemeClr val="accent1">
                    <a:tint val="1000"/>
                    <a:alpha val="70000"/>
                  </a:schemeClr>
                </a:gs>
                <a:gs pos="68000">
                  <a:schemeClr val="accent1">
                    <a:tint val="77000"/>
                  </a:schemeClr>
                </a:gs>
                <a:gs pos="81000">
                  <a:schemeClr val="accent1">
                    <a:tint val="79000"/>
                  </a:schemeClr>
                </a:gs>
                <a:gs pos="86000">
                  <a:schemeClr val="accent1">
                    <a:tint val="73000"/>
                  </a:schemeClr>
                </a:gs>
                <a:gs pos="100000">
                  <a:schemeClr val="accent1">
                    <a:tint val="35000"/>
                  </a:schemeClr>
                </a:gs>
              </a:gsLst>
            </a:gra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85786" y="3000372"/>
              <a:ext cx="7643866" cy="314327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241672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搜索：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2428868"/>
              <a:ext cx="6786610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24288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Data????.doc</a:t>
            </a:r>
            <a:endParaRPr lang="zh-CN" altLang="en-US" dirty="0">
              <a:solidFill>
                <a:schemeClr val="bg1"/>
              </a:solidFill>
              <a:latin typeface="Tahoma" panose="020B0804030504040204" pitchFamily="34" charset="0"/>
              <a:ea typeface="+mj-ea"/>
              <a:cs typeface="Tahoma" panose="020B08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3012381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Database.doc</a:t>
            </a:r>
            <a:endParaRPr lang="en-US" altLang="zh-CN" dirty="0" smtClean="0">
              <a:solidFill>
                <a:schemeClr val="bg1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Databook.doc</a:t>
            </a:r>
            <a:endParaRPr lang="en-US" altLang="zh-CN" dirty="0" smtClean="0">
              <a:solidFill>
                <a:schemeClr val="bg1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143248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543302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1857356" y="2857496"/>
            <a:ext cx="5562640" cy="1704988"/>
            <a:chOff x="1785918" y="3143248"/>
            <a:chExt cx="5562640" cy="1704988"/>
          </a:xfrm>
        </p:grpSpPr>
        <p:grpSp>
          <p:nvGrpSpPr>
            <p:cNvPr id="24" name="组合 23"/>
            <p:cNvGrpSpPr/>
            <p:nvPr/>
          </p:nvGrpSpPr>
          <p:grpSpPr>
            <a:xfrm>
              <a:off x="1785918" y="3143248"/>
              <a:ext cx="5562640" cy="1704988"/>
              <a:chOff x="1785918" y="3143248"/>
              <a:chExt cx="5562640" cy="170498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785918" y="3143248"/>
                <a:ext cx="5562640" cy="1704988"/>
              </a:xfrm>
              <a:prstGeom prst="roundRect">
                <a:avLst>
                  <a:gd name="adj" fmla="val 2569"/>
                </a:avLst>
              </a:prstGeom>
              <a:gradFill>
                <a:gsLst>
                  <a:gs pos="0">
                    <a:schemeClr val="accent1">
                      <a:tint val="1000"/>
                      <a:alpha val="70000"/>
                    </a:schemeClr>
                  </a:gs>
                  <a:gs pos="68000">
                    <a:schemeClr val="accent1">
                      <a:tint val="77000"/>
                    </a:schemeClr>
                  </a:gs>
                  <a:gs pos="81000">
                    <a:schemeClr val="accent1">
                      <a:tint val="79000"/>
                    </a:schemeClr>
                  </a:gs>
                  <a:gs pos="86000">
                    <a:schemeClr val="accent1">
                      <a:tint val="73000"/>
                    </a:schemeClr>
                  </a:gs>
                  <a:gs pos="100000">
                    <a:schemeClr val="accent1">
                      <a:tint val="35000"/>
                    </a:schemeClr>
                  </a:gs>
                </a:gsLst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6460" y="3419476"/>
                <a:ext cx="207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正在搜索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276460" y="3990980"/>
              <a:ext cx="4572032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357422" y="3712704"/>
            <a:ext cx="4551528" cy="344950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50000">
                <a:srgbClr val="99FF99"/>
              </a:gs>
              <a:gs pos="100000">
                <a:srgbClr val="00CC00"/>
              </a:gs>
            </a:gsLst>
            <a:lin ang="5400000" scaled="1"/>
            <a:tileRect/>
          </a:gradFill>
          <a:ln w="285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3" presetClass="exit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 build="p"/>
      <p:bldP spid="13" grpId="1" build="allAtOnce"/>
      <p:bldP spid="23" grpId="0" animBg="1"/>
      <p:bldP spid="23" grpId="1" animBg="1"/>
      <p:bldP spid="23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零宽度匹配</a:t>
            </a:r>
            <a:r>
              <a:rPr lang="zh-CN" altLang="en-US" b="1" dirty="0" smtClean="0"/>
              <a:t>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477000" cy="2914650"/>
          </a:xfrm>
        </p:spPr>
      </p:pic>
      <p:sp>
        <p:nvSpPr>
          <p:cNvPr id="5" name="TextBox 4"/>
          <p:cNvSpPr txBox="1"/>
          <p:nvPr/>
        </p:nvSpPr>
        <p:spPr>
          <a:xfrm>
            <a:off x="683568" y="5085184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dirty="0"/>
              <a:t>a12    </a:t>
            </a:r>
            <a:r>
              <a:rPr lang="zh-CN" altLang="en-US" dirty="0"/>
              <a:t>正则表达式：</a:t>
            </a:r>
            <a:r>
              <a:rPr lang="en-US" altLang="zh-CN" dirty="0"/>
              <a:t>^(?=[a-z])[a-z0-9</a:t>
            </a:r>
            <a:r>
              <a:rPr lang="en-US" altLang="zh-CN" dirty="0" smtClean="0"/>
              <a:t>]+$</a:t>
            </a:r>
            <a:endParaRPr lang="en-US" altLang="zh-CN" dirty="0"/>
          </a:p>
          <a:p>
            <a:r>
              <a:rPr lang="zh-CN" altLang="en-US" dirty="0" smtClean="0"/>
              <a:t>    元字符</a:t>
            </a:r>
            <a:r>
              <a:rPr lang="zh-CN" altLang="en-US" dirty="0"/>
              <a:t>“</a:t>
            </a:r>
            <a:r>
              <a:rPr lang="en-US" altLang="zh-CN" dirty="0"/>
              <a:t>^”</a:t>
            </a:r>
            <a:r>
              <a:rPr lang="zh-CN" altLang="en-US" dirty="0"/>
              <a:t>和“</a:t>
            </a:r>
            <a:r>
              <a:rPr lang="en-US" altLang="zh-CN" dirty="0"/>
              <a:t>$”</a:t>
            </a:r>
            <a:r>
              <a:rPr lang="zh-CN" altLang="en-US" dirty="0"/>
              <a:t>匹配的只是位置，顺序环视“</a:t>
            </a:r>
            <a:r>
              <a:rPr lang="en-US" altLang="zh-CN" dirty="0"/>
              <a:t>(?=[a-z])”</a:t>
            </a:r>
            <a:r>
              <a:rPr lang="zh-CN" altLang="en-US" dirty="0"/>
              <a:t>只进行匹配，并不占有字符，也不将匹配的内容保存到最终的匹配结果，所以都是零宽度的</a:t>
            </a:r>
            <a:r>
              <a:rPr lang="zh-CN" altLang="en-US" dirty="0" smtClean="0"/>
              <a:t>。这个</a:t>
            </a:r>
            <a:r>
              <a:rPr lang="zh-CN" altLang="en-US" dirty="0"/>
              <a:t>正则的意义就是匹配由字母或数字组成的，第一个字符是字母的字符串。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首先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由元字符“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取得控制权，从位置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开始匹配，“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匹配的就是开始位置“位置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，匹配成功，控制权交给顺序环视“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要求它所在位置右侧必须是字母才能匹配成功，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零宽度的子表达式之间是不互斥的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，即同一个位置可以同时由多个零宽度子表达式匹配，所以它也是从位置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尝试进行匹配，位置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的右侧是字符“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，符合要求，匹配成功，控制权交给“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只进行匹配，并不将匹配到的内容保存到最后结果，并且“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匹配成功的位置是位置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，所以“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也是从位置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首先尝试匹配“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，匹配成功，继续尝试匹配，可以成功匹配接下来的“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，此时已经匹配到位置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的右侧已没有字符，这时会把控制权交给“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元字符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开始尝试匹配，它匹配的是结束位置，也就是“位置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此时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正则表达式匹配完成，报告匹配成功。匹配结果为“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a12”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，开始位置为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，结束位置为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。其中“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匹配字符串“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a12”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表达式：</a:t>
            </a:r>
            <a:r>
              <a:rPr lang="en-US" altLang="zh-CN" dirty="0" smtClean="0">
                <a:solidFill>
                  <a:srgbClr val="00CC00"/>
                </a:solidFill>
                <a:sym typeface="Wingdings" panose="05000000000000000000" pitchFamily="2" charset="2"/>
              </a:rPr>
              <a:t>&lt;div&gt;.+&lt;/div&gt;</a:t>
            </a:r>
            <a:endParaRPr lang="en-US" altLang="zh-CN" dirty="0" smtClean="0">
              <a:solidFill>
                <a:srgbClr val="00CC00"/>
              </a:solidFill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字符串：</a:t>
            </a:r>
            <a:r>
              <a:rPr lang="en-US" altLang="zh-CN" sz="1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&lt;div&gt;</a:t>
            </a:r>
            <a:r>
              <a:rPr lang="en-US" altLang="zh-CN" sz="16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testtest</a:t>
            </a:r>
            <a:r>
              <a:rPr lang="en-US" altLang="zh-CN" sz="1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&lt;/div&gt;</a:t>
            </a:r>
            <a:r>
              <a:rPr lang="en-US" altLang="zh-CN" sz="1600" dirty="0">
                <a:solidFill>
                  <a:srgbClr val="FFC000"/>
                </a:solidFill>
                <a:sym typeface="Wingdings" panose="05000000000000000000" pitchFamily="2" charset="2"/>
              </a:rPr>
              <a:t> &lt;div&gt;</a:t>
            </a:r>
            <a:r>
              <a:rPr lang="en-US" altLang="zh-CN" sz="1600" dirty="0" err="1">
                <a:solidFill>
                  <a:srgbClr val="FFC000"/>
                </a:solidFill>
                <a:sym typeface="Wingdings" panose="05000000000000000000" pitchFamily="2" charset="2"/>
              </a:rPr>
              <a:t>testtest</a:t>
            </a:r>
            <a:r>
              <a:rPr lang="en-US" altLang="zh-CN" sz="1600" dirty="0">
                <a:solidFill>
                  <a:srgbClr val="FFC000"/>
                </a:solidFill>
                <a:sym typeface="Wingdings" panose="05000000000000000000" pitchFamily="2" charset="2"/>
              </a:rPr>
              <a:t>&lt;/div&gt;</a:t>
            </a:r>
            <a:endParaRPr lang="en-US" altLang="zh-CN" sz="16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匹配过程是什么？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如果是</a:t>
            </a:r>
            <a:r>
              <a:rPr lang="en-US" altLang="zh-CN" dirty="0" smtClean="0">
                <a:solidFill>
                  <a:srgbClr val="00CC00"/>
                </a:solidFill>
                <a:sym typeface="Wingdings" panose="05000000000000000000" pitchFamily="2" charset="2"/>
              </a:rPr>
              <a:t>&lt;div&gt;.+?&lt;/div&gt;</a:t>
            </a:r>
            <a:r>
              <a:rPr lang="zh-CN" altLang="en-US" dirty="0" smtClean="0">
                <a:sym typeface="Wingdings" panose="05000000000000000000" pitchFamily="2" charset="2"/>
              </a:rPr>
              <a:t>呢？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如何选择使用量词优先，还是忽略优先量词？还是占有优先量词？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olidFill>
                  <a:srgbClr val="00CC00"/>
                </a:solidFill>
                <a:sym typeface="Wingdings" panose="05000000000000000000" pitchFamily="2" charset="2"/>
              </a:rPr>
              <a:t>&lt;div&gt;.++&lt;/div&gt;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茅塞顿开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n-US" altLang="zh-CN" dirty="0"/>
              <a:t>PHP</a:t>
            </a:r>
            <a:r>
              <a:rPr lang="zh-CN" altLang="en-US" dirty="0"/>
              <a:t>的面试题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  <a:r>
              <a:rPr lang="en-US" altLang="zh-CN" dirty="0" err="1">
                <a:solidFill>
                  <a:srgbClr val="EA0000"/>
                </a:solidFill>
              </a:rPr>
              <a:t>phper</a:t>
            </a:r>
            <a:r>
              <a:rPr lang="en-US" altLang="zh-CN" dirty="0">
                <a:solidFill>
                  <a:srgbClr val="EA0000"/>
                </a:solidFill>
              </a:rPr>
              <a:t>(.+), </a:t>
            </a:r>
            <a:r>
              <a:rPr lang="zh-CN" altLang="en-US" dirty="0"/>
              <a:t>字符串是</a:t>
            </a:r>
            <a:r>
              <a:rPr lang="en-US" altLang="zh-CN" dirty="0">
                <a:solidFill>
                  <a:srgbClr val="00CC00"/>
                </a:solidFill>
              </a:rPr>
              <a:t>phper001,phper002,phper003</a:t>
            </a:r>
            <a:r>
              <a:rPr lang="zh-CN" altLang="en-US" dirty="0"/>
              <a:t>，那么捕获结果的</a:t>
            </a:r>
            <a:r>
              <a:rPr lang="en-US" altLang="zh-CN" dirty="0"/>
              <a:t>1</a:t>
            </a:r>
            <a:r>
              <a:rPr lang="zh-CN" altLang="en-US" dirty="0"/>
              <a:t>组里是什么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27584" y="3284984"/>
            <a:ext cx="41764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现在知道了吗？为什么是这个结果？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/>
          <a:lstStyle/>
          <a:p>
            <a:r>
              <a:rPr lang="zh-CN" altLang="en-US" dirty="0" smtClean="0"/>
              <a:t>回溯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2808312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zh-CN" altLang="en-US" dirty="0" smtClean="0"/>
              <a:t>备份状态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当正则遇到优先量词时，遇到“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”，会先记录备份状态，当下一个匹配失败的时候，回到这里，再进行匹配。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/>
              <a:t>字符串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div&gt;test1&lt;/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&lt;/div&gt;&lt;div&gt;test&lt;/div&gt;(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星号处是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&lt;div&gt;.+?&lt;/div&gt;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（想要的结果是每个闭合的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为一组）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5643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分析一下引擎会记录多少个备选状态？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537" y="428746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第一个备选状态是几个字符？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272" y="478798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第二个呢？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272" y="52681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3  4 5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个呢</a:t>
            </a:r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234" y="5445224"/>
            <a:ext cx="5973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个呢？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234" y="6179271"/>
            <a:ext cx="54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一共多少个字符呢？占多大内存？</a:t>
            </a:r>
            <a:endParaRPr lang="zh-CN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338262"/>
            <a:ext cx="6896100" cy="4181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476871"/>
          </a:xfrm>
        </p:spPr>
        <p:txBody>
          <a:bodyPr>
            <a:normAutofit fontScale="92500" lnSpcReduction="20000"/>
          </a:bodyPr>
          <a:lstStyle/>
          <a:p>
            <a:pPr marL="36830" indent="0">
              <a:buNone/>
            </a:pPr>
            <a:r>
              <a:rPr lang="en-US" altLang="zh-CN" dirty="0" smtClean="0"/>
              <a:t>DB</a:t>
            </a:r>
            <a:r>
              <a:rPr lang="zh-CN" altLang="en-US" dirty="0" smtClean="0"/>
              <a:t>中有个字段使用了浮点数，需要程序处理。需求是保留小数点后面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位，如果最后一位是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，则保留两位。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 smtClean="0"/>
              <a:t>字符例子：</a:t>
            </a:r>
            <a:r>
              <a:rPr lang="en-US" altLang="zh-CN" dirty="0" smtClean="0"/>
              <a:t>15.214123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37.500232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154.356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 smtClean="0"/>
              <a:t>目的：       </a:t>
            </a:r>
            <a:r>
              <a:rPr lang="en-US" altLang="zh-CN" dirty="0" smtClean="0"/>
              <a:t>15.214    37.50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 smtClean="0"/>
              <a:t>表达式：？</a:t>
            </a:r>
            <a:endParaRPr lang="en-US" altLang="zh-CN" dirty="0" smtClean="0"/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3886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(\.\d\d[1-9]?)\d*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CC00"/>
                </a:solidFill>
              </a:rPr>
              <a:t>$</a:t>
            </a:r>
            <a:r>
              <a:rPr lang="en-US" altLang="zh-CN" dirty="0" smtClean="0">
                <a:solidFill>
                  <a:srgbClr val="00CC00"/>
                </a:solidFill>
              </a:rPr>
              <a:t>1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1490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\d*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\d+  </a:t>
            </a:r>
            <a:r>
              <a:rPr lang="en-US" altLang="zh-CN" dirty="0" smtClean="0">
                <a:solidFill>
                  <a:srgbClr val="FF0000"/>
                </a:solidFill>
              </a:rPr>
              <a:t>(\.\d\d[1-9]?)</a:t>
            </a:r>
            <a:r>
              <a:rPr lang="en-US" altLang="zh-CN" dirty="0">
                <a:solidFill>
                  <a:srgbClr val="FF0000"/>
                </a:solidFill>
              </a:rPr>
              <a:t> \d</a:t>
            </a:r>
            <a:r>
              <a:rPr lang="en-US" altLang="zh-CN" dirty="0" smtClean="0">
                <a:solidFill>
                  <a:srgbClr val="FF0000"/>
                </a:solidFill>
              </a:rPr>
              <a:t>+   $1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占有优先量词与固化分组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pPr marL="36830" indent="0">
              <a:buNone/>
            </a:pPr>
            <a:r>
              <a:rPr lang="en-US" altLang="zh-CN" dirty="0" smtClean="0"/>
              <a:t>*+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?+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 smtClean="0"/>
              <a:t>匹配过程如何？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/>
              <a:t>上</a:t>
            </a:r>
            <a:r>
              <a:rPr lang="zh-CN" altLang="en-US" dirty="0" smtClean="0"/>
              <a:t>个例子如何解决？</a:t>
            </a:r>
            <a:endParaRPr lang="en-US" altLang="zh-CN" dirty="0" smtClean="0"/>
          </a:p>
          <a:p>
            <a:pPr marL="3683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\.(\d\d(?&gt;[1-9]?))\d+</a:t>
            </a:r>
            <a:endParaRPr lang="zh-CN" alt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捕获组与反向引用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58924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sz="2400" dirty="0" smtClean="0"/>
              <a:t>捕获组</a:t>
            </a:r>
            <a:r>
              <a:rPr lang="zh-CN" altLang="en-US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()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en-US" altLang="zh-CN" sz="2400" dirty="0" smtClean="0"/>
              <a:t>()</a:t>
            </a:r>
            <a:r>
              <a:rPr lang="zh-CN" altLang="en-US" sz="2400" dirty="0" smtClean="0"/>
              <a:t>是子表达式的标识，同时，匹配结果会保存起来，最后一同给出。在表达式中可以直接引用。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zh-CN" altLang="en-US" sz="2400" dirty="0" smtClean="0"/>
              <a:t>比如表达式</a:t>
            </a:r>
            <a:r>
              <a:rPr lang="en-US" altLang="zh-CN" sz="2400" dirty="0" smtClean="0">
                <a:solidFill>
                  <a:srgbClr val="FFC000"/>
                </a:solidFill>
              </a:rPr>
              <a:t>&lt;a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href</a:t>
            </a:r>
            <a:r>
              <a:rPr lang="en-US" altLang="zh-CN" sz="2400" dirty="0" smtClean="0">
                <a:solidFill>
                  <a:srgbClr val="FFC000"/>
                </a:solidFill>
              </a:rPr>
              <a:t>=([‘”])[^’”]+\1&gt;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marL="36830" indent="0">
              <a:buNone/>
            </a:pPr>
            <a:r>
              <a:rPr lang="zh-CN" altLang="en-US" sz="2400" dirty="0" smtClean="0"/>
              <a:t>用来匹配字符串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=‘http….’&gt;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=“http....”&gt;</a:t>
            </a:r>
            <a:r>
              <a:rPr lang="zh-CN" altLang="en-US" sz="2000" dirty="0" smtClean="0"/>
              <a:t>，结果中</a:t>
            </a:r>
            <a:r>
              <a:rPr lang="en-US" altLang="zh-CN" sz="2000" dirty="0" smtClean="0"/>
              <a:t>\1</a:t>
            </a:r>
            <a:r>
              <a:rPr lang="zh-CN" altLang="en-US" sz="2000" dirty="0" smtClean="0"/>
              <a:t>分别是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”</a:t>
            </a:r>
            <a:endParaRPr lang="en-US" altLang="zh-CN" sz="2000" dirty="0" smtClean="0"/>
          </a:p>
          <a:p>
            <a:pPr marL="36830" indent="0">
              <a:buNone/>
            </a:pPr>
            <a:r>
              <a:rPr lang="zh-CN" altLang="en-US" dirty="0" smtClean="0"/>
              <a:t>彪悍的例子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400" dirty="0" smtClean="0"/>
              <a:t>表达式：</a:t>
            </a:r>
            <a:r>
              <a:rPr lang="en-US" altLang="zh-CN" sz="2400" dirty="0" smtClean="0"/>
              <a:t>&lt;div&gt;([a-z0-9])+&lt;/div&gt;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zh-CN" altLang="en-US" sz="2400" dirty="0" smtClean="0"/>
              <a:t>字符串：</a:t>
            </a:r>
            <a:r>
              <a:rPr lang="en-US" altLang="zh-CN" sz="2400" dirty="0" smtClean="0"/>
              <a:t>&lt;div&gt;……&lt;/div&gt;  1W</a:t>
            </a:r>
            <a:r>
              <a:rPr lang="zh-CN" altLang="en-US" sz="2400" dirty="0" smtClean="0"/>
              <a:t>个字符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zh-CN" altLang="en-US" sz="2400" dirty="0" smtClean="0"/>
              <a:t>引擎会捕获多少个组呢？</a:t>
            </a:r>
            <a:endParaRPr lang="en-US" altLang="zh-CN" sz="2400" dirty="0" smtClean="0"/>
          </a:p>
          <a:p>
            <a:pPr marL="36830" indent="0">
              <a:buNone/>
            </a:pPr>
            <a:r>
              <a:rPr lang="zh-CN" altLang="en-US" sz="2400" dirty="0" smtClean="0"/>
              <a:t>捕获不分组 </a:t>
            </a:r>
            <a:r>
              <a:rPr lang="en-US" altLang="zh-CN" sz="2400" dirty="0" smtClean="0"/>
              <a:t>(?:)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r>
              <a:rPr lang="zh-CN" altLang="en-US" dirty="0" smtClean="0"/>
              <a:t>字符编码</a:t>
            </a:r>
            <a:endParaRPr lang="en-US" altLang="zh-CN" dirty="0" smtClean="0"/>
          </a:p>
          <a:p>
            <a:r>
              <a:rPr lang="zh-CN" altLang="en-US" dirty="0" smtClean="0"/>
              <a:t>语言特性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/>
              <a:t>表达式主导、</a:t>
            </a:r>
            <a:r>
              <a:rPr lang="en-US" altLang="zh-CN" dirty="0" smtClean="0"/>
              <a:t>DFA</a:t>
            </a:r>
            <a:r>
              <a:rPr lang="zh-CN" altLang="en-US" dirty="0" smtClean="0"/>
              <a:t>文字主导</a:t>
            </a:r>
            <a:endParaRPr lang="en-US" altLang="zh-CN" dirty="0" smtClean="0"/>
          </a:p>
          <a:p>
            <a:r>
              <a:rPr lang="zh-CN" altLang="en-US" dirty="0" smtClean="0"/>
              <a:t>没想起来的。。。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精确高效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82772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号的匹配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\d+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的匹配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日期匹配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\d\d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80679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如何改进？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误匹配</a:t>
            </a:r>
            <a:endParaRPr lang="en-US" altLang="zh-CN" dirty="0" smtClean="0"/>
          </a:p>
          <a:p>
            <a:r>
              <a:rPr lang="zh-CN" altLang="en-US" dirty="0" smtClean="0"/>
              <a:t>漏匹配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643042" y="3581400"/>
            <a:ext cx="5929354" cy="1490674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86050" y="1500174"/>
            <a:ext cx="371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smtClean="0"/>
              <a:t>*.doc</a:t>
            </a:r>
            <a:endParaRPr lang="en-US" altLang="zh-CN" sz="4000" dirty="0" smtClean="0"/>
          </a:p>
          <a:p>
            <a:pPr algn="r"/>
            <a:r>
              <a:rPr lang="en-US" altLang="zh-CN" sz="4000" dirty="0" smtClean="0"/>
              <a:t>Data????.doc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3857628"/>
            <a:ext cx="5286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使用通配符，可以查找符合指定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r>
              <a:rPr lang="zh-CN" altLang="en-US" sz="2800" dirty="0" smtClean="0">
                <a:solidFill>
                  <a:schemeClr val="bg1"/>
                </a:solidFill>
              </a:rPr>
              <a:t>的文件名称。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n-US" altLang="zh-CN" dirty="0" smtClean="0"/>
              <a:t>PHP\PYTHON</a:t>
            </a:r>
            <a:r>
              <a:rPr lang="zh-CN" altLang="en-US" dirty="0" smtClean="0"/>
              <a:t>的环视不支持不确定长度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dirty="0" smtClean="0"/>
              <a:t>(?=[0-9]+),.NET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连环视都不支持</a:t>
            </a:r>
            <a:endParaRPr lang="en-US" altLang="zh-CN" dirty="0" smtClean="0"/>
          </a:p>
          <a:p>
            <a:pPr marL="36830" indent="0">
              <a:buNone/>
            </a:pPr>
            <a:endParaRPr lang="en-US" altLang="zh-CN" dirty="0" smtClean="0"/>
          </a:p>
          <a:p>
            <a:pPr marL="3683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82"/>
            <a:ext cx="9144000" cy="6750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先粗后细</a:t>
            </a:r>
            <a:r>
              <a:rPr lang="zh-CN" altLang="en-US" dirty="0" smtClean="0"/>
              <a:t>，先加后减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使用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正则表达式语法对于目标文本进行描述和界定，可以像画素描一样，先大致勾勒出框架，再逐步在局步实现细节。仍举刚才的手机号的例子，先界定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\d{11}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，总不会错；再细化为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1[358]\d{9}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，就向前迈了一大步（至于第二位是不是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这里无意深究，只举这样一个例子，说明逐步细化的过程）。这样做的目的是先消除漏匹配（刚开始先尽可能多地匹配，做加法），然后再一点一点地消除误匹配（做减法）。这样有先有后，在考虑时才不易出错，从而向“不误不漏”这个目标迈进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明确需求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830" indent="0">
              <a:buNone/>
            </a:pPr>
            <a:r>
              <a:rPr lang="zh-CN" altLang="en-US" dirty="0" smtClean="0"/>
              <a:t>    具体说来</a:t>
            </a:r>
            <a:r>
              <a:rPr lang="zh-CN" altLang="en-US" dirty="0"/>
              <a:t>，就是谨慎用</a:t>
            </a:r>
            <a:r>
              <a:rPr lang="zh-CN" altLang="en-US" dirty="0">
                <a:solidFill>
                  <a:srgbClr val="00CC00"/>
                </a:solidFill>
              </a:rPr>
              <a:t>点号</a:t>
            </a:r>
            <a:r>
              <a:rPr lang="zh-CN" altLang="en-US" dirty="0"/>
              <a:t>这样的元字符，尽可能不用</a:t>
            </a:r>
            <a:r>
              <a:rPr lang="zh-CN" altLang="en-US" dirty="0">
                <a:solidFill>
                  <a:srgbClr val="00CC00"/>
                </a:solidFill>
              </a:rPr>
              <a:t>星号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CC00"/>
                </a:solidFill>
              </a:rPr>
              <a:t>加号</a:t>
            </a:r>
            <a:r>
              <a:rPr lang="zh-CN" altLang="en-US" dirty="0"/>
              <a:t>这样的任意量词。只要能确定范围的，例如</a:t>
            </a:r>
            <a:r>
              <a:rPr lang="en-US" altLang="zh-CN" dirty="0">
                <a:solidFill>
                  <a:srgbClr val="00CC00"/>
                </a:solidFill>
              </a:rPr>
              <a:t>\w</a:t>
            </a:r>
            <a:r>
              <a:rPr lang="zh-CN" altLang="en-US" dirty="0"/>
              <a:t>，就不要用</a:t>
            </a:r>
            <a:r>
              <a:rPr lang="zh-CN" altLang="en-US" dirty="0">
                <a:solidFill>
                  <a:srgbClr val="00CC00"/>
                </a:solidFill>
              </a:rPr>
              <a:t>点号</a:t>
            </a:r>
            <a:r>
              <a:rPr lang="zh-CN" altLang="en-US" dirty="0"/>
              <a:t>；只要能够预测重复次数的，就不要用任意量词。例如，写析取</a:t>
            </a:r>
            <a:r>
              <a:rPr lang="en-US" altLang="zh-CN" dirty="0"/>
              <a:t>twitter</a:t>
            </a:r>
            <a:r>
              <a:rPr lang="zh-CN" altLang="en-US" dirty="0"/>
              <a:t>消息的脚本，假设一条消息的</a:t>
            </a:r>
            <a:r>
              <a:rPr lang="en-US" altLang="zh-CN" dirty="0"/>
              <a:t>xml</a:t>
            </a:r>
            <a:r>
              <a:rPr lang="zh-CN" altLang="en-US" dirty="0"/>
              <a:t>正文部分结构是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C000"/>
                </a:solidFill>
              </a:rPr>
              <a:t>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”&gt;…&lt;/span&gt;</a:t>
            </a:r>
            <a:r>
              <a:rPr lang="zh-CN" altLang="en-US" dirty="0"/>
              <a:t>且正文中无尖括号，那么</a:t>
            </a:r>
            <a:r>
              <a:rPr lang="en-US" altLang="zh-CN" dirty="0">
                <a:solidFill>
                  <a:srgbClr val="FFC000"/>
                </a:solidFill>
              </a:rPr>
              <a:t>&lt;span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”&gt;[^&lt;]{1,480}&lt;/span&gt;</a:t>
            </a:r>
            <a:r>
              <a:rPr lang="zh-CN" altLang="en-US" dirty="0"/>
              <a:t>这种写法的思路要好于</a:t>
            </a:r>
            <a:r>
              <a:rPr lang="en-US" altLang="zh-CN" dirty="0">
                <a:solidFill>
                  <a:srgbClr val="FFC000"/>
                </a:solidFill>
              </a:rPr>
              <a:t>&lt;span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”&gt;.*&lt;/span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36830" indent="0">
              <a:buNone/>
            </a:pPr>
            <a:r>
              <a:rPr lang="zh-CN" altLang="en-US" dirty="0" smtClean="0"/>
              <a:t>原因</a:t>
            </a:r>
            <a:r>
              <a:rPr lang="zh-CN" altLang="en-US" dirty="0"/>
              <a:t>有二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/>
              <a:t>一</a:t>
            </a:r>
            <a:r>
              <a:rPr lang="zh-CN" altLang="en-US" sz="2300" dirty="0"/>
              <a:t>是使用</a:t>
            </a:r>
            <a:r>
              <a:rPr lang="en-US" altLang="zh-CN" sz="2300" dirty="0">
                <a:solidFill>
                  <a:srgbClr val="00CC00"/>
                </a:solidFill>
              </a:rPr>
              <a:t>[^&lt;]</a:t>
            </a:r>
            <a:r>
              <a:rPr lang="zh-CN" altLang="en-US" sz="2300" dirty="0"/>
              <a:t>，它保证了文本的范围不会超出下一个</a:t>
            </a:r>
            <a:r>
              <a:rPr lang="zh-CN" altLang="en-US" sz="2300" dirty="0">
                <a:solidFill>
                  <a:srgbClr val="00CC00"/>
                </a:solidFill>
              </a:rPr>
              <a:t>小于号</a:t>
            </a:r>
            <a:r>
              <a:rPr lang="zh-CN" altLang="en-US" sz="2300" dirty="0"/>
              <a:t>所在的位置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/>
              <a:t>二</a:t>
            </a:r>
            <a:r>
              <a:rPr lang="zh-CN" altLang="en-US" sz="2300" dirty="0"/>
              <a:t>是明确长度范围，</a:t>
            </a:r>
            <a:r>
              <a:rPr lang="en-US" altLang="zh-CN" sz="2300" dirty="0">
                <a:solidFill>
                  <a:srgbClr val="00CC00"/>
                </a:solidFill>
              </a:rPr>
              <a:t>{1,480}</a:t>
            </a:r>
            <a:r>
              <a:rPr lang="zh-CN" altLang="en-US" sz="2300" dirty="0"/>
              <a:t>，其依据是一条</a:t>
            </a:r>
            <a:r>
              <a:rPr lang="en-US" altLang="zh-CN" sz="2300" dirty="0"/>
              <a:t>twitter</a:t>
            </a:r>
            <a:r>
              <a:rPr lang="zh-CN" altLang="en-US" sz="2300" dirty="0"/>
              <a:t>消息大致能的字符长度范围。当然，</a:t>
            </a:r>
            <a:r>
              <a:rPr lang="en-US" altLang="zh-CN" sz="2300" dirty="0">
                <a:solidFill>
                  <a:srgbClr val="00CC00"/>
                </a:solidFill>
              </a:rPr>
              <a:t>480</a:t>
            </a:r>
            <a:r>
              <a:rPr lang="zh-CN" altLang="en-US" sz="2300" dirty="0"/>
              <a:t>这个长度是否正确还可推敲，但是这种思路是值得借鉴的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marL="36830" indent="0">
              <a:buNone/>
            </a:pPr>
            <a:r>
              <a:rPr lang="zh-CN" altLang="en-US" dirty="0" smtClean="0"/>
              <a:t>说</a:t>
            </a:r>
            <a:r>
              <a:rPr lang="zh-CN" altLang="en-US" dirty="0"/>
              <a:t>得狠一点，“滥用</a:t>
            </a:r>
            <a:r>
              <a:rPr lang="zh-CN" altLang="en-US" dirty="0">
                <a:solidFill>
                  <a:srgbClr val="FF0000"/>
                </a:solidFill>
              </a:rPr>
              <a:t>点号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加号</a:t>
            </a:r>
            <a:r>
              <a:rPr lang="zh-CN" altLang="en-US" dirty="0" smtClean="0"/>
              <a:t>甚至</a:t>
            </a:r>
            <a:r>
              <a:rPr lang="zh-CN" altLang="en-US" dirty="0" smtClean="0">
                <a:solidFill>
                  <a:srgbClr val="FF0000"/>
                </a:solidFill>
              </a:rPr>
              <a:t>括号</a:t>
            </a:r>
            <a:r>
              <a:rPr lang="zh-CN" altLang="en-US" dirty="0" smtClean="0"/>
              <a:t>是</a:t>
            </a:r>
            <a:r>
              <a:rPr lang="zh-CN" altLang="en-US" dirty="0"/>
              <a:t>不环保、不负责任的做法”。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不要让稻草压死骆驼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txBody>
          <a:bodyPr/>
          <a:lstStyle/>
          <a:p>
            <a:pPr marL="36830" indent="0">
              <a:buNone/>
            </a:pPr>
            <a:r>
              <a:rPr lang="zh-CN" altLang="en-US" dirty="0"/>
              <a:t>每使用一个普通括号</a:t>
            </a:r>
            <a:r>
              <a:rPr lang="en-US" altLang="zh-CN" dirty="0">
                <a:solidFill>
                  <a:srgbClr val="00CC00"/>
                </a:solidFill>
              </a:rPr>
              <a:t>()</a:t>
            </a:r>
            <a:r>
              <a:rPr lang="zh-CN" altLang="en-US" dirty="0"/>
              <a:t>而不是非捕获型括号</a:t>
            </a:r>
            <a:r>
              <a:rPr lang="en-US" altLang="zh-CN" dirty="0">
                <a:solidFill>
                  <a:srgbClr val="00CC00"/>
                </a:solidFill>
              </a:rPr>
              <a:t>(?:…)</a:t>
            </a:r>
            <a:r>
              <a:rPr lang="zh-CN" altLang="en-US" dirty="0"/>
              <a:t>，就会保留一部分内存等着你再次访问。这样的正则表达式、无限次地运行次数，无异于一根根稻草的堆加，终于能将骆驼压死。养成合理使用</a:t>
            </a:r>
            <a:r>
              <a:rPr lang="en-US" altLang="zh-CN" dirty="0">
                <a:solidFill>
                  <a:srgbClr val="00CC00"/>
                </a:solidFill>
              </a:rPr>
              <a:t>(?:…)</a:t>
            </a:r>
            <a:r>
              <a:rPr lang="zh-CN" altLang="en-US" dirty="0"/>
              <a:t>括号的习惯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422108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36830" indent="0">
                        <a:buNone/>
                      </a:pPr>
                      <a:r>
                        <a:rPr lang="zh-CN" altLang="en-US" sz="1800" dirty="0" smtClean="0"/>
                        <a:t>曾经一个表达式</a:t>
                      </a:r>
                      <a:r>
                        <a:rPr lang="en-US" altLang="zh-CN" sz="1800" dirty="0" smtClean="0"/>
                        <a:t>:</a:t>
                      </a:r>
                      <a:endParaRPr lang="en-US" altLang="zh-CN" sz="1800" dirty="0" smtClean="0"/>
                    </a:p>
                    <a:p>
                      <a:pPr marL="3683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FFC000"/>
                          </a:solidFill>
                        </a:rPr>
                        <a:t>&lt;div&gt;([a-z0-9])+&lt;/div&gt;</a:t>
                      </a:r>
                      <a:endParaRPr lang="zh-CN" altLang="en-US" sz="1800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少用多选分支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820688"/>
          </a:xfrm>
        </p:spPr>
        <p:txBody>
          <a:bodyPr>
            <a:normAutofit fontScale="85000" lnSpcReduction="20000"/>
          </a:bodyPr>
          <a:lstStyle/>
          <a:p>
            <a:pPr marL="36830" indent="0">
              <a:buNone/>
            </a:pPr>
            <a:r>
              <a:rPr lang="en-US" altLang="zh-CN" dirty="0" smtClean="0"/>
              <a:t>c[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]t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a|b|c|d|e|f</a:t>
            </a:r>
            <a:r>
              <a:rPr lang="en-US" altLang="zh-CN" dirty="0" smtClean="0"/>
              <a:t>)t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次回溯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回溯的主要原因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395536" y="2636912"/>
            <a:ext cx="7467600" cy="92697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适当使用边界字符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792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\</a:t>
            </a:r>
            <a:r>
              <a:rPr lang="en-US" altLang="zh-CN" dirty="0" err="1" smtClean="0"/>
              <a:t>bthe</a:t>
            </a:r>
            <a:r>
              <a:rPr lang="en-US" altLang="zh-CN" dirty="0" smtClean="0"/>
              <a:t>\b </a:t>
            </a:r>
            <a:r>
              <a:rPr lang="zh-CN" altLang="en-US" dirty="0" smtClean="0"/>
              <a:t>匹配  </a:t>
            </a:r>
            <a:r>
              <a:rPr lang="en-US" altLang="zh-CN" dirty="0" smtClean="0"/>
              <a:t>the </a:t>
            </a:r>
            <a:r>
              <a:rPr lang="zh-CN" altLang="en-US" dirty="0" smtClean="0"/>
              <a:t>不匹配 </a:t>
            </a:r>
            <a:r>
              <a:rPr lang="en-US" altLang="zh-CN" dirty="0" smtClean="0"/>
              <a:t>there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772" y="39330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 $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395536" y="4302388"/>
            <a:ext cx="7467600" cy="92697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分支顺序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44522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可以选择字符串中最常出现的字符串放到分支最前面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系统内部的优化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字符串连接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[</a:t>
            </a:r>
            <a:r>
              <a:rPr lang="en-US" altLang="zh-CN" sz="1800" dirty="0" err="1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abc</a:t>
            </a:r>
            <a:r>
              <a:rPr lang="en-US" altLang="zh-CN" sz="1800" dirty="0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1800" dirty="0" smtClean="0">
                <a:latin typeface="隶书" pitchFamily="49" charset="-122"/>
                <a:ea typeface="隶书" pitchFamily="49" charset="-122"/>
              </a:rPr>
              <a:t>当作一个元素，避免三次迭代</a:t>
            </a: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/>
              <a:t>化</a:t>
            </a:r>
            <a:r>
              <a:rPr lang="zh-CN" altLang="en-US" dirty="0" smtClean="0"/>
              <a:t>简量词优化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.*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跟</a:t>
            </a: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(?:.)*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匹配结果一致，但前效率更高</a:t>
            </a:r>
            <a:endParaRPr lang="en-US" altLang="zh-CN" sz="1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消除不必要括号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如上，它会用前者代替后者</a:t>
            </a:r>
            <a:endParaRPr lang="en-US" altLang="zh-CN" sz="1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消除不必要的字符组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[.]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中就一个字符，会被优化为</a:t>
            </a: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\.</a:t>
            </a:r>
            <a:endParaRPr lang="en-US" altLang="zh-CN" sz="1800" dirty="0">
              <a:solidFill>
                <a:srgbClr val="FFC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/>
              <a:t>过度回溯检测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前面提到过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PHP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限制回溯次数的截图默认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10W</a:t>
            </a:r>
            <a:r>
              <a:rPr lang="zh-CN" altLang="en-US" sz="1800" dirty="0" smtClean="0">
                <a:latin typeface="隶书" pitchFamily="49" charset="-122"/>
                <a:ea typeface="隶书" pitchFamily="49" charset="-122"/>
              </a:rPr>
              <a:t>次</a:t>
            </a: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/>
              <a:t>量词等价转换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\d\d\d\d 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跟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\d{4}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哪个效率高？前者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个元素，后者一个元素</a:t>
            </a:r>
            <a:endParaRPr lang="zh-CN" altLang="en-US" sz="1800" dirty="0">
              <a:latin typeface="隶书" pitchFamily="49" charset="-122"/>
              <a:ea typeface="隶书" pitchFamily="49" charset="-122"/>
            </a:endParaRPr>
          </a:p>
          <a:p>
            <a:pPr marL="36830" indent="0">
              <a:buNone/>
            </a:pPr>
            <a:endParaRPr lang="zh-CN" altLang="en-US" sz="1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则应用原理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表达式编译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检查语法，并编译为内部形式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传动开始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100" dirty="0" smtClean="0">
                <a:latin typeface="隶书" pitchFamily="49" charset="-122"/>
                <a:ea typeface="隶书" pitchFamily="49" charset="-122"/>
              </a:rPr>
              <a:t>定位至字符串起始位置</a:t>
            </a:r>
            <a:endParaRPr lang="en-US" altLang="zh-CN" sz="21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元素检测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相连元素、量词修饰符、控制权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寻找匹配结果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sz="2100" dirty="0">
                <a:latin typeface="隶书" pitchFamily="49" charset="-122"/>
                <a:ea typeface="隶书" pitchFamily="49" charset="-122"/>
              </a:rPr>
              <a:t>NFA</a:t>
            </a: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找到后锁定，返回。</a:t>
            </a:r>
            <a:r>
              <a:rPr lang="en-US" altLang="zh-CN" sz="2100" dirty="0">
                <a:latin typeface="隶书" pitchFamily="49" charset="-122"/>
                <a:ea typeface="隶书" pitchFamily="49" charset="-122"/>
              </a:rPr>
              <a:t>DFA</a:t>
            </a: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继续下一个，找最长结果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传动装置的驱动过程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没匹配成功，从下一个字符开始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匹配彻底失败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所有字符尝试完毕，返回彻底</a:t>
            </a:r>
            <a:r>
              <a:rPr lang="zh-CN" altLang="en-US" sz="2100" dirty="0" smtClean="0">
                <a:latin typeface="隶书" pitchFamily="49" charset="-122"/>
                <a:ea typeface="隶书" pitchFamily="49" charset="-122"/>
              </a:rPr>
              <a:t>失败</a:t>
            </a:r>
            <a:endParaRPr lang="en-US" altLang="zh-CN" sz="21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小试身手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抓取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中所有配置参数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</a:rPr>
              <a:t>参考答案：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http://www.cnxct.com/cfc4n%E5%B0%8F%E8%AF%95%E6%AD%A3%E5%88%99%E8%A1%A8%E8%BE%BE%E5%BC%8F/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检测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代码中危险函数指令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扫描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webshell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830" indent="0">
              <a:buNone/>
            </a:pP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参考答案：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http://www.cnxct.com/%E5%A6%82%E4%BD%95%E7%B2%BE%E7%A1%AE%E6%9F%A5%E6%89%BEphp-webshell%E6%9C%A8%E9%A9%AC%EF%BC%9F/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抓取页面所有</a:t>
            </a:r>
            <a:r>
              <a:rPr lang="en-US" altLang="zh-CN" dirty="0"/>
              <a:t>a</a:t>
            </a:r>
            <a:r>
              <a:rPr lang="zh-CN" altLang="en-US" dirty="0"/>
              <a:t>标签中链接地址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不符合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W3C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标准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写一款</a:t>
            </a:r>
            <a:r>
              <a:rPr lang="en-US" altLang="zh-CN" dirty="0"/>
              <a:t>SQL</a:t>
            </a:r>
            <a:r>
              <a:rPr lang="zh-CN" altLang="en-US" dirty="0"/>
              <a:t>语法分析器，拦截危险</a:t>
            </a:r>
            <a:r>
              <a:rPr lang="en-US" altLang="zh-CN" dirty="0"/>
              <a:t>SQL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高手的境界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56992"/>
            <a:ext cx="7467600" cy="676672"/>
          </a:xfrm>
        </p:spPr>
        <p:txBody>
          <a:bodyPr>
            <a:noAutofit/>
          </a:bodyPr>
          <a:lstStyle/>
          <a:p>
            <a:pPr marL="36830" indent="0" algn="ctr">
              <a:buNone/>
            </a:pPr>
            <a:r>
              <a:rPr lang="zh-CN" altLang="en-US" sz="4800" b="1" dirty="0" smtClean="0">
                <a:solidFill>
                  <a:schemeClr val="accent1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心中无引擎，眼里无流派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139156"/>
            <a:ext cx="4800600" cy="3448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581025"/>
            <a:ext cx="6648450" cy="5695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8797" y="1412776"/>
            <a:ext cx="6060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99FF"/>
                </a:solidFill>
              </a:rPr>
              <a:t>工具地址</a:t>
            </a:r>
            <a:r>
              <a:rPr lang="en-US" altLang="zh-CN" dirty="0">
                <a:solidFill>
                  <a:srgbClr val="0099FF"/>
                </a:solidFill>
              </a:rPr>
              <a:t>:http://www.cnxct.com/%E5%A5%BD%E4%B8%9C%E8%A5%BF%E5%85%B1%E4%BA%AB%E5%87%BA%E6%9D%A5-jgsoft-regexbuddy-v310-%E9%9B%B6%E5%94%AE%E7%89%88-%E7%A0%B4%E8%A7%A3%E7%89%88/</a:t>
            </a:r>
            <a:endParaRPr lang="zh-CN" altLang="en-US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长大后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运维：处理故障，抽取有固定格式的日志</a:t>
            </a:r>
            <a:endParaRPr lang="en-US" altLang="zh-CN" dirty="0" smtClean="0"/>
          </a:p>
          <a:p>
            <a:r>
              <a:rPr lang="zh-CN" altLang="en-US" dirty="0" smtClean="0"/>
              <a:t>程序：处理用户输入，是否为合法数据</a:t>
            </a:r>
            <a:endParaRPr lang="en-US" altLang="zh-CN" dirty="0" smtClean="0"/>
          </a:p>
          <a:p>
            <a:r>
              <a:rPr lang="en-US" altLang="zh-CN" dirty="0" smtClean="0"/>
              <a:t>DBA</a:t>
            </a:r>
            <a:r>
              <a:rPr lang="zh-CN" altLang="en-US" dirty="0" smtClean="0"/>
              <a:t>：模糊查询</a:t>
            </a:r>
            <a:r>
              <a:rPr lang="en-US" altLang="zh-CN" dirty="0" smtClean="0"/>
              <a:t>(REGEXP)</a:t>
            </a:r>
            <a:r>
              <a:rPr lang="zh-CN" altLang="en-US" dirty="0" smtClean="0"/>
              <a:t>，偶尔也要处理日志</a:t>
            </a:r>
            <a:endParaRPr lang="en-US" altLang="zh-CN" dirty="0" smtClean="0"/>
          </a:p>
          <a:p>
            <a:endParaRPr lang="en-US" altLang="zh-CN" dirty="0"/>
          </a:p>
          <a:p>
            <a:pPr marL="36830" indent="0">
              <a:buNone/>
            </a:pPr>
            <a:r>
              <a:rPr lang="zh-CN" altLang="en-US" dirty="0" smtClean="0"/>
              <a:t>当你长大后，你发现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通配义字符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已经不能满足你的需求了。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872" y="2132856"/>
            <a:ext cx="1450504" cy="1540768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zh-CN" altLang="en-US" sz="9600" dirty="0"/>
              <a:t>完</a:t>
            </a:r>
            <a:endParaRPr lang="zh-CN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86916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altLang="zh-CN" dirty="0" smtClean="0"/>
              <a:t>CNXCT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"/>
              </a:rPr>
              <a:t>http</a:t>
            </a:r>
            <a:r>
              <a:rPr lang="en-US" altLang="zh-CN" dirty="0">
                <a:hlinkClick r:id="rId1"/>
              </a:rPr>
              <a:t>://www.cnxct.com</a:t>
            </a:r>
            <a:r>
              <a:rPr lang="en-US" altLang="zh-CN" dirty="0" smtClean="0">
                <a:hlinkClick r:id="rId1"/>
              </a:rPr>
              <a:t>/</a:t>
            </a:r>
            <a:r>
              <a:rPr lang="en-US" altLang="zh-CN" dirty="0" smtClean="0"/>
              <a:t> (</a:t>
            </a:r>
            <a:r>
              <a:rPr lang="zh-CN" altLang="en-US" dirty="0" smtClean="0"/>
              <a:t>我自己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雁过无痕：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blog.csdn.net/lxcnn</a:t>
            </a:r>
            <a:endParaRPr lang="en-US" altLang="zh-CN" dirty="0" smtClean="0"/>
          </a:p>
          <a:p>
            <a:r>
              <a:rPr lang="zh-CN" altLang="en-US" dirty="0" smtClean="0"/>
              <a:t>我爱正则表达式：</a:t>
            </a:r>
            <a:r>
              <a:rPr lang="en-US" altLang="zh-CN" dirty="0" smtClean="0">
                <a:hlinkClick r:id="rId3"/>
              </a:rPr>
              <a:t>http://iregex.org</a:t>
            </a:r>
            <a:endParaRPr lang="en-US" altLang="zh-CN" dirty="0" smtClean="0"/>
          </a:p>
          <a:p>
            <a:r>
              <a:rPr lang="en-US" altLang="zh-CN" dirty="0"/>
              <a:t>Benz Bus: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bencz.blogbus.com</a:t>
            </a:r>
            <a:r>
              <a:rPr lang="en-US" altLang="zh-CN" dirty="0" smtClean="0"/>
              <a:t> (PPT</a:t>
            </a:r>
            <a:r>
              <a:rPr lang="zh-CN" altLang="en-US" dirty="0" smtClean="0"/>
              <a:t>模版背景作者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57364"/>
            <a:ext cx="417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忘记大写还是小写：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75119"/>
            <a:ext cx="25003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r>
              <a:rPr lang="zh-CN" altLang="en-US" sz="3600" dirty="0" smtClean="0">
                <a:solidFill>
                  <a:srgbClr val="FFFF00"/>
                </a:solidFill>
              </a:rPr>
              <a:t>还是</a:t>
            </a:r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021288"/>
            <a:ext cx="5500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注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5" y="4797152"/>
            <a:ext cx="1804189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Hh</a:t>
            </a:r>
            <a:r>
              <a:rPr lang="en-US" altLang="zh-CN" sz="3600" dirty="0" smtClean="0">
                <a:solidFill>
                  <a:srgbClr val="FFFF00"/>
                </a:solidFill>
              </a:rPr>
              <a:t>]i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55723" y="4797151"/>
            <a:ext cx="1804189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h|H</a:t>
            </a:r>
            <a:r>
              <a:rPr lang="en-US" altLang="zh-CN" sz="3600" dirty="0" smtClean="0">
                <a:solidFill>
                  <a:srgbClr val="FFFF00"/>
                </a:solidFill>
              </a:rPr>
              <a:t>)i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4004" y="3618813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搜两遍？试试正则吧</a:t>
            </a:r>
            <a:endParaRPr lang="en-US" altLang="zh-CN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85736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2886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314324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0029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0298" y="4854371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this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4854371"/>
            <a:ext cx="264320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Philips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3" y="1857364"/>
            <a:ext cx="400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只想要这个结果：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2886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391" y="3091349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改成这个：</a:t>
            </a:r>
            <a:endParaRPr lang="en-US" altLang="zh-CN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1391" y="3745138"/>
            <a:ext cx="1496433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</a:t>
            </a:r>
            <a:r>
              <a:rPr lang="en-US" altLang="zh-CN" sz="3600" dirty="0" err="1" smtClean="0">
                <a:solidFill>
                  <a:srgbClr val="00CC00"/>
                </a:solidFill>
              </a:rPr>
              <a:t>b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endParaRPr lang="en-US" altLang="zh-CN" sz="3600" dirty="0" smtClean="0">
              <a:solidFill>
                <a:srgbClr val="00CC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52414" y="3745138"/>
            <a:ext cx="2113691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r>
              <a:rPr lang="en-US" altLang="zh-CN" sz="3600" dirty="0" smtClean="0">
                <a:solidFill>
                  <a:srgbClr val="FFFF00"/>
                </a:solidFill>
              </a:rPr>
              <a:t>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Hh</a:t>
            </a:r>
            <a:r>
              <a:rPr lang="en-US" altLang="zh-CN" sz="3600" dirty="0" smtClean="0">
                <a:solidFill>
                  <a:srgbClr val="FFFF00"/>
                </a:solidFill>
              </a:rPr>
              <a:t>]i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endParaRPr lang="en-US" altLang="zh-CN" sz="3600" dirty="0" smtClean="0">
              <a:solidFill>
                <a:srgbClr val="00CC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3737680"/>
            <a:ext cx="2113691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</a:t>
            </a:r>
            <a:r>
              <a:rPr lang="en-US" altLang="zh-CN" sz="3600" dirty="0" err="1" smtClean="0">
                <a:solidFill>
                  <a:srgbClr val="0099FF"/>
                </a:solidFill>
              </a:rPr>
              <a:t>|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</a:t>
            </a:r>
            <a:r>
              <a:rPr lang="en-US" altLang="zh-CN" sz="3600" dirty="0" smtClean="0">
                <a:solidFill>
                  <a:srgbClr val="FFFF00"/>
                </a:solidFill>
              </a:rPr>
              <a:t>)i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endParaRPr lang="en-US" altLang="zh-CN" sz="3600" dirty="0" smtClean="0">
              <a:solidFill>
                <a:srgbClr val="00CC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8896" y="458112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那么只匹配：</a:t>
            </a:r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2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8347</Words>
  <Application>WPS 演示</Application>
  <PresentationFormat>全屏显示(4:3)</PresentationFormat>
  <Paragraphs>742</Paragraphs>
  <Slides>60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Arial</vt:lpstr>
      <vt:lpstr>方正书宋_GBK</vt:lpstr>
      <vt:lpstr>Wingdings</vt:lpstr>
      <vt:lpstr>Wingdings 2</vt:lpstr>
      <vt:lpstr>Arial</vt:lpstr>
      <vt:lpstr>微软雅黑</vt:lpstr>
      <vt:lpstr>汉仪旗黑</vt:lpstr>
      <vt:lpstr>Tahoma</vt:lpstr>
      <vt:lpstr>隶书</vt:lpstr>
      <vt:lpstr>报隶-简</vt:lpstr>
      <vt:lpstr>宋体</vt:lpstr>
      <vt:lpstr>汉仪书宋二KW</vt:lpstr>
      <vt:lpstr>Franklin Gothic Book</vt:lpstr>
      <vt:lpstr>苹方-简</vt:lpstr>
      <vt:lpstr>Arial Unicode MS</vt:lpstr>
      <vt:lpstr>Calibri</vt:lpstr>
      <vt:lpstr>Helvetica Neue</vt:lpstr>
      <vt:lpstr>黑体</vt:lpstr>
      <vt:lpstr>汉仪中黑KW</vt:lpstr>
      <vt:lpstr>技巧</vt:lpstr>
      <vt:lpstr>正则表达式</vt:lpstr>
      <vt:lpstr>PowerPoint 演示文稿</vt:lpstr>
      <vt:lpstr>使用通配符“*”</vt:lpstr>
      <vt:lpstr>使用通配符“?”</vt:lpstr>
      <vt:lpstr>PowerPoint 演示文稿</vt:lpstr>
      <vt:lpstr>长大后</vt:lpstr>
      <vt:lpstr>情景</vt:lpstr>
      <vt:lpstr>最简单的正则表达式</vt:lpstr>
      <vt:lpstr>最简单的正则表达式</vt:lpstr>
      <vt:lpstr>最简单的正则表达式</vt:lpstr>
      <vt:lpstr>然后呢？</vt:lpstr>
      <vt:lpstr>正则表达式</vt:lpstr>
      <vt:lpstr>正则表达式</vt:lpstr>
      <vt:lpstr>“^”和“$”</vt:lpstr>
      <vt:lpstr>“^”和“$”</vt:lpstr>
      <vt:lpstr>“[ ]”</vt:lpstr>
      <vt:lpstr>“[ ]”</vt:lpstr>
      <vt:lpstr>“[ ]”</vt:lpstr>
      <vt:lpstr>重复符号“+”</vt:lpstr>
      <vt:lpstr>重复符号“+”</vt:lpstr>
      <vt:lpstr>重复符号“*”</vt:lpstr>
      <vt:lpstr>重复符号“{x,y}”</vt:lpstr>
      <vt:lpstr>重复符号“{x,}”</vt:lpstr>
      <vt:lpstr>子表达式“( )”</vt:lpstr>
      <vt:lpstr>分支“|”</vt:lpstr>
      <vt:lpstr>分支“|”</vt:lpstr>
      <vt:lpstr>转义符号“\”</vt:lpstr>
      <vt:lpstr>小试身手</vt:lpstr>
      <vt:lpstr>Q&amp;A</vt:lpstr>
      <vt:lpstr>正则起源与流派</vt:lpstr>
      <vt:lpstr>两种不同引擎</vt:lpstr>
      <vt:lpstr>DFA与NFA的区别</vt:lpstr>
      <vt:lpstr>匹配基础规则</vt:lpstr>
      <vt:lpstr>为啥要了解“这么深入”？</vt:lpstr>
      <vt:lpstr>字符串组成</vt:lpstr>
      <vt:lpstr>占有字符与零宽度</vt:lpstr>
      <vt:lpstr>控制权和传动</vt:lpstr>
      <vt:lpstr>简单的匹配过程</vt:lpstr>
      <vt:lpstr>含有匹配优先量词的匹配过程(成功)</vt:lpstr>
      <vt:lpstr>零宽度匹配过程</vt:lpstr>
      <vt:lpstr>匹配过程：</vt:lpstr>
      <vt:lpstr>匹配优先</vt:lpstr>
      <vt:lpstr>茅塞顿开</vt:lpstr>
      <vt:lpstr>回溯</vt:lpstr>
      <vt:lpstr>一个例子</vt:lpstr>
      <vt:lpstr>占有优先量词与固化分组</vt:lpstr>
      <vt:lpstr>捕获组与反向引用</vt:lpstr>
      <vt:lpstr>其他</vt:lpstr>
      <vt:lpstr>精确高效</vt:lpstr>
      <vt:lpstr>语言特性</vt:lpstr>
      <vt:lpstr>先粗后细，先加后减	</vt:lpstr>
      <vt:lpstr>明确需求</vt:lpstr>
      <vt:lpstr>不要让稻草压死骆驼</vt:lpstr>
      <vt:lpstr>少用多选分支</vt:lpstr>
      <vt:lpstr>系统内部的优化</vt:lpstr>
      <vt:lpstr>正则应用原理</vt:lpstr>
      <vt:lpstr>小试身手</vt:lpstr>
      <vt:lpstr>高手的境界</vt:lpstr>
      <vt:lpstr>工具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cfc4n</dc:creator>
  <cp:lastModifiedBy>sunzhangfei</cp:lastModifiedBy>
  <cp:revision>204</cp:revision>
  <dcterms:created xsi:type="dcterms:W3CDTF">2022-01-11T11:54:11Z</dcterms:created>
  <dcterms:modified xsi:type="dcterms:W3CDTF">2022-01-11T11:54:11Z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