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257" r:id="rId3"/>
    <p:sldId id="325" r:id="rId4"/>
    <p:sldId id="282" r:id="rId5"/>
    <p:sldId id="533" r:id="rId6"/>
    <p:sldId id="534" r:id="rId7"/>
    <p:sldId id="535" r:id="rId8"/>
    <p:sldId id="260" r:id="rId9"/>
    <p:sldId id="259" r:id="rId10"/>
    <p:sldId id="261" r:id="rId11"/>
    <p:sldId id="262" r:id="rId12"/>
    <p:sldId id="263" r:id="rId13"/>
    <p:sldId id="326" r:id="rId14"/>
    <p:sldId id="264" r:id="rId15"/>
    <p:sldId id="266" r:id="rId16"/>
    <p:sldId id="277" r:id="rId17"/>
    <p:sldId id="280" r:id="rId18"/>
    <p:sldId id="283" r:id="rId19"/>
    <p:sldId id="284" r:id="rId20"/>
    <p:sldId id="290" r:id="rId21"/>
    <p:sldId id="287" r:id="rId22"/>
    <p:sldId id="297" r:id="rId23"/>
    <p:sldId id="300" r:id="rId24"/>
    <p:sldId id="329" r:id="rId25"/>
    <p:sldId id="302" r:id="rId26"/>
    <p:sldId id="527" r:id="rId27"/>
    <p:sldId id="285" r:id="rId28"/>
    <p:sldId id="258" r:id="rId29"/>
    <p:sldId id="529" r:id="rId30"/>
    <p:sldId id="296" r:id="rId31"/>
    <p:sldId id="289" r:id="rId32"/>
    <p:sldId id="328" r:id="rId33"/>
    <p:sldId id="537" r:id="rId34"/>
    <p:sldId id="299" r:id="rId35"/>
    <p:sldId id="286" r:id="rId36"/>
    <p:sldId id="531" r:id="rId37"/>
    <p:sldId id="330" r:id="rId38"/>
    <p:sldId id="278" r:id="rId39"/>
    <p:sldId id="281" r:id="rId40"/>
    <p:sldId id="305" r:id="rId41"/>
    <p:sldId id="312" r:id="rId42"/>
    <p:sldId id="313" r:id="rId43"/>
    <p:sldId id="314" r:id="rId44"/>
    <p:sldId id="331" r:id="rId45"/>
    <p:sldId id="310" r:id="rId46"/>
    <p:sldId id="309" r:id="rId47"/>
    <p:sldId id="332" r:id="rId48"/>
    <p:sldId id="311" r:id="rId49"/>
    <p:sldId id="321" r:id="rId50"/>
    <p:sldId id="489" r:id="rId51"/>
    <p:sldId id="403" r:id="rId52"/>
    <p:sldId id="490" r:id="rId53"/>
    <p:sldId id="491" r:id="rId54"/>
    <p:sldId id="492" r:id="rId55"/>
    <p:sldId id="493" r:id="rId56"/>
    <p:sldId id="494" r:id="rId57"/>
    <p:sldId id="495" r:id="rId58"/>
    <p:sldId id="496" r:id="rId59"/>
    <p:sldId id="497" r:id="rId60"/>
    <p:sldId id="498" r:id="rId61"/>
    <p:sldId id="500" r:id="rId62"/>
    <p:sldId id="499" r:id="rId63"/>
    <p:sldId id="501" r:id="rId64"/>
    <p:sldId id="502" r:id="rId65"/>
    <p:sldId id="523" r:id="rId66"/>
    <p:sldId id="525" r:id="rId67"/>
    <p:sldId id="503" r:id="rId68"/>
    <p:sldId id="538" r:id="rId69"/>
    <p:sldId id="324" r:id="rId70"/>
    <p:sldId id="504" r:id="rId71"/>
    <p:sldId id="505" r:id="rId72"/>
    <p:sldId id="532" r:id="rId73"/>
    <p:sldId id="542" r:id="rId74"/>
    <p:sldId id="543" r:id="rId75"/>
    <p:sldId id="334" r:id="rId76"/>
    <p:sldId id="306" r:id="rId77"/>
    <p:sldId id="315" r:id="rId78"/>
    <p:sldId id="316" r:id="rId79"/>
    <p:sldId id="307" r:id="rId80"/>
    <p:sldId id="317" r:id="rId81"/>
    <p:sldId id="318" r:id="rId82"/>
    <p:sldId id="319" r:id="rId83"/>
    <p:sldId id="308" r:id="rId84"/>
    <p:sldId id="320" r:id="rId85"/>
    <p:sldId id="539" r:id="rId86"/>
    <p:sldId id="335" r:id="rId87"/>
    <p:sldId id="506" r:id="rId88"/>
    <p:sldId id="327" r:id="rId89"/>
    <p:sldId id="265" r:id="rId90"/>
    <p:sldId id="270" r:id="rId91"/>
    <p:sldId id="273" r:id="rId92"/>
    <p:sldId id="272" r:id="rId93"/>
    <p:sldId id="274" r:id="rId94"/>
    <p:sldId id="267" r:id="rId95"/>
    <p:sldId id="271" r:id="rId96"/>
    <p:sldId id="268" r:id="rId97"/>
    <p:sldId id="275" r:id="rId98"/>
    <p:sldId id="269" r:id="rId99"/>
    <p:sldId id="276" r:id="rId100"/>
    <p:sldId id="513" r:id="rId101"/>
    <p:sldId id="507" r:id="rId102"/>
    <p:sldId id="338" r:id="rId103"/>
    <p:sldId id="522" r:id="rId104"/>
    <p:sldId id="508" r:id="rId105"/>
    <p:sldId id="339" r:id="rId106"/>
    <p:sldId id="512" r:id="rId107"/>
    <p:sldId id="518" r:id="rId108"/>
    <p:sldId id="515" r:id="rId109"/>
    <p:sldId id="526" r:id="rId110"/>
    <p:sldId id="516" r:id="rId111"/>
    <p:sldId id="517" r:id="rId112"/>
    <p:sldId id="521" r:id="rId113"/>
    <p:sldId id="519" r:id="rId114"/>
    <p:sldId id="520" r:id="rId115"/>
    <p:sldId id="524" r:id="rId116"/>
    <p:sldId id="304"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7" autoAdjust="0"/>
    <p:restoredTop sz="91214"/>
  </p:normalViewPr>
  <p:slideViewPr>
    <p:cSldViewPr snapToGrid="0">
      <p:cViewPr varScale="1">
        <p:scale>
          <a:sx n="123" d="100"/>
          <a:sy n="123" d="100"/>
        </p:scale>
        <p:origin x="3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6B119-9970-4849-A586-67E3DB059FF0}" type="doc">
      <dgm:prSet loTypeId="urn:microsoft.com/office/officeart/2005/8/layout/vList2" loCatId="" qsTypeId="urn:microsoft.com/office/officeart/2005/8/quickstyle/simple1" qsCatId="simple" csTypeId="urn:microsoft.com/office/officeart/2005/8/colors/accent5_2" csCatId="accent5" phldr="1"/>
      <dgm:spPr/>
      <dgm:t>
        <a:bodyPr/>
        <a:lstStyle/>
        <a:p>
          <a:endParaRPr lang="en-GB"/>
        </a:p>
      </dgm:t>
    </dgm:pt>
    <dgm:pt modelId="{7C095BC5-2202-B044-82E0-48EBF8A4072E}">
      <dgm:prSet phldrT="[Text]"/>
      <dgm:spPr/>
      <dgm:t>
        <a:bodyPr/>
        <a:lstStyle/>
        <a:p>
          <a:r>
            <a:rPr lang="en-GB" dirty="0">
              <a:latin typeface="Franklin Gothic Book" panose="020B0503020102020204" pitchFamily="34" charset="0"/>
            </a:rPr>
            <a:t>Simple random sampling (SRS)</a:t>
          </a:r>
        </a:p>
      </dgm:t>
    </dgm:pt>
    <dgm:pt modelId="{A208A6E4-6809-E649-B294-D14E1CC694E8}" type="parTrans" cxnId="{9A92804E-0327-E047-941F-553F2734FA6A}">
      <dgm:prSet/>
      <dgm:spPr/>
      <dgm:t>
        <a:bodyPr/>
        <a:lstStyle/>
        <a:p>
          <a:endParaRPr lang="en-GB">
            <a:latin typeface="Franklin Gothic Book" panose="020B0503020102020204" pitchFamily="34" charset="0"/>
          </a:endParaRPr>
        </a:p>
      </dgm:t>
    </dgm:pt>
    <dgm:pt modelId="{08AA7763-2D5E-2C46-A110-F407D8D50C77}" type="sibTrans" cxnId="{9A92804E-0327-E047-941F-553F2734FA6A}">
      <dgm:prSet/>
      <dgm:spPr/>
      <dgm:t>
        <a:bodyPr/>
        <a:lstStyle/>
        <a:p>
          <a:endParaRPr lang="en-GB">
            <a:latin typeface="Franklin Gothic Book" panose="020B0503020102020204" pitchFamily="34" charset="0"/>
          </a:endParaRPr>
        </a:p>
      </dgm:t>
    </dgm:pt>
    <dgm:pt modelId="{5947F345-DA03-B44D-BCDB-AB22D2C8B6BE}">
      <dgm:prSet phldrT="[Text]"/>
      <dgm:spPr/>
      <dgm:t>
        <a:bodyPr/>
        <a:lstStyle/>
        <a:p>
          <a:r>
            <a:rPr lang="en-GB" dirty="0">
              <a:latin typeface="Franklin Gothic Book" panose="020B0503020102020204" pitchFamily="34" charset="0"/>
            </a:rPr>
            <a:t>Stratified sampling</a:t>
          </a:r>
        </a:p>
      </dgm:t>
    </dgm:pt>
    <dgm:pt modelId="{987200C8-2294-FD48-8358-D886DC7560AF}" type="parTrans" cxnId="{B7D89961-8EB0-5746-9B3A-998E83FFDD74}">
      <dgm:prSet/>
      <dgm:spPr/>
      <dgm:t>
        <a:bodyPr/>
        <a:lstStyle/>
        <a:p>
          <a:endParaRPr lang="en-GB">
            <a:latin typeface="Franklin Gothic Book" panose="020B0503020102020204" pitchFamily="34" charset="0"/>
          </a:endParaRPr>
        </a:p>
      </dgm:t>
    </dgm:pt>
    <dgm:pt modelId="{F40E54C4-DCCB-AA4F-A5A9-821AFC82FF2A}" type="sibTrans" cxnId="{B7D89961-8EB0-5746-9B3A-998E83FFDD74}">
      <dgm:prSet/>
      <dgm:spPr/>
      <dgm:t>
        <a:bodyPr/>
        <a:lstStyle/>
        <a:p>
          <a:endParaRPr lang="en-GB">
            <a:latin typeface="Franklin Gothic Book" panose="020B0503020102020204" pitchFamily="34" charset="0"/>
          </a:endParaRPr>
        </a:p>
      </dgm:t>
    </dgm:pt>
    <dgm:pt modelId="{AEC2B4F1-316E-5249-AB9D-79C682329CBB}">
      <dgm:prSet phldrT="[Text]"/>
      <dgm:spPr/>
      <dgm:t>
        <a:bodyPr/>
        <a:lstStyle/>
        <a:p>
          <a:r>
            <a:rPr lang="en-GB" dirty="0">
              <a:latin typeface="Franklin Gothic Book" panose="020B0503020102020204" pitchFamily="34" charset="0"/>
            </a:rPr>
            <a:t>Cluster sampling</a:t>
          </a:r>
        </a:p>
      </dgm:t>
    </dgm:pt>
    <dgm:pt modelId="{A250D673-53C3-FA40-9D6E-1D9F8B8D1190}" type="parTrans" cxnId="{517CBCFF-3506-EC40-A2A2-37831ACE062F}">
      <dgm:prSet/>
      <dgm:spPr/>
      <dgm:t>
        <a:bodyPr/>
        <a:lstStyle/>
        <a:p>
          <a:endParaRPr lang="en-GB">
            <a:latin typeface="Franklin Gothic Book" panose="020B0503020102020204" pitchFamily="34" charset="0"/>
          </a:endParaRPr>
        </a:p>
      </dgm:t>
    </dgm:pt>
    <dgm:pt modelId="{3BB376F5-0B14-D94F-8A5A-AFD0C694AF64}" type="sibTrans" cxnId="{517CBCFF-3506-EC40-A2A2-37831ACE062F}">
      <dgm:prSet/>
      <dgm:spPr/>
      <dgm:t>
        <a:bodyPr/>
        <a:lstStyle/>
        <a:p>
          <a:endParaRPr lang="en-GB">
            <a:latin typeface="Franklin Gothic Book" panose="020B0503020102020204" pitchFamily="34" charset="0"/>
          </a:endParaRPr>
        </a:p>
      </dgm:t>
    </dgm:pt>
    <dgm:pt modelId="{574C683A-38EC-1943-BD16-7786467CDCA7}">
      <dgm:prSet phldrT="[Text]"/>
      <dgm:spPr/>
      <dgm:t>
        <a:bodyPr/>
        <a:lstStyle/>
        <a:p>
          <a:r>
            <a:rPr lang="en-GB" dirty="0">
              <a:latin typeface="Franklin Gothic Book" panose="020B0503020102020204" pitchFamily="34" charset="0"/>
            </a:rPr>
            <a:t>Multi-stage sampling</a:t>
          </a:r>
        </a:p>
      </dgm:t>
    </dgm:pt>
    <dgm:pt modelId="{4C54200A-8D82-5745-8A16-576AD384F0B2}" type="parTrans" cxnId="{FDB8B4D3-288A-B746-8347-30DB974B5485}">
      <dgm:prSet/>
      <dgm:spPr/>
      <dgm:t>
        <a:bodyPr/>
        <a:lstStyle/>
        <a:p>
          <a:endParaRPr lang="en-GB">
            <a:latin typeface="Franklin Gothic Book" panose="020B0503020102020204" pitchFamily="34" charset="0"/>
          </a:endParaRPr>
        </a:p>
      </dgm:t>
    </dgm:pt>
    <dgm:pt modelId="{423F0707-F3D1-C645-B99E-1D9933A8E4E0}" type="sibTrans" cxnId="{FDB8B4D3-288A-B746-8347-30DB974B5485}">
      <dgm:prSet/>
      <dgm:spPr/>
      <dgm:t>
        <a:bodyPr/>
        <a:lstStyle/>
        <a:p>
          <a:endParaRPr lang="en-GB">
            <a:latin typeface="Franklin Gothic Book" panose="020B0503020102020204" pitchFamily="34" charset="0"/>
          </a:endParaRPr>
        </a:p>
      </dgm:t>
    </dgm:pt>
    <dgm:pt modelId="{8F8F3B5E-7667-48CA-B1FB-AAA1003D8FE6}">
      <dgm:prSet phldrT="[Text]"/>
      <dgm:spPr/>
      <dgm:t>
        <a:bodyPr/>
        <a:lstStyle/>
        <a:p>
          <a:r>
            <a:rPr lang="en-GB" dirty="0">
              <a:latin typeface="Franklin Gothic Book" panose="020B0503020102020204" pitchFamily="34" charset="0"/>
            </a:rPr>
            <a:t>Systematic sampling</a:t>
          </a:r>
        </a:p>
      </dgm:t>
    </dgm:pt>
    <dgm:pt modelId="{6FE3FB8D-A02B-4531-BD4A-850B44A4B7AA}" type="parTrans" cxnId="{A816CB85-CF36-41B1-B8BA-362036F64CEC}">
      <dgm:prSet/>
      <dgm:spPr/>
      <dgm:t>
        <a:bodyPr/>
        <a:lstStyle/>
        <a:p>
          <a:endParaRPr lang="en-PH"/>
        </a:p>
      </dgm:t>
    </dgm:pt>
    <dgm:pt modelId="{1719F687-7C0D-4BC1-AF9F-7EDDF957AAF8}" type="sibTrans" cxnId="{A816CB85-CF36-41B1-B8BA-362036F64CEC}">
      <dgm:prSet/>
      <dgm:spPr/>
      <dgm:t>
        <a:bodyPr/>
        <a:lstStyle/>
        <a:p>
          <a:endParaRPr lang="en-PH"/>
        </a:p>
      </dgm:t>
    </dgm:pt>
    <dgm:pt modelId="{110336A8-5586-9F42-804D-82F6A17E7D4B}" type="pres">
      <dgm:prSet presAssocID="{DDA6B119-9970-4849-A586-67E3DB059FF0}" presName="linear" presStyleCnt="0">
        <dgm:presLayoutVars>
          <dgm:animLvl val="lvl"/>
          <dgm:resizeHandles val="exact"/>
        </dgm:presLayoutVars>
      </dgm:prSet>
      <dgm:spPr/>
    </dgm:pt>
    <dgm:pt modelId="{BBA0B69C-90D0-0E4F-9B99-432EBE75D456}" type="pres">
      <dgm:prSet presAssocID="{7C095BC5-2202-B044-82E0-48EBF8A4072E}" presName="parentText" presStyleLbl="node1" presStyleIdx="0" presStyleCnt="5">
        <dgm:presLayoutVars>
          <dgm:chMax val="0"/>
          <dgm:bulletEnabled val="1"/>
        </dgm:presLayoutVars>
      </dgm:prSet>
      <dgm:spPr/>
    </dgm:pt>
    <dgm:pt modelId="{4CBBAA71-F479-9844-8678-F5BA8CCCFAC3}" type="pres">
      <dgm:prSet presAssocID="{08AA7763-2D5E-2C46-A110-F407D8D50C77}" presName="spacer" presStyleCnt="0"/>
      <dgm:spPr/>
    </dgm:pt>
    <dgm:pt modelId="{E09AA279-CBD9-AC4B-BF08-2F3BEDCDB779}" type="pres">
      <dgm:prSet presAssocID="{5947F345-DA03-B44D-BCDB-AB22D2C8B6BE}" presName="parentText" presStyleLbl="node1" presStyleIdx="1" presStyleCnt="5">
        <dgm:presLayoutVars>
          <dgm:chMax val="0"/>
          <dgm:bulletEnabled val="1"/>
        </dgm:presLayoutVars>
      </dgm:prSet>
      <dgm:spPr/>
    </dgm:pt>
    <dgm:pt modelId="{C3380BF0-7D1B-B94E-A2F7-FA5DAD8E7714}" type="pres">
      <dgm:prSet presAssocID="{F40E54C4-DCCB-AA4F-A5A9-821AFC82FF2A}" presName="spacer" presStyleCnt="0"/>
      <dgm:spPr/>
    </dgm:pt>
    <dgm:pt modelId="{B8B02AD4-D1EC-6B48-8AC7-1677C4F5B2AE}" type="pres">
      <dgm:prSet presAssocID="{AEC2B4F1-316E-5249-AB9D-79C682329CBB}" presName="parentText" presStyleLbl="node1" presStyleIdx="2" presStyleCnt="5">
        <dgm:presLayoutVars>
          <dgm:chMax val="0"/>
          <dgm:bulletEnabled val="1"/>
        </dgm:presLayoutVars>
      </dgm:prSet>
      <dgm:spPr/>
    </dgm:pt>
    <dgm:pt modelId="{5D2C8B2A-A1A6-F242-B259-C9B9B71F8AD8}" type="pres">
      <dgm:prSet presAssocID="{3BB376F5-0B14-D94F-8A5A-AFD0C694AF64}" presName="spacer" presStyleCnt="0"/>
      <dgm:spPr/>
    </dgm:pt>
    <dgm:pt modelId="{01A7944D-20E1-48A3-8DA4-AB1C885CB9F7}" type="pres">
      <dgm:prSet presAssocID="{8F8F3B5E-7667-48CA-B1FB-AAA1003D8FE6}" presName="parentText" presStyleLbl="node1" presStyleIdx="3" presStyleCnt="5">
        <dgm:presLayoutVars>
          <dgm:chMax val="0"/>
          <dgm:bulletEnabled val="1"/>
        </dgm:presLayoutVars>
      </dgm:prSet>
      <dgm:spPr/>
    </dgm:pt>
    <dgm:pt modelId="{744B5BAB-01AD-4259-8374-A6F8076D00A8}" type="pres">
      <dgm:prSet presAssocID="{1719F687-7C0D-4BC1-AF9F-7EDDF957AAF8}" presName="spacer" presStyleCnt="0"/>
      <dgm:spPr/>
    </dgm:pt>
    <dgm:pt modelId="{6C0FBC58-5F3F-564A-BBC0-FF646FE793EB}" type="pres">
      <dgm:prSet presAssocID="{574C683A-38EC-1943-BD16-7786467CDCA7}" presName="parentText" presStyleLbl="node1" presStyleIdx="4" presStyleCnt="5">
        <dgm:presLayoutVars>
          <dgm:chMax val="0"/>
          <dgm:bulletEnabled val="1"/>
        </dgm:presLayoutVars>
      </dgm:prSet>
      <dgm:spPr/>
    </dgm:pt>
  </dgm:ptLst>
  <dgm:cxnLst>
    <dgm:cxn modelId="{FBFC4302-75D4-A34E-BA38-64783C9BA527}" type="presOf" srcId="{AEC2B4F1-316E-5249-AB9D-79C682329CBB}" destId="{B8B02AD4-D1EC-6B48-8AC7-1677C4F5B2AE}" srcOrd="0" destOrd="0" presId="urn:microsoft.com/office/officeart/2005/8/layout/vList2"/>
    <dgm:cxn modelId="{41B9C517-4DDC-8143-9D4E-8BDD9E26F10C}" type="presOf" srcId="{DDA6B119-9970-4849-A586-67E3DB059FF0}" destId="{110336A8-5586-9F42-804D-82F6A17E7D4B}" srcOrd="0" destOrd="0" presId="urn:microsoft.com/office/officeart/2005/8/layout/vList2"/>
    <dgm:cxn modelId="{9A92804E-0327-E047-941F-553F2734FA6A}" srcId="{DDA6B119-9970-4849-A586-67E3DB059FF0}" destId="{7C095BC5-2202-B044-82E0-48EBF8A4072E}" srcOrd="0" destOrd="0" parTransId="{A208A6E4-6809-E649-B294-D14E1CC694E8}" sibTransId="{08AA7763-2D5E-2C46-A110-F407D8D50C77}"/>
    <dgm:cxn modelId="{B7D89961-8EB0-5746-9B3A-998E83FFDD74}" srcId="{DDA6B119-9970-4849-A586-67E3DB059FF0}" destId="{5947F345-DA03-B44D-BCDB-AB22D2C8B6BE}" srcOrd="1" destOrd="0" parTransId="{987200C8-2294-FD48-8358-D886DC7560AF}" sibTransId="{F40E54C4-DCCB-AA4F-A5A9-821AFC82FF2A}"/>
    <dgm:cxn modelId="{6422A377-ABC2-FF42-8677-01AC8E7782A2}" type="presOf" srcId="{5947F345-DA03-B44D-BCDB-AB22D2C8B6BE}" destId="{E09AA279-CBD9-AC4B-BF08-2F3BEDCDB779}" srcOrd="0" destOrd="0" presId="urn:microsoft.com/office/officeart/2005/8/layout/vList2"/>
    <dgm:cxn modelId="{A816CB85-CF36-41B1-B8BA-362036F64CEC}" srcId="{DDA6B119-9970-4849-A586-67E3DB059FF0}" destId="{8F8F3B5E-7667-48CA-B1FB-AAA1003D8FE6}" srcOrd="3" destOrd="0" parTransId="{6FE3FB8D-A02B-4531-BD4A-850B44A4B7AA}" sibTransId="{1719F687-7C0D-4BC1-AF9F-7EDDF957AAF8}"/>
    <dgm:cxn modelId="{9533168D-CB32-F042-BCEA-0EDCEF9851B1}" type="presOf" srcId="{7C095BC5-2202-B044-82E0-48EBF8A4072E}" destId="{BBA0B69C-90D0-0E4F-9B99-432EBE75D456}" srcOrd="0" destOrd="0" presId="urn:microsoft.com/office/officeart/2005/8/layout/vList2"/>
    <dgm:cxn modelId="{FDB8B4D3-288A-B746-8347-30DB974B5485}" srcId="{DDA6B119-9970-4849-A586-67E3DB059FF0}" destId="{574C683A-38EC-1943-BD16-7786467CDCA7}" srcOrd="4" destOrd="0" parTransId="{4C54200A-8D82-5745-8A16-576AD384F0B2}" sibTransId="{423F0707-F3D1-C645-B99E-1D9933A8E4E0}"/>
    <dgm:cxn modelId="{8B641EFC-0208-0E41-9A77-0181B7DD61B3}" type="presOf" srcId="{574C683A-38EC-1943-BD16-7786467CDCA7}" destId="{6C0FBC58-5F3F-564A-BBC0-FF646FE793EB}" srcOrd="0" destOrd="0" presId="urn:microsoft.com/office/officeart/2005/8/layout/vList2"/>
    <dgm:cxn modelId="{61FC06FE-B774-46CA-89FF-90DC05B444C2}" type="presOf" srcId="{8F8F3B5E-7667-48CA-B1FB-AAA1003D8FE6}" destId="{01A7944D-20E1-48A3-8DA4-AB1C885CB9F7}" srcOrd="0" destOrd="0" presId="urn:microsoft.com/office/officeart/2005/8/layout/vList2"/>
    <dgm:cxn modelId="{517CBCFF-3506-EC40-A2A2-37831ACE062F}" srcId="{DDA6B119-9970-4849-A586-67E3DB059FF0}" destId="{AEC2B4F1-316E-5249-AB9D-79C682329CBB}" srcOrd="2" destOrd="0" parTransId="{A250D673-53C3-FA40-9D6E-1D9F8B8D1190}" sibTransId="{3BB376F5-0B14-D94F-8A5A-AFD0C694AF64}"/>
    <dgm:cxn modelId="{5A5E806E-E24E-6C4C-B9B8-01BE965B355A}" type="presParOf" srcId="{110336A8-5586-9F42-804D-82F6A17E7D4B}" destId="{BBA0B69C-90D0-0E4F-9B99-432EBE75D456}" srcOrd="0" destOrd="0" presId="urn:microsoft.com/office/officeart/2005/8/layout/vList2"/>
    <dgm:cxn modelId="{515FB30F-3C66-A748-957C-176975AE27DF}" type="presParOf" srcId="{110336A8-5586-9F42-804D-82F6A17E7D4B}" destId="{4CBBAA71-F479-9844-8678-F5BA8CCCFAC3}" srcOrd="1" destOrd="0" presId="urn:microsoft.com/office/officeart/2005/8/layout/vList2"/>
    <dgm:cxn modelId="{556AD73C-D0A3-004B-AE3C-E18114C36FCC}" type="presParOf" srcId="{110336A8-5586-9F42-804D-82F6A17E7D4B}" destId="{E09AA279-CBD9-AC4B-BF08-2F3BEDCDB779}" srcOrd="2" destOrd="0" presId="urn:microsoft.com/office/officeart/2005/8/layout/vList2"/>
    <dgm:cxn modelId="{8F8C8F46-B44E-D843-A2B2-19E45CC9751A}" type="presParOf" srcId="{110336A8-5586-9F42-804D-82F6A17E7D4B}" destId="{C3380BF0-7D1B-B94E-A2F7-FA5DAD8E7714}" srcOrd="3" destOrd="0" presId="urn:microsoft.com/office/officeart/2005/8/layout/vList2"/>
    <dgm:cxn modelId="{21E930FD-9CA3-5A48-B219-EAD149F3661C}" type="presParOf" srcId="{110336A8-5586-9F42-804D-82F6A17E7D4B}" destId="{B8B02AD4-D1EC-6B48-8AC7-1677C4F5B2AE}" srcOrd="4" destOrd="0" presId="urn:microsoft.com/office/officeart/2005/8/layout/vList2"/>
    <dgm:cxn modelId="{F47DE1D7-F71B-B34C-BA9F-DCEC55CC06AA}" type="presParOf" srcId="{110336A8-5586-9F42-804D-82F6A17E7D4B}" destId="{5D2C8B2A-A1A6-F242-B259-C9B9B71F8AD8}" srcOrd="5" destOrd="0" presId="urn:microsoft.com/office/officeart/2005/8/layout/vList2"/>
    <dgm:cxn modelId="{27EBD751-6A76-4702-8E64-F60EC7706C97}" type="presParOf" srcId="{110336A8-5586-9F42-804D-82F6A17E7D4B}" destId="{01A7944D-20E1-48A3-8DA4-AB1C885CB9F7}" srcOrd="6" destOrd="0" presId="urn:microsoft.com/office/officeart/2005/8/layout/vList2"/>
    <dgm:cxn modelId="{F97416BC-5223-46E3-8D1E-7095A8126D34}" type="presParOf" srcId="{110336A8-5586-9F42-804D-82F6A17E7D4B}" destId="{744B5BAB-01AD-4259-8374-A6F8076D00A8}" srcOrd="7" destOrd="0" presId="urn:microsoft.com/office/officeart/2005/8/layout/vList2"/>
    <dgm:cxn modelId="{BCD1EEAA-4777-AB41-8DBC-38CD82BA4A79}" type="presParOf" srcId="{110336A8-5586-9F42-804D-82F6A17E7D4B}" destId="{6C0FBC58-5F3F-564A-BBC0-FF646FE793E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0B69C-90D0-0E4F-9B99-432EBE75D456}">
      <dsp:nvSpPr>
        <dsp:cNvPr id="0" name=""/>
        <dsp:cNvSpPr/>
      </dsp:nvSpPr>
      <dsp:spPr>
        <a:xfrm>
          <a:off x="0" y="55995"/>
          <a:ext cx="6298408" cy="775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latin typeface="Franklin Gothic Book" panose="020B0503020102020204" pitchFamily="34" charset="0"/>
            </a:rPr>
            <a:t>Simple random sampling (SRS)</a:t>
          </a:r>
        </a:p>
      </dsp:txBody>
      <dsp:txXfrm>
        <a:off x="37867" y="93862"/>
        <a:ext cx="6222674" cy="699976"/>
      </dsp:txXfrm>
    </dsp:sp>
    <dsp:sp modelId="{E09AA279-CBD9-AC4B-BF08-2F3BEDCDB779}">
      <dsp:nvSpPr>
        <dsp:cNvPr id="0" name=""/>
        <dsp:cNvSpPr/>
      </dsp:nvSpPr>
      <dsp:spPr>
        <a:xfrm>
          <a:off x="0" y="929625"/>
          <a:ext cx="6298408" cy="775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latin typeface="Franklin Gothic Book" panose="020B0503020102020204" pitchFamily="34" charset="0"/>
            </a:rPr>
            <a:t>Stratified sampling</a:t>
          </a:r>
        </a:p>
      </dsp:txBody>
      <dsp:txXfrm>
        <a:off x="37867" y="967492"/>
        <a:ext cx="6222674" cy="699976"/>
      </dsp:txXfrm>
    </dsp:sp>
    <dsp:sp modelId="{B8B02AD4-D1EC-6B48-8AC7-1677C4F5B2AE}">
      <dsp:nvSpPr>
        <dsp:cNvPr id="0" name=""/>
        <dsp:cNvSpPr/>
      </dsp:nvSpPr>
      <dsp:spPr>
        <a:xfrm>
          <a:off x="0" y="1803255"/>
          <a:ext cx="6298408" cy="775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latin typeface="Franklin Gothic Book" panose="020B0503020102020204" pitchFamily="34" charset="0"/>
            </a:rPr>
            <a:t>Cluster sampling</a:t>
          </a:r>
        </a:p>
      </dsp:txBody>
      <dsp:txXfrm>
        <a:off x="37867" y="1841122"/>
        <a:ext cx="6222674" cy="699976"/>
      </dsp:txXfrm>
    </dsp:sp>
    <dsp:sp modelId="{01A7944D-20E1-48A3-8DA4-AB1C885CB9F7}">
      <dsp:nvSpPr>
        <dsp:cNvPr id="0" name=""/>
        <dsp:cNvSpPr/>
      </dsp:nvSpPr>
      <dsp:spPr>
        <a:xfrm>
          <a:off x="0" y="2676885"/>
          <a:ext cx="6298408" cy="775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latin typeface="Franklin Gothic Book" panose="020B0503020102020204" pitchFamily="34" charset="0"/>
            </a:rPr>
            <a:t>Systematic sampling</a:t>
          </a:r>
        </a:p>
      </dsp:txBody>
      <dsp:txXfrm>
        <a:off x="37867" y="2714752"/>
        <a:ext cx="6222674" cy="699976"/>
      </dsp:txXfrm>
    </dsp:sp>
    <dsp:sp modelId="{6C0FBC58-5F3F-564A-BBC0-FF646FE793EB}">
      <dsp:nvSpPr>
        <dsp:cNvPr id="0" name=""/>
        <dsp:cNvSpPr/>
      </dsp:nvSpPr>
      <dsp:spPr>
        <a:xfrm>
          <a:off x="0" y="3550515"/>
          <a:ext cx="6298408" cy="7757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latin typeface="Franklin Gothic Book" panose="020B0503020102020204" pitchFamily="34" charset="0"/>
            </a:rPr>
            <a:t>Multi-stage sampling</a:t>
          </a:r>
        </a:p>
      </dsp:txBody>
      <dsp:txXfrm>
        <a:off x="37867" y="3588382"/>
        <a:ext cx="6222674" cy="6999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983BE0-CA74-4FA5-87C6-DCCF20E94083}" type="datetimeFigureOut">
              <a:rPr lang="en-PH" smtClean="0"/>
              <a:t>4/18/24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94C76F-8823-4453-BEF5-B0FA00CD5193}" type="slidenum">
              <a:rPr lang="en-PH" smtClean="0"/>
              <a:t>‹#›</a:t>
            </a:fld>
            <a:endParaRPr lang="en-PH"/>
          </a:p>
        </p:txBody>
      </p:sp>
    </p:spTree>
    <p:extLst>
      <p:ext uri="{BB962C8B-B14F-4D97-AF65-F5344CB8AC3E}">
        <p14:creationId xmlns:p14="http://schemas.microsoft.com/office/powerpoint/2010/main" val="234166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94C76F-8823-4453-BEF5-B0FA00CD5193}" type="slidenum">
              <a:rPr lang="en-PH" smtClean="0"/>
              <a:t>2</a:t>
            </a:fld>
            <a:endParaRPr lang="en-PH"/>
          </a:p>
        </p:txBody>
      </p:sp>
    </p:spTree>
    <p:extLst>
      <p:ext uri="{BB962C8B-B14F-4D97-AF65-F5344CB8AC3E}">
        <p14:creationId xmlns:p14="http://schemas.microsoft.com/office/powerpoint/2010/main" val="358341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8FC79C-143C-D740-B7FD-D545C7B81B74}" type="slidenum">
              <a:rPr lang="en-US" smtClean="0"/>
              <a:t>51</a:t>
            </a:fld>
            <a:endParaRPr lang="en-US"/>
          </a:p>
        </p:txBody>
      </p:sp>
    </p:spTree>
    <p:extLst>
      <p:ext uri="{BB962C8B-B14F-4D97-AF65-F5344CB8AC3E}">
        <p14:creationId xmlns:p14="http://schemas.microsoft.com/office/powerpoint/2010/main" val="39212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94C76F-8823-4453-BEF5-B0FA00CD5193}" type="slidenum">
              <a:rPr lang="en-PH" smtClean="0"/>
              <a:t>101</a:t>
            </a:fld>
            <a:endParaRPr lang="en-PH"/>
          </a:p>
        </p:txBody>
      </p:sp>
    </p:spTree>
    <p:extLst>
      <p:ext uri="{BB962C8B-B14F-4D97-AF65-F5344CB8AC3E}">
        <p14:creationId xmlns:p14="http://schemas.microsoft.com/office/powerpoint/2010/main" val="817619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94C76F-8823-4453-BEF5-B0FA00CD5193}" type="slidenum">
              <a:rPr lang="en-PH" smtClean="0"/>
              <a:t>105</a:t>
            </a:fld>
            <a:endParaRPr lang="en-PH"/>
          </a:p>
        </p:txBody>
      </p:sp>
    </p:spTree>
    <p:extLst>
      <p:ext uri="{BB962C8B-B14F-4D97-AF65-F5344CB8AC3E}">
        <p14:creationId xmlns:p14="http://schemas.microsoft.com/office/powerpoint/2010/main" val="170665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3311-D701-4689-8620-1F1B15402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EAB81B87-A605-4AEC-83FF-6030929FA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7D06168E-E277-4227-B240-F101D936DC98}"/>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5" name="Footer Placeholder 4">
            <a:extLst>
              <a:ext uri="{FF2B5EF4-FFF2-40B4-BE49-F238E27FC236}">
                <a16:creationId xmlns:a16="http://schemas.microsoft.com/office/drawing/2014/main" id="{1ABDCAE0-A0D2-41D9-92BB-C85BE600791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BC4DC00-4DCC-44ED-AECE-BF130D9B4418}"/>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2078419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11C8-4A99-4799-A868-D87BC1B5B16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A4B1CA0-B683-4557-9AC2-BCC531ECF3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6C06E54-9187-43F1-B027-8FE8400E1BBA}"/>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5" name="Footer Placeholder 4">
            <a:extLst>
              <a:ext uri="{FF2B5EF4-FFF2-40B4-BE49-F238E27FC236}">
                <a16:creationId xmlns:a16="http://schemas.microsoft.com/office/drawing/2014/main" id="{CE137B35-6185-43BB-AE05-37F2D8E143D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62022EC-FB57-4EEC-9239-EDEB140C9D3E}"/>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99453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D31048-B579-4450-85C7-DBEC10B72E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E521E7E-4437-4957-9CF3-C29C729D28D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CFB64B5-2DD3-4734-A5A8-045E54FCDC3C}"/>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5" name="Footer Placeholder 4">
            <a:extLst>
              <a:ext uri="{FF2B5EF4-FFF2-40B4-BE49-F238E27FC236}">
                <a16:creationId xmlns:a16="http://schemas.microsoft.com/office/drawing/2014/main" id="{29273BB5-7561-44BF-9253-2D3048304C7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259942A-D9CD-44CF-8832-7D49484FD1AC}"/>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83653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684D-74BC-4A83-87C9-DB16A6A8EF2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141585D-8DB9-4B6B-BAFB-27DEB09B13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4D4D9A0-47AC-4597-B646-47F702747F71}"/>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5" name="Footer Placeholder 4">
            <a:extLst>
              <a:ext uri="{FF2B5EF4-FFF2-40B4-BE49-F238E27FC236}">
                <a16:creationId xmlns:a16="http://schemas.microsoft.com/office/drawing/2014/main" id="{6F86EE3D-4D3F-4462-B857-24B120DE61A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643B998-23BB-4E89-BBB2-E28F3DBD86B2}"/>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59818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2940-7A30-465F-B6D9-E6C05D0D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40F0E544-5DB3-45CD-BDED-C9207726CE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B120F9-4C95-4EEA-9FB8-C4B640175D88}"/>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5" name="Footer Placeholder 4">
            <a:extLst>
              <a:ext uri="{FF2B5EF4-FFF2-40B4-BE49-F238E27FC236}">
                <a16:creationId xmlns:a16="http://schemas.microsoft.com/office/drawing/2014/main" id="{9AE9F5C2-F9F3-4C05-875C-E7DAF975D25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29CEE11-DB5B-4DB2-817E-5D957C8BE090}"/>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391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5479-D5DB-464A-AD06-D8AEC8DF82A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132EDFE-19AE-47E9-91C3-F8BD217CB8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D671221-B359-4FBB-A3C1-22FFB971E3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E0EAFCFC-3AFA-42C8-BF8B-F39493155DB8}"/>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6" name="Footer Placeholder 5">
            <a:extLst>
              <a:ext uri="{FF2B5EF4-FFF2-40B4-BE49-F238E27FC236}">
                <a16:creationId xmlns:a16="http://schemas.microsoft.com/office/drawing/2014/main" id="{21913188-82E8-494D-92ED-CB535520AF5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80EF720-0985-426F-8DDC-DCEC9090FB73}"/>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241233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1AE7-124B-4F03-B369-1F2F0F24FBF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829F730-847A-4D14-8092-2DDF35DF1F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30EC24-2AA3-4AA7-86FA-E40B477AD4F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8D7CC2C-E681-4943-9775-36232DFACA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F29023-5F90-4BFE-B8FA-2CB06D6E3EF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C694120-3BDA-4D3C-B351-42CE8E33079A}"/>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8" name="Footer Placeholder 7">
            <a:extLst>
              <a:ext uri="{FF2B5EF4-FFF2-40B4-BE49-F238E27FC236}">
                <a16:creationId xmlns:a16="http://schemas.microsoft.com/office/drawing/2014/main" id="{81E0B530-79FE-4C44-8914-231D234322A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4985230-456E-4E3A-9345-546BE89FEC30}"/>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69878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8D89-2470-4409-97D5-26D3BBDB8B74}"/>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9B343D6-EE10-4F22-8450-5BBD8546597E}"/>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4" name="Footer Placeholder 3">
            <a:extLst>
              <a:ext uri="{FF2B5EF4-FFF2-40B4-BE49-F238E27FC236}">
                <a16:creationId xmlns:a16="http://schemas.microsoft.com/office/drawing/2014/main" id="{A3692C4C-1A39-4167-8C32-BA8B617F7F40}"/>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F5F82585-BBA9-458C-924A-903988A31F55}"/>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2609011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A1C7D5-38E2-47EF-89FA-5730F1495FCA}"/>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3" name="Footer Placeholder 2">
            <a:extLst>
              <a:ext uri="{FF2B5EF4-FFF2-40B4-BE49-F238E27FC236}">
                <a16:creationId xmlns:a16="http://schemas.microsoft.com/office/drawing/2014/main" id="{1B6D2086-E720-4D94-A53E-841BB5898CD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610E0E7-EC14-42AA-A1B3-D55313A234C9}"/>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39318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EF7-A00C-461F-95C7-6199F6D9E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103025D-90B3-4AD3-8B1F-941765577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C9984E6-6894-4B2D-829D-77CB77C7B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349F62-5279-47F3-83E3-BA5C3E3C750D}"/>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6" name="Footer Placeholder 5">
            <a:extLst>
              <a:ext uri="{FF2B5EF4-FFF2-40B4-BE49-F238E27FC236}">
                <a16:creationId xmlns:a16="http://schemas.microsoft.com/office/drawing/2014/main" id="{ECF45CFA-3F62-425E-A69F-699AF91AAC5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7ACBE89-93AF-461C-9FD2-841DFA36F3DC}"/>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362828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0157-4752-4D23-8837-F6C0CBC22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070CC2A5-0BAE-4FD1-8789-7E0AE4033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A7403E0-9ADB-4553-BACF-D0C152A42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D067B0-83CA-4B45-A922-FF8EAA61F67A}"/>
              </a:ext>
            </a:extLst>
          </p:cNvPr>
          <p:cNvSpPr>
            <a:spLocks noGrp="1"/>
          </p:cNvSpPr>
          <p:nvPr>
            <p:ph type="dt" sz="half" idx="10"/>
          </p:nvPr>
        </p:nvSpPr>
        <p:spPr/>
        <p:txBody>
          <a:bodyPr/>
          <a:lstStyle/>
          <a:p>
            <a:fld id="{9B703A9D-E58D-463F-8E41-3D9F89615C12}" type="datetimeFigureOut">
              <a:rPr lang="en-PH" smtClean="0"/>
              <a:t>4/18/24</a:t>
            </a:fld>
            <a:endParaRPr lang="en-PH"/>
          </a:p>
        </p:txBody>
      </p:sp>
      <p:sp>
        <p:nvSpPr>
          <p:cNvPr id="6" name="Footer Placeholder 5">
            <a:extLst>
              <a:ext uri="{FF2B5EF4-FFF2-40B4-BE49-F238E27FC236}">
                <a16:creationId xmlns:a16="http://schemas.microsoft.com/office/drawing/2014/main" id="{BC3686DF-04FA-4F7A-8203-1C35FCD6F3E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6BA474D-6140-4527-93FE-3FD3F1A5BCC4}"/>
              </a:ext>
            </a:extLst>
          </p:cNvPr>
          <p:cNvSpPr>
            <a:spLocks noGrp="1"/>
          </p:cNvSpPr>
          <p:nvPr>
            <p:ph type="sldNum" sz="quarter" idx="12"/>
          </p:nvPr>
        </p:nvSpPr>
        <p:spPr/>
        <p:txBody>
          <a:bodyPr/>
          <a:lstStyle/>
          <a:p>
            <a:fld id="{2D50F7A5-1D55-4E4E-999F-3173AA07BE0F}" type="slidenum">
              <a:rPr lang="en-PH" smtClean="0"/>
              <a:t>‹#›</a:t>
            </a:fld>
            <a:endParaRPr lang="en-PH"/>
          </a:p>
        </p:txBody>
      </p:sp>
    </p:spTree>
    <p:extLst>
      <p:ext uri="{BB962C8B-B14F-4D97-AF65-F5344CB8AC3E}">
        <p14:creationId xmlns:p14="http://schemas.microsoft.com/office/powerpoint/2010/main" val="370936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DB6B6-6576-43A1-B550-895985EBC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5A4E72C-AA13-4BB9-8256-6068AA268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5C041F2-349E-4E5B-976D-64BDB6989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03A9D-E58D-463F-8E41-3D9F89615C12}" type="datetimeFigureOut">
              <a:rPr lang="en-PH" smtClean="0"/>
              <a:t>4/18/24</a:t>
            </a:fld>
            <a:endParaRPr lang="en-PH"/>
          </a:p>
        </p:txBody>
      </p:sp>
      <p:sp>
        <p:nvSpPr>
          <p:cNvPr id="5" name="Footer Placeholder 4">
            <a:extLst>
              <a:ext uri="{FF2B5EF4-FFF2-40B4-BE49-F238E27FC236}">
                <a16:creationId xmlns:a16="http://schemas.microsoft.com/office/drawing/2014/main" id="{F1FD5A47-533C-4DB9-8898-807B4DCDC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1021AC0-3261-4151-BE5F-C19024A9F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0F7A5-1D55-4E4E-999F-3173AA07BE0F}" type="slidenum">
              <a:rPr lang="en-PH" smtClean="0"/>
              <a:t>‹#›</a:t>
            </a:fld>
            <a:endParaRPr lang="en-PH"/>
          </a:p>
        </p:txBody>
      </p:sp>
    </p:spTree>
    <p:extLst>
      <p:ext uri="{BB962C8B-B14F-4D97-AF65-F5344CB8AC3E}">
        <p14:creationId xmlns:p14="http://schemas.microsoft.com/office/powerpoint/2010/main" val="321524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knowledge.worldbank.org/server/api/core/bitstreams/4659ef23-61ff-5df7-9b4e-89fda12b074d/content" TargetMode="External"/><Relationship Id="rId2" Type="http://schemas.openxmlformats.org/officeDocument/2006/relationships/hyperlink" Target="https://www.adb.org/sites/default/files/publication/392376/impact-evaluation-development-interventions-guide.pdf" TargetMode="External"/><Relationship Id="rId1" Type="http://schemas.openxmlformats.org/officeDocument/2006/relationships/slideLayout" Target="../slideLayouts/slideLayout2.xml"/><Relationship Id="rId4" Type="http://schemas.openxmlformats.org/officeDocument/2006/relationships/hyperlink" Target="https://openknowledge.worldbank.org/bitstream/handle/10986/2693/520990PUB0EPI1101Official0Use0Only1.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E13B-EA18-4983-855B-59ECCD40BA23}"/>
              </a:ext>
            </a:extLst>
          </p:cNvPr>
          <p:cNvSpPr>
            <a:spLocks noGrp="1"/>
          </p:cNvSpPr>
          <p:nvPr>
            <p:ph type="ctrTitle"/>
          </p:nvPr>
        </p:nvSpPr>
        <p:spPr/>
        <p:txBody>
          <a:bodyPr/>
          <a:lstStyle/>
          <a:p>
            <a:r>
              <a:rPr lang="en-PH" dirty="0"/>
              <a:t>Session 2.3: </a:t>
            </a:r>
            <a:br>
              <a:rPr lang="en-PH" dirty="0"/>
            </a:br>
            <a:r>
              <a:rPr lang="en-PH" dirty="0"/>
              <a:t>Indicators and Data</a:t>
            </a:r>
          </a:p>
        </p:txBody>
      </p:sp>
      <p:sp>
        <p:nvSpPr>
          <p:cNvPr id="3" name="Subtitle 2">
            <a:extLst>
              <a:ext uri="{FF2B5EF4-FFF2-40B4-BE49-F238E27FC236}">
                <a16:creationId xmlns:a16="http://schemas.microsoft.com/office/drawing/2014/main" id="{C6A053FA-26ED-437C-BE71-8593F7C1D935}"/>
              </a:ext>
            </a:extLst>
          </p:cNvPr>
          <p:cNvSpPr>
            <a:spLocks noGrp="1"/>
          </p:cNvSpPr>
          <p:nvPr>
            <p:ph type="subTitle" idx="1"/>
          </p:nvPr>
        </p:nvSpPr>
        <p:spPr>
          <a:xfrm>
            <a:off x="1524000" y="3966874"/>
            <a:ext cx="9144000" cy="1655762"/>
          </a:xfrm>
        </p:spPr>
        <p:txBody>
          <a:bodyPr/>
          <a:lstStyle/>
          <a:p>
            <a:r>
              <a:rPr lang="en-PH" dirty="0"/>
              <a:t>Adrian Matthew G. Glova</a:t>
            </a:r>
          </a:p>
          <a:p>
            <a:r>
              <a:rPr lang="en-PH" dirty="0"/>
              <a:t>Assistant Professor</a:t>
            </a:r>
          </a:p>
          <a:p>
            <a:r>
              <a:rPr lang="en-PH" dirty="0"/>
              <a:t>UP School of Statistics</a:t>
            </a:r>
          </a:p>
        </p:txBody>
      </p:sp>
    </p:spTree>
    <p:extLst>
      <p:ext uri="{BB962C8B-B14F-4D97-AF65-F5344CB8AC3E}">
        <p14:creationId xmlns:p14="http://schemas.microsoft.com/office/powerpoint/2010/main" val="349381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1902-CAA3-4FE0-BB50-3C9C71A31AC0}"/>
              </a:ext>
            </a:extLst>
          </p:cNvPr>
          <p:cNvSpPr>
            <a:spLocks noGrp="1"/>
          </p:cNvSpPr>
          <p:nvPr>
            <p:ph type="title"/>
          </p:nvPr>
        </p:nvSpPr>
        <p:spPr/>
        <p:txBody>
          <a:bodyPr/>
          <a:lstStyle/>
          <a:p>
            <a:r>
              <a:rPr lang="en-PH" dirty="0"/>
              <a:t>Impact Evaluation Concepts</a:t>
            </a:r>
          </a:p>
        </p:txBody>
      </p:sp>
      <p:pic>
        <p:nvPicPr>
          <p:cNvPr id="4" name="Picture 3">
            <a:extLst>
              <a:ext uri="{FF2B5EF4-FFF2-40B4-BE49-F238E27FC236}">
                <a16:creationId xmlns:a16="http://schemas.microsoft.com/office/drawing/2014/main" id="{AFF3F9D5-871A-4957-828E-51F175607D77}"/>
              </a:ext>
            </a:extLst>
          </p:cNvPr>
          <p:cNvPicPr>
            <a:picLocks noChangeAspect="1"/>
          </p:cNvPicPr>
          <p:nvPr/>
        </p:nvPicPr>
        <p:blipFill>
          <a:blip r:embed="rId2"/>
          <a:stretch>
            <a:fillRect/>
          </a:stretch>
        </p:blipFill>
        <p:spPr>
          <a:xfrm>
            <a:off x="2200298" y="1565336"/>
            <a:ext cx="7589486" cy="4830619"/>
          </a:xfrm>
          <a:prstGeom prst="rect">
            <a:avLst/>
          </a:prstGeom>
        </p:spPr>
      </p:pic>
      <p:sp>
        <p:nvSpPr>
          <p:cNvPr id="5" name="TextBox 4">
            <a:extLst>
              <a:ext uri="{FF2B5EF4-FFF2-40B4-BE49-F238E27FC236}">
                <a16:creationId xmlns:a16="http://schemas.microsoft.com/office/drawing/2014/main" id="{CA10D9AB-41F1-44AA-B71D-12DB114CE046}"/>
              </a:ext>
            </a:extLst>
          </p:cNvPr>
          <p:cNvSpPr txBox="1"/>
          <p:nvPr/>
        </p:nvSpPr>
        <p:spPr>
          <a:xfrm>
            <a:off x="2597727" y="6395955"/>
            <a:ext cx="6996545" cy="369332"/>
          </a:xfrm>
          <a:prstGeom prst="rect">
            <a:avLst/>
          </a:prstGeom>
          <a:noFill/>
        </p:spPr>
        <p:txBody>
          <a:bodyPr wrap="square" rtlCol="0">
            <a:spAutoFit/>
          </a:bodyPr>
          <a:lstStyle/>
          <a:p>
            <a:pPr algn="ctr"/>
            <a:r>
              <a:rPr lang="en-PH" dirty="0"/>
              <a:t>Source: White and </a:t>
            </a:r>
            <a:r>
              <a:rPr lang="en-PH" dirty="0" err="1"/>
              <a:t>Raitzer</a:t>
            </a:r>
            <a:r>
              <a:rPr lang="en-PH" dirty="0"/>
              <a:t> (2017).</a:t>
            </a:r>
          </a:p>
        </p:txBody>
      </p:sp>
    </p:spTree>
    <p:extLst>
      <p:ext uri="{BB962C8B-B14F-4D97-AF65-F5344CB8AC3E}">
        <p14:creationId xmlns:p14="http://schemas.microsoft.com/office/powerpoint/2010/main" val="18407999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3466C-E05B-4653-87A5-3213553C6143}"/>
              </a:ext>
            </a:extLst>
          </p:cNvPr>
          <p:cNvSpPr>
            <a:spLocks noGrp="1"/>
          </p:cNvSpPr>
          <p:nvPr>
            <p:ph type="title"/>
          </p:nvPr>
        </p:nvSpPr>
        <p:spPr/>
        <p:txBody>
          <a:bodyPr/>
          <a:lstStyle/>
          <a:p>
            <a:pPr algn="ctr"/>
            <a:r>
              <a:rPr lang="en-PH" dirty="0"/>
              <a:t>Case Study: </a:t>
            </a:r>
            <a:br>
              <a:rPr lang="en-PH" dirty="0"/>
            </a:br>
            <a:r>
              <a:rPr lang="en-PH" dirty="0"/>
              <a:t>Impact Evaluation on DepEd’s School-Based Feeding Program</a:t>
            </a:r>
          </a:p>
        </p:txBody>
      </p:sp>
      <p:sp>
        <p:nvSpPr>
          <p:cNvPr id="5" name="Text Placeholder 4">
            <a:extLst>
              <a:ext uri="{FF2B5EF4-FFF2-40B4-BE49-F238E27FC236}">
                <a16:creationId xmlns:a16="http://schemas.microsoft.com/office/drawing/2014/main" id="{53566E11-5DD0-4EC1-B6C9-1ED5C86FEF47}"/>
              </a:ext>
            </a:extLst>
          </p:cNvPr>
          <p:cNvSpPr>
            <a:spLocks noGrp="1"/>
          </p:cNvSpPr>
          <p:nvPr>
            <p:ph type="body" idx="1"/>
          </p:nvPr>
        </p:nvSpPr>
        <p:spPr/>
        <p:txBody>
          <a:bodyPr/>
          <a:lstStyle/>
          <a:p>
            <a:pPr algn="ctr"/>
            <a:endParaRPr lang="en-PH" dirty="0">
              <a:solidFill>
                <a:schemeClr val="tx1"/>
              </a:solidFill>
            </a:endParaRPr>
          </a:p>
          <a:p>
            <a:pPr algn="ctr"/>
            <a:r>
              <a:rPr lang="en-PH" dirty="0">
                <a:solidFill>
                  <a:schemeClr val="tx1"/>
                </a:solidFill>
              </a:rPr>
              <a:t>Authors: </a:t>
            </a:r>
            <a:r>
              <a:rPr lang="en-PH" dirty="0" err="1">
                <a:solidFill>
                  <a:schemeClr val="tx1"/>
                </a:solidFill>
              </a:rPr>
              <a:t>Tabunda</a:t>
            </a:r>
            <a:r>
              <a:rPr lang="en-PH" dirty="0">
                <a:solidFill>
                  <a:schemeClr val="tx1"/>
                </a:solidFill>
              </a:rPr>
              <a:t>, Albert, Angeles-</a:t>
            </a:r>
            <a:r>
              <a:rPr lang="en-PH" dirty="0" err="1">
                <a:solidFill>
                  <a:schemeClr val="tx1"/>
                </a:solidFill>
              </a:rPr>
              <a:t>Agdeppa</a:t>
            </a:r>
            <a:r>
              <a:rPr lang="en-PH" dirty="0">
                <a:solidFill>
                  <a:schemeClr val="tx1"/>
                </a:solidFill>
              </a:rPr>
              <a:t> (2016)</a:t>
            </a:r>
          </a:p>
          <a:p>
            <a:pPr algn="ctr"/>
            <a:r>
              <a:rPr lang="en-PH" dirty="0">
                <a:solidFill>
                  <a:schemeClr val="tx1"/>
                </a:solidFill>
              </a:rPr>
              <a:t>PIDS Discussion Paper Series No. 2016-05</a:t>
            </a:r>
          </a:p>
        </p:txBody>
      </p:sp>
    </p:spTree>
    <p:extLst>
      <p:ext uri="{BB962C8B-B14F-4D97-AF65-F5344CB8AC3E}">
        <p14:creationId xmlns:p14="http://schemas.microsoft.com/office/powerpoint/2010/main" val="17710124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4158-0145-EE19-E9DF-EAD328E3D36A}"/>
              </a:ext>
            </a:extLst>
          </p:cNvPr>
          <p:cNvSpPr>
            <a:spLocks noGrp="1"/>
          </p:cNvSpPr>
          <p:nvPr>
            <p:ph type="title"/>
          </p:nvPr>
        </p:nvSpPr>
        <p:spPr/>
        <p:txBody>
          <a:bodyPr>
            <a:normAutofit/>
          </a:bodyPr>
          <a:lstStyle/>
          <a:p>
            <a:r>
              <a:rPr lang="en-US" sz="3600" dirty="0"/>
              <a:t>IE of DepEd’s School-Based Feeding Program (SBFP)</a:t>
            </a:r>
          </a:p>
        </p:txBody>
      </p:sp>
      <p:graphicFrame>
        <p:nvGraphicFramePr>
          <p:cNvPr id="4" name="Table 3">
            <a:extLst>
              <a:ext uri="{FF2B5EF4-FFF2-40B4-BE49-F238E27FC236}">
                <a16:creationId xmlns:a16="http://schemas.microsoft.com/office/drawing/2014/main" id="{5566FDCD-52A7-7C2D-FDAE-422654A0F2BE}"/>
              </a:ext>
            </a:extLst>
          </p:cNvPr>
          <p:cNvGraphicFramePr>
            <a:graphicFrameLocks noGrp="1"/>
          </p:cNvGraphicFramePr>
          <p:nvPr>
            <p:extLst>
              <p:ext uri="{D42A27DB-BD31-4B8C-83A1-F6EECF244321}">
                <p14:modId xmlns:p14="http://schemas.microsoft.com/office/powerpoint/2010/main" val="2883478547"/>
              </p:ext>
            </p:extLst>
          </p:nvPr>
        </p:nvGraphicFramePr>
        <p:xfrm>
          <a:off x="693970" y="2937065"/>
          <a:ext cx="10804060" cy="3387432"/>
        </p:xfrm>
        <a:graphic>
          <a:graphicData uri="http://schemas.openxmlformats.org/drawingml/2006/table">
            <a:tbl>
              <a:tblPr firstRow="1" bandRow="1">
                <a:tableStyleId>{5940675A-B579-460E-94D1-54222C63F5DA}</a:tableStyleId>
              </a:tblPr>
              <a:tblGrid>
                <a:gridCol w="2701015">
                  <a:extLst>
                    <a:ext uri="{9D8B030D-6E8A-4147-A177-3AD203B41FA5}">
                      <a16:colId xmlns:a16="http://schemas.microsoft.com/office/drawing/2014/main" val="66084940"/>
                    </a:ext>
                  </a:extLst>
                </a:gridCol>
                <a:gridCol w="2701015">
                  <a:extLst>
                    <a:ext uri="{9D8B030D-6E8A-4147-A177-3AD203B41FA5}">
                      <a16:colId xmlns:a16="http://schemas.microsoft.com/office/drawing/2014/main" val="2350283022"/>
                    </a:ext>
                  </a:extLst>
                </a:gridCol>
                <a:gridCol w="2701015">
                  <a:extLst>
                    <a:ext uri="{9D8B030D-6E8A-4147-A177-3AD203B41FA5}">
                      <a16:colId xmlns:a16="http://schemas.microsoft.com/office/drawing/2014/main" val="2592873687"/>
                    </a:ext>
                  </a:extLst>
                </a:gridCol>
                <a:gridCol w="2701015">
                  <a:extLst>
                    <a:ext uri="{9D8B030D-6E8A-4147-A177-3AD203B41FA5}">
                      <a16:colId xmlns:a16="http://schemas.microsoft.com/office/drawing/2014/main" val="3205303193"/>
                    </a:ext>
                  </a:extLst>
                </a:gridCol>
              </a:tblGrid>
              <a:tr h="461352">
                <a:tc>
                  <a:txBody>
                    <a:bodyPr/>
                    <a:lstStyle/>
                    <a:p>
                      <a:pPr algn="ctr"/>
                      <a:r>
                        <a:rPr lang="en-PH" sz="2000" b="1" dirty="0"/>
                        <a:t>Program</a:t>
                      </a:r>
                    </a:p>
                  </a:txBody>
                  <a:tcPr anchor="ctr">
                    <a:solidFill>
                      <a:schemeClr val="bg1">
                        <a:lumMod val="85000"/>
                      </a:schemeClr>
                    </a:solidFill>
                  </a:tcPr>
                </a:tc>
                <a:tc>
                  <a:txBody>
                    <a:bodyPr/>
                    <a:lstStyle/>
                    <a:p>
                      <a:pPr algn="ctr"/>
                      <a:r>
                        <a:rPr lang="en-PH" sz="2000" b="1" dirty="0"/>
                        <a:t>Unit of Assignment</a:t>
                      </a:r>
                    </a:p>
                  </a:txBody>
                  <a:tcPr anchor="ctr">
                    <a:solidFill>
                      <a:schemeClr val="bg1">
                        <a:lumMod val="85000"/>
                      </a:schemeClr>
                    </a:solidFill>
                  </a:tcPr>
                </a:tc>
                <a:tc>
                  <a:txBody>
                    <a:bodyPr/>
                    <a:lstStyle/>
                    <a:p>
                      <a:pPr algn="ctr"/>
                      <a:r>
                        <a:rPr lang="en-PH" sz="2000" b="1" dirty="0"/>
                        <a:t>Unit of Treatment</a:t>
                      </a:r>
                    </a:p>
                  </a:txBody>
                  <a:tcPr anchor="ctr">
                    <a:solidFill>
                      <a:schemeClr val="bg1">
                        <a:lumMod val="85000"/>
                      </a:schemeClr>
                    </a:solidFill>
                  </a:tcPr>
                </a:tc>
                <a:tc>
                  <a:txBody>
                    <a:bodyPr/>
                    <a:lstStyle/>
                    <a:p>
                      <a:pPr algn="ctr"/>
                      <a:r>
                        <a:rPr lang="en-PH" sz="2000" b="1" dirty="0"/>
                        <a:t>Unit of Analysis</a:t>
                      </a:r>
                    </a:p>
                  </a:txBody>
                  <a:tcPr anchor="ctr">
                    <a:solidFill>
                      <a:schemeClr val="bg1">
                        <a:lumMod val="85000"/>
                      </a:schemeClr>
                    </a:solidFill>
                  </a:tcPr>
                </a:tc>
                <a:extLst>
                  <a:ext uri="{0D108BD9-81ED-4DB2-BD59-A6C34878D82A}">
                    <a16:rowId xmlns:a16="http://schemas.microsoft.com/office/drawing/2014/main" val="1555304350"/>
                  </a:ext>
                </a:extLst>
              </a:tr>
              <a:tr h="736976">
                <a:tc>
                  <a:txBody>
                    <a:bodyPr/>
                    <a:lstStyle/>
                    <a:p>
                      <a:pPr algn="ctr"/>
                      <a:r>
                        <a:rPr lang="en-PH" sz="2000" dirty="0"/>
                        <a:t>School-Based Feeding Program (DepEd)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000" dirty="0"/>
                        <a:t>Public schools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000" dirty="0"/>
                        <a:t>School children between Kinder to Grade 6 identified as ‘severely wasted’</a:t>
                      </a:r>
                    </a:p>
                  </a:txBody>
                  <a:tcPr anchor="ctr"/>
                </a:tc>
                <a:tc>
                  <a:txBody>
                    <a:bodyPr/>
                    <a:lstStyle/>
                    <a:p>
                      <a:pPr algn="ctr"/>
                      <a:r>
                        <a:rPr lang="en-PH" sz="2000" dirty="0"/>
                        <a:t>Students, parents, teachers, school heads</a:t>
                      </a:r>
                    </a:p>
                  </a:txBody>
                  <a:tcPr anchor="ctr"/>
                </a:tc>
                <a:extLst>
                  <a:ext uri="{0D108BD9-81ED-4DB2-BD59-A6C34878D82A}">
                    <a16:rowId xmlns:a16="http://schemas.microsoft.com/office/drawing/2014/main" val="2105292251"/>
                  </a:ext>
                </a:extLst>
              </a:tr>
              <a:tr h="736976">
                <a:tc>
                  <a:txBody>
                    <a:bodyPr/>
                    <a:lstStyle/>
                    <a:p>
                      <a:pPr algn="ctr"/>
                      <a:r>
                        <a:rPr lang="en-PH" sz="1900" i="1" dirty="0"/>
                        <a:t>Students are fed meals of at least 300 calories (recipes with </a:t>
                      </a:r>
                      <a:r>
                        <a:rPr lang="en-PH" sz="1900" i="1" dirty="0" err="1"/>
                        <a:t>malunggay</a:t>
                      </a:r>
                      <a:r>
                        <a:rPr lang="en-PH" sz="1900" i="1" dirty="0"/>
                        <a:t>) for 100 to 120 days</a:t>
                      </a:r>
                    </a:p>
                  </a:txBody>
                  <a:tcPr anchor="ctr">
                    <a:solidFill>
                      <a:schemeClr val="bg1">
                        <a:lumMod val="85000"/>
                      </a:schemeClr>
                    </a:solidFill>
                  </a:tcPr>
                </a:tc>
                <a:tc>
                  <a:txBody>
                    <a:bodyPr/>
                    <a:lstStyle/>
                    <a:p>
                      <a:pPr algn="ctr"/>
                      <a:r>
                        <a:rPr lang="en-PH" sz="2000" i="1" dirty="0"/>
                        <a:t>Treatment was assigned to DepEd-identified schools based on SW prevalence and management capability</a:t>
                      </a:r>
                    </a:p>
                  </a:txBody>
                  <a:tcPr anchor="ctr">
                    <a:solidFill>
                      <a:schemeClr val="bg1">
                        <a:lumMod val="85000"/>
                      </a:schemeClr>
                    </a:solidFill>
                  </a:tcPr>
                </a:tc>
                <a:tc>
                  <a:txBody>
                    <a:bodyPr/>
                    <a:lstStyle/>
                    <a:p>
                      <a:pPr algn="ctr"/>
                      <a:r>
                        <a:rPr lang="en-PH" sz="2000" i="1" dirty="0"/>
                        <a:t>Treatment was delivered to primary school students with extremely low weight-for-height </a:t>
                      </a:r>
                    </a:p>
                  </a:txBody>
                  <a:tcPr anchor="ctr">
                    <a:solidFill>
                      <a:schemeClr val="bg1">
                        <a:lumMod val="85000"/>
                      </a:schemeClr>
                    </a:solidFill>
                  </a:tcPr>
                </a:tc>
                <a:tc>
                  <a:txBody>
                    <a:bodyPr/>
                    <a:lstStyle/>
                    <a:p>
                      <a:pPr algn="ctr"/>
                      <a:r>
                        <a:rPr lang="en-PH" sz="1900" i="1" dirty="0"/>
                        <a:t>Treatment is supposed to improve children’s nutrition from severe wasting to normal weight</a:t>
                      </a:r>
                    </a:p>
                  </a:txBody>
                  <a:tcPr anchor="ctr">
                    <a:solidFill>
                      <a:schemeClr val="bg1">
                        <a:lumMod val="85000"/>
                      </a:schemeClr>
                    </a:solidFill>
                  </a:tcPr>
                </a:tc>
                <a:extLst>
                  <a:ext uri="{0D108BD9-81ED-4DB2-BD59-A6C34878D82A}">
                    <a16:rowId xmlns:a16="http://schemas.microsoft.com/office/drawing/2014/main" val="1814160017"/>
                  </a:ext>
                </a:extLst>
              </a:tr>
            </a:tbl>
          </a:graphicData>
        </a:graphic>
      </p:graphicFrame>
      <p:sp>
        <p:nvSpPr>
          <p:cNvPr id="5" name="TextBox 4">
            <a:extLst>
              <a:ext uri="{FF2B5EF4-FFF2-40B4-BE49-F238E27FC236}">
                <a16:creationId xmlns:a16="http://schemas.microsoft.com/office/drawing/2014/main" id="{AC231A6A-87F0-8BA6-B3A7-81F0435214E4}"/>
              </a:ext>
            </a:extLst>
          </p:cNvPr>
          <p:cNvSpPr txBox="1"/>
          <p:nvPr/>
        </p:nvSpPr>
        <p:spPr>
          <a:xfrm>
            <a:off x="675575" y="1690688"/>
            <a:ext cx="10998974" cy="954107"/>
          </a:xfrm>
          <a:prstGeom prst="rect">
            <a:avLst/>
          </a:prstGeom>
          <a:noFill/>
        </p:spPr>
        <p:txBody>
          <a:bodyPr wrap="square" rtlCol="0">
            <a:spAutoFit/>
          </a:bodyPr>
          <a:lstStyle/>
          <a:p>
            <a:r>
              <a:rPr lang="en-US" sz="2800" dirty="0"/>
              <a:t>For SY 2013-2014, 7.2% of over 500,000 severely wasted students were covered by a school-based feeding program that lasted from 100-120 days</a:t>
            </a:r>
          </a:p>
        </p:txBody>
      </p:sp>
    </p:spTree>
    <p:extLst>
      <p:ext uri="{BB962C8B-B14F-4D97-AF65-F5344CB8AC3E}">
        <p14:creationId xmlns:p14="http://schemas.microsoft.com/office/powerpoint/2010/main" val="10767221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A3E0-5E97-4868-8625-5452DEFBC086}"/>
              </a:ext>
            </a:extLst>
          </p:cNvPr>
          <p:cNvSpPr>
            <a:spLocks noGrp="1"/>
          </p:cNvSpPr>
          <p:nvPr>
            <p:ph type="title"/>
          </p:nvPr>
        </p:nvSpPr>
        <p:spPr/>
        <p:txBody>
          <a:bodyPr/>
          <a:lstStyle/>
          <a:p>
            <a:r>
              <a:rPr lang="en-US" dirty="0"/>
              <a:t>IE of DepEd’s School-Based Feeding Program</a:t>
            </a:r>
            <a:endParaRPr lang="en-PH" dirty="0"/>
          </a:p>
        </p:txBody>
      </p:sp>
      <p:sp>
        <p:nvSpPr>
          <p:cNvPr id="3" name="Content Placeholder 2">
            <a:extLst>
              <a:ext uri="{FF2B5EF4-FFF2-40B4-BE49-F238E27FC236}">
                <a16:creationId xmlns:a16="http://schemas.microsoft.com/office/drawing/2014/main" id="{3EEAF74F-DF7A-492C-823E-D6DF2517881E}"/>
              </a:ext>
            </a:extLst>
          </p:cNvPr>
          <p:cNvSpPr>
            <a:spLocks noGrp="1"/>
          </p:cNvSpPr>
          <p:nvPr>
            <p:ph idx="1"/>
          </p:nvPr>
        </p:nvSpPr>
        <p:spPr/>
        <p:txBody>
          <a:bodyPr>
            <a:normAutofit/>
          </a:bodyPr>
          <a:lstStyle/>
          <a:p>
            <a:pPr marL="0" indent="0">
              <a:spcAft>
                <a:spcPts val="1200"/>
              </a:spcAft>
              <a:buNone/>
            </a:pPr>
            <a:r>
              <a:rPr lang="en-PH" dirty="0"/>
              <a:t>Sample evaluation problem:</a:t>
            </a:r>
          </a:p>
          <a:p>
            <a:pPr lvl="1">
              <a:spcAft>
                <a:spcPts val="1200"/>
              </a:spcAft>
            </a:pPr>
            <a:r>
              <a:rPr lang="en-PH" b="1" dirty="0"/>
              <a:t>What will be the nutrition status of severely wasted students if they had not been given free meals under the 120-day feeding program? </a:t>
            </a:r>
            <a:endParaRPr lang="en-PH" sz="2400" b="1" dirty="0"/>
          </a:p>
          <a:p>
            <a:pPr marL="0" indent="0">
              <a:spcAft>
                <a:spcPts val="1200"/>
              </a:spcAft>
              <a:buNone/>
            </a:pPr>
            <a:r>
              <a:rPr lang="en-PH" dirty="0"/>
              <a:t>What are possible reasons why it’s difficult to construct a counterfactual for your treatment group?</a:t>
            </a:r>
          </a:p>
          <a:p>
            <a:pPr lvl="1">
              <a:spcAft>
                <a:spcPts val="1200"/>
              </a:spcAft>
            </a:pPr>
            <a:r>
              <a:rPr lang="en-PH" dirty="0"/>
              <a:t>There are other factors affecting nutrition status beyond the school setting (some may have good quality food at home while others don’t)</a:t>
            </a:r>
          </a:p>
          <a:p>
            <a:pPr lvl="1">
              <a:spcAft>
                <a:spcPts val="1200"/>
              </a:spcAft>
            </a:pPr>
            <a:r>
              <a:rPr lang="en-PH" dirty="0"/>
              <a:t>There is no available data to construct the counterfactual</a:t>
            </a:r>
          </a:p>
        </p:txBody>
      </p:sp>
    </p:spTree>
    <p:extLst>
      <p:ext uri="{BB962C8B-B14F-4D97-AF65-F5344CB8AC3E}">
        <p14:creationId xmlns:p14="http://schemas.microsoft.com/office/powerpoint/2010/main" val="28739610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98AC3B5-E63D-283B-BE42-523FB4DB08A7}"/>
              </a:ext>
            </a:extLst>
          </p:cNvPr>
          <p:cNvGraphicFramePr>
            <a:graphicFrameLocks/>
          </p:cNvGraphicFramePr>
          <p:nvPr>
            <p:extLst>
              <p:ext uri="{D42A27DB-BD31-4B8C-83A1-F6EECF244321}">
                <p14:modId xmlns:p14="http://schemas.microsoft.com/office/powerpoint/2010/main" val="4108790671"/>
              </p:ext>
            </p:extLst>
          </p:nvPr>
        </p:nvGraphicFramePr>
        <p:xfrm>
          <a:off x="816935" y="404039"/>
          <a:ext cx="10515600" cy="4693363"/>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531774402"/>
                    </a:ext>
                  </a:extLst>
                </a:gridCol>
                <a:gridCol w="2103120">
                  <a:extLst>
                    <a:ext uri="{9D8B030D-6E8A-4147-A177-3AD203B41FA5}">
                      <a16:colId xmlns:a16="http://schemas.microsoft.com/office/drawing/2014/main" val="1927411025"/>
                    </a:ext>
                  </a:extLst>
                </a:gridCol>
                <a:gridCol w="2103120">
                  <a:extLst>
                    <a:ext uri="{9D8B030D-6E8A-4147-A177-3AD203B41FA5}">
                      <a16:colId xmlns:a16="http://schemas.microsoft.com/office/drawing/2014/main" val="1962392090"/>
                    </a:ext>
                  </a:extLst>
                </a:gridCol>
                <a:gridCol w="2103120">
                  <a:extLst>
                    <a:ext uri="{9D8B030D-6E8A-4147-A177-3AD203B41FA5}">
                      <a16:colId xmlns:a16="http://schemas.microsoft.com/office/drawing/2014/main" val="2335770995"/>
                    </a:ext>
                  </a:extLst>
                </a:gridCol>
                <a:gridCol w="2103120">
                  <a:extLst>
                    <a:ext uri="{9D8B030D-6E8A-4147-A177-3AD203B41FA5}">
                      <a16:colId xmlns:a16="http://schemas.microsoft.com/office/drawing/2014/main" val="606005431"/>
                    </a:ext>
                  </a:extLst>
                </a:gridCol>
              </a:tblGrid>
              <a:tr h="1363999">
                <a:tc>
                  <a:txBody>
                    <a:bodyPr/>
                    <a:lstStyle/>
                    <a:p>
                      <a:pPr algn="ctr"/>
                      <a:r>
                        <a:rPr lang="en-PH" b="1" dirty="0"/>
                        <a:t>Inputs</a:t>
                      </a:r>
                    </a:p>
                  </a:txBody>
                  <a:tcPr anchor="ctr">
                    <a:solidFill>
                      <a:schemeClr val="bg1"/>
                    </a:solidFill>
                  </a:tcPr>
                </a:tc>
                <a:tc>
                  <a:txBody>
                    <a:bodyPr/>
                    <a:lstStyle/>
                    <a:p>
                      <a:pPr algn="ctr"/>
                      <a:r>
                        <a:rPr lang="en-PH" b="1" dirty="0"/>
                        <a:t>Activities</a:t>
                      </a:r>
                    </a:p>
                  </a:txBody>
                  <a:tcPr anchor="ctr">
                    <a:solidFill>
                      <a:schemeClr val="bg1"/>
                    </a:solidFill>
                  </a:tcPr>
                </a:tc>
                <a:tc>
                  <a:txBody>
                    <a:bodyPr/>
                    <a:lstStyle/>
                    <a:p>
                      <a:pPr algn="ctr"/>
                      <a:r>
                        <a:rPr lang="en-PH" b="1" dirty="0"/>
                        <a:t>Outputs</a:t>
                      </a:r>
                    </a:p>
                  </a:txBody>
                  <a:tcPr anchor="ctr">
                    <a:solidFill>
                      <a:schemeClr val="bg1"/>
                    </a:solidFill>
                  </a:tcPr>
                </a:tc>
                <a:tc>
                  <a:txBody>
                    <a:bodyPr/>
                    <a:lstStyle/>
                    <a:p>
                      <a:pPr algn="ctr"/>
                      <a:r>
                        <a:rPr lang="en-PH" b="1" dirty="0"/>
                        <a:t>Outcomes</a:t>
                      </a:r>
                    </a:p>
                    <a:p>
                      <a:pPr algn="ctr"/>
                      <a:r>
                        <a:rPr lang="en-PH" b="1" dirty="0"/>
                        <a:t>(Short and Medium-Term)</a:t>
                      </a:r>
                    </a:p>
                  </a:txBody>
                  <a:tcPr anchor="ctr">
                    <a:noFill/>
                  </a:tcPr>
                </a:tc>
                <a:tc>
                  <a:txBody>
                    <a:bodyPr/>
                    <a:lstStyle/>
                    <a:p>
                      <a:pPr algn="ctr"/>
                      <a:r>
                        <a:rPr lang="en-PH" b="1" dirty="0"/>
                        <a:t>Final Outcomes</a:t>
                      </a:r>
                    </a:p>
                  </a:txBody>
                  <a:tcPr anchor="ctr">
                    <a:noFill/>
                  </a:tcPr>
                </a:tc>
                <a:extLst>
                  <a:ext uri="{0D108BD9-81ED-4DB2-BD59-A6C34878D82A}">
                    <a16:rowId xmlns:a16="http://schemas.microsoft.com/office/drawing/2014/main" val="1607042600"/>
                  </a:ext>
                </a:extLst>
              </a:tr>
              <a:tr h="1031219">
                <a:tc>
                  <a:txBody>
                    <a:bodyPr/>
                    <a:lstStyle/>
                    <a:p>
                      <a:pPr algn="ctr"/>
                      <a:endParaRPr lang="en-PH" sz="1600" dirty="0"/>
                    </a:p>
                  </a:txBody>
                  <a:tcPr anchor="ctr">
                    <a:solidFill>
                      <a:schemeClr val="bg1"/>
                    </a:solidFill>
                  </a:tcPr>
                </a:tc>
                <a:tc>
                  <a:txBody>
                    <a:bodyPr/>
                    <a:lstStyle/>
                    <a:p>
                      <a:pPr algn="ctr"/>
                      <a:endParaRPr lang="en-PH" sz="1600" dirty="0"/>
                    </a:p>
                  </a:txBody>
                  <a:tcPr anchor="ctr">
                    <a:solidFill>
                      <a:schemeClr val="bg1"/>
                    </a:solidFill>
                  </a:tcPr>
                </a:tc>
                <a:tc>
                  <a:txBody>
                    <a:bodyPr/>
                    <a:lstStyle/>
                    <a:p>
                      <a:pPr algn="ctr"/>
                      <a:endParaRPr lang="en-PH" sz="1600" dirty="0"/>
                    </a:p>
                  </a:txBody>
                  <a:tcPr anchor="ctr">
                    <a:solidFill>
                      <a:schemeClr val="bg1"/>
                    </a:solidFill>
                  </a:tcPr>
                </a:tc>
                <a:tc>
                  <a:txBody>
                    <a:bodyPr/>
                    <a:lstStyle/>
                    <a:p>
                      <a:pPr algn="ctr"/>
                      <a:endParaRPr lang="en-PH" dirty="0"/>
                    </a:p>
                  </a:txBody>
                  <a:tcPr>
                    <a:noFill/>
                  </a:tcPr>
                </a:tc>
                <a:tc>
                  <a:txBody>
                    <a:bodyPr/>
                    <a:lstStyle/>
                    <a:p>
                      <a:pPr algn="ctr"/>
                      <a:endParaRPr lang="en-PH" dirty="0"/>
                    </a:p>
                  </a:txBody>
                  <a:tcPr>
                    <a:noFill/>
                  </a:tcPr>
                </a:tc>
                <a:extLst>
                  <a:ext uri="{0D108BD9-81ED-4DB2-BD59-A6C34878D82A}">
                    <a16:rowId xmlns:a16="http://schemas.microsoft.com/office/drawing/2014/main" val="455084507"/>
                  </a:ext>
                </a:extLst>
              </a:tr>
              <a:tr h="1031219">
                <a:tc>
                  <a:txBody>
                    <a:bodyPr/>
                    <a:lstStyle/>
                    <a:p>
                      <a:pPr algn="ctr"/>
                      <a:endParaRPr lang="en-PH" sz="1600" dirty="0"/>
                    </a:p>
                  </a:txBody>
                  <a:tcPr anchor="ctr">
                    <a:solidFill>
                      <a:schemeClr val="bg1"/>
                    </a:solidFill>
                  </a:tcPr>
                </a:tc>
                <a:tc>
                  <a:txBody>
                    <a:bodyPr/>
                    <a:lstStyle/>
                    <a:p>
                      <a:pPr algn="ctr"/>
                      <a:endParaRPr lang="en-US" sz="1600" dirty="0"/>
                    </a:p>
                  </a:txBody>
                  <a:tcPr anchor="ctr">
                    <a:solidFill>
                      <a:schemeClr val="bg1"/>
                    </a:solidFill>
                  </a:tcPr>
                </a:tc>
                <a:tc>
                  <a:txBody>
                    <a:bodyPr/>
                    <a:lstStyle/>
                    <a:p>
                      <a:pPr algn="ctr"/>
                      <a:endParaRPr lang="en-PH" sz="1600" dirty="0"/>
                    </a:p>
                  </a:txBody>
                  <a:tcPr anchor="ctr">
                    <a:solidFill>
                      <a:schemeClr val="bg1"/>
                    </a:solidFill>
                  </a:tcPr>
                </a:tc>
                <a:tc>
                  <a:txBody>
                    <a:bodyPr/>
                    <a:lstStyle/>
                    <a:p>
                      <a:pPr algn="ctr"/>
                      <a:endParaRPr lang="en-PH" dirty="0"/>
                    </a:p>
                  </a:txBody>
                  <a:tcPr>
                    <a:noFill/>
                  </a:tcPr>
                </a:tc>
                <a:tc>
                  <a:txBody>
                    <a:bodyPr/>
                    <a:lstStyle/>
                    <a:p>
                      <a:pPr algn="ctr"/>
                      <a:endParaRPr lang="en-PH" dirty="0"/>
                    </a:p>
                  </a:txBody>
                  <a:tcPr>
                    <a:noFill/>
                  </a:tcPr>
                </a:tc>
                <a:extLst>
                  <a:ext uri="{0D108BD9-81ED-4DB2-BD59-A6C34878D82A}">
                    <a16:rowId xmlns:a16="http://schemas.microsoft.com/office/drawing/2014/main" val="439414413"/>
                  </a:ext>
                </a:extLst>
              </a:tr>
              <a:tr h="1266926">
                <a:tc>
                  <a:txBody>
                    <a:bodyPr/>
                    <a:lstStyle/>
                    <a:p>
                      <a:pPr algn="ctr"/>
                      <a:endParaRPr lang="en-PH" sz="1600" dirty="0"/>
                    </a:p>
                  </a:txBody>
                  <a:tcPr anchor="ctr">
                    <a:solidFill>
                      <a:schemeClr val="bg1"/>
                    </a:solidFill>
                  </a:tcPr>
                </a:tc>
                <a:tc>
                  <a:txBody>
                    <a:bodyPr/>
                    <a:lstStyle/>
                    <a:p>
                      <a:pPr algn="ctr"/>
                      <a:endParaRPr lang="en-PH" sz="1600" dirty="0"/>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PH" sz="1600" dirty="0"/>
                    </a:p>
                  </a:txBody>
                  <a:tcPr anchor="ctr">
                    <a:solidFill>
                      <a:schemeClr val="bg1"/>
                    </a:solidFill>
                  </a:tcPr>
                </a:tc>
                <a:tc>
                  <a:txBody>
                    <a:bodyPr/>
                    <a:lstStyle/>
                    <a:p>
                      <a:pPr algn="ctr"/>
                      <a:endParaRPr lang="en-PH" dirty="0"/>
                    </a:p>
                  </a:txBody>
                  <a:tcPr>
                    <a:noFill/>
                  </a:tcPr>
                </a:tc>
                <a:tc>
                  <a:txBody>
                    <a:bodyPr/>
                    <a:lstStyle/>
                    <a:p>
                      <a:pPr algn="ctr"/>
                      <a:endParaRPr lang="en-PH" dirty="0"/>
                    </a:p>
                  </a:txBody>
                  <a:tcPr>
                    <a:noFill/>
                  </a:tcPr>
                </a:tc>
                <a:extLst>
                  <a:ext uri="{0D108BD9-81ED-4DB2-BD59-A6C34878D82A}">
                    <a16:rowId xmlns:a16="http://schemas.microsoft.com/office/drawing/2014/main" val="2678651476"/>
                  </a:ext>
                </a:extLst>
              </a:tr>
            </a:tbl>
          </a:graphicData>
        </a:graphic>
      </p:graphicFrame>
      <p:sp>
        <p:nvSpPr>
          <p:cNvPr id="2" name="TextBox 1">
            <a:extLst>
              <a:ext uri="{FF2B5EF4-FFF2-40B4-BE49-F238E27FC236}">
                <a16:creationId xmlns:a16="http://schemas.microsoft.com/office/drawing/2014/main" id="{54DBAEEC-0778-4CE6-9066-B4BC323B543E}"/>
              </a:ext>
            </a:extLst>
          </p:cNvPr>
          <p:cNvSpPr txBox="1"/>
          <p:nvPr/>
        </p:nvSpPr>
        <p:spPr>
          <a:xfrm>
            <a:off x="1944994" y="5445985"/>
            <a:ext cx="8714586" cy="523220"/>
          </a:xfrm>
          <a:prstGeom prst="rect">
            <a:avLst/>
          </a:prstGeom>
          <a:noFill/>
        </p:spPr>
        <p:txBody>
          <a:bodyPr wrap="square" rtlCol="0">
            <a:spAutoFit/>
          </a:bodyPr>
          <a:lstStyle/>
          <a:p>
            <a:pPr algn="ctr"/>
            <a:r>
              <a:rPr lang="en-PH" sz="2800" dirty="0"/>
              <a:t>I’ll give you 15 minutes to </a:t>
            </a:r>
            <a:r>
              <a:rPr lang="en-PH" sz="2800" u="sng" dirty="0"/>
              <a:t>initially</a:t>
            </a:r>
            <a:r>
              <a:rPr lang="en-PH" sz="2800" dirty="0"/>
              <a:t> fill out this table</a:t>
            </a:r>
          </a:p>
        </p:txBody>
      </p:sp>
    </p:spTree>
    <p:extLst>
      <p:ext uri="{BB962C8B-B14F-4D97-AF65-F5344CB8AC3E}">
        <p14:creationId xmlns:p14="http://schemas.microsoft.com/office/powerpoint/2010/main" val="22163363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98AC3B5-E63D-283B-BE42-523FB4DB08A7}"/>
              </a:ext>
            </a:extLst>
          </p:cNvPr>
          <p:cNvGraphicFramePr>
            <a:graphicFrameLocks/>
          </p:cNvGraphicFramePr>
          <p:nvPr>
            <p:extLst>
              <p:ext uri="{D42A27DB-BD31-4B8C-83A1-F6EECF244321}">
                <p14:modId xmlns:p14="http://schemas.microsoft.com/office/powerpoint/2010/main" val="2235373979"/>
              </p:ext>
            </p:extLst>
          </p:nvPr>
        </p:nvGraphicFramePr>
        <p:xfrm>
          <a:off x="838200" y="828912"/>
          <a:ext cx="10515600" cy="5478799"/>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531774402"/>
                    </a:ext>
                  </a:extLst>
                </a:gridCol>
                <a:gridCol w="2103120">
                  <a:extLst>
                    <a:ext uri="{9D8B030D-6E8A-4147-A177-3AD203B41FA5}">
                      <a16:colId xmlns:a16="http://schemas.microsoft.com/office/drawing/2014/main" val="1927411025"/>
                    </a:ext>
                  </a:extLst>
                </a:gridCol>
                <a:gridCol w="2103120">
                  <a:extLst>
                    <a:ext uri="{9D8B030D-6E8A-4147-A177-3AD203B41FA5}">
                      <a16:colId xmlns:a16="http://schemas.microsoft.com/office/drawing/2014/main" val="1962392090"/>
                    </a:ext>
                  </a:extLst>
                </a:gridCol>
                <a:gridCol w="2103120">
                  <a:extLst>
                    <a:ext uri="{9D8B030D-6E8A-4147-A177-3AD203B41FA5}">
                      <a16:colId xmlns:a16="http://schemas.microsoft.com/office/drawing/2014/main" val="2335770995"/>
                    </a:ext>
                  </a:extLst>
                </a:gridCol>
                <a:gridCol w="2103120">
                  <a:extLst>
                    <a:ext uri="{9D8B030D-6E8A-4147-A177-3AD203B41FA5}">
                      <a16:colId xmlns:a16="http://schemas.microsoft.com/office/drawing/2014/main" val="606005431"/>
                    </a:ext>
                  </a:extLst>
                </a:gridCol>
              </a:tblGrid>
              <a:tr h="1363999">
                <a:tc>
                  <a:txBody>
                    <a:bodyPr/>
                    <a:lstStyle/>
                    <a:p>
                      <a:pPr algn="ctr"/>
                      <a:r>
                        <a:rPr lang="en-PH" sz="1800" b="1" dirty="0"/>
                        <a:t>Inputs</a:t>
                      </a:r>
                    </a:p>
                  </a:txBody>
                  <a:tcPr anchor="ctr">
                    <a:solidFill>
                      <a:schemeClr val="bg1"/>
                    </a:solidFill>
                  </a:tcPr>
                </a:tc>
                <a:tc>
                  <a:txBody>
                    <a:bodyPr/>
                    <a:lstStyle/>
                    <a:p>
                      <a:pPr algn="ctr"/>
                      <a:r>
                        <a:rPr lang="en-PH" sz="1800" b="1" dirty="0"/>
                        <a:t>Activities</a:t>
                      </a:r>
                    </a:p>
                  </a:txBody>
                  <a:tcPr anchor="ctr">
                    <a:solidFill>
                      <a:schemeClr val="bg1"/>
                    </a:solidFill>
                  </a:tcPr>
                </a:tc>
                <a:tc>
                  <a:txBody>
                    <a:bodyPr/>
                    <a:lstStyle/>
                    <a:p>
                      <a:pPr algn="ctr"/>
                      <a:r>
                        <a:rPr lang="en-PH" sz="1800" b="1" dirty="0"/>
                        <a:t>Outputs</a:t>
                      </a:r>
                    </a:p>
                  </a:txBody>
                  <a:tcPr anchor="ctr">
                    <a:solidFill>
                      <a:schemeClr val="bg1"/>
                    </a:solidFill>
                  </a:tcPr>
                </a:tc>
                <a:tc>
                  <a:txBody>
                    <a:bodyPr/>
                    <a:lstStyle/>
                    <a:p>
                      <a:pPr algn="ctr"/>
                      <a:r>
                        <a:rPr lang="en-PH" sz="1800" b="1" dirty="0"/>
                        <a:t>Outcomes</a:t>
                      </a:r>
                    </a:p>
                    <a:p>
                      <a:pPr algn="ctr"/>
                      <a:r>
                        <a:rPr lang="en-PH" sz="1800" b="1" dirty="0"/>
                        <a:t>(Short and Medium-Term)</a:t>
                      </a:r>
                    </a:p>
                  </a:txBody>
                  <a:tcPr anchor="ctr">
                    <a:noFill/>
                  </a:tcPr>
                </a:tc>
                <a:tc>
                  <a:txBody>
                    <a:bodyPr/>
                    <a:lstStyle/>
                    <a:p>
                      <a:pPr algn="ctr"/>
                      <a:r>
                        <a:rPr lang="en-PH" sz="1800" b="1" dirty="0"/>
                        <a:t>Final Outcomes</a:t>
                      </a:r>
                    </a:p>
                  </a:txBody>
                  <a:tcPr anchor="ctr">
                    <a:noFill/>
                  </a:tcPr>
                </a:tc>
                <a:extLst>
                  <a:ext uri="{0D108BD9-81ED-4DB2-BD59-A6C34878D82A}">
                    <a16:rowId xmlns:a16="http://schemas.microsoft.com/office/drawing/2014/main" val="1607042600"/>
                  </a:ext>
                </a:extLst>
              </a:tr>
              <a:tr h="1031219">
                <a:tc>
                  <a:txBody>
                    <a:bodyPr/>
                    <a:lstStyle/>
                    <a:p>
                      <a:pPr algn="ctr"/>
                      <a:r>
                        <a:rPr lang="en-PH" sz="1800" dirty="0"/>
                        <a:t>Budget (P15/day for 300-calorie meals)</a:t>
                      </a:r>
                    </a:p>
                  </a:txBody>
                  <a:tcPr anchor="ctr">
                    <a:solidFill>
                      <a:schemeClr val="bg1"/>
                    </a:solidFill>
                  </a:tcPr>
                </a:tc>
                <a:tc>
                  <a:txBody>
                    <a:bodyPr/>
                    <a:lstStyle/>
                    <a:p>
                      <a:pPr algn="ctr"/>
                      <a:r>
                        <a:rPr lang="en-PH" sz="1800" dirty="0"/>
                        <a:t>Meal preparation (standardized menu with </a:t>
                      </a:r>
                      <a:r>
                        <a:rPr lang="en-PH" sz="1800" i="1" dirty="0" err="1"/>
                        <a:t>malunggay</a:t>
                      </a:r>
                      <a:r>
                        <a:rPr lang="en-PH" sz="1800" dirty="0"/>
                        <a:t> and 20-day cycle menu)</a:t>
                      </a:r>
                    </a:p>
                  </a:txBody>
                  <a:tcPr anchor="ctr">
                    <a:solidFill>
                      <a:schemeClr val="bg1"/>
                    </a:solidFill>
                  </a:tcPr>
                </a:tc>
                <a:tc>
                  <a:txBody>
                    <a:bodyPr/>
                    <a:lstStyle/>
                    <a:p>
                      <a:pPr algn="ctr"/>
                      <a:r>
                        <a:rPr lang="en-PH" sz="1800" dirty="0"/>
                        <a:t>Nutritious meals provided to severely wasted kids</a:t>
                      </a:r>
                    </a:p>
                  </a:txBody>
                  <a:tcPr anchor="ctr">
                    <a:solidFill>
                      <a:schemeClr val="bg1"/>
                    </a:solidFill>
                  </a:tcPr>
                </a:tc>
                <a:tc>
                  <a:txBody>
                    <a:bodyPr/>
                    <a:lstStyle/>
                    <a:p>
                      <a:pPr algn="ctr"/>
                      <a:r>
                        <a:rPr lang="en-PH" sz="1800" dirty="0"/>
                        <a:t>Severely wasted students are fed nutritious meals</a:t>
                      </a:r>
                    </a:p>
                  </a:txBody>
                  <a:tcPr>
                    <a:noFill/>
                  </a:tcPr>
                </a:tc>
                <a:tc>
                  <a:txBody>
                    <a:bodyPr/>
                    <a:lstStyle/>
                    <a:p>
                      <a:pPr algn="ctr"/>
                      <a:r>
                        <a:rPr lang="en-PH" sz="1800" dirty="0"/>
                        <a:t>Reduced prevalence of malnutrition, hunger and poverty</a:t>
                      </a:r>
                    </a:p>
                  </a:txBody>
                  <a:tcPr>
                    <a:solidFill>
                      <a:srgbClr val="FFFF00"/>
                    </a:solidFill>
                  </a:tcPr>
                </a:tc>
                <a:extLst>
                  <a:ext uri="{0D108BD9-81ED-4DB2-BD59-A6C34878D82A}">
                    <a16:rowId xmlns:a16="http://schemas.microsoft.com/office/drawing/2014/main" val="455084507"/>
                  </a:ext>
                </a:extLst>
              </a:tr>
              <a:tr h="1031219">
                <a:tc>
                  <a:txBody>
                    <a:bodyPr/>
                    <a:lstStyle/>
                    <a:p>
                      <a:pPr algn="ctr"/>
                      <a:r>
                        <a:rPr lang="en-PH" sz="1800" dirty="0"/>
                        <a:t>Volunteer teachers, parents</a:t>
                      </a:r>
                    </a:p>
                  </a:txBody>
                  <a:tcPr anchor="ctr">
                    <a:solidFill>
                      <a:schemeClr val="bg1"/>
                    </a:solidFill>
                  </a:tcPr>
                </a:tc>
                <a:tc>
                  <a:txBody>
                    <a:bodyPr/>
                    <a:lstStyle/>
                    <a:p>
                      <a:pPr algn="ctr"/>
                      <a:r>
                        <a:rPr lang="en-US" sz="1800" dirty="0"/>
                        <a:t>Measure pre-feeding program and post-feeding program weight of students</a:t>
                      </a:r>
                    </a:p>
                  </a:txBody>
                  <a:tcPr anchor="ctr">
                    <a:solidFill>
                      <a:schemeClr val="bg1"/>
                    </a:solidFill>
                  </a:tcPr>
                </a:tc>
                <a:tc>
                  <a:txBody>
                    <a:bodyPr/>
                    <a:lstStyle/>
                    <a:p>
                      <a:pPr algn="ctr"/>
                      <a:r>
                        <a:rPr lang="en-PH" sz="1800" dirty="0"/>
                        <a:t>Provision sustained for 100-120 days</a:t>
                      </a:r>
                    </a:p>
                  </a:txBody>
                  <a:tcPr anchor="ctr">
                    <a:solidFill>
                      <a:schemeClr val="bg1"/>
                    </a:solidFill>
                  </a:tcPr>
                </a:tc>
                <a:tc>
                  <a:txBody>
                    <a:bodyPr/>
                    <a:lstStyle/>
                    <a:p>
                      <a:pPr algn="ctr"/>
                      <a:r>
                        <a:rPr lang="en-PH" sz="1800" dirty="0"/>
                        <a:t>Students gain more weight proper to height</a:t>
                      </a:r>
                    </a:p>
                  </a:txBody>
                  <a:tcPr>
                    <a:noFill/>
                  </a:tcPr>
                </a:tc>
                <a:tc>
                  <a:txBody>
                    <a:bodyPr/>
                    <a:lstStyle/>
                    <a:p>
                      <a:pPr algn="ctr"/>
                      <a:r>
                        <a:rPr lang="en-PH" sz="1800" dirty="0"/>
                        <a:t>Better learning outcomes, school completion</a:t>
                      </a:r>
                    </a:p>
                  </a:txBody>
                  <a:tcPr>
                    <a:solidFill>
                      <a:srgbClr val="FFFF00"/>
                    </a:solidFill>
                  </a:tcPr>
                </a:tc>
                <a:extLst>
                  <a:ext uri="{0D108BD9-81ED-4DB2-BD59-A6C34878D82A}">
                    <a16:rowId xmlns:a16="http://schemas.microsoft.com/office/drawing/2014/main" val="439414413"/>
                  </a:ext>
                </a:extLst>
              </a:tr>
              <a:tr h="1266926">
                <a:tc>
                  <a:txBody>
                    <a:bodyPr/>
                    <a:lstStyle/>
                    <a:p>
                      <a:pPr algn="ctr"/>
                      <a:r>
                        <a:rPr lang="en-PH" sz="1800" dirty="0"/>
                        <a:t>Cooking facilities and utensils</a:t>
                      </a:r>
                    </a:p>
                  </a:txBody>
                  <a:tcPr anchor="ctr">
                    <a:solidFill>
                      <a:schemeClr val="bg1"/>
                    </a:solidFill>
                  </a:tcPr>
                </a:tc>
                <a:tc>
                  <a:txBody>
                    <a:bodyPr/>
                    <a:lstStyle/>
                    <a:p>
                      <a:pPr algn="ctr"/>
                      <a:r>
                        <a:rPr lang="en-PH" sz="1800" dirty="0"/>
                        <a:t>Training on School-Based Management to help schools manage, disburse and liquidate funds </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PH" sz="1800" dirty="0"/>
                    </a:p>
                  </a:txBody>
                  <a:tcPr anchor="ctr">
                    <a:solidFill>
                      <a:schemeClr val="bg1"/>
                    </a:solidFill>
                  </a:tcPr>
                </a:tc>
                <a:tc>
                  <a:txBody>
                    <a:bodyPr/>
                    <a:lstStyle/>
                    <a:p>
                      <a:pPr algn="ctr"/>
                      <a:r>
                        <a:rPr lang="en-PH" sz="1800" dirty="0"/>
                        <a:t>Students attend school more often, participate more in class discussions</a:t>
                      </a:r>
                    </a:p>
                  </a:txBody>
                  <a:tcPr>
                    <a:noFill/>
                  </a:tcPr>
                </a:tc>
                <a:tc>
                  <a:txBody>
                    <a:bodyPr/>
                    <a:lstStyle/>
                    <a:p>
                      <a:pPr algn="ctr"/>
                      <a:r>
                        <a:rPr lang="en-PH" sz="1800" dirty="0"/>
                        <a:t>Improved job prospects and income generation abilities</a:t>
                      </a:r>
                    </a:p>
                  </a:txBody>
                  <a:tcPr>
                    <a:solidFill>
                      <a:srgbClr val="FFFF00"/>
                    </a:solidFill>
                  </a:tcPr>
                </a:tc>
                <a:extLst>
                  <a:ext uri="{0D108BD9-81ED-4DB2-BD59-A6C34878D82A}">
                    <a16:rowId xmlns:a16="http://schemas.microsoft.com/office/drawing/2014/main" val="2678651476"/>
                  </a:ext>
                </a:extLst>
              </a:tr>
            </a:tbl>
          </a:graphicData>
        </a:graphic>
      </p:graphicFrame>
    </p:spTree>
    <p:extLst>
      <p:ext uri="{BB962C8B-B14F-4D97-AF65-F5344CB8AC3E}">
        <p14:creationId xmlns:p14="http://schemas.microsoft.com/office/powerpoint/2010/main" val="42778224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0D39-0D88-4640-B98D-2583C17B9F49}"/>
              </a:ext>
            </a:extLst>
          </p:cNvPr>
          <p:cNvSpPr>
            <a:spLocks noGrp="1"/>
          </p:cNvSpPr>
          <p:nvPr>
            <p:ph type="title"/>
          </p:nvPr>
        </p:nvSpPr>
        <p:spPr/>
        <p:txBody>
          <a:bodyPr/>
          <a:lstStyle/>
          <a:p>
            <a:r>
              <a:rPr lang="en-PH" dirty="0"/>
              <a:t>Formulating the Evaluation Question(s)</a:t>
            </a:r>
          </a:p>
        </p:txBody>
      </p:sp>
      <p:sp>
        <p:nvSpPr>
          <p:cNvPr id="3" name="Content Placeholder 2">
            <a:extLst>
              <a:ext uri="{FF2B5EF4-FFF2-40B4-BE49-F238E27FC236}">
                <a16:creationId xmlns:a16="http://schemas.microsoft.com/office/drawing/2014/main" id="{58C66CF7-69BF-4D2B-876E-87514D5B605D}"/>
              </a:ext>
            </a:extLst>
          </p:cNvPr>
          <p:cNvSpPr>
            <a:spLocks noGrp="1"/>
          </p:cNvSpPr>
          <p:nvPr>
            <p:ph idx="1"/>
          </p:nvPr>
        </p:nvSpPr>
        <p:spPr>
          <a:xfrm>
            <a:off x="838200" y="1690688"/>
            <a:ext cx="10515600" cy="5032375"/>
          </a:xfrm>
        </p:spPr>
        <p:txBody>
          <a:bodyPr>
            <a:normAutofit/>
          </a:bodyPr>
          <a:lstStyle/>
          <a:p>
            <a:pPr>
              <a:spcAft>
                <a:spcPts val="600"/>
              </a:spcAft>
            </a:pPr>
            <a:r>
              <a:rPr lang="en-PH" b="1" dirty="0">
                <a:solidFill>
                  <a:srgbClr val="002060"/>
                </a:solidFill>
              </a:rPr>
              <a:t>Did the school-based feeding program rehabilitate at least 70% of the severely wasted beneficiaries to normal nutritional status?</a:t>
            </a:r>
          </a:p>
          <a:p>
            <a:pPr>
              <a:spcAft>
                <a:spcPts val="600"/>
              </a:spcAft>
            </a:pPr>
            <a:r>
              <a:rPr lang="en-PH" dirty="0"/>
              <a:t>There’s a concrete goal – we can say if the program is a success or a failure</a:t>
            </a:r>
            <a:r>
              <a:rPr lang="en-PH" i="1" dirty="0"/>
              <a:t>. </a:t>
            </a:r>
            <a:r>
              <a:rPr lang="en-PH" dirty="0"/>
              <a:t>Likewise, there’s a targeted direction and magnitude of effect (i.e. effect size)</a:t>
            </a:r>
            <a:endParaRPr lang="en-PH" i="1" dirty="0"/>
          </a:p>
          <a:p>
            <a:pPr>
              <a:spcAft>
                <a:spcPts val="600"/>
              </a:spcAft>
            </a:pPr>
            <a:r>
              <a:rPr lang="en-PH" dirty="0"/>
              <a:t>The SBFP study has secondary targets like improved school attendance and increased student attentiveness during lectures. These can be evaluation questions too</a:t>
            </a:r>
          </a:p>
        </p:txBody>
      </p:sp>
    </p:spTree>
    <p:extLst>
      <p:ext uri="{BB962C8B-B14F-4D97-AF65-F5344CB8AC3E}">
        <p14:creationId xmlns:p14="http://schemas.microsoft.com/office/powerpoint/2010/main" val="15991407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572E-A28E-485A-BB14-CA2722A8C627}"/>
              </a:ext>
            </a:extLst>
          </p:cNvPr>
          <p:cNvSpPr>
            <a:spLocks noGrp="1"/>
          </p:cNvSpPr>
          <p:nvPr>
            <p:ph type="title"/>
          </p:nvPr>
        </p:nvSpPr>
        <p:spPr/>
        <p:txBody>
          <a:bodyPr/>
          <a:lstStyle/>
          <a:p>
            <a:r>
              <a:rPr lang="en-PH" dirty="0"/>
              <a:t>SBFP Example: Getting the Data Right</a:t>
            </a:r>
          </a:p>
        </p:txBody>
      </p:sp>
      <p:sp>
        <p:nvSpPr>
          <p:cNvPr id="3" name="Content Placeholder 2">
            <a:extLst>
              <a:ext uri="{FF2B5EF4-FFF2-40B4-BE49-F238E27FC236}">
                <a16:creationId xmlns:a16="http://schemas.microsoft.com/office/drawing/2014/main" id="{6A0E02FE-2076-446A-8FAF-635DA544AFA7}"/>
              </a:ext>
            </a:extLst>
          </p:cNvPr>
          <p:cNvSpPr>
            <a:spLocks noGrp="1"/>
          </p:cNvSpPr>
          <p:nvPr>
            <p:ph idx="1"/>
          </p:nvPr>
        </p:nvSpPr>
        <p:spPr>
          <a:xfrm>
            <a:off x="838200" y="1825625"/>
            <a:ext cx="10515600" cy="4959122"/>
          </a:xfrm>
        </p:spPr>
        <p:txBody>
          <a:bodyPr>
            <a:normAutofit/>
          </a:bodyPr>
          <a:lstStyle/>
          <a:p>
            <a:pPr>
              <a:spcAft>
                <a:spcPts val="600"/>
              </a:spcAft>
            </a:pPr>
            <a:r>
              <a:rPr lang="en-PH" dirty="0"/>
              <a:t>Data Sources – mostly utilized beneficiary information from SBFP forms and surveys</a:t>
            </a:r>
          </a:p>
          <a:p>
            <a:pPr lvl="1">
              <a:spcAft>
                <a:spcPts val="600"/>
              </a:spcAft>
            </a:pPr>
            <a:r>
              <a:rPr lang="en-PH" dirty="0"/>
              <a:t>Administrative data (related to the SBFP)</a:t>
            </a:r>
          </a:p>
          <a:p>
            <a:pPr lvl="1">
              <a:spcAft>
                <a:spcPts val="600"/>
              </a:spcAft>
            </a:pPr>
            <a:r>
              <a:rPr lang="en-PH" dirty="0"/>
              <a:t>Survey data</a:t>
            </a:r>
          </a:p>
          <a:p>
            <a:pPr>
              <a:spcAft>
                <a:spcPts val="600"/>
              </a:spcAft>
            </a:pPr>
            <a:r>
              <a:rPr lang="en-PH" dirty="0"/>
              <a:t>Data Collection Instruments – mostly surveys; manual data and management information system data on SBFP</a:t>
            </a:r>
          </a:p>
          <a:p>
            <a:pPr lvl="1">
              <a:spcAft>
                <a:spcPts val="600"/>
              </a:spcAft>
            </a:pPr>
            <a:r>
              <a:rPr lang="en-PH" dirty="0"/>
              <a:t>Household survey - survey of pupils and parents (treatment and comparison groups)</a:t>
            </a:r>
          </a:p>
          <a:p>
            <a:pPr lvl="1">
              <a:spcAft>
                <a:spcPts val="600"/>
              </a:spcAft>
            </a:pPr>
            <a:r>
              <a:rPr lang="en-PH" dirty="0"/>
              <a:t>Facility survey - interviews of school heads (treatment and comparison groups)</a:t>
            </a:r>
          </a:p>
        </p:txBody>
      </p:sp>
    </p:spTree>
    <p:extLst>
      <p:ext uri="{BB962C8B-B14F-4D97-AF65-F5344CB8AC3E}">
        <p14:creationId xmlns:p14="http://schemas.microsoft.com/office/powerpoint/2010/main" val="8016042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572E-A28E-485A-BB14-CA2722A8C627}"/>
              </a:ext>
            </a:extLst>
          </p:cNvPr>
          <p:cNvSpPr>
            <a:spLocks noGrp="1"/>
          </p:cNvSpPr>
          <p:nvPr>
            <p:ph type="title"/>
          </p:nvPr>
        </p:nvSpPr>
        <p:spPr/>
        <p:txBody>
          <a:bodyPr/>
          <a:lstStyle/>
          <a:p>
            <a:r>
              <a:rPr lang="en-PH" dirty="0"/>
              <a:t>SBFP Example: Getting the Data Right</a:t>
            </a:r>
          </a:p>
        </p:txBody>
      </p:sp>
      <p:sp>
        <p:nvSpPr>
          <p:cNvPr id="3" name="Content Placeholder 2">
            <a:extLst>
              <a:ext uri="{FF2B5EF4-FFF2-40B4-BE49-F238E27FC236}">
                <a16:creationId xmlns:a16="http://schemas.microsoft.com/office/drawing/2014/main" id="{6A0E02FE-2076-446A-8FAF-635DA544AFA7}"/>
              </a:ext>
            </a:extLst>
          </p:cNvPr>
          <p:cNvSpPr>
            <a:spLocks noGrp="1"/>
          </p:cNvSpPr>
          <p:nvPr>
            <p:ph idx="1"/>
          </p:nvPr>
        </p:nvSpPr>
        <p:spPr>
          <a:xfrm>
            <a:off x="838200" y="1825625"/>
            <a:ext cx="10515600" cy="4959122"/>
          </a:xfrm>
        </p:spPr>
        <p:txBody>
          <a:bodyPr>
            <a:normAutofit lnSpcReduction="10000"/>
          </a:bodyPr>
          <a:lstStyle/>
          <a:p>
            <a:pPr>
              <a:spcAft>
                <a:spcPts val="600"/>
              </a:spcAft>
            </a:pPr>
            <a:r>
              <a:rPr lang="en-PH" dirty="0"/>
              <a:t>Qualitative Data – collected qualitative data in a mixed-methods research framework</a:t>
            </a:r>
          </a:p>
          <a:p>
            <a:pPr lvl="1">
              <a:spcAft>
                <a:spcPts val="600"/>
              </a:spcAft>
            </a:pPr>
            <a:r>
              <a:rPr lang="en-PH" dirty="0"/>
              <a:t>Qualitative surveys and FGDs</a:t>
            </a:r>
          </a:p>
          <a:p>
            <a:pPr lvl="1">
              <a:spcAft>
                <a:spcPts val="600"/>
              </a:spcAft>
            </a:pPr>
            <a:r>
              <a:rPr lang="en-PH" dirty="0"/>
              <a:t>Preceded by a process evaluation</a:t>
            </a:r>
          </a:p>
          <a:p>
            <a:pPr>
              <a:spcAft>
                <a:spcPts val="600"/>
              </a:spcAft>
            </a:pPr>
            <a:r>
              <a:rPr lang="en-PH" dirty="0"/>
              <a:t>Sampling Design – utilized a two-stage stratified sampling methodology</a:t>
            </a:r>
          </a:p>
          <a:p>
            <a:pPr lvl="1">
              <a:spcAft>
                <a:spcPts val="600"/>
              </a:spcAft>
            </a:pPr>
            <a:r>
              <a:rPr lang="en-PH" dirty="0"/>
              <a:t>Stage 1: Random selection of 44 beneficiary schools using the sampling frame of beneficiary schools based on region clusters and number of beneficiary children</a:t>
            </a:r>
          </a:p>
          <a:p>
            <a:pPr lvl="1">
              <a:spcAft>
                <a:spcPts val="600"/>
              </a:spcAft>
            </a:pPr>
            <a:r>
              <a:rPr lang="en-PH" dirty="0"/>
              <a:t>Stage 2: Systematic sampling of beneficiary (and NB) pupils using each school’s list of beneficiary pupils ordered by grade level</a:t>
            </a:r>
          </a:p>
          <a:p>
            <a:pPr lvl="1">
              <a:spcAft>
                <a:spcPts val="600"/>
              </a:spcAft>
            </a:pPr>
            <a:r>
              <a:rPr lang="en-PH" dirty="0"/>
              <a:t>Target sample size was 1,210 beneficiaries </a:t>
            </a:r>
          </a:p>
        </p:txBody>
      </p:sp>
    </p:spTree>
    <p:extLst>
      <p:ext uri="{BB962C8B-B14F-4D97-AF65-F5344CB8AC3E}">
        <p14:creationId xmlns:p14="http://schemas.microsoft.com/office/powerpoint/2010/main" val="4448539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2C5261-FA08-45E8-B8B3-3EC951959C33}"/>
              </a:ext>
            </a:extLst>
          </p:cNvPr>
          <p:cNvSpPr>
            <a:spLocks noGrp="1"/>
          </p:cNvSpPr>
          <p:nvPr>
            <p:ph type="title"/>
          </p:nvPr>
        </p:nvSpPr>
        <p:spPr/>
        <p:txBody>
          <a:bodyPr/>
          <a:lstStyle/>
          <a:p>
            <a:r>
              <a:rPr lang="en-PH" dirty="0"/>
              <a:t>SBFP Example: Getting the Data Right</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4A88AD05-FFEB-4856-ADE7-0EE52E969044}"/>
                  </a:ext>
                </a:extLst>
              </p:cNvPr>
              <p:cNvSpPr>
                <a:spLocks noGrp="1"/>
              </p:cNvSpPr>
              <p:nvPr>
                <p:ph idx="1"/>
              </p:nvPr>
            </p:nvSpPr>
            <p:spPr/>
            <p:txBody>
              <a:bodyPr>
                <a:normAutofit lnSpcReduction="10000"/>
              </a:bodyPr>
              <a:lstStyle/>
              <a:p>
                <a:pPr>
                  <a:spcAft>
                    <a:spcPts val="600"/>
                  </a:spcAft>
                </a:pPr>
                <a:r>
                  <a:rPr lang="en-PH" b="1" dirty="0"/>
                  <a:t>The study sought to match each randomly selected beneficiary pupil with a SW pupil of the same gender and age (in years), who was enrolled in a public elementary school, preferably in the same municipality, that was not an SBFP beneficiary in SY 13-14</a:t>
                </a:r>
              </a:p>
              <a:p>
                <a:pPr>
                  <a:spcAft>
                    <a:spcPts val="600"/>
                  </a:spcAft>
                </a:pPr>
                <a:r>
                  <a:rPr lang="en-PH" dirty="0"/>
                  <a:t>Matching was done on the basis of student-level and school-level characteristics </a:t>
                </a:r>
              </a:p>
              <a:p>
                <a:pPr>
                  <a:spcAft>
                    <a:spcPts val="600"/>
                  </a:spcAft>
                </a:pPr>
                <a:r>
                  <a:rPr lang="en-PH" dirty="0"/>
                  <a:t>We are effectively estimating ATT/TOT: </a:t>
                </a:r>
                <a:endParaRPr lang="en-PH" i="1" dirty="0">
                  <a:latin typeface="Cambria Math" panose="02040503050406030204" pitchFamily="18" charset="0"/>
                </a:endParaRPr>
              </a:p>
              <a:p>
                <a:pPr marL="0" indent="0">
                  <a:spcAft>
                    <a:spcPts val="600"/>
                  </a:spcAft>
                  <a:buNone/>
                </a:pPr>
                <a:endParaRPr lang="en-PH"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bSup>
                            <m:sSubSupPr>
                              <m:ctrlPr>
                                <a:rPr lang="en-PH" i="1">
                                  <a:latin typeface="Cambria Math" panose="02040503050406030204" pitchFamily="18" charset="0"/>
                                </a:rPr>
                              </m:ctrlPr>
                            </m:sSubSupPr>
                            <m:e>
                              <m:r>
                                <a:rPr lang="en-PH" i="1">
                                  <a:latin typeface="Cambria Math" panose="02040503050406030204" pitchFamily="18" charset="0"/>
                                </a:rPr>
                                <m:t>𝑌</m:t>
                              </m:r>
                            </m:e>
                            <m:sub>
                              <m:r>
                                <a:rPr lang="en-PH" i="1">
                                  <a:latin typeface="Cambria Math" panose="02040503050406030204" pitchFamily="18" charset="0"/>
                                </a:rPr>
                                <m:t>𝑖</m:t>
                              </m:r>
                            </m:sub>
                            <m:sup>
                              <m:r>
                                <a:rPr lang="en-PH" i="1">
                                  <a:latin typeface="Cambria Math" panose="02040503050406030204" pitchFamily="18" charset="0"/>
                                </a:rPr>
                                <m:t>𝑇</m:t>
                              </m:r>
                            </m:sup>
                          </m:sSubSup>
                          <m:r>
                            <a:rPr lang="en-PH" i="1">
                              <a:latin typeface="Cambria Math" panose="02040503050406030204" pitchFamily="18" charset="0"/>
                            </a:rPr>
                            <m:t>−</m:t>
                          </m:r>
                          <m:sSubSup>
                            <m:sSubSupPr>
                              <m:ctrlPr>
                                <a:rPr lang="en-PH" i="1">
                                  <a:latin typeface="Cambria Math" panose="02040503050406030204" pitchFamily="18" charset="0"/>
                                </a:rPr>
                              </m:ctrlPr>
                            </m:sSubSupPr>
                            <m:e>
                              <m:r>
                                <a:rPr lang="en-PH" i="1">
                                  <a:latin typeface="Cambria Math" panose="02040503050406030204" pitchFamily="18" charset="0"/>
                                </a:rPr>
                                <m:t>𝑌</m:t>
                              </m:r>
                            </m:e>
                            <m:sub>
                              <m:r>
                                <a:rPr lang="en-PH" i="1">
                                  <a:latin typeface="Cambria Math" panose="02040503050406030204" pitchFamily="18" charset="0"/>
                                </a:rPr>
                                <m:t>𝑖</m:t>
                              </m:r>
                            </m:sub>
                            <m:sup>
                              <m:r>
                                <a:rPr lang="en-PH" i="1">
                                  <a:latin typeface="Cambria Math" panose="02040503050406030204" pitchFamily="18" charset="0"/>
                                </a:rPr>
                                <m:t>𝐶</m:t>
                              </m:r>
                            </m:sup>
                          </m:sSubSup>
                        </m:e>
                        <m:e>
                          <m:r>
                            <a:rPr lang="en-PH" i="1">
                              <a:latin typeface="Cambria Math" panose="02040503050406030204" pitchFamily="18" charset="0"/>
                            </a:rPr>
                            <m:t>𝑋</m:t>
                          </m:r>
                          <m:r>
                            <a:rPr lang="en-PH" i="1">
                              <a:latin typeface="Cambria Math" panose="02040503050406030204" pitchFamily="18" charset="0"/>
                            </a:rPr>
                            <m:t>=</m:t>
                          </m:r>
                          <m:r>
                            <a:rPr lang="en-PH" i="1">
                              <a:latin typeface="Cambria Math" panose="02040503050406030204" pitchFamily="18" charset="0"/>
                            </a:rPr>
                            <m:t>𝑥</m:t>
                          </m:r>
                          <m:r>
                            <a:rPr lang="en-PH" i="1">
                              <a:latin typeface="Cambria Math" panose="02040503050406030204" pitchFamily="18" charset="0"/>
                            </a:rPr>
                            <m:t>,</m:t>
                          </m:r>
                          <m:r>
                            <a:rPr lang="en-PH" i="1">
                              <a:latin typeface="Cambria Math" panose="02040503050406030204" pitchFamily="18" charset="0"/>
                            </a:rPr>
                            <m:t>𝑇</m:t>
                          </m:r>
                          <m:r>
                            <a:rPr lang="en-PH" i="1">
                              <a:latin typeface="Cambria Math" panose="02040503050406030204" pitchFamily="18" charset="0"/>
                            </a:rPr>
                            <m:t>=1</m:t>
                          </m:r>
                        </m:e>
                      </m:d>
                      <m:r>
                        <a:rPr lang="en-PH" i="1">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bSup>
                            <m:sSubSupPr>
                              <m:ctrlPr>
                                <a:rPr lang="en-PH" i="1">
                                  <a:latin typeface="Cambria Math" panose="02040503050406030204" pitchFamily="18" charset="0"/>
                                </a:rPr>
                              </m:ctrlPr>
                            </m:sSubSupPr>
                            <m:e>
                              <m:r>
                                <a:rPr lang="en-PH" i="1">
                                  <a:latin typeface="Cambria Math" panose="02040503050406030204" pitchFamily="18" charset="0"/>
                                </a:rPr>
                                <m:t>𝑌</m:t>
                              </m:r>
                            </m:e>
                            <m:sub>
                              <m:r>
                                <a:rPr lang="en-PH" i="1">
                                  <a:latin typeface="Cambria Math" panose="02040503050406030204" pitchFamily="18" charset="0"/>
                                </a:rPr>
                                <m:t>𝑖</m:t>
                              </m:r>
                            </m:sub>
                            <m:sup>
                              <m:r>
                                <a:rPr lang="en-PH" i="1">
                                  <a:latin typeface="Cambria Math" panose="02040503050406030204" pitchFamily="18" charset="0"/>
                                </a:rPr>
                                <m:t>𝑇</m:t>
                              </m:r>
                            </m:sup>
                          </m:sSubSup>
                          <m:r>
                            <a:rPr lang="en-PH" i="1">
                              <a:latin typeface="Cambria Math" panose="02040503050406030204" pitchFamily="18" charset="0"/>
                            </a:rPr>
                            <m:t>−</m:t>
                          </m:r>
                          <m:sSubSup>
                            <m:sSubSupPr>
                              <m:ctrlPr>
                                <a:rPr lang="en-PH" i="1">
                                  <a:latin typeface="Cambria Math" panose="02040503050406030204" pitchFamily="18" charset="0"/>
                                </a:rPr>
                              </m:ctrlPr>
                            </m:sSubSupPr>
                            <m:e>
                              <m:r>
                                <a:rPr lang="en-PH" i="1">
                                  <a:latin typeface="Cambria Math" panose="02040503050406030204" pitchFamily="18" charset="0"/>
                                </a:rPr>
                                <m:t>𝑌</m:t>
                              </m:r>
                            </m:e>
                            <m:sub>
                              <m:r>
                                <a:rPr lang="en-PH" i="1">
                                  <a:latin typeface="Cambria Math" panose="02040503050406030204" pitchFamily="18" charset="0"/>
                                </a:rPr>
                                <m:t>𝑖</m:t>
                              </m:r>
                            </m:sub>
                            <m:sup>
                              <m:r>
                                <a:rPr lang="en-PH" i="1">
                                  <a:latin typeface="Cambria Math" panose="02040503050406030204" pitchFamily="18" charset="0"/>
                                </a:rPr>
                                <m:t>𝐶</m:t>
                              </m:r>
                            </m:sup>
                          </m:sSubSup>
                        </m:e>
                        <m:e>
                          <m:r>
                            <a:rPr lang="en-PH" i="1">
                              <a:latin typeface="Cambria Math" panose="02040503050406030204" pitchFamily="18" charset="0"/>
                            </a:rPr>
                            <m:t>𝑇</m:t>
                          </m:r>
                          <m:r>
                            <a:rPr lang="en-PH" i="1">
                              <a:latin typeface="Cambria Math" panose="02040503050406030204" pitchFamily="18" charset="0"/>
                            </a:rPr>
                            <m:t>=1</m:t>
                          </m:r>
                        </m:e>
                      </m:d>
                    </m:oMath>
                  </m:oMathPara>
                </a14:m>
                <a:endParaRPr lang="en-PH" dirty="0"/>
              </a:p>
              <a:p>
                <a:endParaRPr lang="en-PH" dirty="0"/>
              </a:p>
            </p:txBody>
          </p:sp>
        </mc:Choice>
        <mc:Fallback>
          <p:sp>
            <p:nvSpPr>
              <p:cNvPr id="5" name="Content Placeholder 4">
                <a:extLst>
                  <a:ext uri="{FF2B5EF4-FFF2-40B4-BE49-F238E27FC236}">
                    <a16:creationId xmlns:a16="http://schemas.microsoft.com/office/drawing/2014/main" id="{4A88AD05-FFEB-4856-ADE7-0EE52E969044}"/>
                  </a:ext>
                </a:extLst>
              </p:cNvPr>
              <p:cNvSpPr>
                <a:spLocks noGrp="1" noRot="1" noChangeAspect="1" noMove="1" noResize="1" noEditPoints="1" noAdjustHandles="1" noChangeArrowheads="1" noChangeShapeType="1" noTextEdit="1"/>
              </p:cNvSpPr>
              <p:nvPr>
                <p:ph idx="1"/>
              </p:nvPr>
            </p:nvSpPr>
            <p:spPr>
              <a:blipFill>
                <a:blip r:embed="rId2"/>
                <a:stretch>
                  <a:fillRect l="-1086" t="-3198" r="-1327"/>
                </a:stretch>
              </a:blipFill>
            </p:spPr>
            <p:txBody>
              <a:bodyPr/>
              <a:lstStyle/>
              <a:p>
                <a:r>
                  <a:rPr lang="en-US">
                    <a:noFill/>
                  </a:rPr>
                  <a:t> </a:t>
                </a:r>
              </a:p>
            </p:txBody>
          </p:sp>
        </mc:Fallback>
      </mc:AlternateContent>
    </p:spTree>
    <p:extLst>
      <p:ext uri="{BB962C8B-B14F-4D97-AF65-F5344CB8AC3E}">
        <p14:creationId xmlns:p14="http://schemas.microsoft.com/office/powerpoint/2010/main" val="8694714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307D-44C4-4ADF-9EA6-DE5D81AFD3ED}"/>
              </a:ext>
            </a:extLst>
          </p:cNvPr>
          <p:cNvSpPr>
            <a:spLocks noGrp="1"/>
          </p:cNvSpPr>
          <p:nvPr>
            <p:ph type="title"/>
          </p:nvPr>
        </p:nvSpPr>
        <p:spPr/>
        <p:txBody>
          <a:bodyPr/>
          <a:lstStyle/>
          <a:p>
            <a:r>
              <a:rPr lang="en-PH" dirty="0"/>
              <a:t>SBFP Example: Getting the Data Right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BE33BF-1943-4609-AE24-F36D97D95CDF}"/>
                  </a:ext>
                </a:extLst>
              </p:cNvPr>
              <p:cNvSpPr>
                <a:spLocks noGrp="1"/>
              </p:cNvSpPr>
              <p:nvPr>
                <p:ph idx="1"/>
              </p:nvPr>
            </p:nvSpPr>
            <p:spPr/>
            <p:txBody>
              <a:bodyPr>
                <a:normAutofit lnSpcReduction="10000"/>
              </a:bodyPr>
              <a:lstStyle/>
              <a:p>
                <a:pPr>
                  <a:spcAft>
                    <a:spcPts val="600"/>
                  </a:spcAft>
                </a:pPr>
                <a:r>
                  <a:rPr lang="en-PH" dirty="0"/>
                  <a:t>Required data:</a:t>
                </a:r>
              </a:p>
              <a:p>
                <a:pPr lvl="1">
                  <a:spcAft>
                    <a:spcPts val="600"/>
                  </a:spcAft>
                </a:pPr>
                <a:r>
                  <a:rPr lang="en-PH" dirty="0"/>
                  <a:t>Sampling design – school-based characteristics and pupil-based characteristics (to arrive at a random sample of the target population)</a:t>
                </a:r>
              </a:p>
              <a:p>
                <a:pPr lvl="1">
                  <a:spcAft>
                    <a:spcPts val="600"/>
                  </a:spcAft>
                </a:pPr>
                <a:r>
                  <a:rPr lang="en-PH" dirty="0"/>
                  <a:t>Outcomes of interest (</a:t>
                </a:r>
                <a14:m>
                  <m:oMath xmlns:m="http://schemas.openxmlformats.org/officeDocument/2006/math">
                    <m:sSup>
                      <m:sSupPr>
                        <m:ctrlPr>
                          <a:rPr lang="en-PH" i="1" dirty="0">
                            <a:latin typeface="Cambria Math" panose="02040503050406030204" pitchFamily="18" charset="0"/>
                          </a:rPr>
                        </m:ctrlPr>
                      </m:sSupPr>
                      <m:e>
                        <m:r>
                          <a:rPr lang="en-PH" i="1" dirty="0">
                            <a:latin typeface="Cambria Math" panose="02040503050406030204" pitchFamily="18" charset="0"/>
                          </a:rPr>
                          <m:t>𝑌</m:t>
                        </m:r>
                      </m:e>
                      <m:sup>
                        <m:r>
                          <a:rPr lang="en-PH" dirty="0">
                            <a:latin typeface="Cambria Math" panose="02040503050406030204" pitchFamily="18" charset="0"/>
                          </a:rPr>
                          <m:t>′</m:t>
                        </m:r>
                      </m:sup>
                    </m:sSup>
                    <m:r>
                      <m:rPr>
                        <m:sty m:val="p"/>
                      </m:rPr>
                      <a:rPr lang="en-PH" dirty="0">
                        <a:latin typeface="Cambria Math" panose="02040503050406030204" pitchFamily="18" charset="0"/>
                      </a:rPr>
                      <m:t>s</m:t>
                    </m:r>
                  </m:oMath>
                </a14:m>
                <a:r>
                  <a:rPr lang="en-PH" dirty="0"/>
                  <a:t>) – weight of pupils, school attendance</a:t>
                </a:r>
              </a:p>
              <a:p>
                <a:pPr lvl="1">
                  <a:spcAft>
                    <a:spcPts val="600"/>
                  </a:spcAft>
                </a:pPr>
                <a:r>
                  <a:rPr lang="en-PH" dirty="0"/>
                  <a:t>Observable characteristics of observations (</a:t>
                </a:r>
                <a14:m>
                  <m:oMath xmlns:m="http://schemas.openxmlformats.org/officeDocument/2006/math">
                    <m:sSup>
                      <m:sSupPr>
                        <m:ctrlPr>
                          <a:rPr lang="en-PH" i="1">
                            <a:latin typeface="Cambria Math" panose="02040503050406030204" pitchFamily="18" charset="0"/>
                          </a:rPr>
                        </m:ctrlPr>
                      </m:sSupPr>
                      <m:e>
                        <m:r>
                          <a:rPr lang="en-PH" i="1">
                            <a:latin typeface="Cambria Math" panose="02040503050406030204" pitchFamily="18" charset="0"/>
                          </a:rPr>
                          <m:t>𝑋</m:t>
                        </m:r>
                      </m:e>
                      <m:sup>
                        <m:r>
                          <a:rPr lang="en-PH" i="1">
                            <a:latin typeface="Cambria Math" panose="02040503050406030204" pitchFamily="18" charset="0"/>
                          </a:rPr>
                          <m:t>′</m:t>
                        </m:r>
                      </m:sup>
                    </m:sSup>
                    <m:r>
                      <a:rPr lang="en-PH" i="1">
                        <a:latin typeface="Cambria Math" panose="02040503050406030204" pitchFamily="18" charset="0"/>
                      </a:rPr>
                      <m:t>𝑠</m:t>
                    </m:r>
                  </m:oMath>
                </a14:m>
                <a:r>
                  <a:rPr lang="en-PH" dirty="0"/>
                  <a:t>) – gender, age, enrollment, residence, household characteristics, nutrition of the household, etc.</a:t>
                </a:r>
              </a:p>
              <a:p>
                <a:pPr lvl="1">
                  <a:spcAft>
                    <a:spcPts val="600"/>
                  </a:spcAft>
                </a:pPr>
                <a:r>
                  <a:rPr lang="en-PH" dirty="0"/>
                  <a:t>Receiving treatment (</a:t>
                </a:r>
                <a14:m>
                  <m:oMath xmlns:m="http://schemas.openxmlformats.org/officeDocument/2006/math">
                    <m:r>
                      <a:rPr lang="en-PH" i="1">
                        <a:latin typeface="Cambria Math" panose="02040503050406030204" pitchFamily="18" charset="0"/>
                      </a:rPr>
                      <m:t>𝑇</m:t>
                    </m:r>
                  </m:oMath>
                </a14:m>
                <a:r>
                  <a:rPr lang="en-PH" dirty="0"/>
                  <a:t>) – SBFP beneficiary or not</a:t>
                </a:r>
              </a:p>
              <a:p>
                <a:pPr lvl="1">
                  <a:spcAft>
                    <a:spcPts val="600"/>
                  </a:spcAft>
                </a:pPr>
                <a:r>
                  <a:rPr lang="en-PH" dirty="0"/>
                  <a:t>Assignment of treatment (</a:t>
                </a:r>
                <a14:m>
                  <m:oMath xmlns:m="http://schemas.openxmlformats.org/officeDocument/2006/math">
                    <m:r>
                      <a:rPr lang="en-PH" i="1" dirty="0">
                        <a:latin typeface="Cambria Math" panose="02040503050406030204" pitchFamily="18" charset="0"/>
                      </a:rPr>
                      <m:t>𝑍</m:t>
                    </m:r>
                  </m:oMath>
                </a14:m>
                <a:r>
                  <a:rPr lang="en-PH" dirty="0"/>
                  <a:t>) –  none</a:t>
                </a:r>
              </a:p>
              <a:p>
                <a:pPr lvl="1">
                  <a:spcAft>
                    <a:spcPts val="600"/>
                  </a:spcAft>
                </a:pPr>
                <a:r>
                  <a:rPr lang="en-PH" dirty="0"/>
                  <a:t>Program engagement details (e.g. compliance, attrition, spillovers, treatment levels)</a:t>
                </a:r>
              </a:p>
              <a:p>
                <a:endParaRPr lang="en-PH" dirty="0"/>
              </a:p>
            </p:txBody>
          </p:sp>
        </mc:Choice>
        <mc:Fallback xmlns="">
          <p:sp>
            <p:nvSpPr>
              <p:cNvPr id="3" name="Content Placeholder 2">
                <a:extLst>
                  <a:ext uri="{FF2B5EF4-FFF2-40B4-BE49-F238E27FC236}">
                    <a16:creationId xmlns:a16="http://schemas.microsoft.com/office/drawing/2014/main" id="{E7BE33BF-1943-4609-AE24-F36D97D95CDF}"/>
                  </a:ext>
                </a:extLst>
              </p:cNvPr>
              <p:cNvSpPr>
                <a:spLocks noGrp="1" noRot="1" noChangeAspect="1" noMove="1" noResize="1" noEditPoints="1" noAdjustHandles="1" noChangeArrowheads="1" noChangeShapeType="1" noTextEdit="1"/>
              </p:cNvSpPr>
              <p:nvPr>
                <p:ph idx="1"/>
              </p:nvPr>
            </p:nvSpPr>
            <p:spPr>
              <a:blipFill>
                <a:blip r:embed="rId2"/>
                <a:stretch>
                  <a:fillRect l="-1043" t="-3081" r="-116"/>
                </a:stretch>
              </a:blipFill>
            </p:spPr>
            <p:txBody>
              <a:bodyPr/>
              <a:lstStyle/>
              <a:p>
                <a:r>
                  <a:rPr lang="en-PH">
                    <a:noFill/>
                  </a:rPr>
                  <a:t> </a:t>
                </a:r>
              </a:p>
            </p:txBody>
          </p:sp>
        </mc:Fallback>
      </mc:AlternateContent>
    </p:spTree>
    <p:extLst>
      <p:ext uri="{BB962C8B-B14F-4D97-AF65-F5344CB8AC3E}">
        <p14:creationId xmlns:p14="http://schemas.microsoft.com/office/powerpoint/2010/main" val="263117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AA11-BE59-4151-A0BB-8AF6BB261DC7}"/>
              </a:ext>
            </a:extLst>
          </p:cNvPr>
          <p:cNvSpPr>
            <a:spLocks noGrp="1"/>
          </p:cNvSpPr>
          <p:nvPr>
            <p:ph type="title"/>
          </p:nvPr>
        </p:nvSpPr>
        <p:spPr/>
        <p:txBody>
          <a:bodyPr/>
          <a:lstStyle/>
          <a:p>
            <a:r>
              <a:rPr lang="en-PH" dirty="0"/>
              <a:t>Impact Evaluation Concepts</a:t>
            </a:r>
          </a:p>
        </p:txBody>
      </p:sp>
      <p:sp>
        <p:nvSpPr>
          <p:cNvPr id="3" name="Content Placeholder 2">
            <a:extLst>
              <a:ext uri="{FF2B5EF4-FFF2-40B4-BE49-F238E27FC236}">
                <a16:creationId xmlns:a16="http://schemas.microsoft.com/office/drawing/2014/main" id="{89546C54-5C9C-4D55-8AFC-915D7A338365}"/>
              </a:ext>
            </a:extLst>
          </p:cNvPr>
          <p:cNvSpPr>
            <a:spLocks noGrp="1"/>
          </p:cNvSpPr>
          <p:nvPr>
            <p:ph idx="1"/>
          </p:nvPr>
        </p:nvSpPr>
        <p:spPr>
          <a:xfrm>
            <a:off x="838200" y="1825625"/>
            <a:ext cx="10515600" cy="4852266"/>
          </a:xfrm>
        </p:spPr>
        <p:txBody>
          <a:bodyPr>
            <a:normAutofit/>
          </a:bodyPr>
          <a:lstStyle/>
          <a:p>
            <a:pPr>
              <a:spcAft>
                <a:spcPts val="600"/>
              </a:spcAft>
            </a:pPr>
            <a:r>
              <a:rPr lang="en-PH" b="1" dirty="0"/>
              <a:t>Impact Evaluation relies on potential outcomes </a:t>
            </a:r>
          </a:p>
          <a:p>
            <a:pPr lvl="1">
              <a:spcAft>
                <a:spcPts val="600"/>
              </a:spcAft>
            </a:pPr>
            <a:r>
              <a:rPr lang="en-PH" dirty="0"/>
              <a:t>Imagine creating a perfect clone for the household/firm/person of interest prior to the intervention</a:t>
            </a:r>
          </a:p>
          <a:p>
            <a:pPr lvl="1">
              <a:spcAft>
                <a:spcPts val="600"/>
              </a:spcAft>
            </a:pPr>
            <a:r>
              <a:rPr lang="en-PH" dirty="0"/>
              <a:t>The treatment and control units will have equal observable traits (e.g. age, income, sex, gender, number of children, years of schooling)</a:t>
            </a:r>
          </a:p>
          <a:p>
            <a:pPr lvl="1">
              <a:spcAft>
                <a:spcPts val="600"/>
              </a:spcAft>
            </a:pPr>
            <a:r>
              <a:rPr lang="en-PH" dirty="0"/>
              <a:t>For a perfect clone, even </a:t>
            </a:r>
            <a:r>
              <a:rPr lang="en-PH" dirty="0" err="1"/>
              <a:t>unobservables</a:t>
            </a:r>
            <a:r>
              <a:rPr lang="en-PH" dirty="0"/>
              <a:t> will be the same (e.g. motivation, risk aversion, talent, friendliness, entrepreneurship)</a:t>
            </a:r>
          </a:p>
          <a:p>
            <a:pPr lvl="1">
              <a:spcAft>
                <a:spcPts val="600"/>
              </a:spcAft>
            </a:pPr>
            <a:r>
              <a:rPr lang="en-PH" dirty="0"/>
              <a:t>The change in outcomes will then be purely due to the intervention</a:t>
            </a:r>
          </a:p>
          <a:p>
            <a:pPr>
              <a:spcAft>
                <a:spcPts val="600"/>
              </a:spcAft>
            </a:pPr>
            <a:r>
              <a:rPr lang="en-PH" b="1" dirty="0"/>
              <a:t>Evaluation Problem: the counterfactual cannot be observed</a:t>
            </a:r>
          </a:p>
          <a:p>
            <a:pPr>
              <a:spcAft>
                <a:spcPts val="600"/>
              </a:spcAft>
            </a:pPr>
            <a:r>
              <a:rPr lang="en-PH" b="1" dirty="0"/>
              <a:t>Solution: We estimate the counterfactual based on empirical data</a:t>
            </a:r>
          </a:p>
          <a:p>
            <a:pPr>
              <a:spcAft>
                <a:spcPts val="600"/>
              </a:spcAft>
            </a:pPr>
            <a:endParaRPr lang="en-PH" b="1" dirty="0"/>
          </a:p>
        </p:txBody>
      </p:sp>
    </p:spTree>
    <p:extLst>
      <p:ext uri="{BB962C8B-B14F-4D97-AF65-F5344CB8AC3E}">
        <p14:creationId xmlns:p14="http://schemas.microsoft.com/office/powerpoint/2010/main" val="6802581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C981-435B-4AC9-A59E-412B93DE2F99}"/>
              </a:ext>
            </a:extLst>
          </p:cNvPr>
          <p:cNvSpPr>
            <a:spLocks noGrp="1"/>
          </p:cNvSpPr>
          <p:nvPr>
            <p:ph type="title"/>
          </p:nvPr>
        </p:nvSpPr>
        <p:spPr/>
        <p:txBody>
          <a:bodyPr/>
          <a:lstStyle/>
          <a:p>
            <a:r>
              <a:rPr lang="en-PH" dirty="0"/>
              <a:t>Data Challenges for the Impact Evaluation</a:t>
            </a:r>
          </a:p>
        </p:txBody>
      </p:sp>
      <p:pic>
        <p:nvPicPr>
          <p:cNvPr id="4" name="Picture 3">
            <a:extLst>
              <a:ext uri="{FF2B5EF4-FFF2-40B4-BE49-F238E27FC236}">
                <a16:creationId xmlns:a16="http://schemas.microsoft.com/office/drawing/2014/main" id="{EF10B8F0-9155-4229-82AE-315E0F692FCE}"/>
              </a:ext>
            </a:extLst>
          </p:cNvPr>
          <p:cNvPicPr>
            <a:picLocks noChangeAspect="1"/>
          </p:cNvPicPr>
          <p:nvPr/>
        </p:nvPicPr>
        <p:blipFill>
          <a:blip r:embed="rId2"/>
          <a:stretch>
            <a:fillRect/>
          </a:stretch>
        </p:blipFill>
        <p:spPr>
          <a:xfrm>
            <a:off x="0" y="1656108"/>
            <a:ext cx="12192000" cy="2676852"/>
          </a:xfrm>
          <a:prstGeom prst="rect">
            <a:avLst/>
          </a:prstGeom>
        </p:spPr>
      </p:pic>
      <p:sp>
        <p:nvSpPr>
          <p:cNvPr id="6" name="TextBox 5">
            <a:extLst>
              <a:ext uri="{FF2B5EF4-FFF2-40B4-BE49-F238E27FC236}">
                <a16:creationId xmlns:a16="http://schemas.microsoft.com/office/drawing/2014/main" id="{F7A789E1-2DAE-479B-A97A-01224A232501}"/>
              </a:ext>
            </a:extLst>
          </p:cNvPr>
          <p:cNvSpPr txBox="1"/>
          <p:nvPr/>
        </p:nvSpPr>
        <p:spPr>
          <a:xfrm>
            <a:off x="1096270" y="5016570"/>
            <a:ext cx="10164490" cy="954107"/>
          </a:xfrm>
          <a:prstGeom prst="rect">
            <a:avLst/>
          </a:prstGeom>
          <a:noFill/>
        </p:spPr>
        <p:txBody>
          <a:bodyPr wrap="square" rtlCol="0">
            <a:spAutoFit/>
          </a:bodyPr>
          <a:lstStyle/>
          <a:p>
            <a:r>
              <a:rPr lang="en-PH" sz="2800" b="1" i="1" dirty="0">
                <a:solidFill>
                  <a:srgbClr val="C00000"/>
                </a:solidFill>
              </a:rPr>
              <a:t>The quality of evaluation is only as good as the quality of the data!</a:t>
            </a:r>
          </a:p>
          <a:p>
            <a:pPr algn="ctr"/>
            <a:r>
              <a:rPr lang="en-PH" sz="2800" b="1" i="1" dirty="0">
                <a:solidFill>
                  <a:srgbClr val="C00000"/>
                </a:solidFill>
              </a:rPr>
              <a:t>In this case a lot of observations were lost due to missing data</a:t>
            </a:r>
          </a:p>
        </p:txBody>
      </p:sp>
    </p:spTree>
    <p:extLst>
      <p:ext uri="{BB962C8B-B14F-4D97-AF65-F5344CB8AC3E}">
        <p14:creationId xmlns:p14="http://schemas.microsoft.com/office/powerpoint/2010/main" val="306391404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C981-435B-4AC9-A59E-412B93DE2F99}"/>
              </a:ext>
            </a:extLst>
          </p:cNvPr>
          <p:cNvSpPr>
            <a:spLocks noGrp="1"/>
          </p:cNvSpPr>
          <p:nvPr>
            <p:ph type="title"/>
          </p:nvPr>
        </p:nvSpPr>
        <p:spPr/>
        <p:txBody>
          <a:bodyPr/>
          <a:lstStyle/>
          <a:p>
            <a:r>
              <a:rPr lang="en-PH" dirty="0"/>
              <a:t>Data Challenges for the Impact Evaluation</a:t>
            </a:r>
          </a:p>
        </p:txBody>
      </p:sp>
      <p:pic>
        <p:nvPicPr>
          <p:cNvPr id="3" name="Picture 2">
            <a:extLst>
              <a:ext uri="{FF2B5EF4-FFF2-40B4-BE49-F238E27FC236}">
                <a16:creationId xmlns:a16="http://schemas.microsoft.com/office/drawing/2014/main" id="{E338A846-2D5D-443A-A210-4A2AC51847B1}"/>
              </a:ext>
            </a:extLst>
          </p:cNvPr>
          <p:cNvPicPr>
            <a:picLocks noChangeAspect="1"/>
          </p:cNvPicPr>
          <p:nvPr/>
        </p:nvPicPr>
        <p:blipFill>
          <a:blip r:embed="rId2"/>
          <a:stretch>
            <a:fillRect/>
          </a:stretch>
        </p:blipFill>
        <p:spPr>
          <a:xfrm>
            <a:off x="0" y="1690688"/>
            <a:ext cx="12192000" cy="3259985"/>
          </a:xfrm>
          <a:prstGeom prst="rect">
            <a:avLst/>
          </a:prstGeom>
        </p:spPr>
      </p:pic>
      <p:sp>
        <p:nvSpPr>
          <p:cNvPr id="4" name="TextBox 3">
            <a:extLst>
              <a:ext uri="{FF2B5EF4-FFF2-40B4-BE49-F238E27FC236}">
                <a16:creationId xmlns:a16="http://schemas.microsoft.com/office/drawing/2014/main" id="{B02F9329-169C-4F6E-99E8-0D0B0ABA5C09}"/>
              </a:ext>
            </a:extLst>
          </p:cNvPr>
          <p:cNvSpPr txBox="1"/>
          <p:nvPr/>
        </p:nvSpPr>
        <p:spPr>
          <a:xfrm>
            <a:off x="1189310" y="4950673"/>
            <a:ext cx="10164490" cy="1815882"/>
          </a:xfrm>
          <a:prstGeom prst="rect">
            <a:avLst/>
          </a:prstGeom>
          <a:noFill/>
        </p:spPr>
        <p:txBody>
          <a:bodyPr wrap="square" rtlCol="0">
            <a:spAutoFit/>
          </a:bodyPr>
          <a:lstStyle/>
          <a:p>
            <a:pPr algn="ctr"/>
            <a:r>
              <a:rPr lang="en-PH" sz="2800" b="1" i="1" dirty="0">
                <a:solidFill>
                  <a:srgbClr val="C00000"/>
                </a:solidFill>
              </a:rPr>
              <a:t>“Creativity” may be required to reduce information loss </a:t>
            </a:r>
          </a:p>
          <a:p>
            <a:pPr algn="ctr"/>
            <a:r>
              <a:rPr lang="en-PH" sz="2800" b="1" i="1" dirty="0">
                <a:solidFill>
                  <a:srgbClr val="C00000"/>
                </a:solidFill>
              </a:rPr>
              <a:t>(no data = no evaluation)</a:t>
            </a:r>
          </a:p>
          <a:p>
            <a:pPr algn="ctr"/>
            <a:endParaRPr lang="en-PH" sz="2800" b="1" i="1" dirty="0">
              <a:solidFill>
                <a:srgbClr val="C00000"/>
              </a:solidFill>
            </a:endParaRPr>
          </a:p>
          <a:p>
            <a:pPr algn="ctr"/>
            <a:r>
              <a:rPr lang="en-PH" sz="2800" b="1" i="1" dirty="0">
                <a:solidFill>
                  <a:srgbClr val="C00000"/>
                </a:solidFill>
              </a:rPr>
              <a:t>Spillover effects also have to be considered</a:t>
            </a:r>
          </a:p>
        </p:txBody>
      </p:sp>
    </p:spTree>
    <p:extLst>
      <p:ext uri="{BB962C8B-B14F-4D97-AF65-F5344CB8AC3E}">
        <p14:creationId xmlns:p14="http://schemas.microsoft.com/office/powerpoint/2010/main" val="39545819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1E1D-F9B0-4A0C-8A6A-7574FD49AE2A}"/>
              </a:ext>
            </a:extLst>
          </p:cNvPr>
          <p:cNvSpPr>
            <a:spLocks noGrp="1"/>
          </p:cNvSpPr>
          <p:nvPr>
            <p:ph type="title"/>
          </p:nvPr>
        </p:nvSpPr>
        <p:spPr/>
        <p:txBody>
          <a:bodyPr/>
          <a:lstStyle/>
          <a:p>
            <a:r>
              <a:rPr lang="en-PH" dirty="0"/>
              <a:t>Data Challenges for the Impact Evaluation</a:t>
            </a:r>
          </a:p>
        </p:txBody>
      </p:sp>
      <p:pic>
        <p:nvPicPr>
          <p:cNvPr id="4" name="Picture 3">
            <a:extLst>
              <a:ext uri="{FF2B5EF4-FFF2-40B4-BE49-F238E27FC236}">
                <a16:creationId xmlns:a16="http://schemas.microsoft.com/office/drawing/2014/main" id="{F79121F6-4E34-47EC-B9B3-43AB6F57268B}"/>
              </a:ext>
            </a:extLst>
          </p:cNvPr>
          <p:cNvPicPr>
            <a:picLocks noChangeAspect="1"/>
          </p:cNvPicPr>
          <p:nvPr/>
        </p:nvPicPr>
        <p:blipFill>
          <a:blip r:embed="rId2"/>
          <a:stretch>
            <a:fillRect/>
          </a:stretch>
        </p:blipFill>
        <p:spPr>
          <a:xfrm>
            <a:off x="55572" y="1684370"/>
            <a:ext cx="12192000" cy="4320775"/>
          </a:xfrm>
          <a:prstGeom prst="rect">
            <a:avLst/>
          </a:prstGeom>
        </p:spPr>
      </p:pic>
      <p:sp>
        <p:nvSpPr>
          <p:cNvPr id="5" name="TextBox 4">
            <a:extLst>
              <a:ext uri="{FF2B5EF4-FFF2-40B4-BE49-F238E27FC236}">
                <a16:creationId xmlns:a16="http://schemas.microsoft.com/office/drawing/2014/main" id="{C1A89367-32D6-44E7-8410-6002EEEC426A}"/>
              </a:ext>
            </a:extLst>
          </p:cNvPr>
          <p:cNvSpPr txBox="1"/>
          <p:nvPr/>
        </p:nvSpPr>
        <p:spPr>
          <a:xfrm>
            <a:off x="1434749" y="6121169"/>
            <a:ext cx="10164490" cy="523220"/>
          </a:xfrm>
          <a:prstGeom prst="rect">
            <a:avLst/>
          </a:prstGeom>
          <a:noFill/>
        </p:spPr>
        <p:txBody>
          <a:bodyPr wrap="square" rtlCol="0">
            <a:spAutoFit/>
          </a:bodyPr>
          <a:lstStyle/>
          <a:p>
            <a:pPr algn="ctr"/>
            <a:r>
              <a:rPr lang="en-PH" sz="2800" b="1" i="1" dirty="0">
                <a:solidFill>
                  <a:srgbClr val="C00000"/>
                </a:solidFill>
              </a:rPr>
              <a:t>Poor implementation = poor data = difficult evaluation design</a:t>
            </a:r>
          </a:p>
        </p:txBody>
      </p:sp>
    </p:spTree>
    <p:extLst>
      <p:ext uri="{BB962C8B-B14F-4D97-AF65-F5344CB8AC3E}">
        <p14:creationId xmlns:p14="http://schemas.microsoft.com/office/powerpoint/2010/main" val="4498713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BEE4-9F03-43DD-8A27-34D41EADAF4B}"/>
              </a:ext>
            </a:extLst>
          </p:cNvPr>
          <p:cNvSpPr>
            <a:spLocks noGrp="1"/>
          </p:cNvSpPr>
          <p:nvPr>
            <p:ph type="title"/>
          </p:nvPr>
        </p:nvSpPr>
        <p:spPr/>
        <p:txBody>
          <a:bodyPr/>
          <a:lstStyle/>
          <a:p>
            <a:r>
              <a:rPr lang="en-PH" dirty="0"/>
              <a:t>Data Challenges for the Impact Evaluation</a:t>
            </a:r>
          </a:p>
        </p:txBody>
      </p:sp>
      <p:pic>
        <p:nvPicPr>
          <p:cNvPr id="4" name="Picture 3">
            <a:extLst>
              <a:ext uri="{FF2B5EF4-FFF2-40B4-BE49-F238E27FC236}">
                <a16:creationId xmlns:a16="http://schemas.microsoft.com/office/drawing/2014/main" id="{645EFC84-C6FF-4514-9DEF-6425C1654B6A}"/>
              </a:ext>
            </a:extLst>
          </p:cNvPr>
          <p:cNvPicPr>
            <a:picLocks noChangeAspect="1"/>
          </p:cNvPicPr>
          <p:nvPr/>
        </p:nvPicPr>
        <p:blipFill>
          <a:blip r:embed="rId2"/>
          <a:stretch>
            <a:fillRect/>
          </a:stretch>
        </p:blipFill>
        <p:spPr>
          <a:xfrm>
            <a:off x="305642" y="2264987"/>
            <a:ext cx="11580716" cy="2460834"/>
          </a:xfrm>
          <a:prstGeom prst="rect">
            <a:avLst/>
          </a:prstGeom>
        </p:spPr>
      </p:pic>
      <p:sp>
        <p:nvSpPr>
          <p:cNvPr id="5" name="TextBox 4">
            <a:extLst>
              <a:ext uri="{FF2B5EF4-FFF2-40B4-BE49-F238E27FC236}">
                <a16:creationId xmlns:a16="http://schemas.microsoft.com/office/drawing/2014/main" id="{4E06A9CB-2EE4-46BA-A1D3-ECF90952F51E}"/>
              </a:ext>
            </a:extLst>
          </p:cNvPr>
          <p:cNvSpPr txBox="1"/>
          <p:nvPr/>
        </p:nvSpPr>
        <p:spPr>
          <a:xfrm>
            <a:off x="1096270" y="4910480"/>
            <a:ext cx="10164490" cy="1384995"/>
          </a:xfrm>
          <a:prstGeom prst="rect">
            <a:avLst/>
          </a:prstGeom>
          <a:noFill/>
        </p:spPr>
        <p:txBody>
          <a:bodyPr wrap="square" rtlCol="0">
            <a:spAutoFit/>
          </a:bodyPr>
          <a:lstStyle/>
          <a:p>
            <a:pPr algn="ctr"/>
            <a:r>
              <a:rPr lang="en-PH" sz="2800" b="1" i="1" dirty="0">
                <a:solidFill>
                  <a:srgbClr val="C00000"/>
                </a:solidFill>
              </a:rPr>
              <a:t>Implementation indicators are crucial!</a:t>
            </a:r>
          </a:p>
          <a:p>
            <a:pPr algn="ctr"/>
            <a:endParaRPr lang="en-PH" sz="2800" b="1" i="1" dirty="0">
              <a:solidFill>
                <a:srgbClr val="C00000"/>
              </a:solidFill>
            </a:endParaRPr>
          </a:p>
          <a:p>
            <a:pPr algn="ctr"/>
            <a:r>
              <a:rPr lang="en-PH" sz="2800" b="1" i="1" dirty="0">
                <a:solidFill>
                  <a:srgbClr val="C00000"/>
                </a:solidFill>
              </a:rPr>
              <a:t>In this case, treatment assignment wasn’t strictly adhered to</a:t>
            </a:r>
          </a:p>
        </p:txBody>
      </p:sp>
    </p:spTree>
    <p:extLst>
      <p:ext uri="{BB962C8B-B14F-4D97-AF65-F5344CB8AC3E}">
        <p14:creationId xmlns:p14="http://schemas.microsoft.com/office/powerpoint/2010/main" val="30267291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5015-BD5F-458E-A342-810995BC4A4E}"/>
              </a:ext>
            </a:extLst>
          </p:cNvPr>
          <p:cNvSpPr>
            <a:spLocks noGrp="1"/>
          </p:cNvSpPr>
          <p:nvPr>
            <p:ph type="title"/>
          </p:nvPr>
        </p:nvSpPr>
        <p:spPr/>
        <p:txBody>
          <a:bodyPr/>
          <a:lstStyle/>
          <a:p>
            <a:r>
              <a:rPr lang="en-PH" dirty="0"/>
              <a:t>Data Challenges for the Impact Evaluation</a:t>
            </a:r>
          </a:p>
        </p:txBody>
      </p:sp>
      <p:sp>
        <p:nvSpPr>
          <p:cNvPr id="5" name="TextBox 4">
            <a:extLst>
              <a:ext uri="{FF2B5EF4-FFF2-40B4-BE49-F238E27FC236}">
                <a16:creationId xmlns:a16="http://schemas.microsoft.com/office/drawing/2014/main" id="{CD297B68-8427-4A5C-B7D0-6A38484832C9}"/>
              </a:ext>
            </a:extLst>
          </p:cNvPr>
          <p:cNvSpPr txBox="1"/>
          <p:nvPr/>
        </p:nvSpPr>
        <p:spPr>
          <a:xfrm>
            <a:off x="899244" y="4719082"/>
            <a:ext cx="10164490" cy="1815882"/>
          </a:xfrm>
          <a:prstGeom prst="rect">
            <a:avLst/>
          </a:prstGeom>
          <a:noFill/>
        </p:spPr>
        <p:txBody>
          <a:bodyPr wrap="square" rtlCol="0">
            <a:spAutoFit/>
          </a:bodyPr>
          <a:lstStyle/>
          <a:p>
            <a:pPr algn="ctr"/>
            <a:r>
              <a:rPr lang="en-PH" sz="2800" b="1" i="1" dirty="0">
                <a:solidFill>
                  <a:srgbClr val="C00000"/>
                </a:solidFill>
              </a:rPr>
              <a:t>Implementation indicators are crucial!</a:t>
            </a:r>
          </a:p>
          <a:p>
            <a:pPr algn="ctr"/>
            <a:endParaRPr lang="en-PH" sz="2800" b="1" i="1" dirty="0">
              <a:solidFill>
                <a:srgbClr val="C00000"/>
              </a:solidFill>
            </a:endParaRPr>
          </a:p>
          <a:p>
            <a:pPr algn="ctr"/>
            <a:r>
              <a:rPr lang="en-PH" sz="2800" b="1" i="1" dirty="0">
                <a:solidFill>
                  <a:srgbClr val="C00000"/>
                </a:solidFill>
              </a:rPr>
              <a:t>In this case, some beneficiaries shouldn’t have received treatment if we were to follow the strict SW criterion</a:t>
            </a:r>
          </a:p>
        </p:txBody>
      </p:sp>
      <p:pic>
        <p:nvPicPr>
          <p:cNvPr id="6" name="Picture 5">
            <a:extLst>
              <a:ext uri="{FF2B5EF4-FFF2-40B4-BE49-F238E27FC236}">
                <a16:creationId xmlns:a16="http://schemas.microsoft.com/office/drawing/2014/main" id="{C295A30A-E5CA-4FEE-82A8-67D80F304F23}"/>
              </a:ext>
            </a:extLst>
          </p:cNvPr>
          <p:cNvPicPr>
            <a:picLocks noChangeAspect="1"/>
          </p:cNvPicPr>
          <p:nvPr/>
        </p:nvPicPr>
        <p:blipFill>
          <a:blip r:embed="rId2"/>
          <a:stretch>
            <a:fillRect/>
          </a:stretch>
        </p:blipFill>
        <p:spPr>
          <a:xfrm>
            <a:off x="254281" y="2716376"/>
            <a:ext cx="11937719" cy="1069050"/>
          </a:xfrm>
          <a:prstGeom prst="rect">
            <a:avLst/>
          </a:prstGeom>
        </p:spPr>
      </p:pic>
    </p:spTree>
    <p:extLst>
      <p:ext uri="{BB962C8B-B14F-4D97-AF65-F5344CB8AC3E}">
        <p14:creationId xmlns:p14="http://schemas.microsoft.com/office/powerpoint/2010/main" val="11698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B04E-B31F-4212-B1BD-23830A85F91A}"/>
              </a:ext>
            </a:extLst>
          </p:cNvPr>
          <p:cNvSpPr>
            <a:spLocks noGrp="1"/>
          </p:cNvSpPr>
          <p:nvPr>
            <p:ph type="title"/>
          </p:nvPr>
        </p:nvSpPr>
        <p:spPr/>
        <p:txBody>
          <a:bodyPr/>
          <a:lstStyle/>
          <a:p>
            <a:r>
              <a:rPr lang="en-PH" dirty="0"/>
              <a:t>Data Challenges for Impact Evaluation</a:t>
            </a:r>
          </a:p>
        </p:txBody>
      </p:sp>
      <p:pic>
        <p:nvPicPr>
          <p:cNvPr id="4" name="Picture 3">
            <a:extLst>
              <a:ext uri="{FF2B5EF4-FFF2-40B4-BE49-F238E27FC236}">
                <a16:creationId xmlns:a16="http://schemas.microsoft.com/office/drawing/2014/main" id="{2F689D21-83DB-4F02-A791-A9F5A25C1F6A}"/>
              </a:ext>
            </a:extLst>
          </p:cNvPr>
          <p:cNvPicPr>
            <a:picLocks noChangeAspect="1"/>
          </p:cNvPicPr>
          <p:nvPr/>
        </p:nvPicPr>
        <p:blipFill>
          <a:blip r:embed="rId2"/>
          <a:stretch>
            <a:fillRect/>
          </a:stretch>
        </p:blipFill>
        <p:spPr>
          <a:xfrm>
            <a:off x="98512" y="1901907"/>
            <a:ext cx="11994975" cy="1939102"/>
          </a:xfrm>
          <a:prstGeom prst="rect">
            <a:avLst/>
          </a:prstGeom>
        </p:spPr>
      </p:pic>
      <p:sp>
        <p:nvSpPr>
          <p:cNvPr id="5" name="TextBox 4">
            <a:extLst>
              <a:ext uri="{FF2B5EF4-FFF2-40B4-BE49-F238E27FC236}">
                <a16:creationId xmlns:a16="http://schemas.microsoft.com/office/drawing/2014/main" id="{B1E2E426-49BE-4E88-A6D5-8D84242D4361}"/>
              </a:ext>
            </a:extLst>
          </p:cNvPr>
          <p:cNvSpPr txBox="1"/>
          <p:nvPr/>
        </p:nvSpPr>
        <p:spPr>
          <a:xfrm>
            <a:off x="1083219" y="4089496"/>
            <a:ext cx="10270581" cy="2677656"/>
          </a:xfrm>
          <a:prstGeom prst="rect">
            <a:avLst/>
          </a:prstGeom>
          <a:noFill/>
        </p:spPr>
        <p:txBody>
          <a:bodyPr wrap="square" rtlCol="0">
            <a:spAutoFit/>
          </a:bodyPr>
          <a:lstStyle/>
          <a:p>
            <a:pPr algn="ctr"/>
            <a:r>
              <a:rPr lang="en-PH" sz="2800" b="1" i="1" dirty="0">
                <a:solidFill>
                  <a:srgbClr val="C00000"/>
                </a:solidFill>
              </a:rPr>
              <a:t>To adequately measure impact, we should measure the change in outcomes attributable to the program</a:t>
            </a:r>
          </a:p>
          <a:p>
            <a:pPr algn="ctr"/>
            <a:endParaRPr lang="en-PH" sz="2800" b="1" i="1" dirty="0">
              <a:solidFill>
                <a:srgbClr val="C00000"/>
              </a:solidFill>
            </a:endParaRPr>
          </a:p>
          <a:p>
            <a:pPr algn="ctr"/>
            <a:r>
              <a:rPr lang="en-PH" sz="2800" b="1" i="1" dirty="0">
                <a:solidFill>
                  <a:srgbClr val="C00000"/>
                </a:solidFill>
              </a:rPr>
              <a:t>For a fair measure of program outcomes, inputs, activities, and outputs (from the </a:t>
            </a:r>
            <a:r>
              <a:rPr lang="en-PH" sz="2800" b="1" i="1" dirty="0" err="1">
                <a:solidFill>
                  <a:srgbClr val="C00000"/>
                </a:solidFill>
              </a:rPr>
              <a:t>ToC</a:t>
            </a:r>
            <a:r>
              <a:rPr lang="en-PH" sz="2800" b="1" i="1" dirty="0">
                <a:solidFill>
                  <a:srgbClr val="C00000"/>
                </a:solidFill>
              </a:rPr>
              <a:t>) should have been delivered as designed</a:t>
            </a:r>
          </a:p>
          <a:p>
            <a:pPr algn="ctr"/>
            <a:r>
              <a:rPr lang="en-PH" sz="2800" b="1" i="1" dirty="0">
                <a:solidFill>
                  <a:srgbClr val="C00000"/>
                </a:solidFill>
              </a:rPr>
              <a:t>(i.e. policy vs implementation)</a:t>
            </a:r>
          </a:p>
        </p:txBody>
      </p:sp>
    </p:spTree>
    <p:extLst>
      <p:ext uri="{BB962C8B-B14F-4D97-AF65-F5344CB8AC3E}">
        <p14:creationId xmlns:p14="http://schemas.microsoft.com/office/powerpoint/2010/main" val="2605704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B07841-F366-4A76-89AB-F875021E65EC}"/>
              </a:ext>
            </a:extLst>
          </p:cNvPr>
          <p:cNvSpPr>
            <a:spLocks noGrp="1"/>
          </p:cNvSpPr>
          <p:nvPr>
            <p:ph type="title"/>
          </p:nvPr>
        </p:nvSpPr>
        <p:spPr/>
        <p:txBody>
          <a:bodyPr/>
          <a:lstStyle/>
          <a:p>
            <a:r>
              <a:rPr lang="en-PH" dirty="0"/>
              <a:t>Question and Answer</a:t>
            </a:r>
          </a:p>
        </p:txBody>
      </p:sp>
      <p:sp>
        <p:nvSpPr>
          <p:cNvPr id="9" name="Text Placeholder 8">
            <a:extLst>
              <a:ext uri="{FF2B5EF4-FFF2-40B4-BE49-F238E27FC236}">
                <a16:creationId xmlns:a16="http://schemas.microsoft.com/office/drawing/2014/main" id="{31F6BCA7-562A-4D5E-8A1B-899802DFBBA7}"/>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51958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1CA4-9F3D-42F4-9E7F-59C94A279068}"/>
              </a:ext>
            </a:extLst>
          </p:cNvPr>
          <p:cNvSpPr>
            <a:spLocks noGrp="1"/>
          </p:cNvSpPr>
          <p:nvPr>
            <p:ph type="title"/>
          </p:nvPr>
        </p:nvSpPr>
        <p:spPr/>
        <p:txBody>
          <a:bodyPr/>
          <a:lstStyle/>
          <a:p>
            <a:r>
              <a:rPr lang="en-PH" dirty="0"/>
              <a:t>Role of Data in Impact Evaluation</a:t>
            </a:r>
          </a:p>
        </p:txBody>
      </p:sp>
      <p:sp>
        <p:nvSpPr>
          <p:cNvPr id="3" name="Content Placeholder 2">
            <a:extLst>
              <a:ext uri="{FF2B5EF4-FFF2-40B4-BE49-F238E27FC236}">
                <a16:creationId xmlns:a16="http://schemas.microsoft.com/office/drawing/2014/main" id="{32F82E73-A185-4CF3-BC81-078515B4561B}"/>
              </a:ext>
            </a:extLst>
          </p:cNvPr>
          <p:cNvSpPr>
            <a:spLocks noGrp="1"/>
          </p:cNvSpPr>
          <p:nvPr>
            <p:ph idx="1"/>
          </p:nvPr>
        </p:nvSpPr>
        <p:spPr>
          <a:xfrm>
            <a:off x="838200" y="1834014"/>
            <a:ext cx="10515600" cy="4351338"/>
          </a:xfrm>
        </p:spPr>
        <p:txBody>
          <a:bodyPr>
            <a:normAutofit lnSpcReduction="10000"/>
          </a:bodyPr>
          <a:lstStyle/>
          <a:p>
            <a:pPr marL="514350" indent="-514350">
              <a:spcAft>
                <a:spcPts val="600"/>
              </a:spcAft>
              <a:buFont typeface="+mj-lt"/>
              <a:buAutoNum type="arabicPeriod"/>
            </a:pPr>
            <a:r>
              <a:rPr lang="en-PH" b="1" dirty="0"/>
              <a:t>Counterfactual</a:t>
            </a:r>
            <a:r>
              <a:rPr lang="en-PH" dirty="0"/>
              <a:t>: data will be used to construct a counterfactual that is statistically indistinguishable with the treatment group</a:t>
            </a:r>
          </a:p>
          <a:p>
            <a:pPr lvl="1">
              <a:spcAft>
                <a:spcPts val="600"/>
              </a:spcAft>
            </a:pPr>
            <a:r>
              <a:rPr lang="en-PH" dirty="0"/>
              <a:t>A comparison group that is </a:t>
            </a:r>
            <a:r>
              <a:rPr lang="en-PH" b="1" i="1" dirty="0"/>
              <a:t>on average</a:t>
            </a:r>
            <a:r>
              <a:rPr lang="en-PH" i="1" dirty="0"/>
              <a:t> </a:t>
            </a:r>
            <a:r>
              <a:rPr lang="en-PH" dirty="0"/>
              <a:t>the same as the treatment group</a:t>
            </a:r>
          </a:p>
          <a:p>
            <a:pPr lvl="1">
              <a:spcAft>
                <a:spcPts val="600"/>
              </a:spcAft>
            </a:pPr>
            <a:r>
              <a:rPr lang="en-PH" b="1" dirty="0"/>
              <a:t>Selection bias</a:t>
            </a:r>
            <a:r>
              <a:rPr lang="en-PH" dirty="0"/>
              <a:t> – determinants of selection into the program are correlated with outcomes of interest </a:t>
            </a:r>
          </a:p>
          <a:p>
            <a:pPr lvl="1">
              <a:spcAft>
                <a:spcPts val="600"/>
              </a:spcAft>
            </a:pPr>
            <a:r>
              <a:rPr lang="en-PH" b="1" dirty="0"/>
              <a:t>Contamination</a:t>
            </a:r>
            <a:r>
              <a:rPr lang="en-PH" dirty="0"/>
              <a:t> – presence or introduction of other interventions</a:t>
            </a:r>
          </a:p>
          <a:p>
            <a:pPr lvl="1">
              <a:spcAft>
                <a:spcPts val="600"/>
              </a:spcAft>
            </a:pPr>
            <a:r>
              <a:rPr lang="en-PH" b="1" dirty="0"/>
              <a:t>Spillover effects </a:t>
            </a:r>
            <a:r>
              <a:rPr lang="en-PH" dirty="0"/>
              <a:t>– stable unit treatment value assumption (SUTVA) such that an observation’s potential outcome depends only on their treatment status </a:t>
            </a:r>
          </a:p>
          <a:p>
            <a:pPr marL="514350" indent="-514350">
              <a:spcAft>
                <a:spcPts val="600"/>
              </a:spcAft>
              <a:buFont typeface="+mj-lt"/>
              <a:buAutoNum type="arabicPeriod"/>
            </a:pPr>
            <a:r>
              <a:rPr lang="en-PH" b="1" dirty="0"/>
              <a:t>Estimating impact</a:t>
            </a:r>
            <a:r>
              <a:rPr lang="en-PH" dirty="0"/>
              <a:t>: data on outcomes will be taken from the treatment group and the comparison (control) group</a:t>
            </a:r>
          </a:p>
          <a:p>
            <a:pPr marL="457200" lvl="1" indent="0">
              <a:spcAft>
                <a:spcPts val="600"/>
              </a:spcAft>
              <a:buNone/>
            </a:pPr>
            <a:endParaRPr lang="en-PH" dirty="0"/>
          </a:p>
          <a:p>
            <a:pPr lvl="1">
              <a:spcAft>
                <a:spcPts val="600"/>
              </a:spcAft>
            </a:pPr>
            <a:endParaRPr lang="en-PH" dirty="0"/>
          </a:p>
        </p:txBody>
      </p:sp>
    </p:spTree>
    <p:extLst>
      <p:ext uri="{BB962C8B-B14F-4D97-AF65-F5344CB8AC3E}">
        <p14:creationId xmlns:p14="http://schemas.microsoft.com/office/powerpoint/2010/main" val="208447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A6B1B-4C8B-4CCE-8B53-9B3E4CAA1E43}"/>
              </a:ext>
            </a:extLst>
          </p:cNvPr>
          <p:cNvSpPr>
            <a:spLocks noGrp="1"/>
          </p:cNvSpPr>
          <p:nvPr>
            <p:ph type="title"/>
          </p:nvPr>
        </p:nvSpPr>
        <p:spPr/>
        <p:txBody>
          <a:bodyPr>
            <a:normAutofit/>
          </a:bodyPr>
          <a:lstStyle/>
          <a:p>
            <a:r>
              <a:rPr lang="en-PH" dirty="0"/>
              <a:t>Unit of Assignment, Treatment and Analysis</a:t>
            </a:r>
          </a:p>
        </p:txBody>
      </p:sp>
      <p:sp>
        <p:nvSpPr>
          <p:cNvPr id="5" name="Text Placeholder 4">
            <a:extLst>
              <a:ext uri="{FF2B5EF4-FFF2-40B4-BE49-F238E27FC236}">
                <a16:creationId xmlns:a16="http://schemas.microsoft.com/office/drawing/2014/main" id="{ACCBF601-0BFC-4F25-AFFA-C351172F4B1D}"/>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346447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22CC-FABA-494C-837A-139D825D163B}"/>
              </a:ext>
            </a:extLst>
          </p:cNvPr>
          <p:cNvSpPr>
            <a:spLocks noGrp="1"/>
          </p:cNvSpPr>
          <p:nvPr>
            <p:ph type="title"/>
          </p:nvPr>
        </p:nvSpPr>
        <p:spPr/>
        <p:txBody>
          <a:bodyPr/>
          <a:lstStyle/>
          <a:p>
            <a:r>
              <a:rPr lang="en-PH" dirty="0"/>
              <a:t>“Units” in Impact Evaluation</a:t>
            </a:r>
          </a:p>
        </p:txBody>
      </p:sp>
      <p:sp>
        <p:nvSpPr>
          <p:cNvPr id="3" name="Content Placeholder 2">
            <a:extLst>
              <a:ext uri="{FF2B5EF4-FFF2-40B4-BE49-F238E27FC236}">
                <a16:creationId xmlns:a16="http://schemas.microsoft.com/office/drawing/2014/main" id="{2EADD442-3E5D-4E5B-88BD-C2FB8ADD709C}"/>
              </a:ext>
            </a:extLst>
          </p:cNvPr>
          <p:cNvSpPr>
            <a:spLocks noGrp="1"/>
          </p:cNvSpPr>
          <p:nvPr>
            <p:ph idx="1"/>
          </p:nvPr>
        </p:nvSpPr>
        <p:spPr/>
        <p:txBody>
          <a:bodyPr>
            <a:normAutofit/>
          </a:bodyPr>
          <a:lstStyle/>
          <a:p>
            <a:pPr>
              <a:spcAft>
                <a:spcPts val="600"/>
              </a:spcAft>
            </a:pPr>
            <a:r>
              <a:rPr lang="en-PH" b="1" dirty="0"/>
              <a:t>Unit of Assignment </a:t>
            </a:r>
            <a:r>
              <a:rPr lang="en-PH" dirty="0"/>
              <a:t>– the lowest unit at which an intervention is assigned (typically geographic or administrative regions)</a:t>
            </a:r>
          </a:p>
          <a:p>
            <a:pPr>
              <a:spcAft>
                <a:spcPts val="600"/>
              </a:spcAft>
            </a:pPr>
            <a:r>
              <a:rPr lang="en-PH" b="1" dirty="0"/>
              <a:t>Unit of Treatment </a:t>
            </a:r>
            <a:r>
              <a:rPr lang="en-PH" dirty="0"/>
              <a:t>– the unit to which the treatment is delivered; may be at a lower level than the unit of assignment </a:t>
            </a:r>
          </a:p>
          <a:p>
            <a:pPr>
              <a:spcAft>
                <a:spcPts val="600"/>
              </a:spcAft>
            </a:pPr>
            <a:r>
              <a:rPr lang="en-PH" b="1" dirty="0"/>
              <a:t>Unit of Analysis </a:t>
            </a:r>
            <a:r>
              <a:rPr lang="en-PH" dirty="0"/>
              <a:t>– the unit in which outcomes are measured; may also be lower than the unit of assignment or treatment</a:t>
            </a:r>
          </a:p>
          <a:p>
            <a:pPr>
              <a:spcAft>
                <a:spcPts val="600"/>
              </a:spcAft>
            </a:pPr>
            <a:r>
              <a:rPr lang="en-PH" dirty="0"/>
              <a:t>Unit of analysis yields the required granularity of the data</a:t>
            </a:r>
          </a:p>
        </p:txBody>
      </p:sp>
    </p:spTree>
    <p:extLst>
      <p:ext uri="{BB962C8B-B14F-4D97-AF65-F5344CB8AC3E}">
        <p14:creationId xmlns:p14="http://schemas.microsoft.com/office/powerpoint/2010/main" val="181504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7867-C1D3-448C-9590-00086C5D25B8}"/>
              </a:ext>
            </a:extLst>
          </p:cNvPr>
          <p:cNvSpPr>
            <a:spLocks noGrp="1"/>
          </p:cNvSpPr>
          <p:nvPr>
            <p:ph type="title"/>
          </p:nvPr>
        </p:nvSpPr>
        <p:spPr/>
        <p:txBody>
          <a:bodyPr/>
          <a:lstStyle/>
          <a:p>
            <a:r>
              <a:rPr lang="en-PH" dirty="0"/>
              <a:t>“Units” in Impact Evaluation</a:t>
            </a:r>
          </a:p>
        </p:txBody>
      </p:sp>
      <p:graphicFrame>
        <p:nvGraphicFramePr>
          <p:cNvPr id="4" name="Table 3">
            <a:extLst>
              <a:ext uri="{FF2B5EF4-FFF2-40B4-BE49-F238E27FC236}">
                <a16:creationId xmlns:a16="http://schemas.microsoft.com/office/drawing/2014/main" id="{4CF04161-7C55-4352-BA8A-47D997C6CE94}"/>
              </a:ext>
            </a:extLst>
          </p:cNvPr>
          <p:cNvGraphicFramePr>
            <a:graphicFrameLocks noGrp="1"/>
          </p:cNvGraphicFramePr>
          <p:nvPr>
            <p:extLst>
              <p:ext uri="{D42A27DB-BD31-4B8C-83A1-F6EECF244321}">
                <p14:modId xmlns:p14="http://schemas.microsoft.com/office/powerpoint/2010/main" val="1686984409"/>
              </p:ext>
            </p:extLst>
          </p:nvPr>
        </p:nvGraphicFramePr>
        <p:xfrm>
          <a:off x="1392382" y="1690688"/>
          <a:ext cx="9407236" cy="4050916"/>
        </p:xfrm>
        <a:graphic>
          <a:graphicData uri="http://schemas.openxmlformats.org/drawingml/2006/table">
            <a:tbl>
              <a:tblPr firstRow="1" bandRow="1">
                <a:tableStyleId>{5940675A-B579-460E-94D1-54222C63F5DA}</a:tableStyleId>
              </a:tblPr>
              <a:tblGrid>
                <a:gridCol w="2351809">
                  <a:extLst>
                    <a:ext uri="{9D8B030D-6E8A-4147-A177-3AD203B41FA5}">
                      <a16:colId xmlns:a16="http://schemas.microsoft.com/office/drawing/2014/main" val="66084940"/>
                    </a:ext>
                  </a:extLst>
                </a:gridCol>
                <a:gridCol w="2351809">
                  <a:extLst>
                    <a:ext uri="{9D8B030D-6E8A-4147-A177-3AD203B41FA5}">
                      <a16:colId xmlns:a16="http://schemas.microsoft.com/office/drawing/2014/main" val="2350283022"/>
                    </a:ext>
                  </a:extLst>
                </a:gridCol>
                <a:gridCol w="2351809">
                  <a:extLst>
                    <a:ext uri="{9D8B030D-6E8A-4147-A177-3AD203B41FA5}">
                      <a16:colId xmlns:a16="http://schemas.microsoft.com/office/drawing/2014/main" val="2592873687"/>
                    </a:ext>
                  </a:extLst>
                </a:gridCol>
                <a:gridCol w="2351809">
                  <a:extLst>
                    <a:ext uri="{9D8B030D-6E8A-4147-A177-3AD203B41FA5}">
                      <a16:colId xmlns:a16="http://schemas.microsoft.com/office/drawing/2014/main" val="3205303193"/>
                    </a:ext>
                  </a:extLst>
                </a:gridCol>
              </a:tblGrid>
              <a:tr h="461352">
                <a:tc>
                  <a:txBody>
                    <a:bodyPr/>
                    <a:lstStyle/>
                    <a:p>
                      <a:pPr algn="ctr"/>
                      <a:r>
                        <a:rPr lang="en-PH" sz="2000" b="1" dirty="0"/>
                        <a:t>Program</a:t>
                      </a:r>
                    </a:p>
                  </a:txBody>
                  <a:tcPr anchor="ctr">
                    <a:solidFill>
                      <a:schemeClr val="bg1">
                        <a:lumMod val="85000"/>
                      </a:schemeClr>
                    </a:solidFill>
                  </a:tcPr>
                </a:tc>
                <a:tc>
                  <a:txBody>
                    <a:bodyPr/>
                    <a:lstStyle/>
                    <a:p>
                      <a:pPr algn="ctr"/>
                      <a:r>
                        <a:rPr lang="en-PH" sz="2000" b="1" dirty="0"/>
                        <a:t>Assignment</a:t>
                      </a:r>
                    </a:p>
                  </a:txBody>
                  <a:tcPr anchor="ctr">
                    <a:solidFill>
                      <a:schemeClr val="bg1">
                        <a:lumMod val="85000"/>
                      </a:schemeClr>
                    </a:solidFill>
                  </a:tcPr>
                </a:tc>
                <a:tc>
                  <a:txBody>
                    <a:bodyPr/>
                    <a:lstStyle/>
                    <a:p>
                      <a:pPr algn="ctr"/>
                      <a:r>
                        <a:rPr lang="en-PH" sz="2000" b="1" dirty="0"/>
                        <a:t>Treatment</a:t>
                      </a:r>
                    </a:p>
                  </a:txBody>
                  <a:tcPr anchor="ctr">
                    <a:solidFill>
                      <a:schemeClr val="bg1">
                        <a:lumMod val="85000"/>
                      </a:schemeClr>
                    </a:solidFill>
                  </a:tcPr>
                </a:tc>
                <a:tc>
                  <a:txBody>
                    <a:bodyPr/>
                    <a:lstStyle/>
                    <a:p>
                      <a:pPr algn="ctr"/>
                      <a:r>
                        <a:rPr lang="en-PH" sz="2000" b="1" dirty="0"/>
                        <a:t>Analysis</a:t>
                      </a:r>
                    </a:p>
                  </a:txBody>
                  <a:tcPr anchor="ctr">
                    <a:solidFill>
                      <a:schemeClr val="bg1">
                        <a:lumMod val="85000"/>
                      </a:schemeClr>
                    </a:solidFill>
                  </a:tcPr>
                </a:tc>
                <a:extLst>
                  <a:ext uri="{0D108BD9-81ED-4DB2-BD59-A6C34878D82A}">
                    <a16:rowId xmlns:a16="http://schemas.microsoft.com/office/drawing/2014/main" val="1555304350"/>
                  </a:ext>
                </a:extLst>
              </a:tr>
              <a:tr h="736976">
                <a:tc>
                  <a:txBody>
                    <a:bodyPr/>
                    <a:lstStyle/>
                    <a:p>
                      <a:pPr algn="ctr"/>
                      <a:r>
                        <a:rPr lang="en-PH" sz="2000" dirty="0"/>
                        <a:t>Deworming program</a:t>
                      </a:r>
                    </a:p>
                  </a:txBody>
                  <a:tcPr anchor="ctr"/>
                </a:tc>
                <a:tc>
                  <a:txBody>
                    <a:bodyPr/>
                    <a:lstStyle/>
                    <a:p>
                      <a:pPr algn="ctr"/>
                      <a:r>
                        <a:rPr lang="en-PH" sz="2000" dirty="0"/>
                        <a:t>Village</a:t>
                      </a:r>
                    </a:p>
                  </a:txBody>
                  <a:tcPr anchor="ctr"/>
                </a:tc>
                <a:tc>
                  <a:txBody>
                    <a:bodyPr/>
                    <a:lstStyle/>
                    <a:p>
                      <a:pPr algn="ctr"/>
                      <a:r>
                        <a:rPr lang="en-PH" sz="2000" dirty="0"/>
                        <a:t>Households</a:t>
                      </a:r>
                    </a:p>
                  </a:txBody>
                  <a:tcPr anchor="ctr"/>
                </a:tc>
                <a:tc>
                  <a:txBody>
                    <a:bodyPr/>
                    <a:lstStyle/>
                    <a:p>
                      <a:pPr algn="ctr"/>
                      <a:r>
                        <a:rPr lang="en-PH" sz="2000" dirty="0"/>
                        <a:t>Households and children</a:t>
                      </a:r>
                    </a:p>
                  </a:txBody>
                  <a:tcPr anchor="ctr"/>
                </a:tc>
                <a:extLst>
                  <a:ext uri="{0D108BD9-81ED-4DB2-BD59-A6C34878D82A}">
                    <a16:rowId xmlns:a16="http://schemas.microsoft.com/office/drawing/2014/main" val="2105292251"/>
                  </a:ext>
                </a:extLst>
              </a:tr>
              <a:tr h="736976">
                <a:tc>
                  <a:txBody>
                    <a:bodyPr/>
                    <a:lstStyle/>
                    <a:p>
                      <a:pPr algn="ctr"/>
                      <a:r>
                        <a:rPr lang="en-PH" sz="2000" dirty="0"/>
                        <a:t>Conditional Cash Transfer program</a:t>
                      </a:r>
                    </a:p>
                  </a:txBody>
                  <a:tcPr anchor="ctr">
                    <a:solidFill>
                      <a:schemeClr val="bg1">
                        <a:lumMod val="85000"/>
                      </a:schemeClr>
                    </a:solidFill>
                  </a:tcPr>
                </a:tc>
                <a:tc>
                  <a:txBody>
                    <a:bodyPr/>
                    <a:lstStyle/>
                    <a:p>
                      <a:pPr algn="ctr"/>
                      <a:r>
                        <a:rPr lang="en-PH" sz="2000" dirty="0"/>
                        <a:t>Province</a:t>
                      </a:r>
                    </a:p>
                  </a:txBody>
                  <a:tcPr anchor="ctr">
                    <a:solidFill>
                      <a:schemeClr val="bg1">
                        <a:lumMod val="85000"/>
                      </a:schemeClr>
                    </a:solidFill>
                  </a:tcPr>
                </a:tc>
                <a:tc>
                  <a:txBody>
                    <a:bodyPr/>
                    <a:lstStyle/>
                    <a:p>
                      <a:pPr algn="ctr"/>
                      <a:r>
                        <a:rPr lang="en-PH" sz="2000" dirty="0"/>
                        <a:t>Households</a:t>
                      </a:r>
                    </a:p>
                  </a:txBody>
                  <a:tcPr anchor="ctr">
                    <a:solidFill>
                      <a:schemeClr val="bg1">
                        <a:lumMod val="85000"/>
                      </a:schemeClr>
                    </a:solidFill>
                  </a:tcPr>
                </a:tc>
                <a:tc>
                  <a:txBody>
                    <a:bodyPr/>
                    <a:lstStyle/>
                    <a:p>
                      <a:pPr algn="ctr"/>
                      <a:r>
                        <a:rPr lang="en-PH" sz="2000" dirty="0"/>
                        <a:t>Households and children</a:t>
                      </a:r>
                    </a:p>
                  </a:txBody>
                  <a:tcPr anchor="ctr">
                    <a:solidFill>
                      <a:schemeClr val="bg1">
                        <a:lumMod val="85000"/>
                      </a:schemeClr>
                    </a:solidFill>
                  </a:tcPr>
                </a:tc>
                <a:extLst>
                  <a:ext uri="{0D108BD9-81ED-4DB2-BD59-A6C34878D82A}">
                    <a16:rowId xmlns:a16="http://schemas.microsoft.com/office/drawing/2014/main" val="1814160017"/>
                  </a:ext>
                </a:extLst>
              </a:tr>
              <a:tr h="1377825">
                <a:tc>
                  <a:txBody>
                    <a:bodyPr/>
                    <a:lstStyle/>
                    <a:p>
                      <a:pPr algn="ctr"/>
                      <a:r>
                        <a:rPr lang="en-PH" sz="2000" dirty="0"/>
                        <a:t>Microfinance program</a:t>
                      </a:r>
                    </a:p>
                  </a:txBody>
                  <a:tcPr anchor="ctr"/>
                </a:tc>
                <a:tc>
                  <a:txBody>
                    <a:bodyPr/>
                    <a:lstStyle/>
                    <a:p>
                      <a:pPr algn="ctr"/>
                      <a:r>
                        <a:rPr lang="en-PH" sz="2000" dirty="0"/>
                        <a:t>Microfinance institutions and development banks</a:t>
                      </a:r>
                    </a:p>
                  </a:txBody>
                  <a:tcPr anchor="ctr"/>
                </a:tc>
                <a:tc>
                  <a:txBody>
                    <a:bodyPr/>
                    <a:lstStyle/>
                    <a:p>
                      <a:pPr algn="ctr"/>
                      <a:r>
                        <a:rPr lang="en-PH" sz="2000" dirty="0"/>
                        <a:t>Small and Medium Enterprises (SMEs)</a:t>
                      </a:r>
                    </a:p>
                  </a:txBody>
                  <a:tcPr anchor="ctr"/>
                </a:tc>
                <a:tc>
                  <a:txBody>
                    <a:bodyPr/>
                    <a:lstStyle/>
                    <a:p>
                      <a:pPr algn="ctr"/>
                      <a:r>
                        <a:rPr lang="en-PH" sz="2000" dirty="0"/>
                        <a:t>Employees of SMEs</a:t>
                      </a:r>
                    </a:p>
                  </a:txBody>
                  <a:tcPr anchor="ctr"/>
                </a:tc>
                <a:extLst>
                  <a:ext uri="{0D108BD9-81ED-4DB2-BD59-A6C34878D82A}">
                    <a16:rowId xmlns:a16="http://schemas.microsoft.com/office/drawing/2014/main" val="2931960984"/>
                  </a:ext>
                </a:extLst>
              </a:tr>
              <a:tr h="737787">
                <a:tc>
                  <a:txBody>
                    <a:bodyPr/>
                    <a:lstStyle/>
                    <a:p>
                      <a:pPr algn="ctr"/>
                      <a:r>
                        <a:rPr lang="en-PH" sz="2000" dirty="0"/>
                        <a:t>Farm-to-market road</a:t>
                      </a:r>
                    </a:p>
                  </a:txBody>
                  <a:tcPr anchor="ctr">
                    <a:solidFill>
                      <a:schemeClr val="bg1">
                        <a:lumMod val="85000"/>
                      </a:schemeClr>
                    </a:solidFill>
                  </a:tcPr>
                </a:tc>
                <a:tc>
                  <a:txBody>
                    <a:bodyPr/>
                    <a:lstStyle/>
                    <a:p>
                      <a:pPr algn="ctr"/>
                      <a:r>
                        <a:rPr lang="en-PH" sz="2000" dirty="0"/>
                        <a:t>Municipality</a:t>
                      </a:r>
                    </a:p>
                  </a:txBody>
                  <a:tcPr anchor="ctr">
                    <a:solidFill>
                      <a:schemeClr val="bg1">
                        <a:lumMod val="85000"/>
                      </a:schemeClr>
                    </a:solidFill>
                  </a:tcPr>
                </a:tc>
                <a:tc>
                  <a:txBody>
                    <a:bodyPr/>
                    <a:lstStyle/>
                    <a:p>
                      <a:pPr algn="ctr"/>
                      <a:r>
                        <a:rPr lang="en-PH" sz="2000" dirty="0"/>
                        <a:t>Barangays</a:t>
                      </a:r>
                    </a:p>
                  </a:txBody>
                  <a:tcPr anchor="ctr">
                    <a:solidFill>
                      <a:schemeClr val="bg1">
                        <a:lumMod val="85000"/>
                      </a:schemeClr>
                    </a:solidFill>
                  </a:tcPr>
                </a:tc>
                <a:tc>
                  <a:txBody>
                    <a:bodyPr/>
                    <a:lstStyle/>
                    <a:p>
                      <a:pPr algn="ctr"/>
                      <a:r>
                        <a:rPr lang="en-PH" sz="2000" dirty="0"/>
                        <a:t>Farmers, consumers</a:t>
                      </a:r>
                    </a:p>
                  </a:txBody>
                  <a:tcPr anchor="ctr">
                    <a:solidFill>
                      <a:schemeClr val="bg1">
                        <a:lumMod val="85000"/>
                      </a:schemeClr>
                    </a:solidFill>
                  </a:tcPr>
                </a:tc>
                <a:extLst>
                  <a:ext uri="{0D108BD9-81ED-4DB2-BD59-A6C34878D82A}">
                    <a16:rowId xmlns:a16="http://schemas.microsoft.com/office/drawing/2014/main" val="1409029414"/>
                  </a:ext>
                </a:extLst>
              </a:tr>
            </a:tbl>
          </a:graphicData>
        </a:graphic>
      </p:graphicFrame>
      <p:sp>
        <p:nvSpPr>
          <p:cNvPr id="3" name="TextBox 2">
            <a:extLst>
              <a:ext uri="{FF2B5EF4-FFF2-40B4-BE49-F238E27FC236}">
                <a16:creationId xmlns:a16="http://schemas.microsoft.com/office/drawing/2014/main" id="{75397AD1-0AA8-C7AA-974E-1F76DFE6DF05}"/>
              </a:ext>
            </a:extLst>
          </p:cNvPr>
          <p:cNvSpPr txBox="1"/>
          <p:nvPr/>
        </p:nvSpPr>
        <p:spPr>
          <a:xfrm>
            <a:off x="2976995" y="6123543"/>
            <a:ext cx="6238010" cy="369332"/>
          </a:xfrm>
          <a:prstGeom prst="rect">
            <a:avLst/>
          </a:prstGeom>
          <a:noFill/>
        </p:spPr>
        <p:txBody>
          <a:bodyPr wrap="square" rtlCol="0">
            <a:spAutoFit/>
          </a:bodyPr>
          <a:lstStyle/>
          <a:p>
            <a:r>
              <a:rPr lang="en-US" dirty="0"/>
              <a:t>The “units” will be based on program design and implementation</a:t>
            </a:r>
          </a:p>
        </p:txBody>
      </p:sp>
    </p:spTree>
    <p:extLst>
      <p:ext uri="{BB962C8B-B14F-4D97-AF65-F5344CB8AC3E}">
        <p14:creationId xmlns:p14="http://schemas.microsoft.com/office/powerpoint/2010/main" val="508402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CA96F-EF63-4432-96E7-CF52D53596CF}"/>
              </a:ext>
            </a:extLst>
          </p:cNvPr>
          <p:cNvSpPr>
            <a:spLocks noGrp="1"/>
          </p:cNvSpPr>
          <p:nvPr>
            <p:ph type="title"/>
          </p:nvPr>
        </p:nvSpPr>
        <p:spPr/>
        <p:txBody>
          <a:bodyPr/>
          <a:lstStyle/>
          <a:p>
            <a:r>
              <a:rPr lang="en-PH" dirty="0"/>
              <a:t>Getting the Right Data: Evaluation Question and Outcome Indicators</a:t>
            </a:r>
          </a:p>
        </p:txBody>
      </p:sp>
      <p:sp>
        <p:nvSpPr>
          <p:cNvPr id="5" name="Text Placeholder 4">
            <a:extLst>
              <a:ext uri="{FF2B5EF4-FFF2-40B4-BE49-F238E27FC236}">
                <a16:creationId xmlns:a16="http://schemas.microsoft.com/office/drawing/2014/main" id="{35C57BFB-A2DA-4D8B-8562-3CD0EC1A50D9}"/>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52754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DFA8D3-BD9A-4742-8841-723AAC9BC5A5}"/>
              </a:ext>
            </a:extLst>
          </p:cNvPr>
          <p:cNvSpPr>
            <a:spLocks noGrp="1"/>
          </p:cNvSpPr>
          <p:nvPr>
            <p:ph type="title"/>
          </p:nvPr>
        </p:nvSpPr>
        <p:spPr/>
        <p:txBody>
          <a:bodyPr/>
          <a:lstStyle/>
          <a:p>
            <a:r>
              <a:rPr lang="en-PH" dirty="0"/>
              <a:t>Evaluation Question</a:t>
            </a:r>
          </a:p>
        </p:txBody>
      </p:sp>
      <p:sp>
        <p:nvSpPr>
          <p:cNvPr id="5" name="Content Placeholder 4">
            <a:extLst>
              <a:ext uri="{FF2B5EF4-FFF2-40B4-BE49-F238E27FC236}">
                <a16:creationId xmlns:a16="http://schemas.microsoft.com/office/drawing/2014/main" id="{BA5B2820-B57B-4059-B046-46E84693FA74}"/>
              </a:ext>
            </a:extLst>
          </p:cNvPr>
          <p:cNvSpPr>
            <a:spLocks noGrp="1"/>
          </p:cNvSpPr>
          <p:nvPr>
            <p:ph idx="1"/>
          </p:nvPr>
        </p:nvSpPr>
        <p:spPr/>
        <p:txBody>
          <a:bodyPr>
            <a:normAutofit/>
          </a:bodyPr>
          <a:lstStyle/>
          <a:p>
            <a:pPr>
              <a:spcAft>
                <a:spcPts val="600"/>
              </a:spcAft>
            </a:pPr>
            <a:r>
              <a:rPr lang="en-PH" dirty="0"/>
              <a:t>Impact is the change in outcomes directly attributable to a program</a:t>
            </a:r>
          </a:p>
          <a:p>
            <a:pPr lvl="1">
              <a:spcAft>
                <a:spcPts val="600"/>
              </a:spcAft>
            </a:pPr>
            <a:r>
              <a:rPr lang="en-PH" dirty="0"/>
              <a:t>Need for a well-defined, testable and quantifiable hypothesis</a:t>
            </a:r>
          </a:p>
          <a:p>
            <a:pPr lvl="1">
              <a:spcAft>
                <a:spcPts val="600"/>
              </a:spcAft>
            </a:pPr>
            <a:r>
              <a:rPr lang="en-PH" dirty="0"/>
              <a:t>Data generates evidence to test the hypothesis</a:t>
            </a:r>
          </a:p>
          <a:p>
            <a:pPr>
              <a:spcAft>
                <a:spcPts val="600"/>
              </a:spcAft>
            </a:pPr>
            <a:r>
              <a:rPr lang="en-PH" b="1" dirty="0"/>
              <a:t>But what data should we obtain? The Theory of Change (</a:t>
            </a:r>
            <a:r>
              <a:rPr lang="en-PH" b="1" dirty="0" err="1"/>
              <a:t>ToC</a:t>
            </a:r>
            <a:r>
              <a:rPr lang="en-PH" b="1" dirty="0"/>
              <a:t>) provides guidance:</a:t>
            </a:r>
          </a:p>
          <a:p>
            <a:pPr lvl="1">
              <a:spcAft>
                <a:spcPts val="600"/>
              </a:spcAft>
            </a:pPr>
            <a:r>
              <a:rPr lang="en-PH" dirty="0"/>
              <a:t>The </a:t>
            </a:r>
            <a:r>
              <a:rPr lang="en-PH" dirty="0" err="1"/>
              <a:t>ToC</a:t>
            </a:r>
            <a:r>
              <a:rPr lang="en-PH" dirty="0"/>
              <a:t> reflects contextual information that will lead to the “right data”</a:t>
            </a:r>
          </a:p>
          <a:p>
            <a:pPr lvl="1">
              <a:spcAft>
                <a:spcPts val="600"/>
              </a:spcAft>
            </a:pPr>
            <a:r>
              <a:rPr lang="en-PH" dirty="0"/>
              <a:t>Results chain should be used to identify indicators</a:t>
            </a:r>
          </a:p>
          <a:p>
            <a:pPr lvl="1">
              <a:spcAft>
                <a:spcPts val="600"/>
              </a:spcAft>
            </a:pPr>
            <a:r>
              <a:rPr lang="en-PH" dirty="0"/>
              <a:t>The evaluation question is rooted in the outcomes we want to evaluate</a:t>
            </a:r>
          </a:p>
        </p:txBody>
      </p:sp>
    </p:spTree>
    <p:extLst>
      <p:ext uri="{BB962C8B-B14F-4D97-AF65-F5344CB8AC3E}">
        <p14:creationId xmlns:p14="http://schemas.microsoft.com/office/powerpoint/2010/main" val="413423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AA7A-55F1-45C0-A80B-8296E4A52625}"/>
              </a:ext>
            </a:extLst>
          </p:cNvPr>
          <p:cNvSpPr>
            <a:spLocks noGrp="1"/>
          </p:cNvSpPr>
          <p:nvPr>
            <p:ph type="title"/>
          </p:nvPr>
        </p:nvSpPr>
        <p:spPr/>
        <p:txBody>
          <a:bodyPr/>
          <a:lstStyle/>
          <a:p>
            <a:r>
              <a:rPr lang="en-PH" dirty="0"/>
              <a:t>Results Chain to Evaluation Question</a:t>
            </a:r>
          </a:p>
        </p:txBody>
      </p:sp>
      <p:pic>
        <p:nvPicPr>
          <p:cNvPr id="4" name="Picture 3">
            <a:extLst>
              <a:ext uri="{FF2B5EF4-FFF2-40B4-BE49-F238E27FC236}">
                <a16:creationId xmlns:a16="http://schemas.microsoft.com/office/drawing/2014/main" id="{03483B06-8F6D-497A-913B-3F91D20D8F05}"/>
              </a:ext>
            </a:extLst>
          </p:cNvPr>
          <p:cNvPicPr>
            <a:picLocks noChangeAspect="1"/>
          </p:cNvPicPr>
          <p:nvPr/>
        </p:nvPicPr>
        <p:blipFill>
          <a:blip r:embed="rId2"/>
          <a:stretch>
            <a:fillRect/>
          </a:stretch>
        </p:blipFill>
        <p:spPr>
          <a:xfrm>
            <a:off x="2394445" y="1538244"/>
            <a:ext cx="7018003" cy="4568323"/>
          </a:xfrm>
          <a:prstGeom prst="rect">
            <a:avLst/>
          </a:prstGeom>
        </p:spPr>
      </p:pic>
      <p:sp>
        <p:nvSpPr>
          <p:cNvPr id="5" name="Rectangle 4">
            <a:extLst>
              <a:ext uri="{FF2B5EF4-FFF2-40B4-BE49-F238E27FC236}">
                <a16:creationId xmlns:a16="http://schemas.microsoft.com/office/drawing/2014/main" id="{F642048B-F490-4E50-9B17-1C13ED38A1A1}"/>
              </a:ext>
            </a:extLst>
          </p:cNvPr>
          <p:cNvSpPr/>
          <p:nvPr/>
        </p:nvSpPr>
        <p:spPr>
          <a:xfrm>
            <a:off x="6635692" y="1538243"/>
            <a:ext cx="2776756" cy="45683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TextBox 5">
            <a:extLst>
              <a:ext uri="{FF2B5EF4-FFF2-40B4-BE49-F238E27FC236}">
                <a16:creationId xmlns:a16="http://schemas.microsoft.com/office/drawing/2014/main" id="{DF75CB22-F5EB-4334-843F-04C04BD59DDE}"/>
              </a:ext>
            </a:extLst>
          </p:cNvPr>
          <p:cNvSpPr txBox="1"/>
          <p:nvPr/>
        </p:nvSpPr>
        <p:spPr>
          <a:xfrm>
            <a:off x="2597727" y="6186230"/>
            <a:ext cx="6996545" cy="369332"/>
          </a:xfrm>
          <a:prstGeom prst="rect">
            <a:avLst/>
          </a:prstGeom>
          <a:noFill/>
        </p:spPr>
        <p:txBody>
          <a:bodyPr wrap="square" rtlCol="0">
            <a:spAutoFit/>
          </a:bodyPr>
          <a:lstStyle/>
          <a:p>
            <a:pPr algn="ctr"/>
            <a:r>
              <a:rPr lang="en-PH" dirty="0"/>
              <a:t>Source: Gertler et al. (2016).</a:t>
            </a:r>
          </a:p>
        </p:txBody>
      </p:sp>
      <p:sp>
        <p:nvSpPr>
          <p:cNvPr id="7" name="Rectangle 6">
            <a:extLst>
              <a:ext uri="{FF2B5EF4-FFF2-40B4-BE49-F238E27FC236}">
                <a16:creationId xmlns:a16="http://schemas.microsoft.com/office/drawing/2014/main" id="{8CE6B348-E319-4D3F-98E1-8F5B6CC5464C}"/>
              </a:ext>
            </a:extLst>
          </p:cNvPr>
          <p:cNvSpPr/>
          <p:nvPr/>
        </p:nvSpPr>
        <p:spPr>
          <a:xfrm>
            <a:off x="2417535" y="1538242"/>
            <a:ext cx="4195700" cy="456832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Oval 2">
            <a:extLst>
              <a:ext uri="{FF2B5EF4-FFF2-40B4-BE49-F238E27FC236}">
                <a16:creationId xmlns:a16="http://schemas.microsoft.com/office/drawing/2014/main" id="{2C935630-FED4-428F-9080-54D5201809AD}"/>
              </a:ext>
            </a:extLst>
          </p:cNvPr>
          <p:cNvSpPr/>
          <p:nvPr/>
        </p:nvSpPr>
        <p:spPr>
          <a:xfrm>
            <a:off x="8132618" y="2318327"/>
            <a:ext cx="1242291" cy="8959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43743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4E46-9BB8-4C0A-9253-3B8602ED867F}"/>
              </a:ext>
            </a:extLst>
          </p:cNvPr>
          <p:cNvSpPr>
            <a:spLocks noGrp="1"/>
          </p:cNvSpPr>
          <p:nvPr>
            <p:ph type="title"/>
          </p:nvPr>
        </p:nvSpPr>
        <p:spPr/>
        <p:txBody>
          <a:bodyPr/>
          <a:lstStyle/>
          <a:p>
            <a:r>
              <a:rPr lang="en-PH" dirty="0"/>
              <a:t>Evaluation Question</a:t>
            </a:r>
          </a:p>
        </p:txBody>
      </p:sp>
      <p:sp>
        <p:nvSpPr>
          <p:cNvPr id="3" name="Content Placeholder 2">
            <a:extLst>
              <a:ext uri="{FF2B5EF4-FFF2-40B4-BE49-F238E27FC236}">
                <a16:creationId xmlns:a16="http://schemas.microsoft.com/office/drawing/2014/main" id="{B9CF4C95-9715-4C2B-8E9A-DB539C737B0B}"/>
              </a:ext>
            </a:extLst>
          </p:cNvPr>
          <p:cNvSpPr>
            <a:spLocks noGrp="1"/>
          </p:cNvSpPr>
          <p:nvPr>
            <p:ph idx="1"/>
          </p:nvPr>
        </p:nvSpPr>
        <p:spPr/>
        <p:txBody>
          <a:bodyPr>
            <a:normAutofit/>
          </a:bodyPr>
          <a:lstStyle/>
          <a:p>
            <a:pPr>
              <a:spcAft>
                <a:spcPts val="600"/>
              </a:spcAft>
            </a:pPr>
            <a:r>
              <a:rPr lang="en-PH" dirty="0"/>
              <a:t>Two types of evaluation questions:</a:t>
            </a:r>
          </a:p>
          <a:p>
            <a:pPr lvl="1">
              <a:spcAft>
                <a:spcPts val="600"/>
              </a:spcAft>
            </a:pPr>
            <a:r>
              <a:rPr lang="en-PH" b="1" dirty="0"/>
              <a:t>First Generation</a:t>
            </a:r>
            <a:r>
              <a:rPr lang="en-PH" dirty="0"/>
              <a:t>: Is the program effective in changing outcomes of interest? </a:t>
            </a:r>
          </a:p>
          <a:p>
            <a:pPr lvl="1">
              <a:spcAft>
                <a:spcPts val="600"/>
              </a:spcAft>
            </a:pPr>
            <a:r>
              <a:rPr lang="en-PH" b="1" dirty="0"/>
              <a:t>Second Generation</a:t>
            </a:r>
            <a:r>
              <a:rPr lang="en-PH" dirty="0"/>
              <a:t>: Which program modality is the most effective or cost-effective in changing an outcome of interest?</a:t>
            </a:r>
          </a:p>
          <a:p>
            <a:pPr>
              <a:spcAft>
                <a:spcPts val="600"/>
              </a:spcAft>
            </a:pPr>
            <a:r>
              <a:rPr lang="en-PH" dirty="0"/>
              <a:t>There is often a natural progression in going from first generation to second generation questions</a:t>
            </a:r>
          </a:p>
          <a:p>
            <a:pPr lvl="1">
              <a:spcAft>
                <a:spcPts val="600"/>
              </a:spcAft>
            </a:pPr>
            <a:r>
              <a:rPr lang="en-PH" dirty="0"/>
              <a:t>Initially, we want to ascertain and establish that a program works</a:t>
            </a:r>
          </a:p>
          <a:p>
            <a:pPr lvl="1">
              <a:spcAft>
                <a:spcPts val="600"/>
              </a:spcAft>
            </a:pPr>
            <a:r>
              <a:rPr lang="en-PH" dirty="0"/>
              <a:t>We then advance its effectiveness to see which modality works best</a:t>
            </a:r>
          </a:p>
          <a:p>
            <a:pPr>
              <a:spcAft>
                <a:spcPts val="600"/>
              </a:spcAft>
            </a:pPr>
            <a:r>
              <a:rPr lang="en-PH" b="1" dirty="0"/>
              <a:t>Example: Did the CCT increase household food expenditures by 5%?</a:t>
            </a:r>
          </a:p>
          <a:p>
            <a:pPr>
              <a:spcAft>
                <a:spcPts val="600"/>
              </a:spcAft>
            </a:pPr>
            <a:endParaRPr lang="en-PH" dirty="0"/>
          </a:p>
        </p:txBody>
      </p:sp>
    </p:spTree>
    <p:extLst>
      <p:ext uri="{BB962C8B-B14F-4D97-AF65-F5344CB8AC3E}">
        <p14:creationId xmlns:p14="http://schemas.microsoft.com/office/powerpoint/2010/main" val="39171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F922-D635-4285-AB71-8CD30D062104}"/>
              </a:ext>
            </a:extLst>
          </p:cNvPr>
          <p:cNvSpPr>
            <a:spLocks noGrp="1"/>
          </p:cNvSpPr>
          <p:nvPr>
            <p:ph type="title"/>
          </p:nvPr>
        </p:nvSpPr>
        <p:spPr/>
        <p:txBody>
          <a:bodyPr/>
          <a:lstStyle/>
          <a:p>
            <a:r>
              <a:rPr lang="en-PH" dirty="0"/>
              <a:t>Objectives</a:t>
            </a:r>
          </a:p>
        </p:txBody>
      </p:sp>
      <p:sp>
        <p:nvSpPr>
          <p:cNvPr id="3" name="Content Placeholder 2">
            <a:extLst>
              <a:ext uri="{FF2B5EF4-FFF2-40B4-BE49-F238E27FC236}">
                <a16:creationId xmlns:a16="http://schemas.microsoft.com/office/drawing/2014/main" id="{DE873B16-BAEC-4AB0-A9BD-A0281DB89CB0}"/>
              </a:ext>
            </a:extLst>
          </p:cNvPr>
          <p:cNvSpPr>
            <a:spLocks noGrp="1"/>
          </p:cNvSpPr>
          <p:nvPr>
            <p:ph idx="1"/>
          </p:nvPr>
        </p:nvSpPr>
        <p:spPr/>
        <p:txBody>
          <a:bodyPr>
            <a:normAutofit/>
          </a:bodyPr>
          <a:lstStyle/>
          <a:p>
            <a:pPr>
              <a:spcAft>
                <a:spcPts val="600"/>
              </a:spcAft>
            </a:pPr>
            <a:r>
              <a:rPr lang="en-PH" b="1" dirty="0"/>
              <a:t>WHY, WHAT and HOW </a:t>
            </a:r>
            <a:r>
              <a:rPr lang="en-PH" dirty="0"/>
              <a:t>of data collection in Impact Evaluation:</a:t>
            </a:r>
          </a:p>
          <a:p>
            <a:pPr lvl="1">
              <a:spcAft>
                <a:spcPts val="600"/>
              </a:spcAft>
            </a:pPr>
            <a:r>
              <a:rPr lang="en-PH" dirty="0"/>
              <a:t>Why do we need data to conduct rigorous evaluations?</a:t>
            </a:r>
          </a:p>
          <a:p>
            <a:pPr lvl="1">
              <a:spcAft>
                <a:spcPts val="600"/>
              </a:spcAft>
            </a:pPr>
            <a:r>
              <a:rPr lang="en-PH" dirty="0"/>
              <a:t>What data points do we need to estimate impact?</a:t>
            </a:r>
          </a:p>
          <a:p>
            <a:pPr lvl="1">
              <a:spcAft>
                <a:spcPts val="600"/>
              </a:spcAft>
            </a:pPr>
            <a:r>
              <a:rPr lang="en-PH" dirty="0"/>
              <a:t>How should data be collected to ensure validity?</a:t>
            </a:r>
          </a:p>
          <a:p>
            <a:pPr>
              <a:spcAft>
                <a:spcPts val="600"/>
              </a:spcAft>
            </a:pPr>
            <a:r>
              <a:rPr lang="en-PH" dirty="0"/>
              <a:t>Discuss the procedures and tools to collect high-quality data (e.g. data collection methods, instruments, sources)</a:t>
            </a:r>
          </a:p>
          <a:p>
            <a:pPr>
              <a:spcAft>
                <a:spcPts val="600"/>
              </a:spcAft>
            </a:pPr>
            <a:r>
              <a:rPr lang="en-PH" dirty="0"/>
              <a:t>Ensures that: (</a:t>
            </a:r>
            <a:r>
              <a:rPr lang="en-PH" dirty="0" err="1"/>
              <a:t>i</a:t>
            </a:r>
            <a:r>
              <a:rPr lang="en-PH" dirty="0"/>
              <a:t>) we are measuring the right outcomes and predictors, and (ii) we have enough data to arrive at an impact estimate</a:t>
            </a:r>
          </a:p>
        </p:txBody>
      </p:sp>
    </p:spTree>
    <p:extLst>
      <p:ext uri="{BB962C8B-B14F-4D97-AF65-F5344CB8AC3E}">
        <p14:creationId xmlns:p14="http://schemas.microsoft.com/office/powerpoint/2010/main" val="3542070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D93-1F0E-48C5-AFFF-DA3353F14D38}"/>
              </a:ext>
            </a:extLst>
          </p:cNvPr>
          <p:cNvSpPr>
            <a:spLocks noGrp="1"/>
          </p:cNvSpPr>
          <p:nvPr>
            <p:ph type="title"/>
          </p:nvPr>
        </p:nvSpPr>
        <p:spPr/>
        <p:txBody>
          <a:bodyPr/>
          <a:lstStyle/>
          <a:p>
            <a:r>
              <a:rPr lang="en-PH" dirty="0"/>
              <a:t>Results Chain to Evaluation Question</a:t>
            </a:r>
          </a:p>
        </p:txBody>
      </p:sp>
      <p:sp>
        <p:nvSpPr>
          <p:cNvPr id="3" name="Content Placeholder 2">
            <a:extLst>
              <a:ext uri="{FF2B5EF4-FFF2-40B4-BE49-F238E27FC236}">
                <a16:creationId xmlns:a16="http://schemas.microsoft.com/office/drawing/2014/main" id="{8C96DEED-D053-4223-A620-C1A72C2D85C1}"/>
              </a:ext>
            </a:extLst>
          </p:cNvPr>
          <p:cNvSpPr>
            <a:spLocks noGrp="1"/>
          </p:cNvSpPr>
          <p:nvPr>
            <p:ph idx="1"/>
          </p:nvPr>
        </p:nvSpPr>
        <p:spPr>
          <a:xfrm>
            <a:off x="838200" y="1825625"/>
            <a:ext cx="10515600" cy="4533230"/>
          </a:xfrm>
        </p:spPr>
        <p:txBody>
          <a:bodyPr>
            <a:normAutofit/>
          </a:bodyPr>
          <a:lstStyle/>
          <a:p>
            <a:pPr>
              <a:spcAft>
                <a:spcPts val="600"/>
              </a:spcAft>
            </a:pPr>
            <a:r>
              <a:rPr lang="en-PH" dirty="0"/>
              <a:t>What are the </a:t>
            </a:r>
            <a:r>
              <a:rPr lang="en-PH" b="1" dirty="0"/>
              <a:t>inputs</a:t>
            </a:r>
            <a:r>
              <a:rPr lang="en-PH" i="1" dirty="0"/>
              <a:t>?</a:t>
            </a:r>
          </a:p>
          <a:p>
            <a:pPr lvl="1">
              <a:spcAft>
                <a:spcPts val="600"/>
              </a:spcAft>
            </a:pPr>
            <a:r>
              <a:rPr lang="en-PH" dirty="0"/>
              <a:t>These are the resources at the disposal of the project</a:t>
            </a:r>
          </a:p>
          <a:p>
            <a:pPr lvl="1">
              <a:spcAft>
                <a:spcPts val="600"/>
              </a:spcAft>
            </a:pPr>
            <a:r>
              <a:rPr lang="en-PH" dirty="0"/>
              <a:t>May include human resources, financial resources, and physical assets</a:t>
            </a:r>
          </a:p>
          <a:p>
            <a:pPr>
              <a:spcAft>
                <a:spcPts val="600"/>
              </a:spcAft>
            </a:pPr>
            <a:r>
              <a:rPr lang="en-PH" dirty="0"/>
              <a:t>What are the program </a:t>
            </a:r>
            <a:r>
              <a:rPr lang="en-PH" b="1" dirty="0"/>
              <a:t>activities</a:t>
            </a:r>
            <a:r>
              <a:rPr lang="en-PH" dirty="0"/>
              <a:t>?</a:t>
            </a:r>
          </a:p>
          <a:p>
            <a:pPr lvl="1">
              <a:spcAft>
                <a:spcPts val="600"/>
              </a:spcAft>
            </a:pPr>
            <a:r>
              <a:rPr lang="en-PH" dirty="0"/>
              <a:t>These are the actions, processes, and work performed to transform inputs into outputs</a:t>
            </a:r>
          </a:p>
          <a:p>
            <a:pPr>
              <a:spcAft>
                <a:spcPts val="600"/>
              </a:spcAft>
            </a:pPr>
            <a:r>
              <a:rPr lang="en-PH" dirty="0"/>
              <a:t>What are the </a:t>
            </a:r>
            <a:r>
              <a:rPr lang="en-PH" b="1" dirty="0"/>
              <a:t>outputs</a:t>
            </a:r>
            <a:r>
              <a:rPr lang="en-PH" dirty="0"/>
              <a:t>?</a:t>
            </a:r>
          </a:p>
          <a:p>
            <a:pPr lvl="1">
              <a:spcAft>
                <a:spcPts val="600"/>
              </a:spcAft>
            </a:pPr>
            <a:r>
              <a:rPr lang="en-PH" dirty="0"/>
              <a:t>These are the tangible goods and services that the activities produce</a:t>
            </a:r>
          </a:p>
          <a:p>
            <a:pPr marL="0" indent="0">
              <a:spcAft>
                <a:spcPts val="600"/>
              </a:spcAft>
              <a:buNone/>
            </a:pPr>
            <a:endParaRPr lang="en-PH" dirty="0"/>
          </a:p>
          <a:p>
            <a:pPr>
              <a:spcAft>
                <a:spcPts val="600"/>
              </a:spcAft>
            </a:pPr>
            <a:endParaRPr lang="en-PH" i="1" dirty="0"/>
          </a:p>
        </p:txBody>
      </p:sp>
    </p:spTree>
    <p:extLst>
      <p:ext uri="{BB962C8B-B14F-4D97-AF65-F5344CB8AC3E}">
        <p14:creationId xmlns:p14="http://schemas.microsoft.com/office/powerpoint/2010/main" val="395814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D93-1F0E-48C5-AFFF-DA3353F14D38}"/>
              </a:ext>
            </a:extLst>
          </p:cNvPr>
          <p:cNvSpPr>
            <a:spLocks noGrp="1"/>
          </p:cNvSpPr>
          <p:nvPr>
            <p:ph type="title"/>
          </p:nvPr>
        </p:nvSpPr>
        <p:spPr/>
        <p:txBody>
          <a:bodyPr/>
          <a:lstStyle/>
          <a:p>
            <a:r>
              <a:rPr lang="en-PH" dirty="0"/>
              <a:t>Results Chain to Evaluation Question</a:t>
            </a:r>
          </a:p>
        </p:txBody>
      </p:sp>
      <p:sp>
        <p:nvSpPr>
          <p:cNvPr id="3" name="Content Placeholder 2">
            <a:extLst>
              <a:ext uri="{FF2B5EF4-FFF2-40B4-BE49-F238E27FC236}">
                <a16:creationId xmlns:a16="http://schemas.microsoft.com/office/drawing/2014/main" id="{8C96DEED-D053-4223-A620-C1A72C2D85C1}"/>
              </a:ext>
            </a:extLst>
          </p:cNvPr>
          <p:cNvSpPr>
            <a:spLocks noGrp="1"/>
          </p:cNvSpPr>
          <p:nvPr>
            <p:ph idx="1"/>
          </p:nvPr>
        </p:nvSpPr>
        <p:spPr>
          <a:xfrm>
            <a:off x="838200" y="1825625"/>
            <a:ext cx="10515600" cy="4533230"/>
          </a:xfrm>
        </p:spPr>
        <p:txBody>
          <a:bodyPr>
            <a:normAutofit/>
          </a:bodyPr>
          <a:lstStyle/>
          <a:p>
            <a:pPr>
              <a:spcAft>
                <a:spcPts val="600"/>
              </a:spcAft>
            </a:pPr>
            <a:r>
              <a:rPr lang="en-PH" dirty="0"/>
              <a:t>What are the </a:t>
            </a:r>
            <a:r>
              <a:rPr lang="en-PH" b="1" dirty="0"/>
              <a:t>outcomes</a:t>
            </a:r>
            <a:r>
              <a:rPr lang="en-PH" dirty="0"/>
              <a:t>?</a:t>
            </a:r>
          </a:p>
          <a:p>
            <a:pPr lvl="1">
              <a:spcAft>
                <a:spcPts val="600"/>
              </a:spcAft>
            </a:pPr>
            <a:r>
              <a:rPr lang="en-US" dirty="0"/>
              <a:t>Immediate results likely to be achieved once the beneficiary population uses the project outputs (</a:t>
            </a:r>
            <a:r>
              <a:rPr lang="en-US" i="1" dirty="0"/>
              <a:t>short-term outcomes</a:t>
            </a:r>
            <a:r>
              <a:rPr lang="en-US" dirty="0"/>
              <a:t>)</a:t>
            </a:r>
            <a:endParaRPr lang="en-PH" dirty="0"/>
          </a:p>
          <a:p>
            <a:pPr lvl="1">
              <a:spcAft>
                <a:spcPts val="600"/>
              </a:spcAft>
            </a:pPr>
            <a:r>
              <a:rPr lang="en-PH" dirty="0"/>
              <a:t>We also consider </a:t>
            </a:r>
            <a:r>
              <a:rPr lang="en-PH" i="1" dirty="0"/>
              <a:t>medium-term </a:t>
            </a:r>
            <a:r>
              <a:rPr lang="en-PH" dirty="0"/>
              <a:t>and </a:t>
            </a:r>
            <a:r>
              <a:rPr lang="en-PH" i="1" dirty="0"/>
              <a:t>long-term outcomes</a:t>
            </a:r>
            <a:endParaRPr lang="en-PH" dirty="0"/>
          </a:p>
          <a:p>
            <a:pPr lvl="1">
              <a:spcAft>
                <a:spcPts val="600"/>
              </a:spcAft>
            </a:pPr>
            <a:r>
              <a:rPr lang="en-PH" dirty="0"/>
              <a:t>Unit of analysis determines the level at which we’ll measure outcomes</a:t>
            </a:r>
          </a:p>
          <a:p>
            <a:pPr>
              <a:spcAft>
                <a:spcPts val="600"/>
              </a:spcAft>
            </a:pPr>
            <a:r>
              <a:rPr lang="en-PH" dirty="0"/>
              <a:t>Collectively, </a:t>
            </a:r>
            <a:r>
              <a:rPr lang="en-PH" b="1" dirty="0"/>
              <a:t>the short, medium, and long-term outcomes are the results</a:t>
            </a:r>
            <a:r>
              <a:rPr lang="en-PH" b="1" i="1" dirty="0"/>
              <a:t> </a:t>
            </a:r>
            <a:r>
              <a:rPr lang="en-PH" b="1" dirty="0"/>
              <a:t>we want to measure</a:t>
            </a:r>
            <a:r>
              <a:rPr lang="en-PH" dirty="0"/>
              <a:t> </a:t>
            </a:r>
          </a:p>
          <a:p>
            <a:pPr lvl="1">
              <a:spcAft>
                <a:spcPts val="600"/>
              </a:spcAft>
            </a:pPr>
            <a:r>
              <a:rPr lang="en-PH" dirty="0"/>
              <a:t>Results are not directly under the control of the implementing agency</a:t>
            </a:r>
          </a:p>
          <a:p>
            <a:pPr lvl="1">
              <a:spcAft>
                <a:spcPts val="600"/>
              </a:spcAft>
            </a:pPr>
            <a:r>
              <a:rPr lang="en-PH" dirty="0"/>
              <a:t>Results are also dependent on behavioral changes by beneficiaries</a:t>
            </a:r>
          </a:p>
        </p:txBody>
      </p:sp>
    </p:spTree>
    <p:extLst>
      <p:ext uri="{BB962C8B-B14F-4D97-AF65-F5344CB8AC3E}">
        <p14:creationId xmlns:p14="http://schemas.microsoft.com/office/powerpoint/2010/main" val="8490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9EB8-F6B6-4A18-8A6E-461F4B63A6EA}"/>
              </a:ext>
            </a:extLst>
          </p:cNvPr>
          <p:cNvSpPr>
            <a:spLocks noGrp="1"/>
          </p:cNvSpPr>
          <p:nvPr>
            <p:ph type="title"/>
          </p:nvPr>
        </p:nvSpPr>
        <p:spPr/>
        <p:txBody>
          <a:bodyPr/>
          <a:lstStyle/>
          <a:p>
            <a:r>
              <a:rPr lang="en-PH" dirty="0"/>
              <a:t>Selecting Outcome Indicators</a:t>
            </a:r>
          </a:p>
        </p:txBody>
      </p:sp>
      <p:sp>
        <p:nvSpPr>
          <p:cNvPr id="3" name="Content Placeholder 2">
            <a:extLst>
              <a:ext uri="{FF2B5EF4-FFF2-40B4-BE49-F238E27FC236}">
                <a16:creationId xmlns:a16="http://schemas.microsoft.com/office/drawing/2014/main" id="{8F2CECA8-903E-417C-B7E2-F8BADF877ECB}"/>
              </a:ext>
            </a:extLst>
          </p:cNvPr>
          <p:cNvSpPr>
            <a:spLocks noGrp="1"/>
          </p:cNvSpPr>
          <p:nvPr>
            <p:ph idx="1"/>
          </p:nvPr>
        </p:nvSpPr>
        <p:spPr>
          <a:xfrm>
            <a:off x="838200" y="1825625"/>
            <a:ext cx="10515600" cy="4667250"/>
          </a:xfrm>
        </p:spPr>
        <p:txBody>
          <a:bodyPr>
            <a:normAutofit/>
          </a:bodyPr>
          <a:lstStyle/>
          <a:p>
            <a:pPr>
              <a:spcAft>
                <a:spcPts val="600"/>
              </a:spcAft>
            </a:pPr>
            <a:r>
              <a:rPr lang="en-PH" dirty="0"/>
              <a:t>The outcome indicators will be the criteria for success of a program</a:t>
            </a:r>
          </a:p>
          <a:p>
            <a:pPr>
              <a:spcAft>
                <a:spcPts val="600"/>
              </a:spcAft>
            </a:pPr>
            <a:r>
              <a:rPr lang="en-PH" dirty="0"/>
              <a:t>Outcome indicators should be </a:t>
            </a:r>
            <a:r>
              <a:rPr lang="en-PH" b="1" dirty="0"/>
              <a:t>SMART:</a:t>
            </a:r>
          </a:p>
          <a:p>
            <a:pPr lvl="1">
              <a:spcAft>
                <a:spcPts val="600"/>
              </a:spcAft>
            </a:pPr>
            <a:r>
              <a:rPr lang="en-PH" b="1" dirty="0"/>
              <a:t>Specific</a:t>
            </a:r>
            <a:r>
              <a:rPr lang="en-PH" dirty="0"/>
              <a:t> – the information should be well specified and is not vague</a:t>
            </a:r>
          </a:p>
          <a:p>
            <a:pPr lvl="1">
              <a:spcAft>
                <a:spcPts val="600"/>
              </a:spcAft>
            </a:pPr>
            <a:r>
              <a:rPr lang="en-PH" b="1" dirty="0"/>
              <a:t>Measurable</a:t>
            </a:r>
            <a:r>
              <a:rPr lang="en-PH" dirty="0"/>
              <a:t> – the information can be readily obtained </a:t>
            </a:r>
          </a:p>
          <a:p>
            <a:pPr lvl="1">
              <a:spcAft>
                <a:spcPts val="600"/>
              </a:spcAft>
            </a:pPr>
            <a:r>
              <a:rPr lang="en-PH" b="1" dirty="0"/>
              <a:t>Attributable</a:t>
            </a:r>
            <a:r>
              <a:rPr lang="en-PH" dirty="0"/>
              <a:t> – the indicator is linked to the implementation of the program</a:t>
            </a:r>
          </a:p>
          <a:p>
            <a:pPr lvl="1">
              <a:spcAft>
                <a:spcPts val="600"/>
              </a:spcAft>
            </a:pPr>
            <a:r>
              <a:rPr lang="en-PH" b="1" dirty="0"/>
              <a:t>Realistic</a:t>
            </a:r>
            <a:r>
              <a:rPr lang="en-PH" dirty="0"/>
              <a:t> – the information can be obtained in a timely manner, at a reasonable frequency and at a reasonable cost</a:t>
            </a:r>
          </a:p>
          <a:p>
            <a:pPr lvl="1">
              <a:spcAft>
                <a:spcPts val="600"/>
              </a:spcAft>
            </a:pPr>
            <a:r>
              <a:rPr lang="en-PH" b="1" dirty="0"/>
              <a:t>Targeted</a:t>
            </a:r>
            <a:r>
              <a:rPr lang="en-PH" dirty="0"/>
              <a:t> – the indicator applies to the targeted population</a:t>
            </a:r>
          </a:p>
        </p:txBody>
      </p:sp>
    </p:spTree>
    <p:extLst>
      <p:ext uri="{BB962C8B-B14F-4D97-AF65-F5344CB8AC3E}">
        <p14:creationId xmlns:p14="http://schemas.microsoft.com/office/powerpoint/2010/main" val="4082432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DCBD-D625-4CD8-8F2C-38439942A54B}"/>
              </a:ext>
            </a:extLst>
          </p:cNvPr>
          <p:cNvSpPr>
            <a:spLocks noGrp="1"/>
          </p:cNvSpPr>
          <p:nvPr>
            <p:ph type="title"/>
          </p:nvPr>
        </p:nvSpPr>
        <p:spPr/>
        <p:txBody>
          <a:bodyPr/>
          <a:lstStyle/>
          <a:p>
            <a:r>
              <a:rPr lang="en-PH" dirty="0"/>
              <a:t>Selecting Implementation Indicators</a:t>
            </a:r>
          </a:p>
        </p:txBody>
      </p:sp>
      <p:sp>
        <p:nvSpPr>
          <p:cNvPr id="3" name="Content Placeholder 2">
            <a:extLst>
              <a:ext uri="{FF2B5EF4-FFF2-40B4-BE49-F238E27FC236}">
                <a16:creationId xmlns:a16="http://schemas.microsoft.com/office/drawing/2014/main" id="{1F516332-0022-4A6D-BCB9-34C13790740E}"/>
              </a:ext>
            </a:extLst>
          </p:cNvPr>
          <p:cNvSpPr>
            <a:spLocks noGrp="1"/>
          </p:cNvSpPr>
          <p:nvPr>
            <p:ph idx="1"/>
          </p:nvPr>
        </p:nvSpPr>
        <p:spPr>
          <a:xfrm>
            <a:off x="838200" y="1825624"/>
            <a:ext cx="10515600" cy="4591953"/>
          </a:xfrm>
        </p:spPr>
        <p:txBody>
          <a:bodyPr>
            <a:normAutofit/>
          </a:bodyPr>
          <a:lstStyle/>
          <a:p>
            <a:pPr>
              <a:spcAft>
                <a:spcPts val="600"/>
              </a:spcAft>
            </a:pPr>
            <a:r>
              <a:rPr lang="en-PH" dirty="0"/>
              <a:t>Implementation indicators should also be identified at every stage of the results chain. Implementation indicators ensure that:</a:t>
            </a:r>
          </a:p>
          <a:p>
            <a:pPr lvl="1">
              <a:spcAft>
                <a:spcPts val="600"/>
              </a:spcAft>
            </a:pPr>
            <a:r>
              <a:rPr lang="en-PH" dirty="0"/>
              <a:t>The program inputs were actually available to the implementing agency</a:t>
            </a:r>
          </a:p>
          <a:p>
            <a:pPr lvl="1">
              <a:spcAft>
                <a:spcPts val="600"/>
              </a:spcAft>
            </a:pPr>
            <a:r>
              <a:rPr lang="en-PH" dirty="0"/>
              <a:t>The program activities were carried out as planned</a:t>
            </a:r>
          </a:p>
          <a:p>
            <a:pPr lvl="1">
              <a:spcAft>
                <a:spcPts val="600"/>
              </a:spcAft>
            </a:pPr>
            <a:r>
              <a:rPr lang="en-PH" dirty="0"/>
              <a:t>The outputs were delivered on time and on target to the identified beneficiaries</a:t>
            </a:r>
          </a:p>
          <a:p>
            <a:pPr>
              <a:spcAft>
                <a:spcPts val="600"/>
              </a:spcAft>
            </a:pPr>
            <a:r>
              <a:rPr lang="en-PH" dirty="0"/>
              <a:t>Implementation indicators will provide context on why the predicted/intended impact was realized (or wasn’t realized)</a:t>
            </a:r>
          </a:p>
          <a:p>
            <a:pPr lvl="1">
              <a:spcAft>
                <a:spcPts val="600"/>
              </a:spcAft>
            </a:pPr>
            <a:r>
              <a:rPr lang="en-PH" b="1" dirty="0"/>
              <a:t>If the inputs, activities and outputs were not delivered as planned, can we accurately judge the effectiveness of an intervention?</a:t>
            </a:r>
          </a:p>
          <a:p>
            <a:pPr marL="0" indent="0">
              <a:buNone/>
            </a:pPr>
            <a:endParaRPr lang="en-PH" dirty="0"/>
          </a:p>
        </p:txBody>
      </p:sp>
    </p:spTree>
    <p:extLst>
      <p:ext uri="{BB962C8B-B14F-4D97-AF65-F5344CB8AC3E}">
        <p14:creationId xmlns:p14="http://schemas.microsoft.com/office/powerpoint/2010/main" val="59435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AA7A-55F1-45C0-A80B-8296E4A52625}"/>
              </a:ext>
            </a:extLst>
          </p:cNvPr>
          <p:cNvSpPr>
            <a:spLocks noGrp="1"/>
          </p:cNvSpPr>
          <p:nvPr>
            <p:ph type="title"/>
          </p:nvPr>
        </p:nvSpPr>
        <p:spPr/>
        <p:txBody>
          <a:bodyPr/>
          <a:lstStyle/>
          <a:p>
            <a:r>
              <a:rPr lang="en-PH" dirty="0"/>
              <a:t>Performance Indicators</a:t>
            </a:r>
          </a:p>
        </p:txBody>
      </p:sp>
      <p:pic>
        <p:nvPicPr>
          <p:cNvPr id="4" name="Picture 3">
            <a:extLst>
              <a:ext uri="{FF2B5EF4-FFF2-40B4-BE49-F238E27FC236}">
                <a16:creationId xmlns:a16="http://schemas.microsoft.com/office/drawing/2014/main" id="{03483B06-8F6D-497A-913B-3F91D20D8F05}"/>
              </a:ext>
            </a:extLst>
          </p:cNvPr>
          <p:cNvPicPr>
            <a:picLocks noChangeAspect="1"/>
          </p:cNvPicPr>
          <p:nvPr/>
        </p:nvPicPr>
        <p:blipFill>
          <a:blip r:embed="rId2"/>
          <a:stretch>
            <a:fillRect/>
          </a:stretch>
        </p:blipFill>
        <p:spPr>
          <a:xfrm>
            <a:off x="2394445" y="1538244"/>
            <a:ext cx="7018003" cy="4568323"/>
          </a:xfrm>
          <a:prstGeom prst="rect">
            <a:avLst/>
          </a:prstGeom>
        </p:spPr>
      </p:pic>
      <p:sp>
        <p:nvSpPr>
          <p:cNvPr id="5" name="Rectangle 4">
            <a:extLst>
              <a:ext uri="{FF2B5EF4-FFF2-40B4-BE49-F238E27FC236}">
                <a16:creationId xmlns:a16="http://schemas.microsoft.com/office/drawing/2014/main" id="{F642048B-F490-4E50-9B17-1C13ED38A1A1}"/>
              </a:ext>
            </a:extLst>
          </p:cNvPr>
          <p:cNvSpPr/>
          <p:nvPr/>
        </p:nvSpPr>
        <p:spPr>
          <a:xfrm>
            <a:off x="6635692" y="1538243"/>
            <a:ext cx="2776756" cy="45683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TextBox 5">
            <a:extLst>
              <a:ext uri="{FF2B5EF4-FFF2-40B4-BE49-F238E27FC236}">
                <a16:creationId xmlns:a16="http://schemas.microsoft.com/office/drawing/2014/main" id="{DF75CB22-F5EB-4334-843F-04C04BD59DDE}"/>
              </a:ext>
            </a:extLst>
          </p:cNvPr>
          <p:cNvSpPr txBox="1"/>
          <p:nvPr/>
        </p:nvSpPr>
        <p:spPr>
          <a:xfrm>
            <a:off x="2597727" y="6186230"/>
            <a:ext cx="6996545" cy="369332"/>
          </a:xfrm>
          <a:prstGeom prst="rect">
            <a:avLst/>
          </a:prstGeom>
          <a:noFill/>
        </p:spPr>
        <p:txBody>
          <a:bodyPr wrap="square" rtlCol="0">
            <a:spAutoFit/>
          </a:bodyPr>
          <a:lstStyle/>
          <a:p>
            <a:pPr algn="ctr"/>
            <a:r>
              <a:rPr lang="en-PH" dirty="0"/>
              <a:t>Source: Gertler et al. (2016).</a:t>
            </a:r>
          </a:p>
        </p:txBody>
      </p:sp>
      <p:sp>
        <p:nvSpPr>
          <p:cNvPr id="7" name="Rectangle 6">
            <a:extLst>
              <a:ext uri="{FF2B5EF4-FFF2-40B4-BE49-F238E27FC236}">
                <a16:creationId xmlns:a16="http://schemas.microsoft.com/office/drawing/2014/main" id="{8CE6B348-E319-4D3F-98E1-8F5B6CC5464C}"/>
              </a:ext>
            </a:extLst>
          </p:cNvPr>
          <p:cNvSpPr/>
          <p:nvPr/>
        </p:nvSpPr>
        <p:spPr>
          <a:xfrm>
            <a:off x="2417535" y="1538242"/>
            <a:ext cx="4195700" cy="456832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Oval 7">
            <a:extLst>
              <a:ext uri="{FF2B5EF4-FFF2-40B4-BE49-F238E27FC236}">
                <a16:creationId xmlns:a16="http://schemas.microsoft.com/office/drawing/2014/main" id="{F3D8F329-CC08-4D88-B2CB-5E032390153F}"/>
              </a:ext>
            </a:extLst>
          </p:cNvPr>
          <p:cNvSpPr/>
          <p:nvPr/>
        </p:nvSpPr>
        <p:spPr>
          <a:xfrm>
            <a:off x="8147065" y="2332619"/>
            <a:ext cx="1153952" cy="143120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690207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3DC8C-9FD1-459A-9995-FF0CC52DFDC4}"/>
              </a:ext>
            </a:extLst>
          </p:cNvPr>
          <p:cNvSpPr>
            <a:spLocks noGrp="1"/>
          </p:cNvSpPr>
          <p:nvPr>
            <p:ph type="title"/>
          </p:nvPr>
        </p:nvSpPr>
        <p:spPr/>
        <p:txBody>
          <a:bodyPr/>
          <a:lstStyle/>
          <a:p>
            <a:r>
              <a:rPr lang="en-PH" dirty="0"/>
              <a:t>Checklist: Getting the Right Data</a:t>
            </a:r>
          </a:p>
        </p:txBody>
      </p:sp>
      <p:sp>
        <p:nvSpPr>
          <p:cNvPr id="3" name="Content Placeholder 2">
            <a:extLst>
              <a:ext uri="{FF2B5EF4-FFF2-40B4-BE49-F238E27FC236}">
                <a16:creationId xmlns:a16="http://schemas.microsoft.com/office/drawing/2014/main" id="{6DB844F5-EF6A-46A1-9D98-F703EFC4604B}"/>
              </a:ext>
            </a:extLst>
          </p:cNvPr>
          <p:cNvSpPr>
            <a:spLocks noGrp="1"/>
          </p:cNvSpPr>
          <p:nvPr>
            <p:ph idx="1"/>
          </p:nvPr>
        </p:nvSpPr>
        <p:spPr/>
        <p:txBody>
          <a:bodyPr>
            <a:normAutofit/>
          </a:bodyPr>
          <a:lstStyle/>
          <a:p>
            <a:pPr>
              <a:spcAft>
                <a:spcPts val="600"/>
              </a:spcAft>
            </a:pPr>
            <a:r>
              <a:rPr lang="en-PH" dirty="0"/>
              <a:t>Are the indicators, especially on results, aligned with the </a:t>
            </a:r>
            <a:r>
              <a:rPr lang="en-PH" dirty="0" err="1"/>
              <a:t>ToC</a:t>
            </a:r>
            <a:r>
              <a:rPr lang="en-PH" dirty="0"/>
              <a:t>?</a:t>
            </a:r>
          </a:p>
          <a:p>
            <a:pPr>
              <a:spcAft>
                <a:spcPts val="600"/>
              </a:spcAft>
            </a:pPr>
            <a:r>
              <a:rPr lang="en-PH" dirty="0"/>
              <a:t>Are the indicators SMART?</a:t>
            </a:r>
          </a:p>
          <a:p>
            <a:pPr>
              <a:spcAft>
                <a:spcPts val="600"/>
              </a:spcAft>
            </a:pPr>
            <a:r>
              <a:rPr lang="en-PH" dirty="0"/>
              <a:t>What is the data source for each indicator? (e.g. survey, administrative data, data from a previous study)</a:t>
            </a:r>
          </a:p>
          <a:p>
            <a:pPr>
              <a:spcAft>
                <a:spcPts val="600"/>
              </a:spcAft>
            </a:pPr>
            <a:r>
              <a:rPr lang="en-PH" dirty="0"/>
              <a:t>Who will collect the performance data? </a:t>
            </a:r>
          </a:p>
          <a:p>
            <a:pPr lvl="1">
              <a:spcAft>
                <a:spcPts val="600"/>
              </a:spcAft>
            </a:pPr>
            <a:r>
              <a:rPr lang="en-PH" dirty="0"/>
              <a:t>What resources will be required to collect said data?</a:t>
            </a:r>
          </a:p>
          <a:p>
            <a:pPr lvl="1">
              <a:spcAft>
                <a:spcPts val="600"/>
              </a:spcAft>
            </a:pPr>
            <a:r>
              <a:rPr lang="en-PH" dirty="0"/>
              <a:t>Who will clean, interpret, and report the data? </a:t>
            </a:r>
          </a:p>
          <a:p>
            <a:pPr lvl="1">
              <a:spcAft>
                <a:spcPts val="600"/>
              </a:spcAft>
            </a:pPr>
            <a:r>
              <a:rPr lang="en-PH" dirty="0"/>
              <a:t>Who will store, manage and document the data?</a:t>
            </a:r>
          </a:p>
          <a:p>
            <a:pPr>
              <a:spcAft>
                <a:spcPts val="600"/>
              </a:spcAft>
            </a:pPr>
            <a:endParaRPr lang="en-PH" dirty="0"/>
          </a:p>
        </p:txBody>
      </p:sp>
    </p:spTree>
    <p:extLst>
      <p:ext uri="{BB962C8B-B14F-4D97-AF65-F5344CB8AC3E}">
        <p14:creationId xmlns:p14="http://schemas.microsoft.com/office/powerpoint/2010/main" val="32735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61E02A-A907-4680-8BC0-6A0FC10218A9}"/>
              </a:ext>
            </a:extLst>
          </p:cNvPr>
          <p:cNvSpPr>
            <a:spLocks noGrp="1"/>
          </p:cNvSpPr>
          <p:nvPr>
            <p:ph type="title"/>
          </p:nvPr>
        </p:nvSpPr>
        <p:spPr/>
        <p:txBody>
          <a:bodyPr/>
          <a:lstStyle/>
          <a:p>
            <a:r>
              <a:rPr lang="en-PH" dirty="0"/>
              <a:t>Toy Example: Evaluating the Impact of a New Math curriculum</a:t>
            </a:r>
          </a:p>
        </p:txBody>
      </p:sp>
      <p:sp>
        <p:nvSpPr>
          <p:cNvPr id="5" name="Text Placeholder 4">
            <a:extLst>
              <a:ext uri="{FF2B5EF4-FFF2-40B4-BE49-F238E27FC236}">
                <a16:creationId xmlns:a16="http://schemas.microsoft.com/office/drawing/2014/main" id="{2C3B2D0B-5331-48F0-AED0-21EEB513F357}"/>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982886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35D8-C125-4ED1-AD7B-19A424201B66}"/>
              </a:ext>
            </a:extLst>
          </p:cNvPr>
          <p:cNvSpPr>
            <a:spLocks noGrp="1"/>
          </p:cNvSpPr>
          <p:nvPr>
            <p:ph type="title"/>
          </p:nvPr>
        </p:nvSpPr>
        <p:spPr/>
        <p:txBody>
          <a:bodyPr/>
          <a:lstStyle/>
          <a:p>
            <a:r>
              <a:rPr lang="en-PH" dirty="0"/>
              <a:t>Impact Evaluation Scenario</a:t>
            </a:r>
          </a:p>
        </p:txBody>
      </p:sp>
      <p:sp>
        <p:nvSpPr>
          <p:cNvPr id="3" name="Content Placeholder 2">
            <a:extLst>
              <a:ext uri="{FF2B5EF4-FFF2-40B4-BE49-F238E27FC236}">
                <a16:creationId xmlns:a16="http://schemas.microsoft.com/office/drawing/2014/main" id="{63591027-9832-443C-A958-B163605001E8}"/>
              </a:ext>
            </a:extLst>
          </p:cNvPr>
          <p:cNvSpPr>
            <a:spLocks noGrp="1"/>
          </p:cNvSpPr>
          <p:nvPr>
            <p:ph idx="1"/>
          </p:nvPr>
        </p:nvSpPr>
        <p:spPr/>
        <p:txBody>
          <a:bodyPr/>
          <a:lstStyle/>
          <a:p>
            <a:pPr marL="0" indent="0" algn="just">
              <a:buNone/>
            </a:pPr>
            <a:r>
              <a:rPr lang="en-US" b="1" dirty="0"/>
              <a:t>Scenario</a:t>
            </a:r>
            <a:r>
              <a:rPr lang="en-US" dirty="0"/>
              <a:t>: The Department of Education is thinking of revamping the High School Mathematics curriculum. This curriculum is supposed to improve students’ performance </a:t>
            </a:r>
            <a:r>
              <a:rPr lang="en-PH" dirty="0"/>
              <a:t>on standardized mathematics tests, </a:t>
            </a:r>
            <a:r>
              <a:rPr lang="en-US" dirty="0"/>
              <a:t>and ultimately, improve students’ ability to complete high school, access better jobs, and earn higher incomes. For teachers, the revamped Math curriculum is also supposed to be easier to deliver. </a:t>
            </a:r>
            <a:endParaRPr lang="en-PH" dirty="0"/>
          </a:p>
        </p:txBody>
      </p:sp>
    </p:spTree>
    <p:extLst>
      <p:ext uri="{BB962C8B-B14F-4D97-AF65-F5344CB8AC3E}">
        <p14:creationId xmlns:p14="http://schemas.microsoft.com/office/powerpoint/2010/main" val="3559435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9511-D510-4C9D-AA00-15A2CFC84CEB}"/>
              </a:ext>
            </a:extLst>
          </p:cNvPr>
          <p:cNvSpPr>
            <a:spLocks noGrp="1"/>
          </p:cNvSpPr>
          <p:nvPr>
            <p:ph type="title"/>
          </p:nvPr>
        </p:nvSpPr>
        <p:spPr/>
        <p:txBody>
          <a:bodyPr/>
          <a:lstStyle/>
          <a:p>
            <a:r>
              <a:rPr lang="en-PH" dirty="0"/>
              <a:t>Identifying the “Units” of Evaluation</a:t>
            </a:r>
          </a:p>
        </p:txBody>
      </p:sp>
      <p:sp>
        <p:nvSpPr>
          <p:cNvPr id="3" name="Content Placeholder 2">
            <a:extLst>
              <a:ext uri="{FF2B5EF4-FFF2-40B4-BE49-F238E27FC236}">
                <a16:creationId xmlns:a16="http://schemas.microsoft.com/office/drawing/2014/main" id="{6583477D-98D7-44A4-9F73-C4623AEC2F60}"/>
              </a:ext>
            </a:extLst>
          </p:cNvPr>
          <p:cNvSpPr>
            <a:spLocks noGrp="1"/>
          </p:cNvSpPr>
          <p:nvPr>
            <p:ph idx="1"/>
          </p:nvPr>
        </p:nvSpPr>
        <p:spPr/>
        <p:txBody>
          <a:bodyPr/>
          <a:lstStyle/>
          <a:p>
            <a:r>
              <a:rPr lang="en-PH" dirty="0"/>
              <a:t>Units of evaluation should be based on the program design</a:t>
            </a:r>
          </a:p>
        </p:txBody>
      </p:sp>
      <p:graphicFrame>
        <p:nvGraphicFramePr>
          <p:cNvPr id="4" name="Table 3">
            <a:extLst>
              <a:ext uri="{FF2B5EF4-FFF2-40B4-BE49-F238E27FC236}">
                <a16:creationId xmlns:a16="http://schemas.microsoft.com/office/drawing/2014/main" id="{1653E24B-A028-415F-949B-6FC786296C72}"/>
              </a:ext>
            </a:extLst>
          </p:cNvPr>
          <p:cNvGraphicFramePr>
            <a:graphicFrameLocks noGrp="1"/>
          </p:cNvGraphicFramePr>
          <p:nvPr>
            <p:extLst>
              <p:ext uri="{D42A27DB-BD31-4B8C-83A1-F6EECF244321}">
                <p14:modId xmlns:p14="http://schemas.microsoft.com/office/powerpoint/2010/main" val="295261337"/>
              </p:ext>
            </p:extLst>
          </p:nvPr>
        </p:nvGraphicFramePr>
        <p:xfrm>
          <a:off x="1082962" y="2648527"/>
          <a:ext cx="10190020" cy="3423368"/>
        </p:xfrm>
        <a:graphic>
          <a:graphicData uri="http://schemas.openxmlformats.org/drawingml/2006/table">
            <a:tbl>
              <a:tblPr firstRow="1" bandRow="1">
                <a:tableStyleId>{5940675A-B579-460E-94D1-54222C63F5DA}</a:tableStyleId>
              </a:tblPr>
              <a:tblGrid>
                <a:gridCol w="2547505">
                  <a:extLst>
                    <a:ext uri="{9D8B030D-6E8A-4147-A177-3AD203B41FA5}">
                      <a16:colId xmlns:a16="http://schemas.microsoft.com/office/drawing/2014/main" val="66084940"/>
                    </a:ext>
                  </a:extLst>
                </a:gridCol>
                <a:gridCol w="2547505">
                  <a:extLst>
                    <a:ext uri="{9D8B030D-6E8A-4147-A177-3AD203B41FA5}">
                      <a16:colId xmlns:a16="http://schemas.microsoft.com/office/drawing/2014/main" val="2350283022"/>
                    </a:ext>
                  </a:extLst>
                </a:gridCol>
                <a:gridCol w="2547505">
                  <a:extLst>
                    <a:ext uri="{9D8B030D-6E8A-4147-A177-3AD203B41FA5}">
                      <a16:colId xmlns:a16="http://schemas.microsoft.com/office/drawing/2014/main" val="2592873687"/>
                    </a:ext>
                  </a:extLst>
                </a:gridCol>
                <a:gridCol w="2547505">
                  <a:extLst>
                    <a:ext uri="{9D8B030D-6E8A-4147-A177-3AD203B41FA5}">
                      <a16:colId xmlns:a16="http://schemas.microsoft.com/office/drawing/2014/main" val="3205303193"/>
                    </a:ext>
                  </a:extLst>
                </a:gridCol>
              </a:tblGrid>
              <a:tr h="461352">
                <a:tc>
                  <a:txBody>
                    <a:bodyPr/>
                    <a:lstStyle/>
                    <a:p>
                      <a:pPr algn="ctr"/>
                      <a:r>
                        <a:rPr lang="en-PH" sz="2000" b="1" dirty="0"/>
                        <a:t>Program</a:t>
                      </a:r>
                    </a:p>
                  </a:txBody>
                  <a:tcPr anchor="ctr">
                    <a:solidFill>
                      <a:schemeClr val="bg1">
                        <a:lumMod val="85000"/>
                      </a:schemeClr>
                    </a:solidFill>
                  </a:tcPr>
                </a:tc>
                <a:tc>
                  <a:txBody>
                    <a:bodyPr/>
                    <a:lstStyle/>
                    <a:p>
                      <a:pPr algn="ctr"/>
                      <a:r>
                        <a:rPr lang="en-PH" sz="2000" b="1" dirty="0"/>
                        <a:t>Unit of Assignment</a:t>
                      </a:r>
                    </a:p>
                  </a:txBody>
                  <a:tcPr anchor="ctr">
                    <a:solidFill>
                      <a:schemeClr val="bg1">
                        <a:lumMod val="85000"/>
                      </a:schemeClr>
                    </a:solidFill>
                  </a:tcPr>
                </a:tc>
                <a:tc>
                  <a:txBody>
                    <a:bodyPr/>
                    <a:lstStyle/>
                    <a:p>
                      <a:pPr algn="ctr"/>
                      <a:r>
                        <a:rPr lang="en-PH" sz="2000" b="1" dirty="0"/>
                        <a:t>Unit of Treatment</a:t>
                      </a:r>
                    </a:p>
                  </a:txBody>
                  <a:tcPr anchor="ctr">
                    <a:solidFill>
                      <a:schemeClr val="bg1">
                        <a:lumMod val="85000"/>
                      </a:schemeClr>
                    </a:solidFill>
                  </a:tcPr>
                </a:tc>
                <a:tc>
                  <a:txBody>
                    <a:bodyPr/>
                    <a:lstStyle/>
                    <a:p>
                      <a:pPr algn="ctr"/>
                      <a:r>
                        <a:rPr lang="en-PH" sz="2000" b="1" dirty="0"/>
                        <a:t>Unit of Analysis</a:t>
                      </a:r>
                    </a:p>
                  </a:txBody>
                  <a:tcPr anchor="ctr">
                    <a:solidFill>
                      <a:schemeClr val="bg1">
                        <a:lumMod val="85000"/>
                      </a:schemeClr>
                    </a:solidFill>
                  </a:tcPr>
                </a:tc>
                <a:extLst>
                  <a:ext uri="{0D108BD9-81ED-4DB2-BD59-A6C34878D82A}">
                    <a16:rowId xmlns:a16="http://schemas.microsoft.com/office/drawing/2014/main" val="1555304350"/>
                  </a:ext>
                </a:extLst>
              </a:tr>
              <a:tr h="736976">
                <a:tc>
                  <a:txBody>
                    <a:bodyPr/>
                    <a:lstStyle/>
                    <a:p>
                      <a:pPr algn="ctr"/>
                      <a:r>
                        <a:rPr lang="en-PH" sz="2000" dirty="0"/>
                        <a:t>New Mathematics Curriculum</a:t>
                      </a:r>
                    </a:p>
                  </a:txBody>
                  <a:tcPr anchor="ctr"/>
                </a:tc>
                <a:tc>
                  <a:txBody>
                    <a:bodyPr/>
                    <a:lstStyle/>
                    <a:p>
                      <a:pPr algn="ctr"/>
                      <a:r>
                        <a:rPr lang="en-PH" sz="2000" dirty="0"/>
                        <a:t>Provinces</a:t>
                      </a:r>
                    </a:p>
                  </a:txBody>
                  <a:tcPr anchor="ctr"/>
                </a:tc>
                <a:tc>
                  <a:txBody>
                    <a:bodyPr/>
                    <a:lstStyle/>
                    <a:p>
                      <a:pPr algn="ctr"/>
                      <a:r>
                        <a:rPr lang="en-PH" sz="2000" dirty="0"/>
                        <a:t>Schools</a:t>
                      </a:r>
                    </a:p>
                  </a:txBody>
                  <a:tcPr anchor="ctr"/>
                </a:tc>
                <a:tc>
                  <a:txBody>
                    <a:bodyPr/>
                    <a:lstStyle/>
                    <a:p>
                      <a:pPr algn="ctr"/>
                      <a:r>
                        <a:rPr lang="en-PH" sz="2000" dirty="0"/>
                        <a:t>Teachers and children</a:t>
                      </a:r>
                    </a:p>
                  </a:txBody>
                  <a:tcPr anchor="ctr"/>
                </a:tc>
                <a:extLst>
                  <a:ext uri="{0D108BD9-81ED-4DB2-BD59-A6C34878D82A}">
                    <a16:rowId xmlns:a16="http://schemas.microsoft.com/office/drawing/2014/main" val="2105292251"/>
                  </a:ext>
                </a:extLst>
              </a:tr>
              <a:tr h="736976">
                <a:tc>
                  <a:txBody>
                    <a:bodyPr/>
                    <a:lstStyle/>
                    <a:p>
                      <a:pPr algn="ctr"/>
                      <a:endParaRPr lang="en-PH" sz="2000" dirty="0"/>
                    </a:p>
                  </a:txBody>
                  <a:tcPr anchor="ctr">
                    <a:solidFill>
                      <a:schemeClr val="bg1">
                        <a:lumMod val="85000"/>
                      </a:schemeClr>
                    </a:solidFill>
                  </a:tcPr>
                </a:tc>
                <a:tc>
                  <a:txBody>
                    <a:bodyPr/>
                    <a:lstStyle/>
                    <a:p>
                      <a:pPr algn="ctr"/>
                      <a:r>
                        <a:rPr lang="en-PH" sz="2000" i="1" dirty="0"/>
                        <a:t>Treatment is piloted to the 20% poorest villages identified by the implementing agency</a:t>
                      </a:r>
                    </a:p>
                  </a:txBody>
                  <a:tcPr anchor="ctr">
                    <a:solidFill>
                      <a:schemeClr val="bg1">
                        <a:lumMod val="85000"/>
                      </a:schemeClr>
                    </a:solidFill>
                  </a:tcPr>
                </a:tc>
                <a:tc>
                  <a:txBody>
                    <a:bodyPr/>
                    <a:lstStyle/>
                    <a:p>
                      <a:pPr algn="ctr"/>
                      <a:r>
                        <a:rPr lang="en-PH" sz="2000" i="1" dirty="0"/>
                        <a:t>Treatment is delivered to schools as learning materials and training are provided there</a:t>
                      </a:r>
                    </a:p>
                  </a:txBody>
                  <a:tcPr anchor="ctr">
                    <a:solidFill>
                      <a:schemeClr val="bg1">
                        <a:lumMod val="85000"/>
                      </a:schemeClr>
                    </a:solidFill>
                  </a:tcPr>
                </a:tc>
                <a:tc>
                  <a:txBody>
                    <a:bodyPr/>
                    <a:lstStyle/>
                    <a:p>
                      <a:pPr algn="ctr"/>
                      <a:r>
                        <a:rPr lang="en-PH" sz="2000" i="1" dirty="0"/>
                        <a:t>Treatment is supposed to improve the education and social mobility outcomes of children; teachers should have an easier administrative load</a:t>
                      </a:r>
                    </a:p>
                  </a:txBody>
                  <a:tcPr anchor="ctr">
                    <a:solidFill>
                      <a:schemeClr val="bg1">
                        <a:lumMod val="85000"/>
                      </a:schemeClr>
                    </a:solidFill>
                  </a:tcPr>
                </a:tc>
                <a:extLst>
                  <a:ext uri="{0D108BD9-81ED-4DB2-BD59-A6C34878D82A}">
                    <a16:rowId xmlns:a16="http://schemas.microsoft.com/office/drawing/2014/main" val="1814160017"/>
                  </a:ext>
                </a:extLst>
              </a:tr>
            </a:tbl>
          </a:graphicData>
        </a:graphic>
      </p:graphicFrame>
    </p:spTree>
    <p:extLst>
      <p:ext uri="{BB962C8B-B14F-4D97-AF65-F5344CB8AC3E}">
        <p14:creationId xmlns:p14="http://schemas.microsoft.com/office/powerpoint/2010/main" val="2028258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AD52-6345-4013-A399-27D3BC64B8DA}"/>
              </a:ext>
            </a:extLst>
          </p:cNvPr>
          <p:cNvSpPr>
            <a:spLocks noGrp="1"/>
          </p:cNvSpPr>
          <p:nvPr>
            <p:ph type="title"/>
          </p:nvPr>
        </p:nvSpPr>
        <p:spPr/>
        <p:txBody>
          <a:bodyPr/>
          <a:lstStyle/>
          <a:p>
            <a:r>
              <a:rPr lang="en-PH" dirty="0"/>
              <a:t>Evaluation Problem</a:t>
            </a:r>
          </a:p>
        </p:txBody>
      </p:sp>
      <p:sp>
        <p:nvSpPr>
          <p:cNvPr id="3" name="Content Placeholder 2">
            <a:extLst>
              <a:ext uri="{FF2B5EF4-FFF2-40B4-BE49-F238E27FC236}">
                <a16:creationId xmlns:a16="http://schemas.microsoft.com/office/drawing/2014/main" id="{561DD4BF-A8A8-4B76-A861-2B8E27C9C4C5}"/>
              </a:ext>
            </a:extLst>
          </p:cNvPr>
          <p:cNvSpPr>
            <a:spLocks noGrp="1"/>
          </p:cNvSpPr>
          <p:nvPr>
            <p:ph idx="1"/>
          </p:nvPr>
        </p:nvSpPr>
        <p:spPr/>
        <p:txBody>
          <a:bodyPr/>
          <a:lstStyle/>
          <a:p>
            <a:pPr>
              <a:spcAft>
                <a:spcPts val="600"/>
              </a:spcAft>
            </a:pPr>
            <a:r>
              <a:rPr lang="en-PH" b="1" dirty="0"/>
              <a:t>What would have been the learning outcomes of the (same) student-beneficiaries had they studied under the old Math curriculum?</a:t>
            </a:r>
          </a:p>
          <a:p>
            <a:pPr>
              <a:spcAft>
                <a:spcPts val="600"/>
              </a:spcAft>
            </a:pPr>
            <a:r>
              <a:rPr lang="en-PH" dirty="0"/>
              <a:t>Again, the counterfactual cannot be observed. An observation unit cannot have simultaneous existences</a:t>
            </a:r>
          </a:p>
          <a:p>
            <a:pPr>
              <a:spcAft>
                <a:spcPts val="600"/>
              </a:spcAft>
            </a:pPr>
            <a:r>
              <a:rPr lang="en-PH" dirty="0"/>
              <a:t>Solution: we estimate the counterfactual with sample data</a:t>
            </a:r>
          </a:p>
        </p:txBody>
      </p:sp>
    </p:spTree>
    <p:extLst>
      <p:ext uri="{BB962C8B-B14F-4D97-AF65-F5344CB8AC3E}">
        <p14:creationId xmlns:p14="http://schemas.microsoft.com/office/powerpoint/2010/main" val="268316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1B4F-4975-4777-AE59-AC46C168BF38}"/>
              </a:ext>
            </a:extLst>
          </p:cNvPr>
          <p:cNvSpPr>
            <a:spLocks noGrp="1"/>
          </p:cNvSpPr>
          <p:nvPr>
            <p:ph type="title"/>
          </p:nvPr>
        </p:nvSpPr>
        <p:spPr/>
        <p:txBody>
          <a:bodyPr/>
          <a:lstStyle/>
          <a:p>
            <a:r>
              <a:rPr lang="en-PH" dirty="0"/>
              <a:t>Outline for Today</a:t>
            </a:r>
          </a:p>
        </p:txBody>
      </p:sp>
      <p:sp>
        <p:nvSpPr>
          <p:cNvPr id="3" name="Content Placeholder 2">
            <a:extLst>
              <a:ext uri="{FF2B5EF4-FFF2-40B4-BE49-F238E27FC236}">
                <a16:creationId xmlns:a16="http://schemas.microsoft.com/office/drawing/2014/main" id="{20F557C7-021C-414D-A5E1-C671794B6C23}"/>
              </a:ext>
            </a:extLst>
          </p:cNvPr>
          <p:cNvSpPr>
            <a:spLocks noGrp="1"/>
          </p:cNvSpPr>
          <p:nvPr>
            <p:ph idx="1"/>
          </p:nvPr>
        </p:nvSpPr>
        <p:spPr>
          <a:xfrm>
            <a:off x="838200" y="1825625"/>
            <a:ext cx="10515600" cy="4667250"/>
          </a:xfrm>
        </p:spPr>
        <p:txBody>
          <a:bodyPr>
            <a:normAutofit/>
          </a:bodyPr>
          <a:lstStyle/>
          <a:p>
            <a:pPr marL="514350" indent="-514350">
              <a:spcAft>
                <a:spcPts val="600"/>
              </a:spcAft>
              <a:buFont typeface="+mj-lt"/>
              <a:buAutoNum type="arabicPeriod"/>
            </a:pPr>
            <a:r>
              <a:rPr lang="en-PH" dirty="0"/>
              <a:t>Motivation: role of data in impact evaluation</a:t>
            </a:r>
          </a:p>
          <a:p>
            <a:pPr marL="514350" indent="-514350">
              <a:spcAft>
                <a:spcPts val="600"/>
              </a:spcAft>
              <a:buFont typeface="+mj-lt"/>
              <a:buAutoNum type="arabicPeriod"/>
            </a:pPr>
            <a:r>
              <a:rPr lang="en-PH" dirty="0"/>
              <a:t>Unit of Assignment, Treatment, and Analysis</a:t>
            </a:r>
          </a:p>
          <a:p>
            <a:pPr marL="514350" indent="-514350">
              <a:spcAft>
                <a:spcPts val="600"/>
              </a:spcAft>
              <a:buFont typeface="+mj-lt"/>
              <a:buAutoNum type="arabicPeriod"/>
            </a:pPr>
            <a:r>
              <a:rPr lang="en-PH" dirty="0"/>
              <a:t>Evaluation Question and Performance Indicators </a:t>
            </a:r>
          </a:p>
          <a:p>
            <a:pPr marL="514350" indent="-514350">
              <a:spcAft>
                <a:spcPts val="600"/>
              </a:spcAft>
              <a:buFont typeface="+mj-lt"/>
              <a:buAutoNum type="arabicPeriod"/>
            </a:pPr>
            <a:r>
              <a:rPr lang="en-PH" dirty="0">
                <a:highlight>
                  <a:srgbClr val="FFFF00"/>
                </a:highlight>
              </a:rPr>
              <a:t>Toy Example: </a:t>
            </a:r>
            <a:r>
              <a:rPr lang="en-PH" i="1" dirty="0">
                <a:highlight>
                  <a:srgbClr val="FFFF00"/>
                </a:highlight>
              </a:rPr>
              <a:t>New Math Curriculum</a:t>
            </a:r>
            <a:endParaRPr lang="en-PH" dirty="0">
              <a:highlight>
                <a:srgbClr val="FFFF00"/>
              </a:highlight>
            </a:endParaRPr>
          </a:p>
          <a:p>
            <a:pPr marL="514350" indent="-514350">
              <a:spcAft>
                <a:spcPts val="600"/>
              </a:spcAft>
              <a:buFont typeface="+mj-lt"/>
              <a:buAutoNum type="arabicPeriod"/>
            </a:pPr>
            <a:r>
              <a:rPr lang="en-PH" dirty="0"/>
              <a:t>Data Collection and Sampling Design</a:t>
            </a:r>
          </a:p>
          <a:p>
            <a:pPr marL="514350" indent="-514350">
              <a:spcAft>
                <a:spcPts val="600"/>
              </a:spcAft>
              <a:buFont typeface="+mj-lt"/>
              <a:buAutoNum type="arabicPeriod"/>
            </a:pPr>
            <a:r>
              <a:rPr lang="en-PH" dirty="0"/>
              <a:t>Data Management</a:t>
            </a:r>
          </a:p>
          <a:p>
            <a:pPr marL="514350" indent="-514350">
              <a:spcAft>
                <a:spcPts val="600"/>
              </a:spcAft>
              <a:buFont typeface="+mj-lt"/>
              <a:buAutoNum type="arabicPeriod"/>
            </a:pPr>
            <a:r>
              <a:rPr lang="en-PH" dirty="0"/>
              <a:t>Data Required for Different Impact Measures (if time permits)</a:t>
            </a:r>
          </a:p>
          <a:p>
            <a:pPr marL="514350" indent="-514350">
              <a:spcAft>
                <a:spcPts val="600"/>
              </a:spcAft>
              <a:buFont typeface="+mj-lt"/>
              <a:buAutoNum type="arabicPeriod"/>
            </a:pPr>
            <a:r>
              <a:rPr lang="en-PH" dirty="0">
                <a:highlight>
                  <a:srgbClr val="FFFF00"/>
                </a:highlight>
              </a:rPr>
              <a:t>Case Study: </a:t>
            </a:r>
            <a:r>
              <a:rPr lang="en-PH" i="1" dirty="0">
                <a:highlight>
                  <a:srgbClr val="FFFF00"/>
                </a:highlight>
              </a:rPr>
              <a:t>School-Based Feeding Program </a:t>
            </a:r>
            <a:r>
              <a:rPr lang="en-PH" dirty="0">
                <a:highlight>
                  <a:srgbClr val="FFFF00"/>
                </a:highlight>
              </a:rPr>
              <a:t>(</a:t>
            </a:r>
            <a:r>
              <a:rPr lang="en-PH" dirty="0" err="1">
                <a:highlight>
                  <a:srgbClr val="FFFF00"/>
                </a:highlight>
              </a:rPr>
              <a:t>Tabunda</a:t>
            </a:r>
            <a:r>
              <a:rPr lang="en-PH" dirty="0">
                <a:highlight>
                  <a:srgbClr val="FFFF00"/>
                </a:highlight>
              </a:rPr>
              <a:t> et al., 2016)</a:t>
            </a:r>
          </a:p>
        </p:txBody>
      </p:sp>
    </p:spTree>
    <p:extLst>
      <p:ext uri="{BB962C8B-B14F-4D97-AF65-F5344CB8AC3E}">
        <p14:creationId xmlns:p14="http://schemas.microsoft.com/office/powerpoint/2010/main" val="593527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CA3FE-A595-4D0E-8D3C-E1F36E4F5A0D}"/>
              </a:ext>
            </a:extLst>
          </p:cNvPr>
          <p:cNvSpPr>
            <a:spLocks noGrp="1"/>
          </p:cNvSpPr>
          <p:nvPr>
            <p:ph type="title"/>
          </p:nvPr>
        </p:nvSpPr>
        <p:spPr/>
        <p:txBody>
          <a:bodyPr/>
          <a:lstStyle/>
          <a:p>
            <a:r>
              <a:rPr lang="en-PH" dirty="0"/>
              <a:t>Results Chain to Evaluation Question</a:t>
            </a:r>
          </a:p>
        </p:txBody>
      </p:sp>
      <p:graphicFrame>
        <p:nvGraphicFramePr>
          <p:cNvPr id="4" name="Table 3">
            <a:extLst>
              <a:ext uri="{FF2B5EF4-FFF2-40B4-BE49-F238E27FC236}">
                <a16:creationId xmlns:a16="http://schemas.microsoft.com/office/drawing/2014/main" id="{73004BA2-71B5-4E5C-A19E-34F3FE2EE75A}"/>
              </a:ext>
            </a:extLst>
          </p:cNvPr>
          <p:cNvGraphicFramePr>
            <a:graphicFrameLocks noGrp="1"/>
          </p:cNvGraphicFramePr>
          <p:nvPr>
            <p:extLst>
              <p:ext uri="{D42A27DB-BD31-4B8C-83A1-F6EECF244321}">
                <p14:modId xmlns:p14="http://schemas.microsoft.com/office/powerpoint/2010/main" val="1367706238"/>
              </p:ext>
            </p:extLst>
          </p:nvPr>
        </p:nvGraphicFramePr>
        <p:xfrm>
          <a:off x="1364610" y="1514518"/>
          <a:ext cx="9462780" cy="5157357"/>
        </p:xfrm>
        <a:graphic>
          <a:graphicData uri="http://schemas.openxmlformats.org/drawingml/2006/table">
            <a:tbl>
              <a:tblPr firstRow="1" bandRow="1">
                <a:tableStyleId>{5940675A-B579-460E-94D1-54222C63F5DA}</a:tableStyleId>
              </a:tblPr>
              <a:tblGrid>
                <a:gridCol w="1892556">
                  <a:extLst>
                    <a:ext uri="{9D8B030D-6E8A-4147-A177-3AD203B41FA5}">
                      <a16:colId xmlns:a16="http://schemas.microsoft.com/office/drawing/2014/main" val="1431452726"/>
                    </a:ext>
                  </a:extLst>
                </a:gridCol>
                <a:gridCol w="1892556">
                  <a:extLst>
                    <a:ext uri="{9D8B030D-6E8A-4147-A177-3AD203B41FA5}">
                      <a16:colId xmlns:a16="http://schemas.microsoft.com/office/drawing/2014/main" val="1107554607"/>
                    </a:ext>
                  </a:extLst>
                </a:gridCol>
                <a:gridCol w="1892556">
                  <a:extLst>
                    <a:ext uri="{9D8B030D-6E8A-4147-A177-3AD203B41FA5}">
                      <a16:colId xmlns:a16="http://schemas.microsoft.com/office/drawing/2014/main" val="2878970537"/>
                    </a:ext>
                  </a:extLst>
                </a:gridCol>
                <a:gridCol w="1892556">
                  <a:extLst>
                    <a:ext uri="{9D8B030D-6E8A-4147-A177-3AD203B41FA5}">
                      <a16:colId xmlns:a16="http://schemas.microsoft.com/office/drawing/2014/main" val="2252276967"/>
                    </a:ext>
                  </a:extLst>
                </a:gridCol>
                <a:gridCol w="1892556">
                  <a:extLst>
                    <a:ext uri="{9D8B030D-6E8A-4147-A177-3AD203B41FA5}">
                      <a16:colId xmlns:a16="http://schemas.microsoft.com/office/drawing/2014/main" val="4127428732"/>
                    </a:ext>
                  </a:extLst>
                </a:gridCol>
              </a:tblGrid>
              <a:tr h="1133997">
                <a:tc>
                  <a:txBody>
                    <a:bodyPr/>
                    <a:lstStyle/>
                    <a:p>
                      <a:pPr algn="ctr"/>
                      <a:r>
                        <a:rPr lang="en-PH" b="1" dirty="0">
                          <a:solidFill>
                            <a:sysClr val="windowText" lastClr="000000"/>
                          </a:solidFill>
                        </a:rPr>
                        <a:t>Inputs</a:t>
                      </a:r>
                    </a:p>
                  </a:txBody>
                  <a:tcPr anchor="ctr">
                    <a:solidFill>
                      <a:schemeClr val="bg1">
                        <a:lumMod val="85000"/>
                      </a:schemeClr>
                    </a:solidFill>
                  </a:tcPr>
                </a:tc>
                <a:tc>
                  <a:txBody>
                    <a:bodyPr/>
                    <a:lstStyle/>
                    <a:p>
                      <a:pPr algn="ctr"/>
                      <a:r>
                        <a:rPr lang="en-PH" b="1" dirty="0">
                          <a:solidFill>
                            <a:sysClr val="windowText" lastClr="000000"/>
                          </a:solidFill>
                        </a:rPr>
                        <a:t>Activities</a:t>
                      </a:r>
                    </a:p>
                  </a:txBody>
                  <a:tcPr anchor="ctr">
                    <a:solidFill>
                      <a:schemeClr val="bg1">
                        <a:lumMod val="85000"/>
                      </a:schemeClr>
                    </a:solidFill>
                  </a:tcPr>
                </a:tc>
                <a:tc>
                  <a:txBody>
                    <a:bodyPr/>
                    <a:lstStyle/>
                    <a:p>
                      <a:pPr algn="ctr"/>
                      <a:r>
                        <a:rPr lang="en-PH" b="1" dirty="0">
                          <a:solidFill>
                            <a:sysClr val="windowText" lastClr="000000"/>
                          </a:solidFill>
                        </a:rPr>
                        <a:t>Outputs</a:t>
                      </a:r>
                    </a:p>
                  </a:txBody>
                  <a:tcPr anchor="ctr">
                    <a:solidFill>
                      <a:schemeClr val="bg1">
                        <a:lumMod val="85000"/>
                      </a:schemeClr>
                    </a:solidFill>
                  </a:tcPr>
                </a:tc>
                <a:tc>
                  <a:txBody>
                    <a:bodyPr/>
                    <a:lstStyle/>
                    <a:p>
                      <a:pPr algn="ctr"/>
                      <a:r>
                        <a:rPr lang="en-PH" b="1" dirty="0">
                          <a:solidFill>
                            <a:sysClr val="windowText" lastClr="000000"/>
                          </a:solidFill>
                        </a:rPr>
                        <a:t>Outcomes</a:t>
                      </a:r>
                    </a:p>
                    <a:p>
                      <a:pPr algn="ctr"/>
                      <a:r>
                        <a:rPr lang="en-PH" b="1" dirty="0">
                          <a:solidFill>
                            <a:sysClr val="windowText" lastClr="000000"/>
                          </a:solidFill>
                        </a:rPr>
                        <a:t>(Short and Medium-Term)</a:t>
                      </a:r>
                    </a:p>
                  </a:txBody>
                  <a:tcPr anchor="ctr">
                    <a:solidFill>
                      <a:schemeClr val="bg1">
                        <a:lumMod val="85000"/>
                      </a:schemeClr>
                    </a:solidFill>
                  </a:tcPr>
                </a:tc>
                <a:tc>
                  <a:txBody>
                    <a:bodyPr/>
                    <a:lstStyle/>
                    <a:p>
                      <a:pPr algn="ctr"/>
                      <a:r>
                        <a:rPr lang="en-PH" b="1" dirty="0">
                          <a:solidFill>
                            <a:sysClr val="windowText" lastClr="000000"/>
                          </a:solidFill>
                        </a:rPr>
                        <a:t>Final Outcomes</a:t>
                      </a:r>
                    </a:p>
                  </a:txBody>
                  <a:tcPr anchor="ctr">
                    <a:solidFill>
                      <a:schemeClr val="bg1">
                        <a:lumMod val="85000"/>
                      </a:schemeClr>
                    </a:solidFill>
                  </a:tcPr>
                </a:tc>
                <a:extLst>
                  <a:ext uri="{0D108BD9-81ED-4DB2-BD59-A6C34878D82A}">
                    <a16:rowId xmlns:a16="http://schemas.microsoft.com/office/drawing/2014/main" val="1332012565"/>
                  </a:ext>
                </a:extLst>
              </a:tr>
              <a:tr h="459899">
                <a:tc>
                  <a:txBody>
                    <a:bodyPr/>
                    <a:lstStyle/>
                    <a:p>
                      <a:pPr algn="ctr"/>
                      <a:r>
                        <a:rPr lang="en-PH" sz="1600" dirty="0"/>
                        <a:t>Teaching and non-teaching staff</a:t>
                      </a:r>
                    </a:p>
                  </a:txBody>
                  <a:tcPr anchor="ctr">
                    <a:solidFill>
                      <a:schemeClr val="bg1"/>
                    </a:solidFill>
                  </a:tcPr>
                </a:tc>
                <a:tc>
                  <a:txBody>
                    <a:bodyPr/>
                    <a:lstStyle/>
                    <a:p>
                      <a:pPr algn="ctr"/>
                      <a:r>
                        <a:rPr lang="en-PH" sz="1600" dirty="0"/>
                        <a:t>Math curriculum development</a:t>
                      </a:r>
                    </a:p>
                  </a:txBody>
                  <a:tcPr anchor="ctr">
                    <a:solidFill>
                      <a:schemeClr val="bg1"/>
                    </a:solidFill>
                  </a:tcPr>
                </a:tc>
                <a:tc>
                  <a:txBody>
                    <a:bodyPr/>
                    <a:lstStyle/>
                    <a:p>
                      <a:pPr algn="ctr"/>
                      <a:r>
                        <a:rPr lang="en-PH" sz="1600" dirty="0"/>
                        <a:t>Teachers trained</a:t>
                      </a:r>
                    </a:p>
                  </a:txBody>
                  <a:tcPr anchor="ctr">
                    <a:solidFill>
                      <a:schemeClr val="bg1"/>
                    </a:solidFill>
                  </a:tcPr>
                </a:tc>
                <a:tc>
                  <a:txBody>
                    <a:bodyPr/>
                    <a:lstStyle/>
                    <a:p>
                      <a:pPr algn="ctr"/>
                      <a:r>
                        <a:rPr lang="en-PH" sz="1600" dirty="0"/>
                        <a:t>Teachers’ use of new Mathematics curriculum</a:t>
                      </a:r>
                    </a:p>
                  </a:txBody>
                  <a:tcPr anchor="ctr">
                    <a:solidFill>
                      <a:schemeClr val="bg1"/>
                    </a:solidFill>
                  </a:tcPr>
                </a:tc>
                <a:tc>
                  <a:txBody>
                    <a:bodyPr/>
                    <a:lstStyle/>
                    <a:p>
                      <a:pPr algn="ctr"/>
                      <a:r>
                        <a:rPr lang="en-PH" sz="1600" dirty="0"/>
                        <a:t>College completion rates of student-beneficiaries</a:t>
                      </a:r>
                    </a:p>
                  </a:txBody>
                  <a:tcPr anchor="ctr">
                    <a:solidFill>
                      <a:schemeClr val="bg1"/>
                    </a:solidFill>
                  </a:tcPr>
                </a:tc>
                <a:extLst>
                  <a:ext uri="{0D108BD9-81ED-4DB2-BD59-A6C34878D82A}">
                    <a16:rowId xmlns:a16="http://schemas.microsoft.com/office/drawing/2014/main" val="1250871647"/>
                  </a:ext>
                </a:extLst>
              </a:tr>
              <a:tr h="459899">
                <a:tc>
                  <a:txBody>
                    <a:bodyPr/>
                    <a:lstStyle/>
                    <a:p>
                      <a:pPr algn="ctr"/>
                      <a:r>
                        <a:rPr lang="en-PH" sz="1600" dirty="0"/>
                        <a:t>Budget for the program</a:t>
                      </a:r>
                    </a:p>
                  </a:txBody>
                  <a:tcPr anchor="ctr">
                    <a:solidFill>
                      <a:schemeClr val="bg1">
                        <a:lumMod val="85000"/>
                      </a:schemeClr>
                    </a:solidFill>
                  </a:tcPr>
                </a:tc>
                <a:tc>
                  <a:txBody>
                    <a:bodyPr/>
                    <a:lstStyle/>
                    <a:p>
                      <a:pPr algn="ctr"/>
                      <a:r>
                        <a:rPr lang="en-US" sz="1600" dirty="0"/>
                        <a:t>Teacher training program on the new curriculum</a:t>
                      </a:r>
                    </a:p>
                  </a:txBody>
                  <a:tcPr anchor="ctr">
                    <a:solidFill>
                      <a:schemeClr val="bg1">
                        <a:lumMod val="85000"/>
                      </a:schemeClr>
                    </a:solidFill>
                  </a:tcPr>
                </a:tc>
                <a:tc>
                  <a:txBody>
                    <a:bodyPr/>
                    <a:lstStyle/>
                    <a:p>
                      <a:pPr algn="ctr"/>
                      <a:r>
                        <a:rPr lang="en-PH" sz="1600" dirty="0"/>
                        <a:t>Textbooks and learning materials delivered</a:t>
                      </a: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600" dirty="0"/>
                        <a:t>Teachers’ use of new Mathematics textbooks and learning materials</a:t>
                      </a:r>
                    </a:p>
                  </a:txBody>
                  <a:tcPr anchor="ctr">
                    <a:solidFill>
                      <a:schemeClr val="bg1">
                        <a:lumMod val="85000"/>
                      </a:schemeClr>
                    </a:solidFill>
                  </a:tcPr>
                </a:tc>
                <a:tc>
                  <a:txBody>
                    <a:bodyPr/>
                    <a:lstStyle/>
                    <a:p>
                      <a:pPr algn="ctr"/>
                      <a:r>
                        <a:rPr lang="en-PH" sz="1600" dirty="0"/>
                        <a:t>Employment rates of student-beneficiaries</a:t>
                      </a:r>
                    </a:p>
                  </a:txBody>
                  <a:tcPr anchor="ctr">
                    <a:solidFill>
                      <a:schemeClr val="bg1">
                        <a:lumMod val="85000"/>
                      </a:schemeClr>
                    </a:solidFill>
                  </a:tcPr>
                </a:tc>
                <a:extLst>
                  <a:ext uri="{0D108BD9-81ED-4DB2-BD59-A6C34878D82A}">
                    <a16:rowId xmlns:a16="http://schemas.microsoft.com/office/drawing/2014/main" val="1035927390"/>
                  </a:ext>
                </a:extLst>
              </a:tr>
              <a:tr h="459899">
                <a:tc>
                  <a:txBody>
                    <a:bodyPr/>
                    <a:lstStyle/>
                    <a:p>
                      <a:pPr algn="ctr"/>
                      <a:r>
                        <a:rPr lang="en-PH" sz="1600" dirty="0"/>
                        <a:t>Facilities where the teachers will be trained</a:t>
                      </a:r>
                    </a:p>
                  </a:txBody>
                  <a:tcPr anchor="ctr">
                    <a:solidFill>
                      <a:schemeClr val="bg1"/>
                    </a:solidFill>
                  </a:tcPr>
                </a:tc>
                <a:tc>
                  <a:txBody>
                    <a:bodyPr/>
                    <a:lstStyle/>
                    <a:p>
                      <a:pPr algn="ctr"/>
                      <a:r>
                        <a:rPr lang="en-PH" sz="1600" dirty="0"/>
                        <a:t>Actual training of teachers</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600" dirty="0"/>
                        <a:t>Standardized tests adapted to the new curriculum</a:t>
                      </a:r>
                    </a:p>
                  </a:txBody>
                  <a:tcPr anchor="ctr">
                    <a:solidFill>
                      <a:schemeClr val="bg1"/>
                    </a:solidFill>
                  </a:tcPr>
                </a:tc>
                <a:tc>
                  <a:txBody>
                    <a:bodyPr/>
                    <a:lstStyle/>
                    <a:p>
                      <a:pPr algn="ctr"/>
                      <a:r>
                        <a:rPr lang="en-PH" sz="1600" dirty="0"/>
                        <a:t>Student-beneficiaries’ performance in standardized tests</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600" dirty="0"/>
                        <a:t>Income of student-beneficiaries</a:t>
                      </a:r>
                    </a:p>
                  </a:txBody>
                  <a:tcPr anchor="ctr">
                    <a:solidFill>
                      <a:schemeClr val="bg1"/>
                    </a:solidFill>
                  </a:tcPr>
                </a:tc>
                <a:extLst>
                  <a:ext uri="{0D108BD9-81ED-4DB2-BD59-A6C34878D82A}">
                    <a16:rowId xmlns:a16="http://schemas.microsoft.com/office/drawing/2014/main" val="1939125254"/>
                  </a:ext>
                </a:extLst>
              </a:tr>
              <a:tr h="459899">
                <a:tc>
                  <a:txBody>
                    <a:bodyPr/>
                    <a:lstStyle/>
                    <a:p>
                      <a:pPr algn="ctr"/>
                      <a:r>
                        <a:rPr lang="en-PH" sz="1600" dirty="0"/>
                        <a:t>Facilities and gadgets that the students may require</a:t>
                      </a:r>
                    </a:p>
                  </a:txBody>
                  <a:tcPr anchor="ctr">
                    <a:solidFill>
                      <a:schemeClr val="bg1">
                        <a:lumMod val="85000"/>
                      </a:schemeClr>
                    </a:solidFill>
                  </a:tcPr>
                </a:tc>
                <a:tc>
                  <a:txBody>
                    <a:bodyPr/>
                    <a:lstStyle/>
                    <a:p>
                      <a:pPr algn="ctr"/>
                      <a:r>
                        <a:rPr lang="en-PH" sz="1600" dirty="0"/>
                        <a:t>Drafting, printing and distribution of new textbooks and learning materials</a:t>
                      </a:r>
                    </a:p>
                  </a:txBody>
                  <a:tcPr anchor="ctr">
                    <a:solidFill>
                      <a:schemeClr val="bg1">
                        <a:lumMod val="85000"/>
                      </a:schemeClr>
                    </a:solidFill>
                  </a:tcPr>
                </a:tc>
                <a:tc>
                  <a:txBody>
                    <a:bodyPr/>
                    <a:lstStyle/>
                    <a:p>
                      <a:pPr algn="ctr"/>
                      <a:endParaRPr lang="en-PH" sz="1600" dirty="0"/>
                    </a:p>
                  </a:txBody>
                  <a:tcPr anchor="ctr">
                    <a:solidFill>
                      <a:schemeClr val="bg1">
                        <a:lumMod val="85000"/>
                      </a:schemeClr>
                    </a:solidFill>
                  </a:tcPr>
                </a:tc>
                <a:tc>
                  <a:txBody>
                    <a:bodyPr/>
                    <a:lstStyle/>
                    <a:p>
                      <a:pPr algn="ctr"/>
                      <a:r>
                        <a:rPr lang="en-PH" sz="1600" dirty="0"/>
                        <a:t>High School completion rates of student-beneficiaries</a:t>
                      </a:r>
                    </a:p>
                  </a:txBody>
                  <a:tcPr anchor="ctr">
                    <a:solidFill>
                      <a:schemeClr val="bg1">
                        <a:lumMod val="85000"/>
                      </a:schemeClr>
                    </a:solidFill>
                  </a:tcPr>
                </a:tc>
                <a:tc>
                  <a:txBody>
                    <a:bodyPr/>
                    <a:lstStyle/>
                    <a:p>
                      <a:pPr algn="ctr"/>
                      <a:endParaRPr lang="en-PH" sz="1600" dirty="0"/>
                    </a:p>
                  </a:txBody>
                  <a:tcPr anchor="ctr">
                    <a:solidFill>
                      <a:schemeClr val="bg1">
                        <a:lumMod val="85000"/>
                      </a:schemeClr>
                    </a:solidFill>
                  </a:tcPr>
                </a:tc>
                <a:extLst>
                  <a:ext uri="{0D108BD9-81ED-4DB2-BD59-A6C34878D82A}">
                    <a16:rowId xmlns:a16="http://schemas.microsoft.com/office/drawing/2014/main" val="966452359"/>
                  </a:ext>
                </a:extLst>
              </a:tr>
            </a:tbl>
          </a:graphicData>
        </a:graphic>
      </p:graphicFrame>
    </p:spTree>
    <p:extLst>
      <p:ext uri="{BB962C8B-B14F-4D97-AF65-F5344CB8AC3E}">
        <p14:creationId xmlns:p14="http://schemas.microsoft.com/office/powerpoint/2010/main" val="4221473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E79E-F8A3-4696-BB58-E1D1DC5978CB}"/>
              </a:ext>
            </a:extLst>
          </p:cNvPr>
          <p:cNvSpPr>
            <a:spLocks noGrp="1"/>
          </p:cNvSpPr>
          <p:nvPr>
            <p:ph type="title"/>
          </p:nvPr>
        </p:nvSpPr>
        <p:spPr/>
        <p:txBody>
          <a:bodyPr/>
          <a:lstStyle/>
          <a:p>
            <a:r>
              <a:rPr lang="en-PH" dirty="0"/>
              <a:t>Results Chain to Evaluation Question</a:t>
            </a:r>
          </a:p>
        </p:txBody>
      </p:sp>
      <p:sp>
        <p:nvSpPr>
          <p:cNvPr id="3" name="Content Placeholder 2">
            <a:extLst>
              <a:ext uri="{FF2B5EF4-FFF2-40B4-BE49-F238E27FC236}">
                <a16:creationId xmlns:a16="http://schemas.microsoft.com/office/drawing/2014/main" id="{866E3462-1231-48B7-8BF3-3B422150D18D}"/>
              </a:ext>
            </a:extLst>
          </p:cNvPr>
          <p:cNvSpPr>
            <a:spLocks noGrp="1"/>
          </p:cNvSpPr>
          <p:nvPr>
            <p:ph idx="1"/>
          </p:nvPr>
        </p:nvSpPr>
        <p:spPr/>
        <p:txBody>
          <a:bodyPr>
            <a:normAutofit/>
          </a:bodyPr>
          <a:lstStyle/>
          <a:p>
            <a:pPr>
              <a:spcAft>
                <a:spcPts val="600"/>
              </a:spcAft>
            </a:pPr>
            <a:r>
              <a:rPr lang="en-US" dirty="0"/>
              <a:t>The evaluation questions are rooted in the </a:t>
            </a:r>
            <a:r>
              <a:rPr lang="en-US" dirty="0" err="1"/>
              <a:t>ToC</a:t>
            </a:r>
            <a:r>
              <a:rPr lang="en-US" dirty="0"/>
              <a:t>, particularly the outcomes of interest:</a:t>
            </a:r>
          </a:p>
          <a:p>
            <a:pPr lvl="1">
              <a:spcAft>
                <a:spcPts val="600"/>
              </a:spcAft>
            </a:pPr>
            <a:r>
              <a:rPr lang="en-US" b="1" dirty="0"/>
              <a:t>What is the effect of the new mathematics curriculum on test </a:t>
            </a:r>
            <a:r>
              <a:rPr lang="en-PH" b="1" dirty="0"/>
              <a:t>scores?</a:t>
            </a:r>
          </a:p>
          <a:p>
            <a:pPr lvl="1">
              <a:spcAft>
                <a:spcPts val="600"/>
              </a:spcAft>
            </a:pPr>
            <a:r>
              <a:rPr lang="en-US" b="1" dirty="0"/>
              <a:t>What is the effect of the new mathematics curriculum on completion rates, access to jobs, </a:t>
            </a:r>
            <a:r>
              <a:rPr lang="en-PH" b="1" dirty="0"/>
              <a:t>and earnings?</a:t>
            </a:r>
          </a:p>
          <a:p>
            <a:pPr>
              <a:spcAft>
                <a:spcPts val="600"/>
              </a:spcAft>
            </a:pPr>
            <a:r>
              <a:rPr lang="en-PH" dirty="0"/>
              <a:t>The evaluation question is of the first kind (establishing effectiveness)</a:t>
            </a:r>
          </a:p>
          <a:p>
            <a:pPr lvl="1">
              <a:spcAft>
                <a:spcPts val="600"/>
              </a:spcAft>
            </a:pPr>
            <a:r>
              <a:rPr lang="en-PH" dirty="0"/>
              <a:t>This is a pilot implementation rather than an expansion</a:t>
            </a:r>
          </a:p>
          <a:p>
            <a:pPr lvl="1">
              <a:spcAft>
                <a:spcPts val="600"/>
              </a:spcAft>
            </a:pPr>
            <a:r>
              <a:rPr lang="en-PH" dirty="0"/>
              <a:t>It can be reframed into the second kind if there’s an alternative Math curriculum being developed (ex. Hybrid remote-physical delivery) </a:t>
            </a:r>
          </a:p>
          <a:p>
            <a:pPr marL="457200" lvl="1" indent="0">
              <a:spcAft>
                <a:spcPts val="600"/>
              </a:spcAft>
              <a:buNone/>
            </a:pPr>
            <a:endParaRPr lang="en-PH" i="1" dirty="0"/>
          </a:p>
        </p:txBody>
      </p:sp>
    </p:spTree>
    <p:extLst>
      <p:ext uri="{BB962C8B-B14F-4D97-AF65-F5344CB8AC3E}">
        <p14:creationId xmlns:p14="http://schemas.microsoft.com/office/powerpoint/2010/main" val="2625016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E79E-F8A3-4696-BB58-E1D1DC5978CB}"/>
              </a:ext>
            </a:extLst>
          </p:cNvPr>
          <p:cNvSpPr>
            <a:spLocks noGrp="1"/>
          </p:cNvSpPr>
          <p:nvPr>
            <p:ph type="title"/>
          </p:nvPr>
        </p:nvSpPr>
        <p:spPr/>
        <p:txBody>
          <a:bodyPr/>
          <a:lstStyle/>
          <a:p>
            <a:r>
              <a:rPr lang="en-PH" dirty="0"/>
              <a:t>Results Chain to Evaluation 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6E3462-1231-48B7-8BF3-3B422150D18D}"/>
                  </a:ext>
                </a:extLst>
              </p:cNvPr>
              <p:cNvSpPr>
                <a:spLocks noGrp="1"/>
              </p:cNvSpPr>
              <p:nvPr>
                <p:ph idx="1"/>
              </p:nvPr>
            </p:nvSpPr>
            <p:spPr>
              <a:xfrm>
                <a:off x="838200" y="1825624"/>
                <a:ext cx="10515600" cy="4990811"/>
              </a:xfrm>
            </p:spPr>
            <p:txBody>
              <a:bodyPr/>
              <a:lstStyle/>
              <a:p>
                <a:pPr>
                  <a:spcAft>
                    <a:spcPts val="600"/>
                  </a:spcAft>
                </a:pPr>
                <a:r>
                  <a:rPr lang="en-PH" dirty="0"/>
                  <a:t>We can formulate the evaluation question as a well-defined and testable hypothesis:</a:t>
                </a:r>
              </a:p>
              <a:p>
                <a:pPr lvl="1">
                  <a:spcAft>
                    <a:spcPts val="600"/>
                  </a:spcAft>
                </a:pPr>
                <a14:m>
                  <m:oMath xmlns:m="http://schemas.openxmlformats.org/officeDocument/2006/math">
                    <m:sSub>
                      <m:sSubPr>
                        <m:ctrlPr>
                          <a:rPr lang="en-PH" b="1" i="1" dirty="0" smtClean="0">
                            <a:latin typeface="Cambria Math" panose="02040503050406030204" pitchFamily="18" charset="0"/>
                          </a:rPr>
                        </m:ctrlPr>
                      </m:sSubPr>
                      <m:e>
                        <m:r>
                          <a:rPr lang="en-PH" b="1" i="1" dirty="0" smtClean="0">
                            <a:latin typeface="Cambria Math" panose="02040503050406030204" pitchFamily="18" charset="0"/>
                          </a:rPr>
                          <m:t>𝑯</m:t>
                        </m:r>
                      </m:e>
                      <m:sub>
                        <m:r>
                          <a:rPr lang="en-PH" b="1" i="1" dirty="0" smtClean="0">
                            <a:latin typeface="Cambria Math" panose="02040503050406030204" pitchFamily="18" charset="0"/>
                          </a:rPr>
                          <m:t>𝒐</m:t>
                        </m:r>
                      </m:sub>
                    </m:sSub>
                  </m:oMath>
                </a14:m>
                <a:r>
                  <a:rPr lang="en-PH" b="1" dirty="0"/>
                  <a:t>: The intervention has no effect on student test scores</a:t>
                </a:r>
              </a:p>
              <a:p>
                <a:pPr lvl="1">
                  <a:spcAft>
                    <a:spcPts val="600"/>
                  </a:spcAft>
                </a:pPr>
                <a14:m>
                  <m:oMath xmlns:m="http://schemas.openxmlformats.org/officeDocument/2006/math">
                    <m:sSub>
                      <m:sSubPr>
                        <m:ctrlPr>
                          <a:rPr lang="en-PH" b="1" i="1" dirty="0">
                            <a:latin typeface="Cambria Math" panose="02040503050406030204" pitchFamily="18" charset="0"/>
                          </a:rPr>
                        </m:ctrlPr>
                      </m:sSubPr>
                      <m:e>
                        <m:r>
                          <a:rPr lang="en-PH" b="1" i="1" dirty="0">
                            <a:latin typeface="Cambria Math" panose="02040503050406030204" pitchFamily="18" charset="0"/>
                          </a:rPr>
                          <m:t>𝑯</m:t>
                        </m:r>
                      </m:e>
                      <m:sub>
                        <m:r>
                          <a:rPr lang="en-PH" b="1" i="1" dirty="0" smtClean="0">
                            <a:latin typeface="Cambria Math" panose="02040503050406030204" pitchFamily="18" charset="0"/>
                          </a:rPr>
                          <m:t>𝒂</m:t>
                        </m:r>
                      </m:sub>
                    </m:sSub>
                    <m:r>
                      <a:rPr lang="en-PH" b="1" i="1" dirty="0" smtClean="0">
                        <a:latin typeface="Cambria Math" panose="02040503050406030204" pitchFamily="18" charset="0"/>
                      </a:rPr>
                      <m:t>:</m:t>
                    </m:r>
                  </m:oMath>
                </a14:m>
                <a:r>
                  <a:rPr lang="en-PH" b="1" dirty="0"/>
                  <a:t> The intervention has a positive effect on student test scores</a:t>
                </a:r>
              </a:p>
              <a:p>
                <a:pPr lvl="1">
                  <a:spcAft>
                    <a:spcPts val="600"/>
                  </a:spcAft>
                </a:pPr>
                <a:r>
                  <a:rPr lang="en-PH" dirty="0"/>
                  <a:t>Data collected will provide evidence to reject (or not reject) </a:t>
                </a:r>
                <a14:m>
                  <m:oMath xmlns:m="http://schemas.openxmlformats.org/officeDocument/2006/math">
                    <m:sSub>
                      <m:sSubPr>
                        <m:ctrlPr>
                          <a:rPr lang="en-PH" i="1" dirty="0">
                            <a:latin typeface="Cambria Math" panose="02040503050406030204" pitchFamily="18" charset="0"/>
                          </a:rPr>
                        </m:ctrlPr>
                      </m:sSubPr>
                      <m:e>
                        <m:r>
                          <a:rPr lang="en-PH" i="1" dirty="0">
                            <a:latin typeface="Cambria Math" panose="02040503050406030204" pitchFamily="18" charset="0"/>
                          </a:rPr>
                          <m:t>𝐻</m:t>
                        </m:r>
                      </m:e>
                      <m:sub>
                        <m:r>
                          <a:rPr lang="en-PH" i="1" dirty="0">
                            <a:latin typeface="Cambria Math" panose="02040503050406030204" pitchFamily="18" charset="0"/>
                          </a:rPr>
                          <m:t>𝑜</m:t>
                        </m:r>
                      </m:sub>
                    </m:sSub>
                  </m:oMath>
                </a14:m>
                <a:endParaRPr lang="en-PH" dirty="0"/>
              </a:p>
              <a:p>
                <a:pPr>
                  <a:spcAft>
                    <a:spcPts val="600"/>
                  </a:spcAft>
                </a:pPr>
                <a:r>
                  <a:rPr lang="en-PH" dirty="0"/>
                  <a:t>This is tantamount to checking the change in outcomes (i.e. test scores) for treatment and comparison groups</a:t>
                </a:r>
              </a:p>
              <a:p>
                <a:pPr lvl="1">
                  <a:spcAft>
                    <a:spcPts val="600"/>
                  </a:spcAft>
                </a:pPr>
                <a14:m>
                  <m:oMath xmlns:m="http://schemas.openxmlformats.org/officeDocument/2006/math">
                    <m:sSub>
                      <m:sSubPr>
                        <m:ctrlPr>
                          <a:rPr lang="en-PH" b="1" i="1" smtClean="0">
                            <a:latin typeface="Cambria Math" panose="02040503050406030204" pitchFamily="18" charset="0"/>
                          </a:rPr>
                        </m:ctrlPr>
                      </m:sSubPr>
                      <m:e>
                        <m:r>
                          <a:rPr lang="en-PH" b="1" i="1" smtClean="0">
                            <a:latin typeface="Cambria Math" panose="02040503050406030204" pitchFamily="18" charset="0"/>
                          </a:rPr>
                          <m:t>𝑯</m:t>
                        </m:r>
                      </m:e>
                      <m:sub>
                        <m:r>
                          <a:rPr lang="en-PH" b="1" i="1" smtClean="0">
                            <a:latin typeface="Cambria Math" panose="02040503050406030204" pitchFamily="18" charset="0"/>
                          </a:rPr>
                          <m:t>𝒐</m:t>
                        </m:r>
                      </m:sub>
                    </m:sSub>
                    <m:r>
                      <a:rPr lang="en-PH" b="1" i="1" smtClean="0">
                        <a:latin typeface="Cambria Math" panose="02040503050406030204" pitchFamily="18" charset="0"/>
                      </a:rPr>
                      <m:t>:</m:t>
                    </m:r>
                    <m:r>
                      <a:rPr lang="en-PH" b="1" i="1">
                        <a:latin typeface="Cambria Math" panose="02040503050406030204" pitchFamily="18" charset="0"/>
                      </a:rPr>
                      <m:t>𝑬</m:t>
                    </m:r>
                    <m:r>
                      <a:rPr lang="en-PH" b="1" i="1" smtClean="0">
                        <a:latin typeface="Cambria Math" panose="02040503050406030204" pitchFamily="18" charset="0"/>
                      </a:rPr>
                      <m:t>[</m:t>
                    </m:r>
                    <m:sSubSup>
                      <m:sSubSupPr>
                        <m:ctrlPr>
                          <a:rPr lang="en-PH" b="1" i="1">
                            <a:latin typeface="Cambria Math" panose="02040503050406030204" pitchFamily="18" charset="0"/>
                          </a:rPr>
                        </m:ctrlPr>
                      </m:sSubSupPr>
                      <m:e>
                        <m:r>
                          <a:rPr lang="en-PH" b="1" i="1">
                            <a:latin typeface="Cambria Math" panose="02040503050406030204" pitchFamily="18" charset="0"/>
                          </a:rPr>
                          <m:t>𝒀</m:t>
                        </m:r>
                      </m:e>
                      <m:sub>
                        <m:r>
                          <a:rPr lang="en-PH" b="1" i="1">
                            <a:latin typeface="Cambria Math" panose="02040503050406030204" pitchFamily="18" charset="0"/>
                          </a:rPr>
                          <m:t>𝒊</m:t>
                        </m:r>
                      </m:sub>
                      <m:sup>
                        <m:r>
                          <a:rPr lang="en-PH" b="1" i="1">
                            <a:latin typeface="Cambria Math" panose="02040503050406030204" pitchFamily="18" charset="0"/>
                          </a:rPr>
                          <m:t>𝑻</m:t>
                        </m:r>
                      </m:sup>
                    </m:sSubSup>
                    <m:r>
                      <a:rPr lang="en-PH" b="1" i="1">
                        <a:latin typeface="Cambria Math" panose="02040503050406030204" pitchFamily="18" charset="0"/>
                      </a:rPr>
                      <m:t>−</m:t>
                    </m:r>
                    <m:sSubSup>
                      <m:sSubSupPr>
                        <m:ctrlPr>
                          <a:rPr lang="en-PH" b="1" i="1">
                            <a:latin typeface="Cambria Math" panose="02040503050406030204" pitchFamily="18" charset="0"/>
                          </a:rPr>
                        </m:ctrlPr>
                      </m:sSubSupPr>
                      <m:e>
                        <m:r>
                          <a:rPr lang="en-PH" b="1" i="1">
                            <a:latin typeface="Cambria Math" panose="02040503050406030204" pitchFamily="18" charset="0"/>
                          </a:rPr>
                          <m:t>𝒀</m:t>
                        </m:r>
                      </m:e>
                      <m:sub>
                        <m:r>
                          <a:rPr lang="en-PH" b="1" i="1">
                            <a:latin typeface="Cambria Math" panose="02040503050406030204" pitchFamily="18" charset="0"/>
                          </a:rPr>
                          <m:t>𝒊</m:t>
                        </m:r>
                      </m:sub>
                      <m:sup>
                        <m:r>
                          <a:rPr lang="en-PH" b="1" i="1">
                            <a:latin typeface="Cambria Math" panose="02040503050406030204" pitchFamily="18" charset="0"/>
                          </a:rPr>
                          <m:t>𝑪</m:t>
                        </m:r>
                      </m:sup>
                    </m:sSubSup>
                    <m:r>
                      <a:rPr lang="en-PH" b="1" i="1" smtClean="0">
                        <a:latin typeface="Cambria Math" panose="02040503050406030204" pitchFamily="18" charset="0"/>
                      </a:rPr>
                      <m:t>|</m:t>
                    </m:r>
                    <m:sSub>
                      <m:sSubPr>
                        <m:ctrlPr>
                          <a:rPr lang="en-PH" b="1" i="1" smtClean="0">
                            <a:latin typeface="Cambria Math" panose="02040503050406030204" pitchFamily="18" charset="0"/>
                          </a:rPr>
                        </m:ctrlPr>
                      </m:sSubPr>
                      <m:e>
                        <m:r>
                          <a:rPr lang="en-PH" b="1" i="1" smtClean="0">
                            <a:latin typeface="Cambria Math" panose="02040503050406030204" pitchFamily="18" charset="0"/>
                          </a:rPr>
                          <m:t>𝑻</m:t>
                        </m:r>
                      </m:e>
                      <m:sub>
                        <m:r>
                          <a:rPr lang="en-PH" b="1" i="1" smtClean="0">
                            <a:latin typeface="Cambria Math" panose="02040503050406030204" pitchFamily="18" charset="0"/>
                          </a:rPr>
                          <m:t>𝒊</m:t>
                        </m:r>
                      </m:sub>
                    </m:sSub>
                    <m:r>
                      <a:rPr lang="en-PH" b="1" i="1" smtClean="0">
                        <a:latin typeface="Cambria Math" panose="02040503050406030204" pitchFamily="18" charset="0"/>
                      </a:rPr>
                      <m:t>=</m:t>
                    </m:r>
                    <m:r>
                      <a:rPr lang="en-PH" b="1" i="1" smtClean="0">
                        <a:latin typeface="Cambria Math" panose="02040503050406030204" pitchFamily="18" charset="0"/>
                      </a:rPr>
                      <m:t>𝟏</m:t>
                    </m:r>
                    <m:r>
                      <a:rPr lang="en-PH" b="1" i="1" smtClean="0">
                        <a:latin typeface="Cambria Math" panose="02040503050406030204" pitchFamily="18" charset="0"/>
                      </a:rPr>
                      <m:t>]=</m:t>
                    </m:r>
                    <m:r>
                      <a:rPr lang="en-PH" b="1" i="1" smtClean="0">
                        <a:latin typeface="Cambria Math" panose="02040503050406030204" pitchFamily="18" charset="0"/>
                      </a:rPr>
                      <m:t>𝟎</m:t>
                    </m:r>
                  </m:oMath>
                </a14:m>
                <a:r>
                  <a:rPr lang="en-PH" b="1" dirty="0"/>
                  <a:t> (Treatment Effect on the Treated = 0)</a:t>
                </a:r>
              </a:p>
              <a:p>
                <a:pPr lvl="1">
                  <a:spcAft>
                    <a:spcPts val="600"/>
                  </a:spcAft>
                </a:pPr>
                <a14:m>
                  <m:oMath xmlns:m="http://schemas.openxmlformats.org/officeDocument/2006/math">
                    <m:sSub>
                      <m:sSubPr>
                        <m:ctrlPr>
                          <a:rPr lang="en-PH" b="1" i="1" smtClean="0">
                            <a:latin typeface="Cambria Math" panose="02040503050406030204" pitchFamily="18" charset="0"/>
                          </a:rPr>
                        </m:ctrlPr>
                      </m:sSubPr>
                      <m:e>
                        <m:r>
                          <a:rPr lang="en-PH" b="1" i="1" smtClean="0">
                            <a:latin typeface="Cambria Math" panose="02040503050406030204" pitchFamily="18" charset="0"/>
                          </a:rPr>
                          <m:t>𝑯</m:t>
                        </m:r>
                      </m:e>
                      <m:sub>
                        <m:r>
                          <a:rPr lang="en-PH" b="1" i="1" smtClean="0">
                            <a:latin typeface="Cambria Math" panose="02040503050406030204" pitchFamily="18" charset="0"/>
                          </a:rPr>
                          <m:t>𝒂</m:t>
                        </m:r>
                      </m:sub>
                    </m:sSub>
                    <m:r>
                      <a:rPr lang="en-PH" b="1" i="1" smtClean="0">
                        <a:latin typeface="Cambria Math" panose="02040503050406030204" pitchFamily="18" charset="0"/>
                      </a:rPr>
                      <m:t>:</m:t>
                    </m:r>
                    <m:r>
                      <a:rPr lang="en-PH" b="1" i="1">
                        <a:latin typeface="Cambria Math" panose="02040503050406030204" pitchFamily="18" charset="0"/>
                      </a:rPr>
                      <m:t>𝑬</m:t>
                    </m:r>
                    <m:d>
                      <m:dPr>
                        <m:begChr m:val="["/>
                        <m:endChr m:val="]"/>
                        <m:ctrlPr>
                          <a:rPr lang="en-PH" b="1" i="1">
                            <a:latin typeface="Cambria Math" panose="02040503050406030204" pitchFamily="18" charset="0"/>
                          </a:rPr>
                        </m:ctrlPr>
                      </m:dPr>
                      <m:e>
                        <m:sSubSup>
                          <m:sSubSupPr>
                            <m:ctrlPr>
                              <a:rPr lang="en-PH" b="1" i="1">
                                <a:latin typeface="Cambria Math" panose="02040503050406030204" pitchFamily="18" charset="0"/>
                              </a:rPr>
                            </m:ctrlPr>
                          </m:sSubSupPr>
                          <m:e>
                            <m:r>
                              <a:rPr lang="en-PH" b="1" i="1">
                                <a:latin typeface="Cambria Math" panose="02040503050406030204" pitchFamily="18" charset="0"/>
                              </a:rPr>
                              <m:t>𝒀</m:t>
                            </m:r>
                          </m:e>
                          <m:sub>
                            <m:r>
                              <a:rPr lang="en-PH" b="1" i="1">
                                <a:latin typeface="Cambria Math" panose="02040503050406030204" pitchFamily="18" charset="0"/>
                              </a:rPr>
                              <m:t>𝒊</m:t>
                            </m:r>
                          </m:sub>
                          <m:sup>
                            <m:r>
                              <a:rPr lang="en-PH" b="1" i="1">
                                <a:latin typeface="Cambria Math" panose="02040503050406030204" pitchFamily="18" charset="0"/>
                              </a:rPr>
                              <m:t>𝑻</m:t>
                            </m:r>
                          </m:sup>
                        </m:sSubSup>
                        <m:r>
                          <a:rPr lang="en-PH" b="1" i="1">
                            <a:latin typeface="Cambria Math" panose="02040503050406030204" pitchFamily="18" charset="0"/>
                          </a:rPr>
                          <m:t>−</m:t>
                        </m:r>
                        <m:sSubSup>
                          <m:sSubSupPr>
                            <m:ctrlPr>
                              <a:rPr lang="en-PH" b="1" i="1">
                                <a:latin typeface="Cambria Math" panose="02040503050406030204" pitchFamily="18" charset="0"/>
                              </a:rPr>
                            </m:ctrlPr>
                          </m:sSubSupPr>
                          <m:e>
                            <m:r>
                              <a:rPr lang="en-PH" b="1" i="1">
                                <a:latin typeface="Cambria Math" panose="02040503050406030204" pitchFamily="18" charset="0"/>
                              </a:rPr>
                              <m:t>𝒀</m:t>
                            </m:r>
                          </m:e>
                          <m:sub>
                            <m:r>
                              <a:rPr lang="en-PH" b="1" i="1">
                                <a:latin typeface="Cambria Math" panose="02040503050406030204" pitchFamily="18" charset="0"/>
                              </a:rPr>
                              <m:t>𝒊</m:t>
                            </m:r>
                          </m:sub>
                          <m:sup>
                            <m:r>
                              <a:rPr lang="en-PH" b="1" i="1">
                                <a:latin typeface="Cambria Math" panose="02040503050406030204" pitchFamily="18" charset="0"/>
                              </a:rPr>
                              <m:t>𝑪</m:t>
                            </m:r>
                          </m:sup>
                        </m:sSubSup>
                        <m:r>
                          <a:rPr lang="en-PH" b="1" i="1" smtClean="0">
                            <a:latin typeface="Cambria Math" panose="02040503050406030204" pitchFamily="18" charset="0"/>
                          </a:rPr>
                          <m:t>|</m:t>
                        </m:r>
                        <m:sSub>
                          <m:sSubPr>
                            <m:ctrlPr>
                              <a:rPr lang="en-PH" b="1" i="1" smtClean="0">
                                <a:latin typeface="Cambria Math" panose="02040503050406030204" pitchFamily="18" charset="0"/>
                              </a:rPr>
                            </m:ctrlPr>
                          </m:sSubPr>
                          <m:e>
                            <m:r>
                              <a:rPr lang="en-PH" b="1" i="1" smtClean="0">
                                <a:latin typeface="Cambria Math" panose="02040503050406030204" pitchFamily="18" charset="0"/>
                              </a:rPr>
                              <m:t>𝑻</m:t>
                            </m:r>
                          </m:e>
                          <m:sub>
                            <m:r>
                              <a:rPr lang="en-PH" b="1" i="1" smtClean="0">
                                <a:latin typeface="Cambria Math" panose="02040503050406030204" pitchFamily="18" charset="0"/>
                              </a:rPr>
                              <m:t>𝒊</m:t>
                            </m:r>
                          </m:sub>
                        </m:sSub>
                        <m:r>
                          <a:rPr lang="en-PH" b="1" i="1" smtClean="0">
                            <a:latin typeface="Cambria Math" panose="02040503050406030204" pitchFamily="18" charset="0"/>
                          </a:rPr>
                          <m:t>=</m:t>
                        </m:r>
                        <m:r>
                          <a:rPr lang="en-PH" b="1" i="1" smtClean="0">
                            <a:latin typeface="Cambria Math" panose="02040503050406030204" pitchFamily="18" charset="0"/>
                          </a:rPr>
                          <m:t>𝟏</m:t>
                        </m:r>
                      </m:e>
                    </m:d>
                    <m:r>
                      <a:rPr lang="en-PH" b="1" i="1" smtClean="0">
                        <a:latin typeface="Cambria Math" panose="02040503050406030204" pitchFamily="18" charset="0"/>
                      </a:rPr>
                      <m:t>&gt;</m:t>
                    </m:r>
                    <m:r>
                      <a:rPr lang="en-PH" b="1" i="1" smtClean="0">
                        <a:latin typeface="Cambria Math" panose="02040503050406030204" pitchFamily="18" charset="0"/>
                      </a:rPr>
                      <m:t>𝟎</m:t>
                    </m:r>
                  </m:oMath>
                </a14:m>
                <a:r>
                  <a:rPr lang="en-PH" b="1" dirty="0"/>
                  <a:t> (Treatment Effect on the Treated &gt; 0)</a:t>
                </a:r>
              </a:p>
              <a:p>
                <a:pPr lvl="1">
                  <a:spcAft>
                    <a:spcPts val="600"/>
                  </a:spcAft>
                </a:pPr>
                <a:endParaRPr lang="en-PH" dirty="0"/>
              </a:p>
              <a:p>
                <a:pPr lvl="1">
                  <a:spcAft>
                    <a:spcPts val="600"/>
                  </a:spcAft>
                </a:pPr>
                <a:endParaRPr lang="en-PH" dirty="0"/>
              </a:p>
              <a:p>
                <a:pPr marL="457200" lvl="1" indent="0">
                  <a:spcAft>
                    <a:spcPts val="600"/>
                  </a:spcAft>
                  <a:buNone/>
                </a:pPr>
                <a:endParaRPr lang="en-PH" i="1" dirty="0"/>
              </a:p>
            </p:txBody>
          </p:sp>
        </mc:Choice>
        <mc:Fallback>
          <p:sp>
            <p:nvSpPr>
              <p:cNvPr id="3" name="Content Placeholder 2">
                <a:extLst>
                  <a:ext uri="{FF2B5EF4-FFF2-40B4-BE49-F238E27FC236}">
                    <a16:creationId xmlns:a16="http://schemas.microsoft.com/office/drawing/2014/main" id="{866E3462-1231-48B7-8BF3-3B422150D18D}"/>
                  </a:ext>
                </a:extLst>
              </p:cNvPr>
              <p:cNvSpPr>
                <a:spLocks noGrp="1" noRot="1" noChangeAspect="1" noMove="1" noResize="1" noEditPoints="1" noAdjustHandles="1" noChangeArrowheads="1" noChangeShapeType="1" noTextEdit="1"/>
              </p:cNvSpPr>
              <p:nvPr>
                <p:ph idx="1"/>
              </p:nvPr>
            </p:nvSpPr>
            <p:spPr>
              <a:xfrm>
                <a:off x="838200" y="1825624"/>
                <a:ext cx="10515600" cy="4990811"/>
              </a:xfrm>
              <a:blipFill>
                <a:blip r:embed="rId2"/>
                <a:stretch>
                  <a:fillRect l="-1086" t="-2030"/>
                </a:stretch>
              </a:blipFill>
            </p:spPr>
            <p:txBody>
              <a:bodyPr/>
              <a:lstStyle/>
              <a:p>
                <a:r>
                  <a:rPr lang="en-US">
                    <a:noFill/>
                  </a:rPr>
                  <a:t> </a:t>
                </a:r>
              </a:p>
            </p:txBody>
          </p:sp>
        </mc:Fallback>
      </mc:AlternateContent>
    </p:spTree>
    <p:extLst>
      <p:ext uri="{BB962C8B-B14F-4D97-AF65-F5344CB8AC3E}">
        <p14:creationId xmlns:p14="http://schemas.microsoft.com/office/powerpoint/2010/main" val="191490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9EB8-F6B6-4A18-8A6E-461F4B63A6EA}"/>
              </a:ext>
            </a:extLst>
          </p:cNvPr>
          <p:cNvSpPr>
            <a:spLocks noGrp="1"/>
          </p:cNvSpPr>
          <p:nvPr>
            <p:ph type="title"/>
          </p:nvPr>
        </p:nvSpPr>
        <p:spPr/>
        <p:txBody>
          <a:bodyPr/>
          <a:lstStyle/>
          <a:p>
            <a:r>
              <a:rPr lang="en-PH" dirty="0"/>
              <a:t>Selecting Outcome Indicators</a:t>
            </a:r>
          </a:p>
        </p:txBody>
      </p:sp>
      <p:sp>
        <p:nvSpPr>
          <p:cNvPr id="3" name="Content Placeholder 2">
            <a:extLst>
              <a:ext uri="{FF2B5EF4-FFF2-40B4-BE49-F238E27FC236}">
                <a16:creationId xmlns:a16="http://schemas.microsoft.com/office/drawing/2014/main" id="{8F2CECA8-903E-417C-B7E2-F8BADF877ECB}"/>
              </a:ext>
            </a:extLst>
          </p:cNvPr>
          <p:cNvSpPr>
            <a:spLocks noGrp="1"/>
          </p:cNvSpPr>
          <p:nvPr>
            <p:ph idx="1"/>
          </p:nvPr>
        </p:nvSpPr>
        <p:spPr>
          <a:xfrm>
            <a:off x="838200" y="1825625"/>
            <a:ext cx="10515600" cy="4667250"/>
          </a:xfrm>
        </p:spPr>
        <p:txBody>
          <a:bodyPr>
            <a:normAutofit/>
          </a:bodyPr>
          <a:lstStyle/>
          <a:p>
            <a:pPr>
              <a:spcAft>
                <a:spcPts val="600"/>
              </a:spcAft>
            </a:pPr>
            <a:r>
              <a:rPr lang="en-PH" dirty="0"/>
              <a:t>Some vague evaluation questions with poor outcome indicators:</a:t>
            </a:r>
          </a:p>
          <a:p>
            <a:pPr lvl="1">
              <a:spcAft>
                <a:spcPts val="600"/>
              </a:spcAft>
            </a:pPr>
            <a:r>
              <a:rPr lang="en-US" b="1" dirty="0"/>
              <a:t>What is the effect of the new mathematics curriculum on </a:t>
            </a:r>
            <a:r>
              <a:rPr lang="en-PH" b="1" dirty="0"/>
              <a:t>students’ performance? (</a:t>
            </a:r>
            <a:r>
              <a:rPr lang="en-PH" b="1" dirty="0">
                <a:solidFill>
                  <a:srgbClr val="C00000"/>
                </a:solidFill>
              </a:rPr>
              <a:t>not specific enough</a:t>
            </a:r>
            <a:r>
              <a:rPr lang="en-PH" b="1" dirty="0"/>
              <a:t>)</a:t>
            </a:r>
          </a:p>
          <a:p>
            <a:pPr lvl="1">
              <a:spcAft>
                <a:spcPts val="600"/>
              </a:spcAft>
            </a:pPr>
            <a:r>
              <a:rPr lang="en-US" b="1" dirty="0"/>
              <a:t>What is the effect of the new mathematics curriculum on students’ success</a:t>
            </a:r>
            <a:r>
              <a:rPr lang="en-PH" b="1" dirty="0"/>
              <a:t>? (</a:t>
            </a:r>
            <a:r>
              <a:rPr lang="en-PH" b="1" dirty="0">
                <a:solidFill>
                  <a:srgbClr val="C00000"/>
                </a:solidFill>
              </a:rPr>
              <a:t>difficult to measure</a:t>
            </a:r>
            <a:r>
              <a:rPr lang="en-PH" b="1" dirty="0"/>
              <a:t>)</a:t>
            </a:r>
          </a:p>
          <a:p>
            <a:pPr marL="457200" lvl="1" indent="0">
              <a:spcAft>
                <a:spcPts val="600"/>
              </a:spcAft>
              <a:buNone/>
            </a:pPr>
            <a:endParaRPr lang="en-PH" i="1" dirty="0"/>
          </a:p>
          <a:p>
            <a:pPr lvl="1">
              <a:spcAft>
                <a:spcPts val="600"/>
              </a:spcAft>
            </a:pPr>
            <a:endParaRPr lang="en-PH" i="1" dirty="0"/>
          </a:p>
          <a:p>
            <a:pPr lvl="1">
              <a:spcAft>
                <a:spcPts val="600"/>
              </a:spcAft>
            </a:pPr>
            <a:endParaRPr lang="en-PH" i="1" dirty="0"/>
          </a:p>
          <a:p>
            <a:pPr lvl="1">
              <a:spcAft>
                <a:spcPts val="600"/>
              </a:spcAft>
            </a:pPr>
            <a:endParaRPr lang="en-PH" dirty="0"/>
          </a:p>
        </p:txBody>
      </p:sp>
    </p:spTree>
    <p:extLst>
      <p:ext uri="{BB962C8B-B14F-4D97-AF65-F5344CB8AC3E}">
        <p14:creationId xmlns:p14="http://schemas.microsoft.com/office/powerpoint/2010/main" val="535392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9EB8-F6B6-4A18-8A6E-461F4B63A6EA}"/>
              </a:ext>
            </a:extLst>
          </p:cNvPr>
          <p:cNvSpPr>
            <a:spLocks noGrp="1"/>
          </p:cNvSpPr>
          <p:nvPr>
            <p:ph type="title"/>
          </p:nvPr>
        </p:nvSpPr>
        <p:spPr/>
        <p:txBody>
          <a:bodyPr/>
          <a:lstStyle/>
          <a:p>
            <a:r>
              <a:rPr lang="en-PH" dirty="0"/>
              <a:t>Selecting Outcome Indicators</a:t>
            </a:r>
          </a:p>
        </p:txBody>
      </p:sp>
      <p:sp>
        <p:nvSpPr>
          <p:cNvPr id="3" name="Content Placeholder 2">
            <a:extLst>
              <a:ext uri="{FF2B5EF4-FFF2-40B4-BE49-F238E27FC236}">
                <a16:creationId xmlns:a16="http://schemas.microsoft.com/office/drawing/2014/main" id="{8F2CECA8-903E-417C-B7E2-F8BADF877ECB}"/>
              </a:ext>
            </a:extLst>
          </p:cNvPr>
          <p:cNvSpPr>
            <a:spLocks noGrp="1"/>
          </p:cNvSpPr>
          <p:nvPr>
            <p:ph idx="1"/>
          </p:nvPr>
        </p:nvSpPr>
        <p:spPr>
          <a:xfrm>
            <a:off x="838200" y="1825625"/>
            <a:ext cx="10515600" cy="4667250"/>
          </a:xfrm>
        </p:spPr>
        <p:txBody>
          <a:bodyPr>
            <a:normAutofit/>
          </a:bodyPr>
          <a:lstStyle/>
          <a:p>
            <a:pPr>
              <a:spcAft>
                <a:spcPts val="600"/>
              </a:spcAft>
            </a:pPr>
            <a:r>
              <a:rPr lang="en-PH" dirty="0"/>
              <a:t>Some vague evaluation questions with poor outcome indicators:</a:t>
            </a:r>
          </a:p>
          <a:p>
            <a:pPr lvl="1">
              <a:spcAft>
                <a:spcPts val="600"/>
              </a:spcAft>
            </a:pPr>
            <a:r>
              <a:rPr lang="en-US" b="1" dirty="0"/>
              <a:t>What is the effect of the new mathematics curriculum on </a:t>
            </a:r>
            <a:r>
              <a:rPr lang="en-PH" b="1" dirty="0"/>
              <a:t>students’ mental health? (</a:t>
            </a:r>
            <a:r>
              <a:rPr lang="en-PH" b="1" dirty="0">
                <a:solidFill>
                  <a:srgbClr val="C00000"/>
                </a:solidFill>
              </a:rPr>
              <a:t>may</a:t>
            </a:r>
            <a:r>
              <a:rPr lang="en-PH" b="1" dirty="0"/>
              <a:t> </a:t>
            </a:r>
            <a:r>
              <a:rPr lang="en-PH" b="1" dirty="0">
                <a:solidFill>
                  <a:srgbClr val="C00000"/>
                </a:solidFill>
              </a:rPr>
              <a:t>not be realistic as privacy and concerns may hamper data collection; not attributable</a:t>
            </a:r>
            <a:r>
              <a:rPr lang="en-PH" b="1" dirty="0"/>
              <a:t>)</a:t>
            </a:r>
          </a:p>
          <a:p>
            <a:pPr lvl="1">
              <a:spcAft>
                <a:spcPts val="600"/>
              </a:spcAft>
            </a:pPr>
            <a:r>
              <a:rPr lang="en-US" b="1" dirty="0"/>
              <a:t>What is the effect of the new mathematics curriculum on </a:t>
            </a:r>
            <a:r>
              <a:rPr lang="en-PH" b="1" dirty="0"/>
              <a:t>teachers’ administrative load? (</a:t>
            </a:r>
            <a:r>
              <a:rPr lang="en-PH" b="1" dirty="0">
                <a:solidFill>
                  <a:srgbClr val="C00000"/>
                </a:solidFill>
              </a:rPr>
              <a:t>not targeted to the primary target population – students – on which final outcomes will be measured UNLESS this is the main objective</a:t>
            </a:r>
            <a:r>
              <a:rPr lang="en-PH" b="1" dirty="0"/>
              <a:t>)</a:t>
            </a:r>
          </a:p>
          <a:p>
            <a:pPr lvl="1">
              <a:spcAft>
                <a:spcPts val="600"/>
              </a:spcAft>
            </a:pPr>
            <a:endParaRPr lang="en-PH" i="1" dirty="0"/>
          </a:p>
          <a:p>
            <a:pPr lvl="1">
              <a:spcAft>
                <a:spcPts val="600"/>
              </a:spcAft>
            </a:pPr>
            <a:endParaRPr lang="en-PH" i="1" dirty="0"/>
          </a:p>
          <a:p>
            <a:pPr lvl="1">
              <a:spcAft>
                <a:spcPts val="600"/>
              </a:spcAft>
            </a:pPr>
            <a:endParaRPr lang="en-PH" i="1" dirty="0"/>
          </a:p>
          <a:p>
            <a:pPr lvl="1">
              <a:spcAft>
                <a:spcPts val="600"/>
              </a:spcAft>
            </a:pPr>
            <a:endParaRPr lang="en-PH" dirty="0"/>
          </a:p>
        </p:txBody>
      </p:sp>
    </p:spTree>
    <p:extLst>
      <p:ext uri="{BB962C8B-B14F-4D97-AF65-F5344CB8AC3E}">
        <p14:creationId xmlns:p14="http://schemas.microsoft.com/office/powerpoint/2010/main" val="2191036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CB37-E74D-4C2F-BB09-5355ABEEC1D9}"/>
              </a:ext>
            </a:extLst>
          </p:cNvPr>
          <p:cNvSpPr>
            <a:spLocks noGrp="1"/>
          </p:cNvSpPr>
          <p:nvPr>
            <p:ph type="title"/>
          </p:nvPr>
        </p:nvSpPr>
        <p:spPr/>
        <p:txBody>
          <a:bodyPr/>
          <a:lstStyle/>
          <a:p>
            <a:r>
              <a:rPr lang="en-PH" dirty="0"/>
              <a:t>Performance Indicators</a:t>
            </a:r>
          </a:p>
        </p:txBody>
      </p:sp>
      <p:pic>
        <p:nvPicPr>
          <p:cNvPr id="4" name="Picture 3">
            <a:extLst>
              <a:ext uri="{FF2B5EF4-FFF2-40B4-BE49-F238E27FC236}">
                <a16:creationId xmlns:a16="http://schemas.microsoft.com/office/drawing/2014/main" id="{3062D5DE-958D-451B-9DF2-CC425BDF59E4}"/>
              </a:ext>
            </a:extLst>
          </p:cNvPr>
          <p:cNvPicPr>
            <a:picLocks noChangeAspect="1"/>
          </p:cNvPicPr>
          <p:nvPr/>
        </p:nvPicPr>
        <p:blipFill>
          <a:blip r:embed="rId2"/>
          <a:stretch>
            <a:fillRect/>
          </a:stretch>
        </p:blipFill>
        <p:spPr>
          <a:xfrm>
            <a:off x="1900205" y="1690688"/>
            <a:ext cx="8391589" cy="4357774"/>
          </a:xfrm>
          <a:prstGeom prst="rect">
            <a:avLst/>
          </a:prstGeom>
        </p:spPr>
      </p:pic>
      <p:sp>
        <p:nvSpPr>
          <p:cNvPr id="5" name="TextBox 4">
            <a:extLst>
              <a:ext uri="{FF2B5EF4-FFF2-40B4-BE49-F238E27FC236}">
                <a16:creationId xmlns:a16="http://schemas.microsoft.com/office/drawing/2014/main" id="{C783A8F1-E41F-431D-B7C0-85327BDD5A5C}"/>
              </a:ext>
            </a:extLst>
          </p:cNvPr>
          <p:cNvSpPr txBox="1"/>
          <p:nvPr/>
        </p:nvSpPr>
        <p:spPr>
          <a:xfrm>
            <a:off x="2597726" y="6259011"/>
            <a:ext cx="6996545" cy="369332"/>
          </a:xfrm>
          <a:prstGeom prst="rect">
            <a:avLst/>
          </a:prstGeom>
          <a:noFill/>
        </p:spPr>
        <p:txBody>
          <a:bodyPr wrap="square" rtlCol="0">
            <a:spAutoFit/>
          </a:bodyPr>
          <a:lstStyle/>
          <a:p>
            <a:pPr algn="ctr"/>
            <a:r>
              <a:rPr lang="en-PH" dirty="0"/>
              <a:t>Source: Gertler et al. (2016).</a:t>
            </a:r>
          </a:p>
        </p:txBody>
      </p:sp>
      <p:sp>
        <p:nvSpPr>
          <p:cNvPr id="6" name="Rectangle 5">
            <a:extLst>
              <a:ext uri="{FF2B5EF4-FFF2-40B4-BE49-F238E27FC236}">
                <a16:creationId xmlns:a16="http://schemas.microsoft.com/office/drawing/2014/main" id="{820A42CA-15E6-4A5E-A317-6EE33BC7C6A5}"/>
              </a:ext>
            </a:extLst>
          </p:cNvPr>
          <p:cNvSpPr/>
          <p:nvPr/>
        </p:nvSpPr>
        <p:spPr>
          <a:xfrm>
            <a:off x="1838036" y="1542906"/>
            <a:ext cx="4987638" cy="456832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Rectangle 6">
            <a:extLst>
              <a:ext uri="{FF2B5EF4-FFF2-40B4-BE49-F238E27FC236}">
                <a16:creationId xmlns:a16="http://schemas.microsoft.com/office/drawing/2014/main" id="{7897A806-D9A2-40C1-A919-790AEBBC47AE}"/>
              </a:ext>
            </a:extLst>
          </p:cNvPr>
          <p:cNvSpPr/>
          <p:nvPr/>
        </p:nvSpPr>
        <p:spPr>
          <a:xfrm>
            <a:off x="6852750" y="1534103"/>
            <a:ext cx="3501213" cy="45683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 name="Oval 2">
            <a:extLst>
              <a:ext uri="{FF2B5EF4-FFF2-40B4-BE49-F238E27FC236}">
                <a16:creationId xmlns:a16="http://schemas.microsoft.com/office/drawing/2014/main" id="{84FD7D36-52A4-4E92-9379-44DF0506A764}"/>
              </a:ext>
            </a:extLst>
          </p:cNvPr>
          <p:cNvSpPr/>
          <p:nvPr/>
        </p:nvSpPr>
        <p:spPr>
          <a:xfrm>
            <a:off x="8383852" y="3096069"/>
            <a:ext cx="1899925" cy="10298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033444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CE2D-1F82-4054-96B0-F5680A1A7C35}"/>
              </a:ext>
            </a:extLst>
          </p:cNvPr>
          <p:cNvSpPr>
            <a:spLocks noGrp="1"/>
          </p:cNvSpPr>
          <p:nvPr>
            <p:ph type="title"/>
          </p:nvPr>
        </p:nvSpPr>
        <p:spPr/>
        <p:txBody>
          <a:bodyPr/>
          <a:lstStyle/>
          <a:p>
            <a:r>
              <a:rPr lang="en-PH" dirty="0"/>
              <a:t>Selecting Implementation Indicators</a:t>
            </a:r>
          </a:p>
        </p:txBody>
      </p:sp>
      <p:sp>
        <p:nvSpPr>
          <p:cNvPr id="3" name="Content Placeholder 2">
            <a:extLst>
              <a:ext uri="{FF2B5EF4-FFF2-40B4-BE49-F238E27FC236}">
                <a16:creationId xmlns:a16="http://schemas.microsoft.com/office/drawing/2014/main" id="{4054AF14-1179-4AFC-B29A-3DCEC6CE404F}"/>
              </a:ext>
            </a:extLst>
          </p:cNvPr>
          <p:cNvSpPr>
            <a:spLocks noGrp="1"/>
          </p:cNvSpPr>
          <p:nvPr>
            <p:ph idx="1"/>
          </p:nvPr>
        </p:nvSpPr>
        <p:spPr/>
        <p:txBody>
          <a:bodyPr/>
          <a:lstStyle/>
          <a:p>
            <a:pPr>
              <a:spcAft>
                <a:spcPts val="600"/>
              </a:spcAft>
            </a:pPr>
            <a:r>
              <a:rPr lang="en-PH" dirty="0"/>
              <a:t>Implementation indicators support the realization of final outcomes</a:t>
            </a:r>
          </a:p>
          <a:p>
            <a:pPr lvl="1">
              <a:spcAft>
                <a:spcPts val="600"/>
              </a:spcAft>
            </a:pPr>
            <a:r>
              <a:rPr lang="en-PH" b="1" dirty="0"/>
              <a:t>We can directly control implementation, but can only influence final outcomes as they require behavioral change from beneficiaries</a:t>
            </a:r>
          </a:p>
          <a:p>
            <a:pPr lvl="1">
              <a:spcAft>
                <a:spcPts val="600"/>
              </a:spcAft>
            </a:pPr>
            <a:r>
              <a:rPr lang="en-PH" dirty="0"/>
              <a:t>In our example, we can control the budget and personnel (inputs), the curriculum development and teacher training development (activities), and the delivery of learning materials and number of teachers trained (outputs)</a:t>
            </a:r>
          </a:p>
          <a:p>
            <a:pPr lvl="1">
              <a:spcAft>
                <a:spcPts val="600"/>
              </a:spcAft>
            </a:pPr>
            <a:r>
              <a:rPr lang="en-PH" dirty="0"/>
              <a:t>However, it would be the students who would take the standardized tests (short-term outcome), and the students who would later be completing their education, looking for jobs and earning their incomes (medium to long-term outcomes)</a:t>
            </a:r>
          </a:p>
          <a:p>
            <a:pPr>
              <a:spcAft>
                <a:spcPts val="600"/>
              </a:spcAft>
            </a:pPr>
            <a:endParaRPr lang="en-PH" dirty="0"/>
          </a:p>
        </p:txBody>
      </p:sp>
    </p:spTree>
    <p:extLst>
      <p:ext uri="{BB962C8B-B14F-4D97-AF65-F5344CB8AC3E}">
        <p14:creationId xmlns:p14="http://schemas.microsoft.com/office/powerpoint/2010/main" val="2820562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D546-4B90-42C2-B3E1-9E11012D271D}"/>
              </a:ext>
            </a:extLst>
          </p:cNvPr>
          <p:cNvSpPr>
            <a:spLocks noGrp="1"/>
          </p:cNvSpPr>
          <p:nvPr>
            <p:ph type="title"/>
          </p:nvPr>
        </p:nvSpPr>
        <p:spPr/>
        <p:txBody>
          <a:bodyPr/>
          <a:lstStyle/>
          <a:p>
            <a:r>
              <a:rPr lang="en-PH" dirty="0"/>
              <a:t>Metadata: Data on our Data</a:t>
            </a:r>
          </a:p>
        </p:txBody>
      </p:sp>
      <p:graphicFrame>
        <p:nvGraphicFramePr>
          <p:cNvPr id="4" name="Content Placeholder 3">
            <a:extLst>
              <a:ext uri="{FF2B5EF4-FFF2-40B4-BE49-F238E27FC236}">
                <a16:creationId xmlns:a16="http://schemas.microsoft.com/office/drawing/2014/main" id="{DF498642-2ACC-4749-AE75-B9FCB8476CFE}"/>
              </a:ext>
            </a:extLst>
          </p:cNvPr>
          <p:cNvGraphicFramePr>
            <a:graphicFrameLocks noGrp="1"/>
          </p:cNvGraphicFramePr>
          <p:nvPr>
            <p:ph idx="1"/>
            <p:extLst>
              <p:ext uri="{D42A27DB-BD31-4B8C-83A1-F6EECF244321}">
                <p14:modId xmlns:p14="http://schemas.microsoft.com/office/powerpoint/2010/main" val="1103543554"/>
              </p:ext>
            </p:extLst>
          </p:nvPr>
        </p:nvGraphicFramePr>
        <p:xfrm>
          <a:off x="471055" y="1825625"/>
          <a:ext cx="11185236" cy="3248668"/>
        </p:xfrm>
        <a:graphic>
          <a:graphicData uri="http://schemas.openxmlformats.org/drawingml/2006/table">
            <a:tbl>
              <a:tblPr firstRow="1" bandRow="1">
                <a:tableStyleId>{5940675A-B579-460E-94D1-54222C63F5DA}</a:tableStyleId>
              </a:tblPr>
              <a:tblGrid>
                <a:gridCol w="1320800">
                  <a:extLst>
                    <a:ext uri="{9D8B030D-6E8A-4147-A177-3AD203B41FA5}">
                      <a16:colId xmlns:a16="http://schemas.microsoft.com/office/drawing/2014/main" val="4251384016"/>
                    </a:ext>
                  </a:extLst>
                </a:gridCol>
                <a:gridCol w="1431636">
                  <a:extLst>
                    <a:ext uri="{9D8B030D-6E8A-4147-A177-3AD203B41FA5}">
                      <a16:colId xmlns:a16="http://schemas.microsoft.com/office/drawing/2014/main" val="3070648427"/>
                    </a:ext>
                  </a:extLst>
                </a:gridCol>
                <a:gridCol w="975976">
                  <a:extLst>
                    <a:ext uri="{9D8B030D-6E8A-4147-A177-3AD203B41FA5}">
                      <a16:colId xmlns:a16="http://schemas.microsoft.com/office/drawing/2014/main" val="2435635612"/>
                    </a:ext>
                  </a:extLst>
                </a:gridCol>
                <a:gridCol w="1242804">
                  <a:extLst>
                    <a:ext uri="{9D8B030D-6E8A-4147-A177-3AD203B41FA5}">
                      <a16:colId xmlns:a16="http://schemas.microsoft.com/office/drawing/2014/main" val="309232787"/>
                    </a:ext>
                  </a:extLst>
                </a:gridCol>
                <a:gridCol w="1242804">
                  <a:extLst>
                    <a:ext uri="{9D8B030D-6E8A-4147-A177-3AD203B41FA5}">
                      <a16:colId xmlns:a16="http://schemas.microsoft.com/office/drawing/2014/main" val="791093242"/>
                    </a:ext>
                  </a:extLst>
                </a:gridCol>
                <a:gridCol w="1242804">
                  <a:extLst>
                    <a:ext uri="{9D8B030D-6E8A-4147-A177-3AD203B41FA5}">
                      <a16:colId xmlns:a16="http://schemas.microsoft.com/office/drawing/2014/main" val="2435340729"/>
                    </a:ext>
                  </a:extLst>
                </a:gridCol>
                <a:gridCol w="1242804">
                  <a:extLst>
                    <a:ext uri="{9D8B030D-6E8A-4147-A177-3AD203B41FA5}">
                      <a16:colId xmlns:a16="http://schemas.microsoft.com/office/drawing/2014/main" val="871808876"/>
                    </a:ext>
                  </a:extLst>
                </a:gridCol>
                <a:gridCol w="1242804">
                  <a:extLst>
                    <a:ext uri="{9D8B030D-6E8A-4147-A177-3AD203B41FA5}">
                      <a16:colId xmlns:a16="http://schemas.microsoft.com/office/drawing/2014/main" val="4059743340"/>
                    </a:ext>
                  </a:extLst>
                </a:gridCol>
                <a:gridCol w="1242804">
                  <a:extLst>
                    <a:ext uri="{9D8B030D-6E8A-4147-A177-3AD203B41FA5}">
                      <a16:colId xmlns:a16="http://schemas.microsoft.com/office/drawing/2014/main" val="2889236151"/>
                    </a:ext>
                  </a:extLst>
                </a:gridCol>
              </a:tblGrid>
              <a:tr h="1145548">
                <a:tc>
                  <a:txBody>
                    <a:bodyPr/>
                    <a:lstStyle/>
                    <a:p>
                      <a:pPr algn="ctr"/>
                      <a:r>
                        <a:rPr lang="en-PH" b="1" dirty="0"/>
                        <a:t>Indicator</a:t>
                      </a:r>
                    </a:p>
                  </a:txBody>
                  <a:tcPr anchor="ctr">
                    <a:solidFill>
                      <a:schemeClr val="bg1">
                        <a:lumMod val="85000"/>
                      </a:schemeClr>
                    </a:solidFill>
                  </a:tcPr>
                </a:tc>
                <a:tc>
                  <a:txBody>
                    <a:bodyPr/>
                    <a:lstStyle/>
                    <a:p>
                      <a:pPr algn="ctr"/>
                      <a:r>
                        <a:rPr lang="en-PH" b="1" dirty="0"/>
                        <a:t>Unit of Observation</a:t>
                      </a:r>
                    </a:p>
                  </a:txBody>
                  <a:tcPr anchor="ctr">
                    <a:solidFill>
                      <a:schemeClr val="bg1">
                        <a:lumMod val="85000"/>
                      </a:schemeClr>
                    </a:solidFill>
                  </a:tcPr>
                </a:tc>
                <a:tc>
                  <a:txBody>
                    <a:bodyPr/>
                    <a:lstStyle/>
                    <a:p>
                      <a:pPr algn="ctr"/>
                      <a:r>
                        <a:rPr lang="en-PH" b="1" dirty="0"/>
                        <a:t>Results Chain Level</a:t>
                      </a:r>
                    </a:p>
                  </a:txBody>
                  <a:tcPr anchor="ctr">
                    <a:solidFill>
                      <a:schemeClr val="bg1">
                        <a:lumMod val="85000"/>
                      </a:schemeClr>
                    </a:solidFill>
                  </a:tcPr>
                </a:tc>
                <a:tc>
                  <a:txBody>
                    <a:bodyPr/>
                    <a:lstStyle/>
                    <a:p>
                      <a:pPr algn="ctr"/>
                      <a:r>
                        <a:rPr lang="en-PH" b="1" dirty="0"/>
                        <a:t>Data Source</a:t>
                      </a:r>
                    </a:p>
                  </a:txBody>
                  <a:tcPr anchor="ctr">
                    <a:solidFill>
                      <a:schemeClr val="bg1">
                        <a:lumMod val="85000"/>
                      </a:schemeClr>
                    </a:solidFill>
                  </a:tcPr>
                </a:tc>
                <a:tc>
                  <a:txBody>
                    <a:bodyPr/>
                    <a:lstStyle/>
                    <a:p>
                      <a:pPr algn="ctr"/>
                      <a:r>
                        <a:rPr lang="en-PH" b="1" dirty="0"/>
                        <a:t>Collecting Agency</a:t>
                      </a:r>
                    </a:p>
                  </a:txBody>
                  <a:tcPr anchor="ctr">
                    <a:solidFill>
                      <a:schemeClr val="bg1">
                        <a:lumMod val="85000"/>
                      </a:schemeClr>
                    </a:solidFill>
                  </a:tcPr>
                </a:tc>
                <a:tc>
                  <a:txBody>
                    <a:bodyPr/>
                    <a:lstStyle/>
                    <a:p>
                      <a:pPr algn="ctr"/>
                      <a:r>
                        <a:rPr lang="en-PH" b="1" dirty="0"/>
                        <a:t>Frequency</a:t>
                      </a:r>
                    </a:p>
                  </a:txBody>
                  <a:tcPr anchor="ctr">
                    <a:solidFill>
                      <a:schemeClr val="bg1">
                        <a:lumMod val="85000"/>
                      </a:schemeClr>
                    </a:solidFill>
                  </a:tcPr>
                </a:tc>
                <a:tc>
                  <a:txBody>
                    <a:bodyPr/>
                    <a:lstStyle/>
                    <a:p>
                      <a:pPr algn="ctr"/>
                      <a:r>
                        <a:rPr lang="en-PH" b="1" dirty="0"/>
                        <a:t>Data Cleaning</a:t>
                      </a:r>
                    </a:p>
                  </a:txBody>
                  <a:tcPr anchor="ctr">
                    <a:solidFill>
                      <a:schemeClr val="bg1">
                        <a:lumMod val="85000"/>
                      </a:schemeClr>
                    </a:solidFill>
                  </a:tcPr>
                </a:tc>
                <a:tc>
                  <a:txBody>
                    <a:bodyPr/>
                    <a:lstStyle/>
                    <a:p>
                      <a:pPr algn="ctr"/>
                      <a:r>
                        <a:rPr lang="en-PH" b="1" dirty="0"/>
                        <a:t>Data Storage Format</a:t>
                      </a:r>
                    </a:p>
                  </a:txBody>
                  <a:tcPr anchor="ctr">
                    <a:solidFill>
                      <a:schemeClr val="bg1">
                        <a:lumMod val="85000"/>
                      </a:schemeClr>
                    </a:solidFill>
                  </a:tcPr>
                </a:tc>
                <a:tc>
                  <a:txBody>
                    <a:bodyPr/>
                    <a:lstStyle/>
                    <a:p>
                      <a:pPr algn="ctr"/>
                      <a:r>
                        <a:rPr lang="en-PH" b="1" dirty="0"/>
                        <a:t>Reporting</a:t>
                      </a:r>
                    </a:p>
                    <a:p>
                      <a:pPr algn="ctr"/>
                      <a:r>
                        <a:rPr lang="en-PH" b="1" dirty="0"/>
                        <a:t>Agency</a:t>
                      </a:r>
                    </a:p>
                  </a:txBody>
                  <a:tcPr anchor="ctr">
                    <a:solidFill>
                      <a:schemeClr val="bg1">
                        <a:lumMod val="85000"/>
                      </a:schemeClr>
                    </a:solidFill>
                  </a:tcPr>
                </a:tc>
                <a:extLst>
                  <a:ext uri="{0D108BD9-81ED-4DB2-BD59-A6C34878D82A}">
                    <a16:rowId xmlns:a16="http://schemas.microsoft.com/office/drawing/2014/main" val="3875901313"/>
                  </a:ext>
                </a:extLst>
              </a:tr>
              <a:tr h="801882">
                <a:tc>
                  <a:txBody>
                    <a:bodyPr/>
                    <a:lstStyle/>
                    <a:p>
                      <a:pPr algn="ctr"/>
                      <a:r>
                        <a:rPr lang="en-PH" sz="1400" dirty="0"/>
                        <a:t>Program </a:t>
                      </a:r>
                    </a:p>
                    <a:p>
                      <a:pPr algn="ctr"/>
                      <a:r>
                        <a:rPr lang="en-PH" sz="1400" dirty="0"/>
                        <a:t>Disbursements</a:t>
                      </a:r>
                    </a:p>
                    <a:p>
                      <a:pPr algn="ctr"/>
                      <a:r>
                        <a:rPr lang="en-PH" sz="1400" dirty="0"/>
                        <a:t>(</a:t>
                      </a:r>
                      <a:r>
                        <a:rPr lang="en-PH" sz="1400" dirty="0" err="1"/>
                        <a:t>mPhP</a:t>
                      </a:r>
                      <a:r>
                        <a:rPr lang="en-PH" sz="1400" dirty="0"/>
                        <a:t>)</a:t>
                      </a:r>
                    </a:p>
                  </a:txBody>
                  <a:tcPr anchor="ctr"/>
                </a:tc>
                <a:tc>
                  <a:txBody>
                    <a:bodyPr/>
                    <a:lstStyle/>
                    <a:p>
                      <a:pPr algn="ctr"/>
                      <a:r>
                        <a:rPr lang="en-PH" sz="1400" dirty="0"/>
                        <a:t>Program</a:t>
                      </a:r>
                    </a:p>
                  </a:txBody>
                  <a:tcPr anchor="ctr"/>
                </a:tc>
                <a:tc>
                  <a:txBody>
                    <a:bodyPr/>
                    <a:lstStyle/>
                    <a:p>
                      <a:pPr algn="ctr"/>
                      <a:r>
                        <a:rPr lang="en-PH" sz="1400" dirty="0"/>
                        <a:t>Inputs</a:t>
                      </a:r>
                    </a:p>
                  </a:txBody>
                  <a:tcPr anchor="ctr"/>
                </a:tc>
                <a:tc>
                  <a:txBody>
                    <a:bodyPr/>
                    <a:lstStyle/>
                    <a:p>
                      <a:pPr algn="ctr"/>
                      <a:r>
                        <a:rPr lang="en-PH" sz="1400" dirty="0"/>
                        <a:t>Administrative Data</a:t>
                      </a:r>
                    </a:p>
                  </a:txBody>
                  <a:tcPr anchor="ctr"/>
                </a:tc>
                <a:tc>
                  <a:txBody>
                    <a:bodyPr/>
                    <a:lstStyle/>
                    <a:p>
                      <a:pPr algn="ctr"/>
                      <a:r>
                        <a:rPr lang="en-PH" sz="1400" dirty="0"/>
                        <a:t>Department of Budget and Management; Department of Education</a:t>
                      </a:r>
                    </a:p>
                  </a:txBody>
                  <a:tcPr anchor="ctr"/>
                </a:tc>
                <a:tc>
                  <a:txBody>
                    <a:bodyPr/>
                    <a:lstStyle/>
                    <a:p>
                      <a:pPr algn="ctr"/>
                      <a:r>
                        <a:rPr lang="en-PH" sz="1400" dirty="0"/>
                        <a:t>Monthly</a:t>
                      </a:r>
                    </a:p>
                  </a:txBody>
                  <a:tcPr anchor="ctr"/>
                </a:tc>
                <a:tc>
                  <a:txBody>
                    <a:bodyPr/>
                    <a:lstStyle/>
                    <a:p>
                      <a:pPr algn="ctr"/>
                      <a:r>
                        <a:rPr lang="en-PH" sz="1400" dirty="0"/>
                        <a:t>Department of Education</a:t>
                      </a:r>
                    </a:p>
                  </a:txBody>
                  <a:tcPr anchor="ctr"/>
                </a:tc>
                <a:tc>
                  <a:txBody>
                    <a:bodyPr/>
                    <a:lstStyle/>
                    <a:p>
                      <a:pPr algn="ctr"/>
                      <a:r>
                        <a:rPr lang="en-PH" sz="1400" dirty="0"/>
                        <a:t>.</a:t>
                      </a:r>
                      <a:r>
                        <a:rPr lang="en-PH" sz="1400" dirty="0" err="1"/>
                        <a:t>xls</a:t>
                      </a:r>
                      <a:r>
                        <a:rPr lang="en-PH" sz="1400" dirty="0"/>
                        <a:t> file</a:t>
                      </a:r>
                    </a:p>
                  </a:txBody>
                  <a:tcPr anchor="ctr"/>
                </a:tc>
                <a:tc>
                  <a:txBody>
                    <a:bodyPr/>
                    <a:lstStyle/>
                    <a:p>
                      <a:pPr algn="ctr"/>
                      <a:r>
                        <a:rPr lang="en-PH" sz="1400" dirty="0"/>
                        <a:t>Department of Education</a:t>
                      </a:r>
                    </a:p>
                  </a:txBody>
                  <a:tcPr anchor="ctr"/>
                </a:tc>
                <a:extLst>
                  <a:ext uri="{0D108BD9-81ED-4DB2-BD59-A6C34878D82A}">
                    <a16:rowId xmlns:a16="http://schemas.microsoft.com/office/drawing/2014/main" val="3393983304"/>
                  </a:ext>
                </a:extLst>
              </a:tr>
              <a:tr h="801882">
                <a:tc>
                  <a:txBody>
                    <a:bodyPr/>
                    <a:lstStyle/>
                    <a:p>
                      <a:pPr algn="ctr"/>
                      <a:r>
                        <a:rPr lang="en-PH" sz="1400" b="1" dirty="0"/>
                        <a:t>Annual average income</a:t>
                      </a:r>
                    </a:p>
                  </a:txBody>
                  <a:tcPr anchor="ctr">
                    <a:solidFill>
                      <a:schemeClr val="bg1">
                        <a:lumMod val="85000"/>
                      </a:schemeClr>
                    </a:solidFill>
                  </a:tcPr>
                </a:tc>
                <a:tc>
                  <a:txBody>
                    <a:bodyPr/>
                    <a:lstStyle/>
                    <a:p>
                      <a:pPr algn="ctr"/>
                      <a:r>
                        <a:rPr lang="en-PH" sz="1400" b="1" dirty="0"/>
                        <a:t>Household</a:t>
                      </a:r>
                    </a:p>
                  </a:txBody>
                  <a:tcPr anchor="ctr">
                    <a:solidFill>
                      <a:schemeClr val="bg1">
                        <a:lumMod val="85000"/>
                      </a:schemeClr>
                    </a:solidFill>
                  </a:tcPr>
                </a:tc>
                <a:tc>
                  <a:txBody>
                    <a:bodyPr/>
                    <a:lstStyle/>
                    <a:p>
                      <a:pPr algn="ctr"/>
                      <a:r>
                        <a:rPr lang="en-PH" sz="1400" b="1" dirty="0"/>
                        <a:t>Final Outcomes</a:t>
                      </a:r>
                    </a:p>
                  </a:txBody>
                  <a:tcPr anchor="ctr">
                    <a:solidFill>
                      <a:schemeClr val="bg1">
                        <a:lumMod val="85000"/>
                      </a:schemeClr>
                    </a:solidFill>
                  </a:tcPr>
                </a:tc>
                <a:tc>
                  <a:txBody>
                    <a:bodyPr/>
                    <a:lstStyle/>
                    <a:p>
                      <a:pPr algn="ctr"/>
                      <a:r>
                        <a:rPr lang="en-PH" sz="1400" b="1" dirty="0"/>
                        <a:t>Survey</a:t>
                      </a:r>
                    </a:p>
                  </a:txBody>
                  <a:tcPr anchor="ctr">
                    <a:solidFill>
                      <a:schemeClr val="bg1">
                        <a:lumMod val="85000"/>
                      </a:schemeClr>
                    </a:solidFill>
                  </a:tcPr>
                </a:tc>
                <a:tc>
                  <a:txBody>
                    <a:bodyPr/>
                    <a:lstStyle/>
                    <a:p>
                      <a:pPr algn="ctr"/>
                      <a:r>
                        <a:rPr lang="en-PH" sz="1400" b="1" dirty="0"/>
                        <a:t>Philippine Statistics Authority; NGO</a:t>
                      </a:r>
                    </a:p>
                  </a:txBody>
                  <a:tcPr anchor="ctr">
                    <a:solidFill>
                      <a:schemeClr val="bg1">
                        <a:lumMod val="85000"/>
                      </a:schemeClr>
                    </a:solidFill>
                  </a:tcPr>
                </a:tc>
                <a:tc>
                  <a:txBody>
                    <a:bodyPr/>
                    <a:lstStyle/>
                    <a:p>
                      <a:pPr algn="ctr"/>
                      <a:r>
                        <a:rPr lang="en-PH" sz="1400" b="1" dirty="0"/>
                        <a:t>Annual</a:t>
                      </a:r>
                    </a:p>
                  </a:txBody>
                  <a:tcPr anchor="ctr">
                    <a:solidFill>
                      <a:schemeClr val="bg1">
                        <a:lumMod val="85000"/>
                      </a:schemeClr>
                    </a:solidFill>
                  </a:tcPr>
                </a:tc>
                <a:tc>
                  <a:txBody>
                    <a:bodyPr/>
                    <a:lstStyle/>
                    <a:p>
                      <a:pPr algn="ctr"/>
                      <a:r>
                        <a:rPr lang="en-PH" sz="1400" b="1" dirty="0"/>
                        <a:t>Philippine Statistics Authority; NGO</a:t>
                      </a:r>
                    </a:p>
                  </a:txBody>
                  <a:tcPr anchor="ctr">
                    <a:solidFill>
                      <a:schemeClr val="bg1">
                        <a:lumMod val="85000"/>
                      </a:schemeClr>
                    </a:solidFill>
                  </a:tcPr>
                </a:tc>
                <a:tc>
                  <a:txBody>
                    <a:bodyPr/>
                    <a:lstStyle/>
                    <a:p>
                      <a:pPr algn="ctr"/>
                      <a:r>
                        <a:rPr lang="en-PH" sz="1400" b="1" dirty="0"/>
                        <a:t>.</a:t>
                      </a:r>
                      <a:r>
                        <a:rPr lang="en-PH" sz="1400" b="1" dirty="0" err="1"/>
                        <a:t>dta</a:t>
                      </a:r>
                      <a:r>
                        <a:rPr lang="en-PH" sz="1400" b="1" dirty="0"/>
                        <a:t> file</a:t>
                      </a:r>
                    </a:p>
                  </a:txBody>
                  <a:tcPr anchor="ctr">
                    <a:solidFill>
                      <a:schemeClr val="bg1">
                        <a:lumMod val="85000"/>
                      </a:schemeClr>
                    </a:solidFill>
                  </a:tcPr>
                </a:tc>
                <a:tc>
                  <a:txBody>
                    <a:bodyPr/>
                    <a:lstStyle/>
                    <a:p>
                      <a:pPr algn="ctr"/>
                      <a:r>
                        <a:rPr lang="en-PH" sz="1400" b="1" dirty="0"/>
                        <a:t>Philippine Statistics Authority</a:t>
                      </a:r>
                    </a:p>
                  </a:txBody>
                  <a:tcPr anchor="ctr">
                    <a:solidFill>
                      <a:schemeClr val="bg1">
                        <a:lumMod val="85000"/>
                      </a:schemeClr>
                    </a:solidFill>
                  </a:tcPr>
                </a:tc>
                <a:extLst>
                  <a:ext uri="{0D108BD9-81ED-4DB2-BD59-A6C34878D82A}">
                    <a16:rowId xmlns:a16="http://schemas.microsoft.com/office/drawing/2014/main" val="378233042"/>
                  </a:ext>
                </a:extLst>
              </a:tr>
            </a:tbl>
          </a:graphicData>
        </a:graphic>
      </p:graphicFrame>
    </p:spTree>
    <p:extLst>
      <p:ext uri="{BB962C8B-B14F-4D97-AF65-F5344CB8AC3E}">
        <p14:creationId xmlns:p14="http://schemas.microsoft.com/office/powerpoint/2010/main" val="3583389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9CA96F-EF63-4432-96E7-CF52D53596CF}"/>
              </a:ext>
            </a:extLst>
          </p:cNvPr>
          <p:cNvSpPr>
            <a:spLocks noGrp="1"/>
          </p:cNvSpPr>
          <p:nvPr>
            <p:ph type="title"/>
          </p:nvPr>
        </p:nvSpPr>
        <p:spPr/>
        <p:txBody>
          <a:bodyPr/>
          <a:lstStyle/>
          <a:p>
            <a:r>
              <a:rPr lang="en-PH" dirty="0"/>
              <a:t>Getting the Data Right: Data Collection Methods and Sources</a:t>
            </a:r>
          </a:p>
        </p:txBody>
      </p:sp>
      <p:sp>
        <p:nvSpPr>
          <p:cNvPr id="5" name="Text Placeholder 4">
            <a:extLst>
              <a:ext uri="{FF2B5EF4-FFF2-40B4-BE49-F238E27FC236}">
                <a16:creationId xmlns:a16="http://schemas.microsoft.com/office/drawing/2014/main" id="{35C57BFB-A2DA-4D8B-8562-3CD0EC1A50D9}"/>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653904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C6BC01-0B4B-4762-91F8-C66C87113C81}"/>
              </a:ext>
            </a:extLst>
          </p:cNvPr>
          <p:cNvSpPr>
            <a:spLocks noGrp="1"/>
          </p:cNvSpPr>
          <p:nvPr>
            <p:ph type="title"/>
          </p:nvPr>
        </p:nvSpPr>
        <p:spPr/>
        <p:txBody>
          <a:bodyPr/>
          <a:lstStyle/>
          <a:p>
            <a:r>
              <a:rPr lang="en-PH" dirty="0"/>
              <a:t>Importance of High-Quality Data</a:t>
            </a:r>
          </a:p>
        </p:txBody>
      </p:sp>
      <p:sp>
        <p:nvSpPr>
          <p:cNvPr id="5" name="Content Placeholder 4">
            <a:extLst>
              <a:ext uri="{FF2B5EF4-FFF2-40B4-BE49-F238E27FC236}">
                <a16:creationId xmlns:a16="http://schemas.microsoft.com/office/drawing/2014/main" id="{F3A81521-23DE-440F-880B-4D1278BBE41F}"/>
              </a:ext>
            </a:extLst>
          </p:cNvPr>
          <p:cNvSpPr>
            <a:spLocks noGrp="1"/>
          </p:cNvSpPr>
          <p:nvPr>
            <p:ph idx="1"/>
          </p:nvPr>
        </p:nvSpPr>
        <p:spPr/>
        <p:txBody>
          <a:bodyPr/>
          <a:lstStyle/>
          <a:p>
            <a:pPr>
              <a:spcAft>
                <a:spcPts val="600"/>
              </a:spcAft>
            </a:pPr>
            <a:r>
              <a:rPr lang="en-PH" b="1" dirty="0"/>
              <a:t>The quality of the impact evaluation is only as good as the data</a:t>
            </a:r>
          </a:p>
          <a:p>
            <a:pPr>
              <a:spcAft>
                <a:spcPts val="600"/>
              </a:spcAft>
            </a:pPr>
            <a:r>
              <a:rPr lang="en-PH" dirty="0"/>
              <a:t>Good impact evaluation design has to be accompanied with good data collection and management practices</a:t>
            </a:r>
          </a:p>
          <a:p>
            <a:pPr>
              <a:spcAft>
                <a:spcPts val="600"/>
              </a:spcAft>
            </a:pPr>
            <a:r>
              <a:rPr lang="en-PH" dirty="0"/>
              <a:t>Poor data integrity, insufficient observations, and data that lack richness can make impact evaluations inaccurate if not impossible</a:t>
            </a:r>
          </a:p>
          <a:p>
            <a:pPr lvl="1">
              <a:spcAft>
                <a:spcPts val="600"/>
              </a:spcAft>
            </a:pPr>
            <a:r>
              <a:rPr lang="en-PH" dirty="0"/>
              <a:t>Missing data, sampling errors, encoding errors, respondent inaccuracy</a:t>
            </a:r>
          </a:p>
          <a:p>
            <a:pPr lvl="1">
              <a:spcAft>
                <a:spcPts val="600"/>
              </a:spcAft>
            </a:pPr>
            <a:r>
              <a:rPr lang="en-PH" dirty="0"/>
              <a:t>Insufficient observations and underpowered studies</a:t>
            </a:r>
          </a:p>
          <a:p>
            <a:pPr lvl="1">
              <a:spcAft>
                <a:spcPts val="600"/>
              </a:spcAft>
            </a:pPr>
            <a:r>
              <a:rPr lang="en-PH" dirty="0"/>
              <a:t>Impact heterogeneity</a:t>
            </a:r>
          </a:p>
        </p:txBody>
      </p:sp>
    </p:spTree>
    <p:extLst>
      <p:ext uri="{BB962C8B-B14F-4D97-AF65-F5344CB8AC3E}">
        <p14:creationId xmlns:p14="http://schemas.microsoft.com/office/powerpoint/2010/main" val="383063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8C77-56F5-46C3-8B8D-E52672C3805C}"/>
              </a:ext>
            </a:extLst>
          </p:cNvPr>
          <p:cNvSpPr>
            <a:spLocks noGrp="1"/>
          </p:cNvSpPr>
          <p:nvPr>
            <p:ph type="title"/>
          </p:nvPr>
        </p:nvSpPr>
        <p:spPr/>
        <p:txBody>
          <a:bodyPr/>
          <a:lstStyle/>
          <a:p>
            <a:r>
              <a:rPr lang="en-PH" dirty="0"/>
              <a:t>Primary References</a:t>
            </a:r>
          </a:p>
        </p:txBody>
      </p:sp>
      <p:sp>
        <p:nvSpPr>
          <p:cNvPr id="3" name="Content Placeholder 2">
            <a:extLst>
              <a:ext uri="{FF2B5EF4-FFF2-40B4-BE49-F238E27FC236}">
                <a16:creationId xmlns:a16="http://schemas.microsoft.com/office/drawing/2014/main" id="{BAD8CD5B-52A2-4F0C-BB36-E0D74A7A6D5E}"/>
              </a:ext>
            </a:extLst>
          </p:cNvPr>
          <p:cNvSpPr>
            <a:spLocks noGrp="1"/>
          </p:cNvSpPr>
          <p:nvPr>
            <p:ph idx="1"/>
          </p:nvPr>
        </p:nvSpPr>
        <p:spPr/>
        <p:txBody>
          <a:bodyPr>
            <a:normAutofit/>
          </a:bodyPr>
          <a:lstStyle/>
          <a:p>
            <a:pPr>
              <a:spcAft>
                <a:spcPts val="600"/>
              </a:spcAft>
            </a:pPr>
            <a:r>
              <a:rPr lang="en-PH" sz="2000" dirty="0"/>
              <a:t>White, H., and D. </a:t>
            </a:r>
            <a:r>
              <a:rPr lang="en-PH" sz="2000" dirty="0" err="1"/>
              <a:t>Raitzer</a:t>
            </a:r>
            <a:r>
              <a:rPr lang="en-PH" sz="2000" dirty="0"/>
              <a:t>. 2017. </a:t>
            </a:r>
            <a:r>
              <a:rPr lang="en-PH" sz="2000" i="1" dirty="0"/>
              <a:t>Impact Evaluation of Development Interventions: A Practical Guide. </a:t>
            </a:r>
            <a:r>
              <a:rPr lang="en-PH" sz="2000" dirty="0"/>
              <a:t>Manila, Philippines: Asian Development Bank. </a:t>
            </a:r>
            <a:r>
              <a:rPr lang="en-PH" sz="2000" dirty="0">
                <a:hlinkClick r:id="rId2"/>
              </a:rPr>
              <a:t>https://www.adb.org/sites/default/files/publication/392376/impact-evaluation-development-interventions-guide.pdf</a:t>
            </a:r>
            <a:endParaRPr lang="en-PH" sz="2000" dirty="0"/>
          </a:p>
          <a:p>
            <a:pPr>
              <a:spcAft>
                <a:spcPts val="600"/>
              </a:spcAft>
            </a:pPr>
            <a:r>
              <a:rPr lang="en-PH" sz="2000" dirty="0"/>
              <a:t>Gertler, Paul J., Sebastian Martinez, Patrick </a:t>
            </a:r>
            <a:r>
              <a:rPr lang="en-PH" sz="2000" dirty="0" err="1"/>
              <a:t>Premand</a:t>
            </a:r>
            <a:r>
              <a:rPr lang="en-PH" sz="2000" dirty="0"/>
              <a:t>, Laura B. Rawlings, and </a:t>
            </a:r>
            <a:r>
              <a:rPr lang="en-US" sz="2000" dirty="0"/>
              <a:t>Christel M. J. Vermeersch. 2016. </a:t>
            </a:r>
            <a:r>
              <a:rPr lang="en-US" sz="2000" i="1" dirty="0"/>
              <a:t>Impact Evaluation in Practice</a:t>
            </a:r>
            <a:r>
              <a:rPr lang="en-US" sz="2000" dirty="0"/>
              <a:t>, </a:t>
            </a:r>
            <a:r>
              <a:rPr lang="en-US" sz="2000" i="1" dirty="0"/>
              <a:t>second edition</a:t>
            </a:r>
            <a:r>
              <a:rPr lang="en-US" sz="2000" dirty="0"/>
              <a:t>. Washington, DC: Inter-American Development Bank and World Bank. </a:t>
            </a:r>
            <a:r>
              <a:rPr lang="en-US" sz="2000" dirty="0">
                <a:hlinkClick r:id="rId3"/>
              </a:rPr>
              <a:t>https://openknowledge.worldbank.org/server/api/core/bitstreams/4659ef23-61ff-5df7-9b4e-89fda12b074d/content</a:t>
            </a:r>
            <a:endParaRPr lang="en-US" sz="2000" dirty="0"/>
          </a:p>
          <a:p>
            <a:pPr>
              <a:spcAft>
                <a:spcPts val="600"/>
              </a:spcAft>
            </a:pPr>
            <a:r>
              <a:rPr lang="en-US" sz="2000" dirty="0" err="1"/>
              <a:t>Khandker</a:t>
            </a:r>
            <a:r>
              <a:rPr lang="en-US" sz="2000" dirty="0"/>
              <a:t>, S., G. </a:t>
            </a:r>
            <a:r>
              <a:rPr lang="en-US" sz="2000" dirty="0" err="1"/>
              <a:t>Koolwal</a:t>
            </a:r>
            <a:r>
              <a:rPr lang="en-US" sz="2000" dirty="0"/>
              <a:t>, and H. Samad. 2009. </a:t>
            </a:r>
            <a:r>
              <a:rPr lang="en-US" sz="2000" i="1" dirty="0"/>
              <a:t>Handbook on Impact Evaluation: Quantitative Methods and Practices</a:t>
            </a:r>
            <a:r>
              <a:rPr lang="en-US" sz="2000" dirty="0"/>
              <a:t>. Washington, DC: World Bank. </a:t>
            </a:r>
            <a:r>
              <a:rPr lang="en-US" sz="2000" dirty="0">
                <a:hlinkClick r:id="rId4"/>
              </a:rPr>
              <a:t>https://openknowledge.worldbank.org/bitstream/hand</a:t>
            </a:r>
            <a:r>
              <a:rPr lang="en-PH" sz="2000" dirty="0">
                <a:hlinkClick r:id="rId4"/>
              </a:rPr>
              <a:t>le/10986/2693/520990PUB0EPI1101Official0Use0Only1.pdf</a:t>
            </a:r>
            <a:r>
              <a:rPr lang="en-PH" sz="2000" dirty="0"/>
              <a:t>.</a:t>
            </a:r>
          </a:p>
          <a:p>
            <a:pPr>
              <a:spcAft>
                <a:spcPts val="600"/>
              </a:spcAft>
            </a:pPr>
            <a:endParaRPr lang="en-US" sz="2000" dirty="0"/>
          </a:p>
          <a:p>
            <a:pPr marL="0" indent="0">
              <a:spcAft>
                <a:spcPts val="600"/>
              </a:spcAft>
              <a:buNone/>
            </a:pPr>
            <a:endParaRPr lang="en-PH" sz="2000" dirty="0"/>
          </a:p>
        </p:txBody>
      </p:sp>
    </p:spTree>
    <p:extLst>
      <p:ext uri="{BB962C8B-B14F-4D97-AF65-F5344CB8AC3E}">
        <p14:creationId xmlns:p14="http://schemas.microsoft.com/office/powerpoint/2010/main" val="2264393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BB4A-48D5-484E-9683-24E5D8972DBD}"/>
              </a:ext>
            </a:extLst>
          </p:cNvPr>
          <p:cNvSpPr>
            <a:spLocks noGrp="1"/>
          </p:cNvSpPr>
          <p:nvPr>
            <p:ph type="title"/>
          </p:nvPr>
        </p:nvSpPr>
        <p:spPr/>
        <p:txBody>
          <a:bodyPr/>
          <a:lstStyle/>
          <a:p>
            <a:r>
              <a:rPr lang="en-PH" dirty="0"/>
              <a:t>Data Sources</a:t>
            </a:r>
          </a:p>
        </p:txBody>
      </p:sp>
      <p:sp>
        <p:nvSpPr>
          <p:cNvPr id="3" name="Content Placeholder 2">
            <a:extLst>
              <a:ext uri="{FF2B5EF4-FFF2-40B4-BE49-F238E27FC236}">
                <a16:creationId xmlns:a16="http://schemas.microsoft.com/office/drawing/2014/main" id="{A6627692-E642-4ABC-872B-4E8E9C3D9EE6}"/>
              </a:ext>
            </a:extLst>
          </p:cNvPr>
          <p:cNvSpPr>
            <a:spLocks noGrp="1"/>
          </p:cNvSpPr>
          <p:nvPr>
            <p:ph idx="1"/>
          </p:nvPr>
        </p:nvSpPr>
        <p:spPr/>
        <p:txBody>
          <a:bodyPr>
            <a:normAutofit/>
          </a:bodyPr>
          <a:lstStyle/>
          <a:p>
            <a:pPr>
              <a:spcAft>
                <a:spcPts val="600"/>
              </a:spcAft>
            </a:pPr>
            <a:r>
              <a:rPr lang="en-PH" dirty="0"/>
              <a:t>Census</a:t>
            </a:r>
          </a:p>
          <a:p>
            <a:pPr lvl="1">
              <a:spcAft>
                <a:spcPts val="600"/>
              </a:spcAft>
            </a:pPr>
            <a:r>
              <a:rPr lang="en-PH" dirty="0"/>
              <a:t>Data collected from the entire population</a:t>
            </a:r>
          </a:p>
          <a:p>
            <a:pPr lvl="1">
              <a:spcAft>
                <a:spcPts val="600"/>
              </a:spcAft>
            </a:pPr>
            <a:r>
              <a:rPr lang="en-PH" dirty="0"/>
              <a:t>May provide us with a </a:t>
            </a:r>
            <a:r>
              <a:rPr lang="en-PH" b="1" dirty="0"/>
              <a:t>sampling frame</a:t>
            </a:r>
            <a:r>
              <a:rPr lang="en-PH" dirty="0"/>
              <a:t> which can be used to construct a comparison group</a:t>
            </a:r>
          </a:p>
          <a:p>
            <a:pPr lvl="1">
              <a:spcAft>
                <a:spcPts val="600"/>
              </a:spcAft>
            </a:pPr>
            <a:r>
              <a:rPr lang="en-PH" dirty="0"/>
              <a:t>A </a:t>
            </a:r>
            <a:r>
              <a:rPr lang="en-PH" b="1" dirty="0"/>
              <a:t>sampling frame</a:t>
            </a:r>
            <a:r>
              <a:rPr lang="en-PH" i="1" dirty="0"/>
              <a:t> </a:t>
            </a:r>
            <a:r>
              <a:rPr lang="en-PH" dirty="0"/>
              <a:t>is a comprehensive list of all elements in a statistical population</a:t>
            </a:r>
          </a:p>
          <a:p>
            <a:pPr lvl="1">
              <a:spcAft>
                <a:spcPts val="600"/>
              </a:spcAft>
            </a:pPr>
            <a:r>
              <a:rPr lang="en-PH" dirty="0"/>
              <a:t>Concern: census data are typically available every 10 years. In other cases, census data may not be available</a:t>
            </a:r>
          </a:p>
          <a:p>
            <a:pPr>
              <a:spcAft>
                <a:spcPts val="600"/>
              </a:spcAft>
            </a:pPr>
            <a:endParaRPr lang="en-PH" dirty="0"/>
          </a:p>
        </p:txBody>
      </p:sp>
    </p:spTree>
    <p:extLst>
      <p:ext uri="{BB962C8B-B14F-4D97-AF65-F5344CB8AC3E}">
        <p14:creationId xmlns:p14="http://schemas.microsoft.com/office/powerpoint/2010/main" val="330818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9AB4-1971-453C-8C88-8CB4170ACDB9}"/>
              </a:ext>
            </a:extLst>
          </p:cNvPr>
          <p:cNvSpPr>
            <a:spLocks noGrp="1"/>
          </p:cNvSpPr>
          <p:nvPr>
            <p:ph type="title"/>
          </p:nvPr>
        </p:nvSpPr>
        <p:spPr/>
        <p:txBody>
          <a:bodyPr/>
          <a:lstStyle/>
          <a:p>
            <a:r>
              <a:rPr lang="en-PH" dirty="0"/>
              <a:t>Data Sources</a:t>
            </a:r>
          </a:p>
        </p:txBody>
      </p:sp>
      <p:sp>
        <p:nvSpPr>
          <p:cNvPr id="3" name="Content Placeholder 2">
            <a:extLst>
              <a:ext uri="{FF2B5EF4-FFF2-40B4-BE49-F238E27FC236}">
                <a16:creationId xmlns:a16="http://schemas.microsoft.com/office/drawing/2014/main" id="{2CF550EC-1EAA-421A-95FF-31E97FB72B2D}"/>
              </a:ext>
            </a:extLst>
          </p:cNvPr>
          <p:cNvSpPr>
            <a:spLocks noGrp="1"/>
          </p:cNvSpPr>
          <p:nvPr>
            <p:ph idx="1"/>
          </p:nvPr>
        </p:nvSpPr>
        <p:spPr/>
        <p:txBody>
          <a:bodyPr/>
          <a:lstStyle/>
          <a:p>
            <a:pPr>
              <a:spcAft>
                <a:spcPts val="600"/>
              </a:spcAft>
            </a:pPr>
            <a:r>
              <a:rPr lang="en-PH" dirty="0"/>
              <a:t>Sample Surveys</a:t>
            </a:r>
          </a:p>
          <a:p>
            <a:pPr lvl="1">
              <a:spcAft>
                <a:spcPts val="600"/>
              </a:spcAft>
            </a:pPr>
            <a:r>
              <a:rPr lang="en-PH" dirty="0"/>
              <a:t>Data is collected by asking people (respondents) questions </a:t>
            </a:r>
          </a:p>
          <a:p>
            <a:pPr lvl="1">
              <a:spcAft>
                <a:spcPts val="600"/>
              </a:spcAft>
            </a:pPr>
            <a:r>
              <a:rPr lang="en-PH" b="1" dirty="0"/>
              <a:t>Respondents are identified by probabilistic/random sampling</a:t>
            </a:r>
          </a:p>
          <a:p>
            <a:pPr lvl="1">
              <a:spcAft>
                <a:spcPts val="600"/>
              </a:spcAft>
            </a:pPr>
            <a:r>
              <a:rPr lang="en-PH" b="1" dirty="0"/>
              <a:t>Random sampling yields a sample that may represent the population of interest (subject to some margin of error)</a:t>
            </a:r>
          </a:p>
          <a:p>
            <a:pPr lvl="1">
              <a:spcAft>
                <a:spcPts val="600"/>
              </a:spcAft>
            </a:pPr>
            <a:r>
              <a:rPr lang="en-PH" dirty="0"/>
              <a:t>The population of interest would be the targeted beneficiary population</a:t>
            </a:r>
          </a:p>
          <a:p>
            <a:pPr lvl="1">
              <a:spcAft>
                <a:spcPts val="600"/>
              </a:spcAft>
            </a:pPr>
            <a:r>
              <a:rPr lang="en-PH" dirty="0"/>
              <a:t>Random sampling is more practical (logistics, costs, time) vs census</a:t>
            </a:r>
          </a:p>
          <a:p>
            <a:pPr lvl="1">
              <a:spcAft>
                <a:spcPts val="600"/>
              </a:spcAft>
            </a:pPr>
            <a:r>
              <a:rPr lang="en-PH" dirty="0"/>
              <a:t>Sampling may be done for the treatment group and comparison group to estimate the program impact</a:t>
            </a:r>
          </a:p>
        </p:txBody>
      </p:sp>
    </p:spTree>
    <p:extLst>
      <p:ext uri="{BB962C8B-B14F-4D97-AF65-F5344CB8AC3E}">
        <p14:creationId xmlns:p14="http://schemas.microsoft.com/office/powerpoint/2010/main" val="329908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9AB4-1971-453C-8C88-8CB4170ACDB9}"/>
              </a:ext>
            </a:extLst>
          </p:cNvPr>
          <p:cNvSpPr>
            <a:spLocks noGrp="1"/>
          </p:cNvSpPr>
          <p:nvPr>
            <p:ph type="title"/>
          </p:nvPr>
        </p:nvSpPr>
        <p:spPr/>
        <p:txBody>
          <a:bodyPr/>
          <a:lstStyle/>
          <a:p>
            <a:r>
              <a:rPr lang="en-PH" dirty="0"/>
              <a:t>Data Sources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F550EC-1EAA-421A-95FF-31E97FB72B2D}"/>
                  </a:ext>
                </a:extLst>
              </p:cNvPr>
              <p:cNvSpPr>
                <a:spLocks noGrp="1"/>
              </p:cNvSpPr>
              <p:nvPr>
                <p:ph idx="1"/>
              </p:nvPr>
            </p:nvSpPr>
            <p:spPr/>
            <p:txBody>
              <a:bodyPr>
                <a:normAutofit fontScale="92500" lnSpcReduction="10000"/>
              </a:bodyPr>
              <a:lstStyle/>
              <a:p>
                <a:pPr>
                  <a:spcAft>
                    <a:spcPts val="600"/>
                  </a:spcAft>
                </a:pPr>
                <a:r>
                  <a:rPr lang="en-PH" dirty="0"/>
                  <a:t>Geographic Information Systems (GIS) </a:t>
                </a:r>
              </a:p>
              <a:p>
                <a:pPr lvl="1">
                  <a:spcAft>
                    <a:spcPts val="600"/>
                  </a:spcAft>
                </a:pPr>
                <a:r>
                  <a:rPr lang="en-PH" dirty="0"/>
                  <a:t>GIS may provide the physical and topological characteristics of an area</a:t>
                </a:r>
              </a:p>
              <a:p>
                <a:pPr lvl="1">
                  <a:spcAft>
                    <a:spcPts val="600"/>
                  </a:spcAft>
                </a:pPr>
                <a:r>
                  <a:rPr lang="en-PH" dirty="0"/>
                  <a:t>Can measure distance, vegetation, rainfall, elevation, etc.</a:t>
                </a:r>
              </a:p>
              <a:p>
                <a:pPr lvl="1">
                  <a:spcAft>
                    <a:spcPts val="600"/>
                  </a:spcAft>
                </a:pPr>
                <a:r>
                  <a:rPr lang="en-PH" dirty="0"/>
                  <a:t>Such variables may inform the construction of the counterfactual </a:t>
                </a:r>
                <a14:m>
                  <m:oMath xmlns:m="http://schemas.openxmlformats.org/officeDocument/2006/math">
                    <m:r>
                      <a:rPr lang="en-PH" i="1" dirty="0" smtClean="0">
                        <a:latin typeface="Cambria Math" panose="02040503050406030204" pitchFamily="18" charset="0"/>
                      </a:rPr>
                      <m:t>(</m:t>
                    </m:r>
                    <m:r>
                      <a:rPr lang="en-PH" i="1" dirty="0" smtClean="0">
                        <a:latin typeface="Cambria Math" panose="02040503050406030204" pitchFamily="18" charset="0"/>
                      </a:rPr>
                      <m:t>𝑋</m:t>
                    </m:r>
                    <m:r>
                      <a:rPr lang="en-PH" i="1" dirty="0" smtClean="0">
                        <a:latin typeface="Cambria Math" panose="02040503050406030204" pitchFamily="18" charset="0"/>
                      </a:rPr>
                      <m:t>’</m:t>
                    </m:r>
                    <m:r>
                      <a:rPr lang="en-PH" i="1" dirty="0" smtClean="0">
                        <a:latin typeface="Cambria Math" panose="02040503050406030204" pitchFamily="18" charset="0"/>
                      </a:rPr>
                      <m:t>𝑠</m:t>
                    </m:r>
                    <m:r>
                      <a:rPr lang="en-PH" i="1" dirty="0" smtClean="0">
                        <a:latin typeface="Cambria Math" panose="02040503050406030204" pitchFamily="18" charset="0"/>
                      </a:rPr>
                      <m:t>)</m:t>
                    </m:r>
                  </m:oMath>
                </a14:m>
                <a:endParaRPr lang="en-PH" dirty="0"/>
              </a:p>
              <a:p>
                <a:pPr lvl="1">
                  <a:spcAft>
                    <a:spcPts val="600"/>
                  </a:spcAft>
                </a:pPr>
                <a:r>
                  <a:rPr lang="en-PH" dirty="0"/>
                  <a:t>Such variables may be potential instruments, especially rainfall (</a:t>
                </a:r>
                <a14:m>
                  <m:oMath xmlns:m="http://schemas.openxmlformats.org/officeDocument/2006/math">
                    <m:r>
                      <a:rPr lang="en-PH" i="1" dirty="0">
                        <a:latin typeface="Cambria Math" panose="02040503050406030204" pitchFamily="18" charset="0"/>
                      </a:rPr>
                      <m:t>𝑍</m:t>
                    </m:r>
                    <m:r>
                      <a:rPr lang="en-PH" i="1" dirty="0">
                        <a:latin typeface="Cambria Math" panose="02040503050406030204" pitchFamily="18" charset="0"/>
                      </a:rPr>
                      <m:t>’</m:t>
                    </m:r>
                    <m:r>
                      <a:rPr lang="en-PH" i="1" dirty="0">
                        <a:latin typeface="Cambria Math" panose="02040503050406030204" pitchFamily="18" charset="0"/>
                      </a:rPr>
                      <m:t>𝑠</m:t>
                    </m:r>
                  </m:oMath>
                </a14:m>
                <a:r>
                  <a:rPr lang="en-PH" dirty="0"/>
                  <a:t>) </a:t>
                </a:r>
              </a:p>
              <a:p>
                <a:pPr>
                  <a:spcAft>
                    <a:spcPts val="600"/>
                  </a:spcAft>
                </a:pPr>
                <a:r>
                  <a:rPr lang="en-PH" dirty="0"/>
                  <a:t>Internet of Things-generated data</a:t>
                </a:r>
              </a:p>
              <a:p>
                <a:pPr lvl="1">
                  <a:spcAft>
                    <a:spcPts val="600"/>
                  </a:spcAft>
                </a:pPr>
                <a:r>
                  <a:rPr lang="en-PH" dirty="0"/>
                  <a:t>Sensor and IoT devices may collect real-time data such as foot traffic, pollution levels, flooding levels, “clicks”, etc.</a:t>
                </a:r>
              </a:p>
              <a:p>
                <a:pPr lvl="1">
                  <a:spcAft>
                    <a:spcPts val="600"/>
                  </a:spcAft>
                </a:pPr>
                <a:r>
                  <a:rPr lang="en-PH" dirty="0"/>
                  <a:t>May also serve as </a:t>
                </a:r>
                <a14:m>
                  <m:oMath xmlns:m="http://schemas.openxmlformats.org/officeDocument/2006/math">
                    <m:sSup>
                      <m:sSupPr>
                        <m:ctrlPr>
                          <a:rPr lang="en-PH" i="1">
                            <a:latin typeface="Cambria Math" panose="02040503050406030204" pitchFamily="18" charset="0"/>
                          </a:rPr>
                        </m:ctrlPr>
                      </m:sSupPr>
                      <m:e>
                        <m:r>
                          <a:rPr lang="en-PH" b="0" i="1" smtClean="0">
                            <a:latin typeface="Cambria Math" panose="02040503050406030204" pitchFamily="18" charset="0"/>
                          </a:rPr>
                          <m:t>𝑌</m:t>
                        </m:r>
                      </m:e>
                      <m:sup>
                        <m:r>
                          <a:rPr lang="en-PH" i="1">
                            <a:latin typeface="Cambria Math" panose="02040503050406030204" pitchFamily="18" charset="0"/>
                          </a:rPr>
                          <m:t>′</m:t>
                        </m:r>
                      </m:sup>
                    </m:sSup>
                    <m:r>
                      <a:rPr lang="en-PH" i="1">
                        <a:latin typeface="Cambria Math" panose="02040503050406030204" pitchFamily="18" charset="0"/>
                      </a:rPr>
                      <m:t>𝑠</m:t>
                    </m:r>
                    <m:r>
                      <a:rPr lang="en-PH" i="1">
                        <a:latin typeface="Cambria Math" panose="02040503050406030204" pitchFamily="18" charset="0"/>
                      </a:rPr>
                      <m:t> , </m:t>
                    </m:r>
                    <m:sSup>
                      <m:sSupPr>
                        <m:ctrlPr>
                          <a:rPr lang="en-PH" i="1">
                            <a:latin typeface="Cambria Math" panose="02040503050406030204" pitchFamily="18" charset="0"/>
                          </a:rPr>
                        </m:ctrlPr>
                      </m:sSupPr>
                      <m:e>
                        <m:r>
                          <a:rPr lang="en-PH" i="1">
                            <a:latin typeface="Cambria Math" panose="02040503050406030204" pitchFamily="18" charset="0"/>
                          </a:rPr>
                          <m:t>𝑋</m:t>
                        </m:r>
                      </m:e>
                      <m:sup>
                        <m:r>
                          <a:rPr lang="en-PH" i="1">
                            <a:latin typeface="Cambria Math" panose="02040503050406030204" pitchFamily="18" charset="0"/>
                          </a:rPr>
                          <m:t>′</m:t>
                        </m:r>
                      </m:sup>
                    </m:sSup>
                    <m:r>
                      <a:rPr lang="en-PH" i="1">
                        <a:latin typeface="Cambria Math" panose="02040503050406030204" pitchFamily="18" charset="0"/>
                      </a:rPr>
                      <m:t>𝑠</m:t>
                    </m:r>
                  </m:oMath>
                </a14:m>
                <a:r>
                  <a:rPr lang="en-PH" dirty="0"/>
                  <a:t> and </a:t>
                </a:r>
                <a14:m>
                  <m:oMath xmlns:m="http://schemas.openxmlformats.org/officeDocument/2006/math">
                    <m:r>
                      <a:rPr lang="en-PH" i="1" dirty="0">
                        <a:latin typeface="Cambria Math" panose="02040503050406030204" pitchFamily="18" charset="0"/>
                      </a:rPr>
                      <m:t>𝑍</m:t>
                    </m:r>
                    <m:r>
                      <a:rPr lang="en-PH" i="1" dirty="0">
                        <a:latin typeface="Cambria Math" panose="02040503050406030204" pitchFamily="18" charset="0"/>
                      </a:rPr>
                      <m:t>’</m:t>
                    </m:r>
                    <m:r>
                      <a:rPr lang="en-PH" i="1" dirty="0">
                        <a:latin typeface="Cambria Math" panose="02040503050406030204" pitchFamily="18" charset="0"/>
                      </a:rPr>
                      <m:t>𝑠</m:t>
                    </m:r>
                  </m:oMath>
                </a14:m>
                <a:r>
                  <a:rPr lang="en-PH" dirty="0"/>
                  <a:t> </a:t>
                </a:r>
              </a:p>
              <a:p>
                <a:pPr lvl="1">
                  <a:spcAft>
                    <a:spcPts val="600"/>
                  </a:spcAft>
                </a:pPr>
                <a:r>
                  <a:rPr lang="en-PH" dirty="0"/>
                  <a:t>IoT-generated data is commonly used in the private tech sector for causal inference studies</a:t>
                </a:r>
              </a:p>
            </p:txBody>
          </p:sp>
        </mc:Choice>
        <mc:Fallback xmlns="">
          <p:sp>
            <p:nvSpPr>
              <p:cNvPr id="3" name="Content Placeholder 2">
                <a:extLst>
                  <a:ext uri="{FF2B5EF4-FFF2-40B4-BE49-F238E27FC236}">
                    <a16:creationId xmlns:a16="http://schemas.microsoft.com/office/drawing/2014/main" id="{2CF550EC-1EAA-421A-95FF-31E97FB72B2D}"/>
                  </a:ext>
                </a:extLst>
              </p:cNvPr>
              <p:cNvSpPr>
                <a:spLocks noGrp="1" noRot="1" noChangeAspect="1" noMove="1" noResize="1" noEditPoints="1" noAdjustHandles="1" noChangeArrowheads="1" noChangeShapeType="1" noTextEdit="1"/>
              </p:cNvSpPr>
              <p:nvPr>
                <p:ph idx="1"/>
              </p:nvPr>
            </p:nvSpPr>
            <p:spPr>
              <a:blipFill>
                <a:blip r:embed="rId2"/>
                <a:stretch>
                  <a:fillRect l="-928" t="-2801" b="-2381"/>
                </a:stretch>
              </a:blipFill>
            </p:spPr>
            <p:txBody>
              <a:bodyPr/>
              <a:lstStyle/>
              <a:p>
                <a:r>
                  <a:rPr lang="en-PH">
                    <a:noFill/>
                  </a:rPr>
                  <a:t> </a:t>
                </a:r>
              </a:p>
            </p:txBody>
          </p:sp>
        </mc:Fallback>
      </mc:AlternateContent>
    </p:spTree>
    <p:extLst>
      <p:ext uri="{BB962C8B-B14F-4D97-AF65-F5344CB8AC3E}">
        <p14:creationId xmlns:p14="http://schemas.microsoft.com/office/powerpoint/2010/main" val="325399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A92C-7707-48A6-81B0-1A2AD6A8C098}"/>
              </a:ext>
            </a:extLst>
          </p:cNvPr>
          <p:cNvSpPr>
            <a:spLocks noGrp="1"/>
          </p:cNvSpPr>
          <p:nvPr>
            <p:ph type="title"/>
          </p:nvPr>
        </p:nvSpPr>
        <p:spPr/>
        <p:txBody>
          <a:bodyPr/>
          <a:lstStyle/>
          <a:p>
            <a:r>
              <a:rPr lang="en-PH" dirty="0"/>
              <a:t>Data Sources</a:t>
            </a:r>
          </a:p>
        </p:txBody>
      </p:sp>
      <p:sp>
        <p:nvSpPr>
          <p:cNvPr id="3" name="Content Placeholder 2">
            <a:extLst>
              <a:ext uri="{FF2B5EF4-FFF2-40B4-BE49-F238E27FC236}">
                <a16:creationId xmlns:a16="http://schemas.microsoft.com/office/drawing/2014/main" id="{06ED2A62-F0E3-4451-B814-8CDA0A049E9C}"/>
              </a:ext>
            </a:extLst>
          </p:cNvPr>
          <p:cNvSpPr>
            <a:spLocks noGrp="1"/>
          </p:cNvSpPr>
          <p:nvPr>
            <p:ph idx="1"/>
          </p:nvPr>
        </p:nvSpPr>
        <p:spPr/>
        <p:txBody>
          <a:bodyPr>
            <a:normAutofit/>
          </a:bodyPr>
          <a:lstStyle/>
          <a:p>
            <a:pPr>
              <a:spcAft>
                <a:spcPts val="600"/>
              </a:spcAft>
            </a:pPr>
            <a:r>
              <a:rPr lang="en-PH" dirty="0"/>
              <a:t>Administrative data</a:t>
            </a:r>
          </a:p>
          <a:p>
            <a:pPr lvl="1">
              <a:spcAft>
                <a:spcPts val="600"/>
              </a:spcAft>
            </a:pPr>
            <a:r>
              <a:rPr lang="en-PH" dirty="0"/>
              <a:t>Information routinely tracked by organizations as part of statistical or information management systems</a:t>
            </a:r>
          </a:p>
          <a:p>
            <a:pPr lvl="1">
              <a:spcAft>
                <a:spcPts val="600"/>
              </a:spcAft>
            </a:pPr>
            <a:r>
              <a:rPr lang="en-PH" dirty="0"/>
              <a:t>Examples would be the number of learners, classrooms, school buildings being tracked by DepEd; the number of kilometer roads tracked by the DPWH; revenue collections and disbursements by the </a:t>
            </a:r>
            <a:r>
              <a:rPr lang="en-PH" dirty="0" err="1"/>
              <a:t>BTr</a:t>
            </a:r>
            <a:endParaRPr lang="en-PH" dirty="0"/>
          </a:p>
          <a:p>
            <a:pPr lvl="1">
              <a:spcAft>
                <a:spcPts val="600"/>
              </a:spcAft>
            </a:pPr>
            <a:r>
              <a:rPr lang="en-PH" dirty="0"/>
              <a:t>Administrative data, provided detailed enough, is a common source of impact evaluation data</a:t>
            </a:r>
          </a:p>
          <a:p>
            <a:pPr marL="457200" lvl="1" indent="0">
              <a:spcAft>
                <a:spcPts val="600"/>
              </a:spcAft>
              <a:buNone/>
            </a:pPr>
            <a:endParaRPr lang="en-PH" dirty="0"/>
          </a:p>
          <a:p>
            <a:pPr lvl="1">
              <a:spcAft>
                <a:spcPts val="600"/>
              </a:spcAft>
            </a:pPr>
            <a:endParaRPr lang="en-PH" dirty="0"/>
          </a:p>
          <a:p>
            <a:pPr>
              <a:spcAft>
                <a:spcPts val="600"/>
              </a:spcAft>
            </a:pPr>
            <a:endParaRPr lang="en-PH" dirty="0"/>
          </a:p>
        </p:txBody>
      </p:sp>
    </p:spTree>
    <p:extLst>
      <p:ext uri="{BB962C8B-B14F-4D97-AF65-F5344CB8AC3E}">
        <p14:creationId xmlns:p14="http://schemas.microsoft.com/office/powerpoint/2010/main" val="21710017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A92C-7707-48A6-81B0-1A2AD6A8C098}"/>
              </a:ext>
            </a:extLst>
          </p:cNvPr>
          <p:cNvSpPr>
            <a:spLocks noGrp="1"/>
          </p:cNvSpPr>
          <p:nvPr>
            <p:ph type="title"/>
          </p:nvPr>
        </p:nvSpPr>
        <p:spPr/>
        <p:txBody>
          <a:bodyPr/>
          <a:lstStyle/>
          <a:p>
            <a:r>
              <a:rPr lang="en-PH" dirty="0"/>
              <a:t>Data Sources</a:t>
            </a:r>
          </a:p>
        </p:txBody>
      </p:sp>
      <p:sp>
        <p:nvSpPr>
          <p:cNvPr id="3" name="Content Placeholder 2">
            <a:extLst>
              <a:ext uri="{FF2B5EF4-FFF2-40B4-BE49-F238E27FC236}">
                <a16:creationId xmlns:a16="http://schemas.microsoft.com/office/drawing/2014/main" id="{06ED2A62-F0E3-4451-B814-8CDA0A049E9C}"/>
              </a:ext>
            </a:extLst>
          </p:cNvPr>
          <p:cNvSpPr>
            <a:spLocks noGrp="1"/>
          </p:cNvSpPr>
          <p:nvPr>
            <p:ph idx="1"/>
          </p:nvPr>
        </p:nvSpPr>
        <p:spPr/>
        <p:txBody>
          <a:bodyPr>
            <a:normAutofit/>
          </a:bodyPr>
          <a:lstStyle/>
          <a:p>
            <a:pPr>
              <a:spcAft>
                <a:spcPts val="600"/>
              </a:spcAft>
            </a:pPr>
            <a:r>
              <a:rPr lang="en-PH" dirty="0"/>
              <a:t>Many impact evaluations use primary data collected via surveys as other data sources may not contain all the needed variables </a:t>
            </a:r>
          </a:p>
          <a:p>
            <a:pPr lvl="1">
              <a:spcAft>
                <a:spcPts val="600"/>
              </a:spcAft>
            </a:pPr>
            <a:r>
              <a:rPr lang="en-PH" dirty="0"/>
              <a:t>An impact evaluation data source should at least contain variables on outcomes, conditioning variables to estimate the counterfactual, and possible instruments </a:t>
            </a:r>
          </a:p>
          <a:p>
            <a:pPr lvl="1">
              <a:spcAft>
                <a:spcPts val="600"/>
              </a:spcAft>
            </a:pPr>
            <a:r>
              <a:rPr lang="en-PH" dirty="0"/>
              <a:t>It’s possible to combine multiple data sources provided there is a unique identifier for each observation</a:t>
            </a:r>
          </a:p>
          <a:p>
            <a:pPr lvl="1">
              <a:spcAft>
                <a:spcPts val="600"/>
              </a:spcAft>
            </a:pPr>
            <a:r>
              <a:rPr lang="en-PH" dirty="0"/>
              <a:t>Example: it’s possible to combine tax filing data and survey data if there’s an individual ID</a:t>
            </a:r>
          </a:p>
          <a:p>
            <a:pPr lvl="1">
              <a:spcAft>
                <a:spcPts val="600"/>
              </a:spcAft>
            </a:pPr>
            <a:endParaRPr lang="en-PH" dirty="0"/>
          </a:p>
          <a:p>
            <a:pPr>
              <a:spcAft>
                <a:spcPts val="600"/>
              </a:spcAft>
            </a:pPr>
            <a:endParaRPr lang="en-PH" dirty="0"/>
          </a:p>
        </p:txBody>
      </p:sp>
    </p:spTree>
    <p:extLst>
      <p:ext uri="{BB962C8B-B14F-4D97-AF65-F5344CB8AC3E}">
        <p14:creationId xmlns:p14="http://schemas.microsoft.com/office/powerpoint/2010/main" val="1098021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DD78-F42D-405C-9E04-02AAD87DF266}"/>
              </a:ext>
            </a:extLst>
          </p:cNvPr>
          <p:cNvSpPr>
            <a:spLocks noGrp="1"/>
          </p:cNvSpPr>
          <p:nvPr>
            <p:ph type="title"/>
          </p:nvPr>
        </p:nvSpPr>
        <p:spPr/>
        <p:txBody>
          <a:bodyPr/>
          <a:lstStyle/>
          <a:p>
            <a:r>
              <a:rPr lang="en-PH" dirty="0"/>
              <a:t>Baseline Data</a:t>
            </a:r>
          </a:p>
        </p:txBody>
      </p:sp>
      <p:sp>
        <p:nvSpPr>
          <p:cNvPr id="3" name="Content Placeholder 2">
            <a:extLst>
              <a:ext uri="{FF2B5EF4-FFF2-40B4-BE49-F238E27FC236}">
                <a16:creationId xmlns:a16="http://schemas.microsoft.com/office/drawing/2014/main" id="{0A640734-E2E7-4A62-A592-926D350C0C83}"/>
              </a:ext>
            </a:extLst>
          </p:cNvPr>
          <p:cNvSpPr>
            <a:spLocks noGrp="1"/>
          </p:cNvSpPr>
          <p:nvPr>
            <p:ph idx="1"/>
          </p:nvPr>
        </p:nvSpPr>
        <p:spPr/>
        <p:txBody>
          <a:bodyPr/>
          <a:lstStyle/>
          <a:p>
            <a:pPr>
              <a:spcAft>
                <a:spcPts val="600"/>
              </a:spcAft>
            </a:pPr>
            <a:r>
              <a:rPr lang="en-US" b="1" dirty="0"/>
              <a:t>Impact evaluations are stronger with baseline data</a:t>
            </a:r>
          </a:p>
          <a:p>
            <a:pPr lvl="1">
              <a:spcAft>
                <a:spcPts val="600"/>
              </a:spcAft>
            </a:pPr>
            <a:r>
              <a:rPr lang="en-US" dirty="0"/>
              <a:t>Provides data on observables to construct the counterfactual</a:t>
            </a:r>
          </a:p>
          <a:p>
            <a:pPr lvl="1">
              <a:spcAft>
                <a:spcPts val="600"/>
              </a:spcAft>
            </a:pPr>
            <a:r>
              <a:rPr lang="en-US" dirty="0"/>
              <a:t>Tests for balance between treatment and comparison groups</a:t>
            </a:r>
          </a:p>
          <a:p>
            <a:pPr lvl="1">
              <a:spcAft>
                <a:spcPts val="600"/>
              </a:spcAft>
            </a:pPr>
            <a:r>
              <a:rPr lang="en-US" dirty="0"/>
              <a:t>May utilize administrative data, GIS data, or existing survey data in the absence of primary baseline data</a:t>
            </a:r>
          </a:p>
          <a:p>
            <a:pPr lvl="1">
              <a:spcAft>
                <a:spcPts val="600"/>
              </a:spcAft>
            </a:pPr>
            <a:r>
              <a:rPr lang="en-US" dirty="0"/>
              <a:t>Some data can be collected by recollection</a:t>
            </a:r>
            <a:r>
              <a:rPr lang="en-US" i="1" dirty="0"/>
              <a:t>, </a:t>
            </a:r>
            <a:r>
              <a:rPr lang="en-US" dirty="0"/>
              <a:t>such as educational attainment, household members, sex of household head, etc. (use with caution)</a:t>
            </a:r>
          </a:p>
          <a:p>
            <a:pPr marL="457200" lvl="1" indent="0">
              <a:spcAft>
                <a:spcPts val="600"/>
              </a:spcAft>
              <a:buNone/>
            </a:pPr>
            <a:endParaRPr lang="en-US" dirty="0"/>
          </a:p>
        </p:txBody>
      </p:sp>
    </p:spTree>
    <p:extLst>
      <p:ext uri="{BB962C8B-B14F-4D97-AF65-F5344CB8AC3E}">
        <p14:creationId xmlns:p14="http://schemas.microsoft.com/office/powerpoint/2010/main" val="3543040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4180-62E6-49DC-82E2-CBA5203AEDFD}"/>
              </a:ext>
            </a:extLst>
          </p:cNvPr>
          <p:cNvSpPr>
            <a:spLocks noGrp="1"/>
          </p:cNvSpPr>
          <p:nvPr>
            <p:ph type="title"/>
          </p:nvPr>
        </p:nvSpPr>
        <p:spPr/>
        <p:txBody>
          <a:bodyPr/>
          <a:lstStyle/>
          <a:p>
            <a:r>
              <a:rPr lang="en-PH" dirty="0"/>
              <a:t>Role of Qualitative Data</a:t>
            </a:r>
          </a:p>
        </p:txBody>
      </p:sp>
      <p:sp>
        <p:nvSpPr>
          <p:cNvPr id="3" name="Content Placeholder 2">
            <a:extLst>
              <a:ext uri="{FF2B5EF4-FFF2-40B4-BE49-F238E27FC236}">
                <a16:creationId xmlns:a16="http://schemas.microsoft.com/office/drawing/2014/main" id="{D273D3E1-12AC-44EF-B04A-A43CE665B6E3}"/>
              </a:ext>
            </a:extLst>
          </p:cNvPr>
          <p:cNvSpPr>
            <a:spLocks noGrp="1"/>
          </p:cNvSpPr>
          <p:nvPr>
            <p:ph idx="1"/>
          </p:nvPr>
        </p:nvSpPr>
        <p:spPr/>
        <p:txBody>
          <a:bodyPr>
            <a:normAutofit lnSpcReduction="10000"/>
          </a:bodyPr>
          <a:lstStyle/>
          <a:p>
            <a:pPr>
              <a:spcAft>
                <a:spcPts val="600"/>
              </a:spcAft>
            </a:pPr>
            <a:r>
              <a:rPr lang="en-US" dirty="0"/>
              <a:t>Qualitative data may provide context and help inform the impact evaluation </a:t>
            </a:r>
          </a:p>
          <a:p>
            <a:pPr>
              <a:spcAft>
                <a:spcPts val="600"/>
              </a:spcAft>
            </a:pPr>
            <a:r>
              <a:rPr lang="en-US" dirty="0"/>
              <a:t>Qualitative data can capture sensitive or difficult-to-measure nuances</a:t>
            </a:r>
          </a:p>
          <a:p>
            <a:pPr lvl="1">
              <a:spcAft>
                <a:spcPts val="600"/>
              </a:spcAft>
            </a:pPr>
            <a:r>
              <a:rPr lang="en-US" dirty="0"/>
              <a:t>Implementation concerns (e.g. elite capture, favoritism, leakages)</a:t>
            </a:r>
          </a:p>
          <a:p>
            <a:pPr lvl="1">
              <a:spcAft>
                <a:spcPts val="600"/>
              </a:spcAft>
            </a:pPr>
            <a:r>
              <a:rPr lang="en-US" dirty="0"/>
              <a:t>Barriers to participation (e.g. social norms, gender roles)</a:t>
            </a:r>
          </a:p>
          <a:p>
            <a:pPr lvl="1">
              <a:spcAft>
                <a:spcPts val="600"/>
              </a:spcAft>
            </a:pPr>
            <a:r>
              <a:rPr lang="en-US" dirty="0"/>
              <a:t>Impact evaluations are sometimes accompanied by process evaluations and follow-up qualitative studies</a:t>
            </a:r>
          </a:p>
          <a:p>
            <a:pPr lvl="1">
              <a:spcAft>
                <a:spcPts val="600"/>
              </a:spcAft>
            </a:pPr>
            <a:r>
              <a:rPr lang="en-US" dirty="0"/>
              <a:t>Example: 4Ps program has had 4 waves of impact evaluation, alongside multiple process and qualitative evaluations</a:t>
            </a:r>
          </a:p>
          <a:p>
            <a:pPr>
              <a:spcAft>
                <a:spcPts val="600"/>
              </a:spcAft>
            </a:pPr>
            <a:r>
              <a:rPr lang="en-US" dirty="0"/>
              <a:t>Later, we will explore a mixed-methods study</a:t>
            </a:r>
          </a:p>
        </p:txBody>
      </p:sp>
    </p:spTree>
    <p:extLst>
      <p:ext uri="{BB962C8B-B14F-4D97-AF65-F5344CB8AC3E}">
        <p14:creationId xmlns:p14="http://schemas.microsoft.com/office/powerpoint/2010/main" val="42085223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551D23-AF0B-44EC-A201-C3CB1A161C94}"/>
              </a:ext>
            </a:extLst>
          </p:cNvPr>
          <p:cNvSpPr>
            <a:spLocks noGrp="1"/>
          </p:cNvSpPr>
          <p:nvPr>
            <p:ph type="title"/>
          </p:nvPr>
        </p:nvSpPr>
        <p:spPr/>
        <p:txBody>
          <a:bodyPr/>
          <a:lstStyle/>
          <a:p>
            <a:r>
              <a:rPr lang="en-PH" dirty="0"/>
              <a:t>Sampling Design</a:t>
            </a:r>
          </a:p>
        </p:txBody>
      </p:sp>
      <p:sp>
        <p:nvSpPr>
          <p:cNvPr id="5" name="Text Placeholder 4">
            <a:extLst>
              <a:ext uri="{FF2B5EF4-FFF2-40B4-BE49-F238E27FC236}">
                <a16:creationId xmlns:a16="http://schemas.microsoft.com/office/drawing/2014/main" id="{DF711E21-E4ED-4178-9A6A-2F3A9380CA96}"/>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3290096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3EA5-D923-4A66-B58D-F8004176A0D2}"/>
              </a:ext>
            </a:extLst>
          </p:cNvPr>
          <p:cNvSpPr>
            <a:spLocks noGrp="1"/>
          </p:cNvSpPr>
          <p:nvPr>
            <p:ph type="title"/>
          </p:nvPr>
        </p:nvSpPr>
        <p:spPr/>
        <p:txBody>
          <a:bodyPr/>
          <a:lstStyle/>
          <a:p>
            <a:r>
              <a:rPr lang="en-PH" dirty="0"/>
              <a:t>Sampling Design</a:t>
            </a:r>
          </a:p>
        </p:txBody>
      </p:sp>
      <p:sp>
        <p:nvSpPr>
          <p:cNvPr id="3" name="Content Placeholder 2">
            <a:extLst>
              <a:ext uri="{FF2B5EF4-FFF2-40B4-BE49-F238E27FC236}">
                <a16:creationId xmlns:a16="http://schemas.microsoft.com/office/drawing/2014/main" id="{BDDC6F9D-40BC-4287-BF67-F7D0AC747C12}"/>
              </a:ext>
            </a:extLst>
          </p:cNvPr>
          <p:cNvSpPr>
            <a:spLocks noGrp="1"/>
          </p:cNvSpPr>
          <p:nvPr>
            <p:ph idx="1"/>
          </p:nvPr>
        </p:nvSpPr>
        <p:spPr>
          <a:xfrm>
            <a:off x="838200" y="1825625"/>
            <a:ext cx="10767292" cy="4351338"/>
          </a:xfrm>
        </p:spPr>
        <p:txBody>
          <a:bodyPr>
            <a:normAutofit/>
          </a:bodyPr>
          <a:lstStyle/>
          <a:p>
            <a:pPr>
              <a:spcAft>
                <a:spcPts val="600"/>
              </a:spcAft>
            </a:pPr>
            <a:r>
              <a:rPr lang="en-US" dirty="0"/>
              <a:t>S</a:t>
            </a:r>
            <a:r>
              <a:rPr lang="en-PH" dirty="0" err="1"/>
              <a:t>ampling</a:t>
            </a:r>
            <a:r>
              <a:rPr lang="en-PH" dirty="0"/>
              <a:t> will be crucial in collecting primary data through surveys</a:t>
            </a:r>
          </a:p>
          <a:p>
            <a:pPr>
              <a:spcAft>
                <a:spcPts val="600"/>
              </a:spcAft>
            </a:pPr>
            <a:r>
              <a:rPr lang="en-PH" dirty="0"/>
              <a:t>The random sample must be representative of the population </a:t>
            </a:r>
          </a:p>
          <a:p>
            <a:pPr>
              <a:spcAft>
                <a:spcPts val="600"/>
              </a:spcAft>
            </a:pPr>
            <a:r>
              <a:rPr lang="en-PH" dirty="0"/>
              <a:t>The </a:t>
            </a:r>
            <a:r>
              <a:rPr lang="en-PH" b="1" dirty="0"/>
              <a:t>sampling frame</a:t>
            </a:r>
            <a:r>
              <a:rPr lang="en-PH" dirty="0"/>
              <a:t> is the list from which respondents will be selected</a:t>
            </a:r>
          </a:p>
          <a:p>
            <a:pPr>
              <a:spcAft>
                <a:spcPts val="600"/>
              </a:spcAft>
            </a:pPr>
            <a:r>
              <a:rPr lang="en-US" dirty="0"/>
              <a:t>The </a:t>
            </a:r>
            <a:r>
              <a:rPr lang="en-US" b="1" dirty="0"/>
              <a:t>elementary unit</a:t>
            </a:r>
            <a:r>
              <a:rPr lang="en-US" b="1" i="1" dirty="0"/>
              <a:t> </a:t>
            </a:r>
            <a:r>
              <a:rPr lang="en-US" dirty="0"/>
              <a:t>is a member of the population whose measurement on the variable of interest is what we wish to examine.</a:t>
            </a:r>
          </a:p>
          <a:p>
            <a:pPr>
              <a:spcAft>
                <a:spcPts val="600"/>
              </a:spcAft>
            </a:pPr>
            <a:r>
              <a:rPr lang="en-US" dirty="0"/>
              <a:t>The </a:t>
            </a:r>
            <a:r>
              <a:rPr lang="en-US" b="1" dirty="0"/>
              <a:t>sampling unit </a:t>
            </a:r>
            <a:r>
              <a:rPr lang="en-US" dirty="0"/>
              <a:t>is the unit of the population that we select</a:t>
            </a:r>
            <a:endParaRPr lang="en-PH" dirty="0"/>
          </a:p>
          <a:p>
            <a:pPr>
              <a:spcAft>
                <a:spcPts val="600"/>
              </a:spcAft>
            </a:pPr>
            <a:endParaRPr lang="en-PH" dirty="0"/>
          </a:p>
          <a:p>
            <a:pPr>
              <a:spcAft>
                <a:spcPts val="600"/>
              </a:spcAft>
            </a:pPr>
            <a:endParaRPr lang="en-PH" dirty="0"/>
          </a:p>
        </p:txBody>
      </p:sp>
    </p:spTree>
    <p:extLst>
      <p:ext uri="{BB962C8B-B14F-4D97-AF65-F5344CB8AC3E}">
        <p14:creationId xmlns:p14="http://schemas.microsoft.com/office/powerpoint/2010/main" val="3255664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226BE-48CF-47B2-BD83-0BFDF3A72C69}"/>
              </a:ext>
            </a:extLst>
          </p:cNvPr>
          <p:cNvSpPr>
            <a:spLocks noGrp="1"/>
          </p:cNvSpPr>
          <p:nvPr>
            <p:ph type="title"/>
          </p:nvPr>
        </p:nvSpPr>
        <p:spPr/>
        <p:txBody>
          <a:bodyPr/>
          <a:lstStyle/>
          <a:p>
            <a:r>
              <a:rPr lang="en-PH" dirty="0"/>
              <a:t>Sampling Design</a:t>
            </a:r>
          </a:p>
        </p:txBody>
      </p:sp>
      <p:sp>
        <p:nvSpPr>
          <p:cNvPr id="3" name="Content Placeholder 2">
            <a:extLst>
              <a:ext uri="{FF2B5EF4-FFF2-40B4-BE49-F238E27FC236}">
                <a16:creationId xmlns:a16="http://schemas.microsoft.com/office/drawing/2014/main" id="{D25CFA5B-790F-4CF8-809D-D3244AF619F4}"/>
              </a:ext>
            </a:extLst>
          </p:cNvPr>
          <p:cNvSpPr>
            <a:spLocks noGrp="1"/>
          </p:cNvSpPr>
          <p:nvPr>
            <p:ph idx="1"/>
          </p:nvPr>
        </p:nvSpPr>
        <p:spPr/>
        <p:txBody>
          <a:bodyPr>
            <a:normAutofit fontScale="92500" lnSpcReduction="10000"/>
          </a:bodyPr>
          <a:lstStyle/>
          <a:p>
            <a:pPr>
              <a:spcAft>
                <a:spcPts val="600"/>
              </a:spcAft>
            </a:pPr>
            <a:r>
              <a:rPr lang="en-US" b="1" dirty="0"/>
              <a:t>T</a:t>
            </a:r>
            <a:r>
              <a:rPr lang="en-PH" b="1" dirty="0"/>
              <a:t>he sampling design should follow from the evaluation design (not the other way around)</a:t>
            </a:r>
          </a:p>
          <a:p>
            <a:pPr lvl="1">
              <a:spcAft>
                <a:spcPts val="600"/>
              </a:spcAft>
            </a:pPr>
            <a:r>
              <a:rPr lang="en-US" dirty="0"/>
              <a:t>The same way that the evaluation design should follow the program design</a:t>
            </a:r>
          </a:p>
          <a:p>
            <a:pPr lvl="1">
              <a:spcAft>
                <a:spcPts val="600"/>
              </a:spcAft>
            </a:pPr>
            <a:r>
              <a:rPr lang="en-US" dirty="0"/>
              <a:t>E</a:t>
            </a:r>
            <a:r>
              <a:rPr lang="en-PH" dirty="0" err="1"/>
              <a:t>xample</a:t>
            </a:r>
            <a:r>
              <a:rPr lang="en-PH" dirty="0"/>
              <a:t>: A cluster randomized control trial (RCT) will require a cluster sampling design</a:t>
            </a:r>
          </a:p>
          <a:p>
            <a:pPr>
              <a:spcAft>
                <a:spcPts val="600"/>
              </a:spcAft>
            </a:pPr>
            <a:r>
              <a:rPr lang="en-US" dirty="0"/>
              <a:t>T</a:t>
            </a:r>
            <a:r>
              <a:rPr lang="en-PH" dirty="0"/>
              <a:t>he sampling design must allow the identification of treatment and control groups, as well as those exposed to spillover effects</a:t>
            </a:r>
          </a:p>
          <a:p>
            <a:pPr lvl="1">
              <a:spcAft>
                <a:spcPts val="600"/>
              </a:spcAft>
            </a:pPr>
            <a:r>
              <a:rPr lang="en-US" dirty="0"/>
              <a:t>T</a:t>
            </a:r>
            <a:r>
              <a:rPr lang="en-PH" dirty="0" err="1"/>
              <a:t>hese</a:t>
            </a:r>
            <a:r>
              <a:rPr lang="en-PH" dirty="0"/>
              <a:t> should be tracked as they are different from treatment and comparison groups</a:t>
            </a:r>
          </a:p>
          <a:p>
            <a:pPr>
              <a:spcAft>
                <a:spcPts val="600"/>
              </a:spcAft>
            </a:pPr>
            <a:r>
              <a:rPr lang="en-US" dirty="0"/>
              <a:t>The sampling design should consider impact</a:t>
            </a:r>
            <a:r>
              <a:rPr lang="en-PH" dirty="0"/>
              <a:t> heterogeneity </a:t>
            </a:r>
          </a:p>
          <a:p>
            <a:pPr lvl="1">
              <a:spcAft>
                <a:spcPts val="600"/>
              </a:spcAft>
            </a:pPr>
            <a:r>
              <a:rPr lang="en-US" dirty="0"/>
              <a:t>S</a:t>
            </a:r>
            <a:r>
              <a:rPr lang="en-PH" dirty="0" err="1"/>
              <a:t>ubgroups</a:t>
            </a:r>
            <a:r>
              <a:rPr lang="en-PH" dirty="0"/>
              <a:t> of interest should be tracked to estimate differentiated impact on different groups (e.g. by sex, income decile, age)</a:t>
            </a:r>
          </a:p>
          <a:p>
            <a:pPr>
              <a:spcAft>
                <a:spcPts val="600"/>
              </a:spcAft>
            </a:pPr>
            <a:endParaRPr lang="en-PH" dirty="0"/>
          </a:p>
          <a:p>
            <a:pPr lvl="1">
              <a:spcAft>
                <a:spcPts val="600"/>
              </a:spcAft>
            </a:pPr>
            <a:endParaRPr lang="en-PH" dirty="0"/>
          </a:p>
        </p:txBody>
      </p:sp>
    </p:spTree>
    <p:extLst>
      <p:ext uri="{BB962C8B-B14F-4D97-AF65-F5344CB8AC3E}">
        <p14:creationId xmlns:p14="http://schemas.microsoft.com/office/powerpoint/2010/main" val="97372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A6B1B-4C8B-4CCE-8B53-9B3E4CAA1E43}"/>
              </a:ext>
            </a:extLst>
          </p:cNvPr>
          <p:cNvSpPr>
            <a:spLocks noGrp="1"/>
          </p:cNvSpPr>
          <p:nvPr>
            <p:ph type="title"/>
          </p:nvPr>
        </p:nvSpPr>
        <p:spPr/>
        <p:txBody>
          <a:bodyPr>
            <a:normAutofit/>
          </a:bodyPr>
          <a:lstStyle/>
          <a:p>
            <a:r>
              <a:rPr lang="en-PH" dirty="0"/>
              <a:t>Warmup </a:t>
            </a:r>
            <a:r>
              <a:rPr lang="en-PH" dirty="0" err="1"/>
              <a:t>muna</a:t>
            </a:r>
            <a:r>
              <a:rPr lang="en-PH" dirty="0"/>
              <a:t>!</a:t>
            </a:r>
          </a:p>
        </p:txBody>
      </p:sp>
      <p:sp>
        <p:nvSpPr>
          <p:cNvPr id="5" name="Text Placeholder 4">
            <a:extLst>
              <a:ext uri="{FF2B5EF4-FFF2-40B4-BE49-F238E27FC236}">
                <a16:creationId xmlns:a16="http://schemas.microsoft.com/office/drawing/2014/main" id="{ACCBF601-0BFC-4F25-AFFA-C351172F4B1D}"/>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775969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FC92-A970-4A83-88FE-8C85AEA511D1}"/>
              </a:ext>
            </a:extLst>
          </p:cNvPr>
          <p:cNvSpPr>
            <a:spLocks noGrp="1"/>
          </p:cNvSpPr>
          <p:nvPr>
            <p:ph type="title"/>
          </p:nvPr>
        </p:nvSpPr>
        <p:spPr/>
        <p:txBody>
          <a:bodyPr/>
          <a:lstStyle/>
          <a:p>
            <a:r>
              <a:rPr lang="en-PH" dirty="0"/>
              <a:t>Two Methods of Sampling</a:t>
            </a:r>
          </a:p>
        </p:txBody>
      </p:sp>
      <p:sp>
        <p:nvSpPr>
          <p:cNvPr id="3" name="Content Placeholder 2">
            <a:extLst>
              <a:ext uri="{FF2B5EF4-FFF2-40B4-BE49-F238E27FC236}">
                <a16:creationId xmlns:a16="http://schemas.microsoft.com/office/drawing/2014/main" id="{01A8AD7E-9E3B-4A5A-A0FB-02BCE50C1A32}"/>
              </a:ext>
            </a:extLst>
          </p:cNvPr>
          <p:cNvSpPr>
            <a:spLocks noGrp="1"/>
          </p:cNvSpPr>
          <p:nvPr>
            <p:ph idx="1"/>
          </p:nvPr>
        </p:nvSpPr>
        <p:spPr/>
        <p:txBody>
          <a:bodyPr/>
          <a:lstStyle/>
          <a:p>
            <a:pPr>
              <a:spcAft>
                <a:spcPts val="600"/>
              </a:spcAft>
            </a:pPr>
            <a:r>
              <a:rPr lang="en-US" b="1" dirty="0"/>
              <a:t>Probability Sampling </a:t>
            </a:r>
            <a:r>
              <a:rPr lang="en-US" dirty="0"/>
              <a:t>is</a:t>
            </a:r>
            <a:r>
              <a:rPr lang="en-US" b="1" dirty="0"/>
              <a:t> </a:t>
            </a:r>
            <a:r>
              <a:rPr lang="en-US" dirty="0"/>
              <a:t>method of selecting a sample wherein each element of the population has a known, non-zero chance of selection</a:t>
            </a:r>
          </a:p>
          <a:p>
            <a:pPr>
              <a:spcAft>
                <a:spcPts val="600"/>
              </a:spcAft>
            </a:pPr>
            <a:r>
              <a:rPr lang="en-US" b="1" dirty="0"/>
              <a:t>Non-probability sampling </a:t>
            </a:r>
            <a:r>
              <a:rPr lang="en-US" dirty="0"/>
              <a:t>is a method of selecting a sample wherein some elements of the population do not have a known chance of inclusion in the sample or the chance is zero</a:t>
            </a:r>
          </a:p>
          <a:p>
            <a:pPr lvl="1">
              <a:spcAft>
                <a:spcPts val="600"/>
              </a:spcAft>
            </a:pPr>
            <a:r>
              <a:rPr lang="en-US" dirty="0"/>
              <a:t>This would include convenience and purposive sampling</a:t>
            </a:r>
          </a:p>
          <a:p>
            <a:pPr>
              <a:spcAft>
                <a:spcPts val="600"/>
              </a:spcAft>
            </a:pPr>
            <a:r>
              <a:rPr lang="en-US" b="1" dirty="0"/>
              <a:t>Probability sampling is used for impact evaluations so that the random sample will be representative of the population</a:t>
            </a:r>
          </a:p>
          <a:p>
            <a:pPr>
              <a:spcAft>
                <a:spcPts val="600"/>
              </a:spcAft>
            </a:pPr>
            <a:endParaRPr lang="en-PH" dirty="0"/>
          </a:p>
        </p:txBody>
      </p:sp>
    </p:spTree>
    <p:extLst>
      <p:ext uri="{BB962C8B-B14F-4D97-AF65-F5344CB8AC3E}">
        <p14:creationId xmlns:p14="http://schemas.microsoft.com/office/powerpoint/2010/main" val="2325704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A247C23-A736-5848-A8B4-3623B03C8261}"/>
              </a:ext>
            </a:extLst>
          </p:cNvPr>
          <p:cNvGraphicFramePr/>
          <p:nvPr>
            <p:extLst>
              <p:ext uri="{D42A27DB-BD31-4B8C-83A1-F6EECF244321}">
                <p14:modId xmlns:p14="http://schemas.microsoft.com/office/powerpoint/2010/main" val="433318543"/>
              </p:ext>
            </p:extLst>
          </p:nvPr>
        </p:nvGraphicFramePr>
        <p:xfrm>
          <a:off x="2946795" y="1690688"/>
          <a:ext cx="6298409" cy="4382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itle 4">
            <a:extLst>
              <a:ext uri="{FF2B5EF4-FFF2-40B4-BE49-F238E27FC236}">
                <a16:creationId xmlns:a16="http://schemas.microsoft.com/office/drawing/2014/main" id="{BB48C133-A1A1-4F44-9817-157E05E8A4D2}"/>
              </a:ext>
            </a:extLst>
          </p:cNvPr>
          <p:cNvSpPr>
            <a:spLocks noGrp="1"/>
          </p:cNvSpPr>
          <p:nvPr>
            <p:ph type="title"/>
          </p:nvPr>
        </p:nvSpPr>
        <p:spPr/>
        <p:txBody>
          <a:bodyPr/>
          <a:lstStyle/>
          <a:p>
            <a:r>
              <a:rPr lang="en-PH" dirty="0"/>
              <a:t>Some Methods of Probability Sampling</a:t>
            </a:r>
          </a:p>
        </p:txBody>
      </p:sp>
    </p:spTree>
    <p:custDataLst>
      <p:tags r:id="rId1"/>
    </p:custDataLst>
    <p:extLst>
      <p:ext uri="{BB962C8B-B14F-4D97-AF65-F5344CB8AC3E}">
        <p14:creationId xmlns:p14="http://schemas.microsoft.com/office/powerpoint/2010/main" val="154410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BA0B69C-90D0-0E4F-9B99-432EBE75D45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09AA279-CBD9-AC4B-BF08-2F3BEDCDB77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B8B02AD4-D1EC-6B48-8AC7-1677C4F5B2A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01A7944D-20E1-48A3-8DA4-AB1C885CB9F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6C0FBC58-5F3F-564A-BBC0-FF646FE793E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9E8D44-B9A4-4284-832C-D168FF2845D9}"/>
              </a:ext>
            </a:extLst>
          </p:cNvPr>
          <p:cNvSpPr>
            <a:spLocks noGrp="1"/>
          </p:cNvSpPr>
          <p:nvPr>
            <p:ph type="title"/>
          </p:nvPr>
        </p:nvSpPr>
        <p:spPr/>
        <p:txBody>
          <a:bodyPr/>
          <a:lstStyle/>
          <a:p>
            <a:r>
              <a:rPr lang="en-PH" dirty="0"/>
              <a:t>Simple Random Sampling</a:t>
            </a:r>
          </a:p>
        </p:txBody>
      </p:sp>
      <p:sp>
        <p:nvSpPr>
          <p:cNvPr id="4" name="Content Placeholder 3">
            <a:extLst>
              <a:ext uri="{FF2B5EF4-FFF2-40B4-BE49-F238E27FC236}">
                <a16:creationId xmlns:a16="http://schemas.microsoft.com/office/drawing/2014/main" id="{B40A7F41-7E8C-4EE4-9AEB-A77DCB9B0188}"/>
              </a:ext>
            </a:extLst>
          </p:cNvPr>
          <p:cNvSpPr>
            <a:spLocks noGrp="1"/>
          </p:cNvSpPr>
          <p:nvPr>
            <p:ph idx="1"/>
          </p:nvPr>
        </p:nvSpPr>
        <p:spPr/>
        <p:txBody>
          <a:bodyPr/>
          <a:lstStyle/>
          <a:p>
            <a:pPr>
              <a:spcAft>
                <a:spcPts val="600"/>
              </a:spcAft>
            </a:pPr>
            <a:r>
              <a:rPr lang="en-US" dirty="0"/>
              <a:t>In </a:t>
            </a:r>
            <a:r>
              <a:rPr lang="en-US" b="1" dirty="0"/>
              <a:t>simple random sampling (SRS)</a:t>
            </a:r>
            <a:r>
              <a:rPr lang="en-US" dirty="0"/>
              <a:t>, a subset of elements (sample) is randomly selected from the population of interest</a:t>
            </a:r>
          </a:p>
          <a:p>
            <a:pPr>
              <a:spcAft>
                <a:spcPts val="600"/>
              </a:spcAft>
            </a:pPr>
            <a:r>
              <a:rPr lang="en-US" dirty="0"/>
              <a:t>All the elements of the population have the same probabilities of inclusion in the selected sample</a:t>
            </a:r>
          </a:p>
          <a:p>
            <a:pPr lvl="1">
              <a:spcAft>
                <a:spcPts val="600"/>
              </a:spcAft>
            </a:pPr>
            <a:r>
              <a:rPr lang="en-US" dirty="0"/>
              <a:t>“Equiprobable chances of selection”</a:t>
            </a:r>
          </a:p>
          <a:p>
            <a:pPr>
              <a:spcAft>
                <a:spcPts val="600"/>
              </a:spcAft>
            </a:pPr>
            <a:r>
              <a:rPr lang="en-US" dirty="0"/>
              <a:t>Common examples would be a lottery, a random draw of from a list of names, and any scheme where every element has an equal chance of selection</a:t>
            </a:r>
          </a:p>
          <a:p>
            <a:pPr>
              <a:spcAft>
                <a:spcPts val="600"/>
              </a:spcAft>
            </a:pPr>
            <a:endParaRPr lang="en-PH" dirty="0"/>
          </a:p>
        </p:txBody>
      </p:sp>
    </p:spTree>
    <p:extLst>
      <p:ext uri="{BB962C8B-B14F-4D97-AF65-F5344CB8AC3E}">
        <p14:creationId xmlns:p14="http://schemas.microsoft.com/office/powerpoint/2010/main" val="2326066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9E8D44-B9A4-4284-832C-D168FF2845D9}"/>
              </a:ext>
            </a:extLst>
          </p:cNvPr>
          <p:cNvSpPr>
            <a:spLocks noGrp="1"/>
          </p:cNvSpPr>
          <p:nvPr>
            <p:ph type="title"/>
          </p:nvPr>
        </p:nvSpPr>
        <p:spPr/>
        <p:txBody>
          <a:bodyPr/>
          <a:lstStyle/>
          <a:p>
            <a:r>
              <a:rPr lang="en-PH" dirty="0"/>
              <a:t>Simple Random Sampling</a:t>
            </a:r>
          </a:p>
        </p:txBody>
      </p:sp>
      <p:sp>
        <p:nvSpPr>
          <p:cNvPr id="4" name="Content Placeholder 3">
            <a:extLst>
              <a:ext uri="{FF2B5EF4-FFF2-40B4-BE49-F238E27FC236}">
                <a16:creationId xmlns:a16="http://schemas.microsoft.com/office/drawing/2014/main" id="{B40A7F41-7E8C-4EE4-9AEB-A77DCB9B0188}"/>
              </a:ext>
            </a:extLst>
          </p:cNvPr>
          <p:cNvSpPr>
            <a:spLocks noGrp="1"/>
          </p:cNvSpPr>
          <p:nvPr>
            <p:ph idx="1"/>
          </p:nvPr>
        </p:nvSpPr>
        <p:spPr/>
        <p:txBody>
          <a:bodyPr/>
          <a:lstStyle/>
          <a:p>
            <a:pPr>
              <a:spcAft>
                <a:spcPts val="600"/>
              </a:spcAft>
            </a:pPr>
            <a:r>
              <a:rPr lang="en-US" dirty="0"/>
              <a:t>SRS is easy to execute and understand.</a:t>
            </a:r>
          </a:p>
          <a:p>
            <a:pPr>
              <a:spcAft>
                <a:spcPts val="600"/>
              </a:spcAft>
            </a:pPr>
            <a:r>
              <a:rPr lang="en-US" dirty="0"/>
              <a:t>SRS is effective if the population is fairly homogenous. </a:t>
            </a:r>
            <a:r>
              <a:rPr lang="en-US" b="1" dirty="0"/>
              <a:t>What if the population is heterogeneous? </a:t>
            </a:r>
          </a:p>
          <a:p>
            <a:pPr>
              <a:spcAft>
                <a:spcPts val="600"/>
              </a:spcAft>
            </a:pPr>
            <a:r>
              <a:rPr lang="en-US" dirty="0"/>
              <a:t>SRS may be impractical if the area covered in the study is very large</a:t>
            </a:r>
          </a:p>
          <a:p>
            <a:pPr>
              <a:spcAft>
                <a:spcPts val="600"/>
              </a:spcAft>
            </a:pPr>
            <a:r>
              <a:rPr lang="en-US" dirty="0"/>
              <a:t>It may be difficult to obtain a list of all the elements in the population (i.e. no sampling frame)</a:t>
            </a:r>
          </a:p>
        </p:txBody>
      </p:sp>
    </p:spTree>
    <p:extLst>
      <p:ext uri="{BB962C8B-B14F-4D97-AF65-F5344CB8AC3E}">
        <p14:creationId xmlns:p14="http://schemas.microsoft.com/office/powerpoint/2010/main" val="2773394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8990-4D83-4210-9911-C22A3275302B}"/>
              </a:ext>
            </a:extLst>
          </p:cNvPr>
          <p:cNvSpPr>
            <a:spLocks noGrp="1"/>
          </p:cNvSpPr>
          <p:nvPr>
            <p:ph type="title"/>
          </p:nvPr>
        </p:nvSpPr>
        <p:spPr/>
        <p:txBody>
          <a:bodyPr/>
          <a:lstStyle/>
          <a:p>
            <a:r>
              <a:rPr lang="en-PH" dirty="0"/>
              <a:t>Stratified Random Sampling</a:t>
            </a:r>
          </a:p>
        </p:txBody>
      </p:sp>
      <p:sp>
        <p:nvSpPr>
          <p:cNvPr id="3" name="Content Placeholder 2">
            <a:extLst>
              <a:ext uri="{FF2B5EF4-FFF2-40B4-BE49-F238E27FC236}">
                <a16:creationId xmlns:a16="http://schemas.microsoft.com/office/drawing/2014/main" id="{13669016-75B7-4A43-A1D3-21C1415BB489}"/>
              </a:ext>
            </a:extLst>
          </p:cNvPr>
          <p:cNvSpPr>
            <a:spLocks noGrp="1"/>
          </p:cNvSpPr>
          <p:nvPr>
            <p:ph idx="1"/>
          </p:nvPr>
        </p:nvSpPr>
        <p:spPr/>
        <p:txBody>
          <a:bodyPr/>
          <a:lstStyle/>
          <a:p>
            <a:pPr>
              <a:spcAft>
                <a:spcPts val="600"/>
              </a:spcAft>
            </a:pPr>
            <a:r>
              <a:rPr lang="en-US" dirty="0"/>
              <a:t>In </a:t>
            </a:r>
            <a:r>
              <a:rPr lang="en-US" b="1" dirty="0"/>
              <a:t>stratified sampling </a:t>
            </a:r>
            <a:r>
              <a:rPr lang="en-US" dirty="0"/>
              <a:t>we divide the population into non-overlapping strata, and then select a sample from each stratum</a:t>
            </a:r>
          </a:p>
          <a:p>
            <a:pPr>
              <a:spcAft>
                <a:spcPts val="600"/>
              </a:spcAft>
            </a:pPr>
            <a:r>
              <a:rPr lang="en-US" dirty="0"/>
              <a:t>If the sample selection procedure is SRS for all of the strata, then we refer to this method as </a:t>
            </a:r>
            <a:r>
              <a:rPr lang="en-US" b="1" dirty="0"/>
              <a:t>stratified random sampling</a:t>
            </a:r>
            <a:r>
              <a:rPr lang="en-US" i="1" dirty="0"/>
              <a:t> </a:t>
            </a:r>
            <a:r>
              <a:rPr lang="en-US" dirty="0"/>
              <a:t>(</a:t>
            </a:r>
            <a:r>
              <a:rPr lang="en-US" dirty="0" err="1"/>
              <a:t>StRS</a:t>
            </a:r>
            <a:r>
              <a:rPr lang="en-US" dirty="0"/>
              <a:t>)</a:t>
            </a:r>
          </a:p>
          <a:p>
            <a:pPr>
              <a:spcAft>
                <a:spcPts val="600"/>
              </a:spcAft>
            </a:pPr>
            <a:r>
              <a:rPr lang="en-US" dirty="0"/>
              <a:t>Choice of stratification variable </a:t>
            </a:r>
            <a:r>
              <a:rPr lang="en-US" dirty="0">
                <a:sym typeface="Wingdings" panose="05000000000000000000" pitchFamily="2" charset="2"/>
              </a:rPr>
              <a:t> </a:t>
            </a:r>
            <a:r>
              <a:rPr lang="en-US" b="1" dirty="0">
                <a:sym typeface="Wingdings" panose="05000000000000000000" pitchFamily="2" charset="2"/>
              </a:rPr>
              <a:t>“homogenous within each stratum, heterogenous between strata”</a:t>
            </a:r>
          </a:p>
          <a:p>
            <a:pPr lvl="1">
              <a:spcAft>
                <a:spcPts val="600"/>
              </a:spcAft>
            </a:pPr>
            <a:r>
              <a:rPr lang="en-US" dirty="0">
                <a:latin typeface="Calibri" panose="020F0502020204030204" pitchFamily="34" charset="0"/>
                <a:cs typeface="Calibri" panose="020F0502020204030204" pitchFamily="34" charset="0"/>
              </a:rPr>
              <a:t>Choice of strata may facilitate the administration and supervision of data collection (e.g., geographic subdivision)</a:t>
            </a:r>
          </a:p>
          <a:p>
            <a:pPr marL="457200" lvl="1" indent="0">
              <a:spcAft>
                <a:spcPts val="600"/>
              </a:spcAft>
              <a:buNone/>
            </a:pPr>
            <a:endParaRPr lang="en-US" dirty="0"/>
          </a:p>
          <a:p>
            <a:pPr>
              <a:spcAft>
                <a:spcPts val="600"/>
              </a:spcAft>
            </a:pPr>
            <a:endParaRPr lang="en-US" dirty="0"/>
          </a:p>
          <a:p>
            <a:pPr>
              <a:spcAft>
                <a:spcPts val="600"/>
              </a:spcAft>
            </a:pPr>
            <a:endParaRPr lang="en-US" dirty="0"/>
          </a:p>
          <a:p>
            <a:pPr>
              <a:spcAft>
                <a:spcPts val="600"/>
              </a:spcAft>
            </a:pPr>
            <a:endParaRPr lang="en-US" dirty="0"/>
          </a:p>
          <a:p>
            <a:pPr>
              <a:spcAft>
                <a:spcPts val="600"/>
              </a:spcAft>
            </a:pPr>
            <a:endParaRPr lang="en-PH" dirty="0"/>
          </a:p>
        </p:txBody>
      </p:sp>
    </p:spTree>
    <p:extLst>
      <p:ext uri="{BB962C8B-B14F-4D97-AF65-F5344CB8AC3E}">
        <p14:creationId xmlns:p14="http://schemas.microsoft.com/office/powerpoint/2010/main" val="2766395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62C8-CA49-4FFF-A73F-895702201810}"/>
              </a:ext>
            </a:extLst>
          </p:cNvPr>
          <p:cNvSpPr>
            <a:spLocks noGrp="1"/>
          </p:cNvSpPr>
          <p:nvPr>
            <p:ph type="title"/>
          </p:nvPr>
        </p:nvSpPr>
        <p:spPr/>
        <p:txBody>
          <a:bodyPr/>
          <a:lstStyle/>
          <a:p>
            <a:r>
              <a:rPr lang="en-PH" dirty="0"/>
              <a:t>Stratified Random Sampling</a:t>
            </a:r>
          </a:p>
        </p:txBody>
      </p:sp>
      <p:pic>
        <p:nvPicPr>
          <p:cNvPr id="4" name="Picture 3">
            <a:extLst>
              <a:ext uri="{FF2B5EF4-FFF2-40B4-BE49-F238E27FC236}">
                <a16:creationId xmlns:a16="http://schemas.microsoft.com/office/drawing/2014/main" id="{707F1B72-13F0-412A-BB13-60F3E402213E}"/>
              </a:ext>
            </a:extLst>
          </p:cNvPr>
          <p:cNvPicPr>
            <a:picLocks noChangeAspect="1"/>
          </p:cNvPicPr>
          <p:nvPr/>
        </p:nvPicPr>
        <p:blipFill>
          <a:blip r:embed="rId2"/>
          <a:stretch>
            <a:fillRect/>
          </a:stretch>
        </p:blipFill>
        <p:spPr>
          <a:xfrm>
            <a:off x="917791" y="1427019"/>
            <a:ext cx="4060777" cy="5334000"/>
          </a:xfrm>
          <a:prstGeom prst="rect">
            <a:avLst/>
          </a:prstGeom>
        </p:spPr>
      </p:pic>
    </p:spTree>
    <p:extLst>
      <p:ext uri="{BB962C8B-B14F-4D97-AF65-F5344CB8AC3E}">
        <p14:creationId xmlns:p14="http://schemas.microsoft.com/office/powerpoint/2010/main" val="29654654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6270-CCAB-4D2E-BC56-506CDB9BE0AE}"/>
              </a:ext>
            </a:extLst>
          </p:cNvPr>
          <p:cNvSpPr>
            <a:spLocks noGrp="1"/>
          </p:cNvSpPr>
          <p:nvPr>
            <p:ph type="title"/>
          </p:nvPr>
        </p:nvSpPr>
        <p:spPr/>
        <p:txBody>
          <a:bodyPr/>
          <a:lstStyle/>
          <a:p>
            <a:r>
              <a:rPr lang="en-PH" dirty="0"/>
              <a:t>Stratified Random Sampling</a:t>
            </a:r>
          </a:p>
        </p:txBody>
      </p:sp>
      <p:pic>
        <p:nvPicPr>
          <p:cNvPr id="4" name="Picture 3">
            <a:extLst>
              <a:ext uri="{FF2B5EF4-FFF2-40B4-BE49-F238E27FC236}">
                <a16:creationId xmlns:a16="http://schemas.microsoft.com/office/drawing/2014/main" id="{16709897-78C1-4B61-BDDA-F59AEBDF38BF}"/>
              </a:ext>
            </a:extLst>
          </p:cNvPr>
          <p:cNvPicPr>
            <a:picLocks noChangeAspect="1"/>
          </p:cNvPicPr>
          <p:nvPr/>
        </p:nvPicPr>
        <p:blipFill>
          <a:blip r:embed="rId2"/>
          <a:stretch>
            <a:fillRect/>
          </a:stretch>
        </p:blipFill>
        <p:spPr>
          <a:xfrm>
            <a:off x="932091" y="1431636"/>
            <a:ext cx="4003514" cy="5335200"/>
          </a:xfrm>
          <a:prstGeom prst="rect">
            <a:avLst/>
          </a:prstGeom>
        </p:spPr>
      </p:pic>
      <p:sp>
        <p:nvSpPr>
          <p:cNvPr id="5" name="TextBox 4">
            <a:extLst>
              <a:ext uri="{FF2B5EF4-FFF2-40B4-BE49-F238E27FC236}">
                <a16:creationId xmlns:a16="http://schemas.microsoft.com/office/drawing/2014/main" id="{CE217D42-DEA1-4116-9EF4-D33E39A4C1E4}"/>
              </a:ext>
            </a:extLst>
          </p:cNvPr>
          <p:cNvSpPr txBox="1"/>
          <p:nvPr/>
        </p:nvSpPr>
        <p:spPr>
          <a:xfrm>
            <a:off x="5287818" y="2575742"/>
            <a:ext cx="5643418" cy="3416320"/>
          </a:xfrm>
          <a:prstGeom prst="rect">
            <a:avLst/>
          </a:prstGeom>
          <a:noFill/>
        </p:spPr>
        <p:txBody>
          <a:bodyPr wrap="square" rtlCol="0">
            <a:spAutoFit/>
          </a:bodyPr>
          <a:lstStyle/>
          <a:p>
            <a:pPr algn="ctr"/>
            <a:r>
              <a:rPr lang="en-PH" sz="2400" dirty="0"/>
              <a:t>We divide the population into non-overlapping strata</a:t>
            </a:r>
          </a:p>
          <a:p>
            <a:pPr algn="ctr"/>
            <a:endParaRPr lang="en-PH" sz="2400" dirty="0"/>
          </a:p>
          <a:p>
            <a:pPr algn="ctr"/>
            <a:r>
              <a:rPr lang="en-PH" sz="2400" dirty="0"/>
              <a:t>Every stratum is homogenous within, but heterogenous between. </a:t>
            </a:r>
          </a:p>
          <a:p>
            <a:pPr algn="ctr"/>
            <a:endParaRPr lang="en-PH" sz="2400" dirty="0"/>
          </a:p>
          <a:p>
            <a:pPr algn="ctr"/>
            <a:r>
              <a:rPr lang="en-PH" sz="2400" dirty="0"/>
              <a:t>Common stratification variables would be geographic (e.g. island groups) or socio-economic (e.g. income classes) variables</a:t>
            </a:r>
          </a:p>
        </p:txBody>
      </p:sp>
    </p:spTree>
    <p:extLst>
      <p:ext uri="{BB962C8B-B14F-4D97-AF65-F5344CB8AC3E}">
        <p14:creationId xmlns:p14="http://schemas.microsoft.com/office/powerpoint/2010/main" val="19965924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6270-CCAB-4D2E-BC56-506CDB9BE0AE}"/>
              </a:ext>
            </a:extLst>
          </p:cNvPr>
          <p:cNvSpPr>
            <a:spLocks noGrp="1"/>
          </p:cNvSpPr>
          <p:nvPr>
            <p:ph type="title"/>
          </p:nvPr>
        </p:nvSpPr>
        <p:spPr/>
        <p:txBody>
          <a:bodyPr/>
          <a:lstStyle/>
          <a:p>
            <a:r>
              <a:rPr lang="en-PH" dirty="0"/>
              <a:t>Stratified Random Sampling</a:t>
            </a:r>
          </a:p>
        </p:txBody>
      </p:sp>
      <p:pic>
        <p:nvPicPr>
          <p:cNvPr id="3" name="Picture 2">
            <a:extLst>
              <a:ext uri="{FF2B5EF4-FFF2-40B4-BE49-F238E27FC236}">
                <a16:creationId xmlns:a16="http://schemas.microsoft.com/office/drawing/2014/main" id="{A6AE2465-3125-4B85-9C51-8477BC634C68}"/>
              </a:ext>
            </a:extLst>
          </p:cNvPr>
          <p:cNvPicPr>
            <a:picLocks noChangeAspect="1"/>
          </p:cNvPicPr>
          <p:nvPr/>
        </p:nvPicPr>
        <p:blipFill>
          <a:blip r:embed="rId2"/>
          <a:stretch>
            <a:fillRect/>
          </a:stretch>
        </p:blipFill>
        <p:spPr>
          <a:xfrm>
            <a:off x="950836" y="1366980"/>
            <a:ext cx="3945606" cy="5335200"/>
          </a:xfrm>
          <a:prstGeom prst="rect">
            <a:avLst/>
          </a:prstGeom>
        </p:spPr>
      </p:pic>
      <p:sp>
        <p:nvSpPr>
          <p:cNvPr id="5" name="TextBox 4">
            <a:extLst>
              <a:ext uri="{FF2B5EF4-FFF2-40B4-BE49-F238E27FC236}">
                <a16:creationId xmlns:a16="http://schemas.microsoft.com/office/drawing/2014/main" id="{811D1AC6-1D3F-4EC1-8679-AEE6F7E0FC5F}"/>
              </a:ext>
            </a:extLst>
          </p:cNvPr>
          <p:cNvSpPr txBox="1"/>
          <p:nvPr/>
        </p:nvSpPr>
        <p:spPr>
          <a:xfrm>
            <a:off x="5260109" y="1957088"/>
            <a:ext cx="5643418" cy="4154984"/>
          </a:xfrm>
          <a:prstGeom prst="rect">
            <a:avLst/>
          </a:prstGeom>
          <a:noFill/>
        </p:spPr>
        <p:txBody>
          <a:bodyPr wrap="square" rtlCol="0">
            <a:spAutoFit/>
          </a:bodyPr>
          <a:lstStyle/>
          <a:p>
            <a:pPr algn="ctr"/>
            <a:r>
              <a:rPr lang="en-PH" sz="2400" dirty="0"/>
              <a:t>After dividing the population into non-overlapping strata, we get a sample from each stratum</a:t>
            </a:r>
          </a:p>
          <a:p>
            <a:pPr algn="ctr"/>
            <a:endParaRPr lang="en-PH" sz="2400" dirty="0"/>
          </a:p>
          <a:p>
            <a:pPr algn="ctr"/>
            <a:r>
              <a:rPr lang="en-PH" sz="2400" dirty="0"/>
              <a:t>Since each stratum is homogenous within and heterogenous between, we can obtain a “representative sample”</a:t>
            </a:r>
          </a:p>
          <a:p>
            <a:pPr algn="ctr"/>
            <a:endParaRPr lang="en-PH" sz="2400" dirty="0"/>
          </a:p>
          <a:p>
            <a:pPr algn="ctr"/>
            <a:r>
              <a:rPr lang="en-PH" sz="2400" dirty="0"/>
              <a:t>If we stratify by island group, we get representatives from Luzon, Visayas, and Mindanao</a:t>
            </a:r>
          </a:p>
        </p:txBody>
      </p:sp>
    </p:spTree>
    <p:extLst>
      <p:ext uri="{BB962C8B-B14F-4D97-AF65-F5344CB8AC3E}">
        <p14:creationId xmlns:p14="http://schemas.microsoft.com/office/powerpoint/2010/main" val="550852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4E15-1712-4723-8DE5-A2301716081F}"/>
              </a:ext>
            </a:extLst>
          </p:cNvPr>
          <p:cNvSpPr>
            <a:spLocks noGrp="1"/>
          </p:cNvSpPr>
          <p:nvPr>
            <p:ph type="title"/>
          </p:nvPr>
        </p:nvSpPr>
        <p:spPr/>
        <p:txBody>
          <a:bodyPr/>
          <a:lstStyle/>
          <a:p>
            <a:r>
              <a:rPr lang="en-PH" dirty="0"/>
              <a:t>Stratified Random Sampling</a:t>
            </a:r>
          </a:p>
        </p:txBody>
      </p:sp>
      <p:pic>
        <p:nvPicPr>
          <p:cNvPr id="4" name="Picture 3">
            <a:extLst>
              <a:ext uri="{FF2B5EF4-FFF2-40B4-BE49-F238E27FC236}">
                <a16:creationId xmlns:a16="http://schemas.microsoft.com/office/drawing/2014/main" id="{F23AE1A2-3459-4D7F-BF20-4DBDEA90D21C}"/>
              </a:ext>
            </a:extLst>
          </p:cNvPr>
          <p:cNvPicPr>
            <a:picLocks noChangeAspect="1"/>
          </p:cNvPicPr>
          <p:nvPr/>
        </p:nvPicPr>
        <p:blipFill>
          <a:blip r:embed="rId2"/>
          <a:stretch>
            <a:fillRect/>
          </a:stretch>
        </p:blipFill>
        <p:spPr>
          <a:xfrm>
            <a:off x="838200" y="1782618"/>
            <a:ext cx="6841127" cy="4922982"/>
          </a:xfrm>
          <a:prstGeom prst="rect">
            <a:avLst/>
          </a:prstGeom>
        </p:spPr>
      </p:pic>
      <p:sp>
        <p:nvSpPr>
          <p:cNvPr id="5" name="TextBox 4">
            <a:extLst>
              <a:ext uri="{FF2B5EF4-FFF2-40B4-BE49-F238E27FC236}">
                <a16:creationId xmlns:a16="http://schemas.microsoft.com/office/drawing/2014/main" id="{41476380-CCAC-40EE-9749-4785B7044A70}"/>
              </a:ext>
            </a:extLst>
          </p:cNvPr>
          <p:cNvSpPr txBox="1"/>
          <p:nvPr/>
        </p:nvSpPr>
        <p:spPr>
          <a:xfrm>
            <a:off x="5430982" y="5292546"/>
            <a:ext cx="5643418" cy="830997"/>
          </a:xfrm>
          <a:prstGeom prst="rect">
            <a:avLst/>
          </a:prstGeom>
          <a:noFill/>
        </p:spPr>
        <p:txBody>
          <a:bodyPr wrap="square" rtlCol="0">
            <a:spAutoFit/>
          </a:bodyPr>
          <a:lstStyle/>
          <a:p>
            <a:pPr algn="ctr"/>
            <a:r>
              <a:rPr lang="en-PH" sz="2400" dirty="0"/>
              <a:t>Putting the sub-samples from each stratum together, we obtain our random sample</a:t>
            </a:r>
          </a:p>
        </p:txBody>
      </p:sp>
    </p:spTree>
    <p:extLst>
      <p:ext uri="{BB962C8B-B14F-4D97-AF65-F5344CB8AC3E}">
        <p14:creationId xmlns:p14="http://schemas.microsoft.com/office/powerpoint/2010/main" val="2967351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FB9-7D36-4303-8909-E77ACF454171}"/>
              </a:ext>
            </a:extLst>
          </p:cNvPr>
          <p:cNvSpPr>
            <a:spLocks noGrp="1"/>
          </p:cNvSpPr>
          <p:nvPr>
            <p:ph type="title"/>
          </p:nvPr>
        </p:nvSpPr>
        <p:spPr/>
        <p:txBody>
          <a:bodyPr/>
          <a:lstStyle/>
          <a:p>
            <a:r>
              <a:rPr lang="en-PH" dirty="0"/>
              <a:t>Cluster Sampling</a:t>
            </a:r>
          </a:p>
        </p:txBody>
      </p:sp>
      <p:sp>
        <p:nvSpPr>
          <p:cNvPr id="3" name="Content Placeholder 2">
            <a:extLst>
              <a:ext uri="{FF2B5EF4-FFF2-40B4-BE49-F238E27FC236}">
                <a16:creationId xmlns:a16="http://schemas.microsoft.com/office/drawing/2014/main" id="{52B72E01-6FCC-429D-8AD4-DC1A5C20D00A}"/>
              </a:ext>
            </a:extLst>
          </p:cNvPr>
          <p:cNvSpPr>
            <a:spLocks noGrp="1"/>
          </p:cNvSpPr>
          <p:nvPr>
            <p:ph idx="1"/>
          </p:nvPr>
        </p:nvSpPr>
        <p:spPr/>
        <p:txBody>
          <a:bodyPr/>
          <a:lstStyle/>
          <a:p>
            <a:r>
              <a:rPr lang="en-US" b="1" dirty="0"/>
              <a:t>Cluster sampling </a:t>
            </a:r>
            <a:r>
              <a:rPr lang="en-US" dirty="0"/>
              <a:t>is a sampling method where we divide the population into non-overlapping clusters, and then select a sample of clusters</a:t>
            </a:r>
          </a:p>
          <a:p>
            <a:pPr lvl="1"/>
            <a:r>
              <a:rPr lang="en-US" dirty="0"/>
              <a:t>The sample will consist of all, if not most, of the elements in the selected clusters</a:t>
            </a:r>
          </a:p>
          <a:p>
            <a:r>
              <a:rPr lang="en-US" dirty="0"/>
              <a:t>The sampling units in cluster sampling are the clusters and not the elements</a:t>
            </a:r>
          </a:p>
          <a:p>
            <a:r>
              <a:rPr lang="en-US" dirty="0"/>
              <a:t>If the clusters are selected using SRS, then this is called </a:t>
            </a:r>
            <a:r>
              <a:rPr lang="en-US" b="1" dirty="0"/>
              <a:t>single-stage cluster sampling (SSCS)</a:t>
            </a:r>
          </a:p>
          <a:p>
            <a:pPr marL="0" indent="0">
              <a:buNone/>
            </a:pPr>
            <a:endParaRPr lang="en-US" dirty="0"/>
          </a:p>
          <a:p>
            <a:pPr marL="0" indent="0">
              <a:buNone/>
            </a:pPr>
            <a:endParaRPr lang="en-US" dirty="0"/>
          </a:p>
          <a:p>
            <a:endParaRPr lang="en-PH" dirty="0"/>
          </a:p>
        </p:txBody>
      </p:sp>
    </p:spTree>
    <p:extLst>
      <p:ext uri="{BB962C8B-B14F-4D97-AF65-F5344CB8AC3E}">
        <p14:creationId xmlns:p14="http://schemas.microsoft.com/office/powerpoint/2010/main" val="2977580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7F74E-78F9-4896-A547-C33F9ADD9716}"/>
              </a:ext>
            </a:extLst>
          </p:cNvPr>
          <p:cNvSpPr>
            <a:spLocks noGrp="1"/>
          </p:cNvSpPr>
          <p:nvPr>
            <p:ph type="title"/>
          </p:nvPr>
        </p:nvSpPr>
        <p:spPr/>
        <p:txBody>
          <a:bodyPr/>
          <a:lstStyle/>
          <a:p>
            <a:r>
              <a:rPr lang="en-PH" dirty="0"/>
              <a:t>Warmup!</a:t>
            </a:r>
          </a:p>
        </p:txBody>
      </p:sp>
      <p:sp>
        <p:nvSpPr>
          <p:cNvPr id="5" name="Content Placeholder 4">
            <a:extLst>
              <a:ext uri="{FF2B5EF4-FFF2-40B4-BE49-F238E27FC236}">
                <a16:creationId xmlns:a16="http://schemas.microsoft.com/office/drawing/2014/main" id="{16C07DE7-9CBD-421A-B359-23426F04FE7C}"/>
              </a:ext>
            </a:extLst>
          </p:cNvPr>
          <p:cNvSpPr>
            <a:spLocks noGrp="1"/>
          </p:cNvSpPr>
          <p:nvPr>
            <p:ph idx="1"/>
          </p:nvPr>
        </p:nvSpPr>
        <p:spPr>
          <a:xfrm>
            <a:off x="838199" y="1836964"/>
            <a:ext cx="10649897" cy="4351338"/>
          </a:xfrm>
        </p:spPr>
        <p:txBody>
          <a:bodyPr/>
          <a:lstStyle/>
          <a:p>
            <a:pPr>
              <a:spcAft>
                <a:spcPts val="600"/>
              </a:spcAft>
            </a:pPr>
            <a:r>
              <a:rPr lang="en-PH" dirty="0"/>
              <a:t>Prize: PhP500 Starbucks Gift Card to the highest scorer</a:t>
            </a:r>
          </a:p>
          <a:p>
            <a:pPr lvl="1">
              <a:spcAft>
                <a:spcPts val="600"/>
              </a:spcAft>
            </a:pPr>
            <a:r>
              <a:rPr lang="en-PH" dirty="0"/>
              <a:t>In case there’s a tie, we will use </a:t>
            </a:r>
            <a:r>
              <a:rPr lang="en-PH" dirty="0">
                <a:solidFill>
                  <a:srgbClr val="C00000"/>
                </a:solidFill>
              </a:rPr>
              <a:t>randomization</a:t>
            </a:r>
            <a:r>
              <a:rPr lang="en-PH" dirty="0"/>
              <a:t> to select a single winner </a:t>
            </a:r>
            <a:r>
              <a:rPr lang="en-PH" dirty="0">
                <a:sym typeface="Wingdings" panose="05000000000000000000" pitchFamily="2" charset="2"/>
              </a:rPr>
              <a:t> </a:t>
            </a:r>
            <a:endParaRPr lang="en-PH" dirty="0"/>
          </a:p>
          <a:p>
            <a:pPr>
              <a:spcAft>
                <a:spcPts val="600"/>
              </a:spcAft>
            </a:pPr>
            <a:r>
              <a:rPr lang="en-PH" dirty="0"/>
              <a:t>T or F: Write T if the statement is unconditionally true, F if otherwise:</a:t>
            </a:r>
          </a:p>
          <a:p>
            <a:pPr marL="914400" lvl="1" indent="-457200">
              <a:spcAft>
                <a:spcPts val="600"/>
              </a:spcAft>
              <a:buFont typeface="+mj-lt"/>
              <a:buAutoNum type="arabicPeriod"/>
            </a:pPr>
            <a:r>
              <a:rPr lang="en-PH" dirty="0"/>
              <a:t>The counterfactual can be observed</a:t>
            </a:r>
          </a:p>
          <a:p>
            <a:pPr marL="914400" lvl="1" indent="-457200">
              <a:spcAft>
                <a:spcPts val="600"/>
              </a:spcAft>
              <a:buFont typeface="+mj-lt"/>
              <a:buAutoNum type="arabicPeriod"/>
            </a:pPr>
            <a:r>
              <a:rPr lang="en-PH" dirty="0"/>
              <a:t>Unit of treatment and unit of assignment are at the same observational level</a:t>
            </a:r>
          </a:p>
          <a:p>
            <a:pPr marL="914400" lvl="1" indent="-457200">
              <a:spcAft>
                <a:spcPts val="600"/>
              </a:spcAft>
              <a:buFont typeface="+mj-lt"/>
              <a:buAutoNum type="arabicPeriod"/>
            </a:pPr>
            <a:r>
              <a:rPr lang="en-PH" dirty="0"/>
              <a:t>Convenience sampling may be utilized for impact evaluation</a:t>
            </a:r>
          </a:p>
          <a:p>
            <a:pPr marL="914400" lvl="1" indent="-457200">
              <a:spcAft>
                <a:spcPts val="600"/>
              </a:spcAft>
              <a:buFont typeface="+mj-lt"/>
              <a:buAutoNum type="arabicPeriod"/>
            </a:pPr>
            <a:r>
              <a:rPr lang="en-PH" dirty="0"/>
              <a:t>A type I error equates to rejecting a true null hypothesis (i.e. false positive)</a:t>
            </a:r>
          </a:p>
          <a:p>
            <a:pPr marL="914400" lvl="1" indent="-457200">
              <a:spcAft>
                <a:spcPts val="600"/>
              </a:spcAft>
              <a:buFont typeface="+mj-lt"/>
              <a:buAutoNum type="arabicPeriod"/>
            </a:pPr>
            <a:r>
              <a:rPr lang="en-PH" dirty="0"/>
              <a:t>Baseline data are not important for impact evaluation</a:t>
            </a:r>
          </a:p>
          <a:p>
            <a:endParaRPr lang="en-PH" dirty="0"/>
          </a:p>
          <a:p>
            <a:pPr marL="914400" lvl="1" indent="-457200">
              <a:buFont typeface="+mj-lt"/>
              <a:buAutoNum type="arabicPeriod"/>
            </a:pPr>
            <a:endParaRPr lang="en-PH" dirty="0"/>
          </a:p>
        </p:txBody>
      </p:sp>
      <p:sp>
        <p:nvSpPr>
          <p:cNvPr id="8" name="TextBox 7">
            <a:extLst>
              <a:ext uri="{FF2B5EF4-FFF2-40B4-BE49-F238E27FC236}">
                <a16:creationId xmlns:a16="http://schemas.microsoft.com/office/drawing/2014/main" id="{C2439049-5EA9-4B41-898F-E038483ED5A3}"/>
              </a:ext>
            </a:extLst>
          </p:cNvPr>
          <p:cNvSpPr txBox="1"/>
          <p:nvPr/>
        </p:nvSpPr>
        <p:spPr>
          <a:xfrm>
            <a:off x="2290618" y="6031210"/>
            <a:ext cx="7610764" cy="461665"/>
          </a:xfrm>
          <a:prstGeom prst="rect">
            <a:avLst/>
          </a:prstGeom>
          <a:noFill/>
        </p:spPr>
        <p:txBody>
          <a:bodyPr wrap="square" rtlCol="0">
            <a:spAutoFit/>
          </a:bodyPr>
          <a:lstStyle/>
          <a:p>
            <a:pPr algn="ctr"/>
            <a:r>
              <a:rPr lang="en-PH" sz="2400" dirty="0">
                <a:solidFill>
                  <a:srgbClr val="C00000"/>
                </a:solidFill>
              </a:rPr>
              <a:t>I’ll give you 5 minutes to answer the 5 questions above</a:t>
            </a:r>
          </a:p>
        </p:txBody>
      </p:sp>
    </p:spTree>
    <p:extLst>
      <p:ext uri="{BB962C8B-B14F-4D97-AF65-F5344CB8AC3E}">
        <p14:creationId xmlns:p14="http://schemas.microsoft.com/office/powerpoint/2010/main" val="27083236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FB9-7D36-4303-8909-E77ACF454171}"/>
              </a:ext>
            </a:extLst>
          </p:cNvPr>
          <p:cNvSpPr>
            <a:spLocks noGrp="1"/>
          </p:cNvSpPr>
          <p:nvPr>
            <p:ph type="title"/>
          </p:nvPr>
        </p:nvSpPr>
        <p:spPr/>
        <p:txBody>
          <a:bodyPr/>
          <a:lstStyle/>
          <a:p>
            <a:r>
              <a:rPr lang="en-PH" dirty="0"/>
              <a:t>Cluster Sampling</a:t>
            </a:r>
          </a:p>
        </p:txBody>
      </p:sp>
      <p:sp>
        <p:nvSpPr>
          <p:cNvPr id="3" name="Content Placeholder 2">
            <a:extLst>
              <a:ext uri="{FF2B5EF4-FFF2-40B4-BE49-F238E27FC236}">
                <a16:creationId xmlns:a16="http://schemas.microsoft.com/office/drawing/2014/main" id="{52B72E01-6FCC-429D-8AD4-DC1A5C20D00A}"/>
              </a:ext>
            </a:extLst>
          </p:cNvPr>
          <p:cNvSpPr>
            <a:spLocks noGrp="1"/>
          </p:cNvSpPr>
          <p:nvPr>
            <p:ph idx="1"/>
          </p:nvPr>
        </p:nvSpPr>
        <p:spPr/>
        <p:txBody>
          <a:bodyPr>
            <a:normAutofit/>
          </a:bodyPr>
          <a:lstStyle/>
          <a:p>
            <a:pPr>
              <a:spcAft>
                <a:spcPts val="600"/>
              </a:spcAft>
            </a:pPr>
            <a:r>
              <a:rPr lang="en-US" b="1" dirty="0"/>
              <a:t>Clusters are heterogeneous within, and homogenous between</a:t>
            </a:r>
            <a:r>
              <a:rPr lang="en-US" dirty="0"/>
              <a:t>. We randomly select the clusters and we get the elements from these clusters</a:t>
            </a:r>
          </a:p>
          <a:p>
            <a:pPr>
              <a:spcAft>
                <a:spcPts val="600"/>
              </a:spcAft>
            </a:pPr>
            <a:r>
              <a:rPr lang="en-US" dirty="0"/>
              <a:t>Since the clusters are designed as such, sampling a few clusters will yield a representative sample</a:t>
            </a:r>
          </a:p>
          <a:p>
            <a:pPr>
              <a:spcAft>
                <a:spcPts val="600"/>
              </a:spcAft>
            </a:pPr>
            <a:r>
              <a:rPr lang="en-US" dirty="0"/>
              <a:t>Cluster sampling is more convenient since the sampled units will be geographically close to each other</a:t>
            </a:r>
          </a:p>
          <a:p>
            <a:pPr>
              <a:spcAft>
                <a:spcPts val="600"/>
              </a:spcAft>
            </a:pPr>
            <a:r>
              <a:rPr lang="en-PH" dirty="0"/>
              <a:t>Different levels in the unit of assignment and unit of analysis creates clusters around the location of the intervention</a:t>
            </a:r>
          </a:p>
          <a:p>
            <a:pPr marL="0" indent="0">
              <a:spcAft>
                <a:spcPts val="600"/>
              </a:spcAft>
              <a:buNone/>
            </a:pPr>
            <a:endParaRPr lang="en-US" dirty="0"/>
          </a:p>
        </p:txBody>
      </p:sp>
    </p:spTree>
    <p:extLst>
      <p:ext uri="{BB962C8B-B14F-4D97-AF65-F5344CB8AC3E}">
        <p14:creationId xmlns:p14="http://schemas.microsoft.com/office/powerpoint/2010/main" val="1130953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62C8-CA49-4FFF-A73F-895702201810}"/>
              </a:ext>
            </a:extLst>
          </p:cNvPr>
          <p:cNvSpPr>
            <a:spLocks noGrp="1"/>
          </p:cNvSpPr>
          <p:nvPr>
            <p:ph type="title"/>
          </p:nvPr>
        </p:nvSpPr>
        <p:spPr/>
        <p:txBody>
          <a:bodyPr/>
          <a:lstStyle/>
          <a:p>
            <a:r>
              <a:rPr lang="en-PH" dirty="0"/>
              <a:t>Cluster Sampling</a:t>
            </a:r>
          </a:p>
        </p:txBody>
      </p:sp>
      <p:pic>
        <p:nvPicPr>
          <p:cNvPr id="4" name="Picture 3">
            <a:extLst>
              <a:ext uri="{FF2B5EF4-FFF2-40B4-BE49-F238E27FC236}">
                <a16:creationId xmlns:a16="http://schemas.microsoft.com/office/drawing/2014/main" id="{707F1B72-13F0-412A-BB13-60F3E402213E}"/>
              </a:ext>
            </a:extLst>
          </p:cNvPr>
          <p:cNvPicPr>
            <a:picLocks noChangeAspect="1"/>
          </p:cNvPicPr>
          <p:nvPr/>
        </p:nvPicPr>
        <p:blipFill>
          <a:blip r:embed="rId2"/>
          <a:stretch>
            <a:fillRect/>
          </a:stretch>
        </p:blipFill>
        <p:spPr>
          <a:xfrm>
            <a:off x="695506" y="1416915"/>
            <a:ext cx="4060777" cy="5334000"/>
          </a:xfrm>
          <a:prstGeom prst="rect">
            <a:avLst/>
          </a:prstGeom>
        </p:spPr>
      </p:pic>
    </p:spTree>
    <p:extLst>
      <p:ext uri="{BB962C8B-B14F-4D97-AF65-F5344CB8AC3E}">
        <p14:creationId xmlns:p14="http://schemas.microsoft.com/office/powerpoint/2010/main" val="1050232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EF75-1357-4150-85D9-347FD7F1ED22}"/>
              </a:ext>
            </a:extLst>
          </p:cNvPr>
          <p:cNvSpPr>
            <a:spLocks noGrp="1"/>
          </p:cNvSpPr>
          <p:nvPr>
            <p:ph type="title"/>
          </p:nvPr>
        </p:nvSpPr>
        <p:spPr/>
        <p:txBody>
          <a:bodyPr/>
          <a:lstStyle/>
          <a:p>
            <a:r>
              <a:rPr lang="en-PH" dirty="0"/>
              <a:t>Cluster Sampling</a:t>
            </a:r>
          </a:p>
        </p:txBody>
      </p:sp>
      <p:pic>
        <p:nvPicPr>
          <p:cNvPr id="4" name="Picture 3">
            <a:extLst>
              <a:ext uri="{FF2B5EF4-FFF2-40B4-BE49-F238E27FC236}">
                <a16:creationId xmlns:a16="http://schemas.microsoft.com/office/drawing/2014/main" id="{A75F75A4-D44E-428A-9F6A-84EF7563D8F0}"/>
              </a:ext>
            </a:extLst>
          </p:cNvPr>
          <p:cNvPicPr>
            <a:picLocks noChangeAspect="1"/>
          </p:cNvPicPr>
          <p:nvPr/>
        </p:nvPicPr>
        <p:blipFill>
          <a:blip r:embed="rId2"/>
          <a:stretch>
            <a:fillRect/>
          </a:stretch>
        </p:blipFill>
        <p:spPr>
          <a:xfrm>
            <a:off x="838200" y="1419986"/>
            <a:ext cx="3909494" cy="5282196"/>
          </a:xfrm>
          <a:prstGeom prst="rect">
            <a:avLst/>
          </a:prstGeom>
        </p:spPr>
      </p:pic>
      <p:sp>
        <p:nvSpPr>
          <p:cNvPr id="5" name="TextBox 4">
            <a:extLst>
              <a:ext uri="{FF2B5EF4-FFF2-40B4-BE49-F238E27FC236}">
                <a16:creationId xmlns:a16="http://schemas.microsoft.com/office/drawing/2014/main" id="{D307E120-256B-4A4C-8FF8-99FAC5C1E8D9}"/>
              </a:ext>
            </a:extLst>
          </p:cNvPr>
          <p:cNvSpPr txBox="1"/>
          <p:nvPr/>
        </p:nvSpPr>
        <p:spPr>
          <a:xfrm>
            <a:off x="5287818" y="2575742"/>
            <a:ext cx="5643418" cy="3416320"/>
          </a:xfrm>
          <a:prstGeom prst="rect">
            <a:avLst/>
          </a:prstGeom>
          <a:noFill/>
        </p:spPr>
        <p:txBody>
          <a:bodyPr wrap="square" rtlCol="0">
            <a:spAutoFit/>
          </a:bodyPr>
          <a:lstStyle/>
          <a:p>
            <a:pPr algn="ctr"/>
            <a:r>
              <a:rPr lang="en-PH" sz="2400" dirty="0"/>
              <a:t>We divide the population into non-overlapping clusters</a:t>
            </a:r>
          </a:p>
          <a:p>
            <a:pPr algn="ctr"/>
            <a:endParaRPr lang="en-PH" sz="2400" dirty="0"/>
          </a:p>
          <a:p>
            <a:pPr algn="ctr"/>
            <a:r>
              <a:rPr lang="en-PH" sz="2400" dirty="0"/>
              <a:t>Every cluster is heterogenous within, but homogenous between</a:t>
            </a:r>
          </a:p>
          <a:p>
            <a:pPr algn="ctr"/>
            <a:endParaRPr lang="en-PH" sz="2400" dirty="0"/>
          </a:p>
          <a:p>
            <a:pPr algn="ctr"/>
            <a:r>
              <a:rPr lang="en-PH" sz="2400" dirty="0"/>
              <a:t>Clustering is commonly done via geographic or administrative boundaries (e.g. provinces, municipalities, barangays)</a:t>
            </a:r>
          </a:p>
        </p:txBody>
      </p:sp>
    </p:spTree>
    <p:extLst>
      <p:ext uri="{BB962C8B-B14F-4D97-AF65-F5344CB8AC3E}">
        <p14:creationId xmlns:p14="http://schemas.microsoft.com/office/powerpoint/2010/main" val="3886946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4E67-C6BA-4CFC-949C-7C5689DA21C3}"/>
              </a:ext>
            </a:extLst>
          </p:cNvPr>
          <p:cNvSpPr>
            <a:spLocks noGrp="1"/>
          </p:cNvSpPr>
          <p:nvPr>
            <p:ph type="title"/>
          </p:nvPr>
        </p:nvSpPr>
        <p:spPr/>
        <p:txBody>
          <a:bodyPr/>
          <a:lstStyle/>
          <a:p>
            <a:r>
              <a:rPr lang="en-PH" dirty="0"/>
              <a:t>Cluster Sampling</a:t>
            </a:r>
          </a:p>
        </p:txBody>
      </p:sp>
      <p:pic>
        <p:nvPicPr>
          <p:cNvPr id="4" name="Picture 3">
            <a:extLst>
              <a:ext uri="{FF2B5EF4-FFF2-40B4-BE49-F238E27FC236}">
                <a16:creationId xmlns:a16="http://schemas.microsoft.com/office/drawing/2014/main" id="{259E01A8-EE5E-4732-82C1-FB9B4FBCE5AC}"/>
              </a:ext>
            </a:extLst>
          </p:cNvPr>
          <p:cNvPicPr>
            <a:picLocks noChangeAspect="1"/>
          </p:cNvPicPr>
          <p:nvPr/>
        </p:nvPicPr>
        <p:blipFill>
          <a:blip r:embed="rId2"/>
          <a:stretch>
            <a:fillRect/>
          </a:stretch>
        </p:blipFill>
        <p:spPr>
          <a:xfrm>
            <a:off x="838200" y="1403927"/>
            <a:ext cx="3995669" cy="5361709"/>
          </a:xfrm>
          <a:prstGeom prst="rect">
            <a:avLst/>
          </a:prstGeom>
        </p:spPr>
      </p:pic>
      <p:sp>
        <p:nvSpPr>
          <p:cNvPr id="5" name="TextBox 4">
            <a:extLst>
              <a:ext uri="{FF2B5EF4-FFF2-40B4-BE49-F238E27FC236}">
                <a16:creationId xmlns:a16="http://schemas.microsoft.com/office/drawing/2014/main" id="{35900F85-C3D0-46D0-803A-132419714706}"/>
              </a:ext>
            </a:extLst>
          </p:cNvPr>
          <p:cNvSpPr txBox="1"/>
          <p:nvPr/>
        </p:nvSpPr>
        <p:spPr>
          <a:xfrm>
            <a:off x="5260109" y="1957088"/>
            <a:ext cx="5643418" cy="2677656"/>
          </a:xfrm>
          <a:prstGeom prst="rect">
            <a:avLst/>
          </a:prstGeom>
          <a:noFill/>
        </p:spPr>
        <p:txBody>
          <a:bodyPr wrap="square" rtlCol="0">
            <a:spAutoFit/>
          </a:bodyPr>
          <a:lstStyle/>
          <a:p>
            <a:pPr algn="ctr"/>
            <a:r>
              <a:rPr lang="en-PH" sz="2400" dirty="0"/>
              <a:t>After dividing the population into non-overlapping clusters, we select one (or multiple) clusters</a:t>
            </a:r>
          </a:p>
          <a:p>
            <a:pPr algn="ctr"/>
            <a:endParaRPr lang="en-PH" sz="2400" dirty="0"/>
          </a:p>
          <a:p>
            <a:pPr algn="ctr"/>
            <a:r>
              <a:rPr lang="en-PH" sz="2400" dirty="0"/>
              <a:t>Each cluster is representative of the population by its very nature – every cluster is a microcosm of the population</a:t>
            </a:r>
          </a:p>
        </p:txBody>
      </p:sp>
    </p:spTree>
    <p:extLst>
      <p:ext uri="{BB962C8B-B14F-4D97-AF65-F5344CB8AC3E}">
        <p14:creationId xmlns:p14="http://schemas.microsoft.com/office/powerpoint/2010/main" val="1907167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9B78-0006-44B2-A9B5-EF9F39480D81}"/>
              </a:ext>
            </a:extLst>
          </p:cNvPr>
          <p:cNvSpPr>
            <a:spLocks noGrp="1"/>
          </p:cNvSpPr>
          <p:nvPr>
            <p:ph type="title"/>
          </p:nvPr>
        </p:nvSpPr>
        <p:spPr/>
        <p:txBody>
          <a:bodyPr/>
          <a:lstStyle/>
          <a:p>
            <a:r>
              <a:rPr lang="en-PH" dirty="0"/>
              <a:t>Cluster Sampling</a:t>
            </a:r>
          </a:p>
        </p:txBody>
      </p:sp>
      <p:pic>
        <p:nvPicPr>
          <p:cNvPr id="4" name="Picture 3">
            <a:extLst>
              <a:ext uri="{FF2B5EF4-FFF2-40B4-BE49-F238E27FC236}">
                <a16:creationId xmlns:a16="http://schemas.microsoft.com/office/drawing/2014/main" id="{7508D716-9066-476E-86BB-3631E78AE4FB}"/>
              </a:ext>
            </a:extLst>
          </p:cNvPr>
          <p:cNvPicPr>
            <a:picLocks noChangeAspect="1"/>
          </p:cNvPicPr>
          <p:nvPr/>
        </p:nvPicPr>
        <p:blipFill>
          <a:blip r:embed="rId2"/>
          <a:stretch>
            <a:fillRect/>
          </a:stretch>
        </p:blipFill>
        <p:spPr>
          <a:xfrm>
            <a:off x="838200" y="1474330"/>
            <a:ext cx="7802418" cy="5305161"/>
          </a:xfrm>
          <a:prstGeom prst="rect">
            <a:avLst/>
          </a:prstGeom>
        </p:spPr>
      </p:pic>
      <p:sp>
        <p:nvSpPr>
          <p:cNvPr id="5" name="TextBox 4">
            <a:extLst>
              <a:ext uri="{FF2B5EF4-FFF2-40B4-BE49-F238E27FC236}">
                <a16:creationId xmlns:a16="http://schemas.microsoft.com/office/drawing/2014/main" id="{D3E7C44B-BA07-4268-9DAA-ED4A400DA24A}"/>
              </a:ext>
            </a:extLst>
          </p:cNvPr>
          <p:cNvSpPr txBox="1"/>
          <p:nvPr/>
        </p:nvSpPr>
        <p:spPr>
          <a:xfrm>
            <a:off x="5855855" y="5883674"/>
            <a:ext cx="5643418" cy="830997"/>
          </a:xfrm>
          <a:prstGeom prst="rect">
            <a:avLst/>
          </a:prstGeom>
          <a:noFill/>
        </p:spPr>
        <p:txBody>
          <a:bodyPr wrap="square" rtlCol="0">
            <a:spAutoFit/>
          </a:bodyPr>
          <a:lstStyle/>
          <a:p>
            <a:pPr algn="ctr"/>
            <a:r>
              <a:rPr lang="en-PH" sz="2400" dirty="0"/>
              <a:t>Putting the cluster(s) together, we obtain our random sample</a:t>
            </a:r>
          </a:p>
        </p:txBody>
      </p:sp>
    </p:spTree>
    <p:extLst>
      <p:ext uri="{BB962C8B-B14F-4D97-AF65-F5344CB8AC3E}">
        <p14:creationId xmlns:p14="http://schemas.microsoft.com/office/powerpoint/2010/main" val="31954275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4012-44C0-4187-B7A8-CCE5D015611D}"/>
              </a:ext>
            </a:extLst>
          </p:cNvPr>
          <p:cNvSpPr>
            <a:spLocks noGrp="1"/>
          </p:cNvSpPr>
          <p:nvPr>
            <p:ph type="title"/>
          </p:nvPr>
        </p:nvSpPr>
        <p:spPr/>
        <p:txBody>
          <a:bodyPr/>
          <a:lstStyle/>
          <a:p>
            <a:r>
              <a:rPr lang="en-PH" dirty="0"/>
              <a:t>Systematic Sampling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A53C31-BC07-4FF7-8A56-28582253CAA4}"/>
                  </a:ext>
                </a:extLst>
              </p:cNvPr>
              <p:cNvSpPr>
                <a:spLocks noGrp="1"/>
              </p:cNvSpPr>
              <p:nvPr>
                <p:ph idx="1"/>
              </p:nvPr>
            </p:nvSpPr>
            <p:spPr/>
            <p:txBody>
              <a:bodyPr/>
              <a:lstStyle/>
              <a:p>
                <a:pPr>
                  <a:spcAft>
                    <a:spcPts val="600"/>
                  </a:spcAft>
                </a:pPr>
                <a:r>
                  <a:rPr lang="en-US" b="1" dirty="0"/>
                  <a:t>Systematic sampling</a:t>
                </a:r>
                <a:r>
                  <a:rPr lang="en-US" dirty="0"/>
                  <a:t> is a probability sampling method wherein the </a:t>
                </a:r>
                <a:r>
                  <a:rPr lang="en-US" b="1" dirty="0"/>
                  <a:t>selection of the first element is at random</a:t>
                </a:r>
                <a:r>
                  <a:rPr lang="en-US" dirty="0"/>
                  <a:t> and the selection of the other elements in the sample is systematic by </a:t>
                </a:r>
                <a:r>
                  <a:rPr lang="en-US" b="1" dirty="0"/>
                  <a:t>subsequently taking every </a:t>
                </a:r>
                <a14:m>
                  <m:oMath xmlns:m="http://schemas.openxmlformats.org/officeDocument/2006/math">
                    <m:r>
                      <a:rPr lang="en-US" b="1" i="1" dirty="0" smtClean="0">
                        <a:latin typeface="Cambria Math" panose="02040503050406030204" pitchFamily="18" charset="0"/>
                      </a:rPr>
                      <m:t>𝒌</m:t>
                    </m:r>
                  </m:oMath>
                </a14:m>
                <a:r>
                  <a:rPr lang="en-US" b="1" baseline="30000" dirty="0"/>
                  <a:t>th</a:t>
                </a:r>
                <a:r>
                  <a:rPr lang="en-US" b="1" dirty="0"/>
                  <a:t> element from the random start </a:t>
                </a:r>
              </a:p>
              <a:p>
                <a:pPr lvl="1">
                  <a:spcAft>
                    <a:spcPts val="600"/>
                  </a:spcAft>
                </a:pPr>
                <a14:m>
                  <m:oMath xmlns:m="http://schemas.openxmlformats.org/officeDocument/2006/math">
                    <m:r>
                      <a:rPr lang="en-US" i="1" dirty="0" smtClean="0">
                        <a:latin typeface="Cambria Math" panose="02040503050406030204" pitchFamily="18" charset="0"/>
                      </a:rPr>
                      <m:t>𝑘</m:t>
                    </m:r>
                  </m:oMath>
                </a14:m>
                <a:r>
                  <a:rPr lang="en-US" dirty="0"/>
                  <a:t> is the sampling interval</a:t>
                </a:r>
              </a:p>
              <a:p>
                <a:pPr>
                  <a:spcAft>
                    <a:spcPts val="600"/>
                  </a:spcAft>
                </a:pPr>
                <a:r>
                  <a:rPr lang="en-US" dirty="0"/>
                  <a:t>In systematic sampling, it is only the first element in the sample that we select using a randomization mechanism</a:t>
                </a:r>
              </a:p>
              <a:p>
                <a:pPr>
                  <a:spcAft>
                    <a:spcPts val="600"/>
                  </a:spcAft>
                </a:pPr>
                <a:endParaRPr lang="en-US" dirty="0"/>
              </a:p>
              <a:p>
                <a:pPr marL="0" indent="0">
                  <a:spcAft>
                    <a:spcPts val="600"/>
                  </a:spcAft>
                  <a:buNone/>
                </a:pPr>
                <a:endParaRPr lang="en-US" dirty="0"/>
              </a:p>
              <a:p>
                <a:pPr>
                  <a:spcAft>
                    <a:spcPts val="600"/>
                  </a:spcAft>
                </a:pPr>
                <a:endParaRPr lang="en-PH" dirty="0"/>
              </a:p>
            </p:txBody>
          </p:sp>
        </mc:Choice>
        <mc:Fallback>
          <p:sp>
            <p:nvSpPr>
              <p:cNvPr id="3" name="Content Placeholder 2">
                <a:extLst>
                  <a:ext uri="{FF2B5EF4-FFF2-40B4-BE49-F238E27FC236}">
                    <a16:creationId xmlns:a16="http://schemas.microsoft.com/office/drawing/2014/main" id="{DFA53C31-BC07-4FF7-8A56-28582253CAA4}"/>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9517994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D588-2A8D-438A-8A96-F384FF9BA5B4}"/>
              </a:ext>
            </a:extLst>
          </p:cNvPr>
          <p:cNvSpPr>
            <a:spLocks noGrp="1"/>
          </p:cNvSpPr>
          <p:nvPr>
            <p:ph type="title"/>
          </p:nvPr>
        </p:nvSpPr>
        <p:spPr/>
        <p:txBody>
          <a:bodyPr/>
          <a:lstStyle/>
          <a:p>
            <a:r>
              <a:rPr lang="en-PH" dirty="0"/>
              <a:t>Systematic Sampling</a:t>
            </a:r>
          </a:p>
        </p:txBody>
      </p:sp>
      <p:pic>
        <p:nvPicPr>
          <p:cNvPr id="1026" name="Picture 2" descr="Random sampling: systematic sampling - Netquest">
            <a:extLst>
              <a:ext uri="{FF2B5EF4-FFF2-40B4-BE49-F238E27FC236}">
                <a16:creationId xmlns:a16="http://schemas.microsoft.com/office/drawing/2014/main" id="{CF3BF329-7691-4B96-A5F2-33EAC29C7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409" y="1701420"/>
            <a:ext cx="8763000" cy="41624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3ACAFD-9802-490D-9E4A-1142791B0FAE}"/>
              </a:ext>
            </a:extLst>
          </p:cNvPr>
          <p:cNvSpPr txBox="1"/>
          <p:nvPr/>
        </p:nvSpPr>
        <p:spPr>
          <a:xfrm>
            <a:off x="2409772" y="6123543"/>
            <a:ext cx="7709251" cy="369332"/>
          </a:xfrm>
          <a:prstGeom prst="rect">
            <a:avLst/>
          </a:prstGeom>
          <a:noFill/>
        </p:spPr>
        <p:txBody>
          <a:bodyPr wrap="square" rtlCol="0">
            <a:spAutoFit/>
          </a:bodyPr>
          <a:lstStyle/>
          <a:p>
            <a:pPr algn="ctr"/>
            <a:r>
              <a:rPr lang="en-PH" dirty="0"/>
              <a:t>Source: https://www.netquest.com/blog/en/systematic-sampling</a:t>
            </a:r>
          </a:p>
        </p:txBody>
      </p:sp>
    </p:spTree>
    <p:extLst>
      <p:ext uri="{BB962C8B-B14F-4D97-AF65-F5344CB8AC3E}">
        <p14:creationId xmlns:p14="http://schemas.microsoft.com/office/powerpoint/2010/main" val="20964725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4BFB-1D00-4988-ACED-48478756004C}"/>
              </a:ext>
            </a:extLst>
          </p:cNvPr>
          <p:cNvSpPr>
            <a:spLocks noGrp="1"/>
          </p:cNvSpPr>
          <p:nvPr>
            <p:ph type="title"/>
          </p:nvPr>
        </p:nvSpPr>
        <p:spPr/>
        <p:txBody>
          <a:bodyPr/>
          <a:lstStyle/>
          <a:p>
            <a:r>
              <a:rPr lang="en-PH" dirty="0"/>
              <a:t>Multi-stage Sampling</a:t>
            </a:r>
          </a:p>
        </p:txBody>
      </p:sp>
      <p:sp>
        <p:nvSpPr>
          <p:cNvPr id="3" name="Content Placeholder 2">
            <a:extLst>
              <a:ext uri="{FF2B5EF4-FFF2-40B4-BE49-F238E27FC236}">
                <a16:creationId xmlns:a16="http://schemas.microsoft.com/office/drawing/2014/main" id="{24646B10-4626-4D49-B515-71B6685B0536}"/>
              </a:ext>
            </a:extLst>
          </p:cNvPr>
          <p:cNvSpPr>
            <a:spLocks noGrp="1"/>
          </p:cNvSpPr>
          <p:nvPr>
            <p:ph idx="1"/>
          </p:nvPr>
        </p:nvSpPr>
        <p:spPr/>
        <p:txBody>
          <a:bodyPr/>
          <a:lstStyle/>
          <a:p>
            <a:pPr>
              <a:spcAft>
                <a:spcPts val="600"/>
              </a:spcAft>
            </a:pPr>
            <a:r>
              <a:rPr lang="en-US" b="1" dirty="0"/>
              <a:t>Multi-stage Sampling</a:t>
            </a:r>
            <a:r>
              <a:rPr lang="en-US" dirty="0"/>
              <a:t> is a probability sampling method where there is a hierarchical configuration of sampling units and we select a sample of these units in stages</a:t>
            </a:r>
            <a:endParaRPr lang="en-PH" dirty="0"/>
          </a:p>
          <a:p>
            <a:pPr>
              <a:spcAft>
                <a:spcPts val="600"/>
              </a:spcAft>
            </a:pPr>
            <a:r>
              <a:rPr lang="en-PH" b="1" dirty="0"/>
              <a:t>If the population is very large, multi-stage sampling is commonly done to trim down the sample size and arrive at a representative sample</a:t>
            </a:r>
            <a:endParaRPr lang="en-US" b="1" dirty="0"/>
          </a:p>
        </p:txBody>
      </p:sp>
    </p:spTree>
    <p:extLst>
      <p:ext uri="{BB962C8B-B14F-4D97-AF65-F5344CB8AC3E}">
        <p14:creationId xmlns:p14="http://schemas.microsoft.com/office/powerpoint/2010/main" val="11200451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6BDF-349D-4451-BF04-8BAE78583581}"/>
              </a:ext>
            </a:extLst>
          </p:cNvPr>
          <p:cNvSpPr>
            <a:spLocks noGrp="1"/>
          </p:cNvSpPr>
          <p:nvPr>
            <p:ph type="title"/>
          </p:nvPr>
        </p:nvSpPr>
        <p:spPr/>
        <p:txBody>
          <a:bodyPr/>
          <a:lstStyle/>
          <a:p>
            <a:r>
              <a:rPr lang="en-PH" dirty="0"/>
              <a:t>Exercise on Sampling</a:t>
            </a:r>
          </a:p>
        </p:txBody>
      </p:sp>
      <p:sp>
        <p:nvSpPr>
          <p:cNvPr id="3" name="Content Placeholder 2">
            <a:extLst>
              <a:ext uri="{FF2B5EF4-FFF2-40B4-BE49-F238E27FC236}">
                <a16:creationId xmlns:a16="http://schemas.microsoft.com/office/drawing/2014/main" id="{5B4CD428-485E-48D5-8F6A-403892C8405E}"/>
              </a:ext>
            </a:extLst>
          </p:cNvPr>
          <p:cNvSpPr>
            <a:spLocks noGrp="1"/>
          </p:cNvSpPr>
          <p:nvPr>
            <p:ph idx="1"/>
          </p:nvPr>
        </p:nvSpPr>
        <p:spPr/>
        <p:txBody>
          <a:bodyPr/>
          <a:lstStyle/>
          <a:p>
            <a:pPr>
              <a:spcAft>
                <a:spcPts val="600"/>
              </a:spcAft>
            </a:pPr>
            <a:r>
              <a:rPr lang="en-PH" dirty="0"/>
              <a:t>I am interested to know about your perceptions on the quality of breakfast food being served in this hotel. For simplicity, I will take a sample of size 5 for each scheme</a:t>
            </a:r>
          </a:p>
          <a:p>
            <a:pPr lvl="1">
              <a:spcAft>
                <a:spcPts val="600"/>
              </a:spcAft>
            </a:pPr>
            <a:r>
              <a:rPr lang="en-PH" dirty="0"/>
              <a:t>Scheme 1: SRS</a:t>
            </a:r>
          </a:p>
          <a:p>
            <a:pPr lvl="1">
              <a:spcAft>
                <a:spcPts val="600"/>
              </a:spcAft>
            </a:pPr>
            <a:r>
              <a:rPr lang="en-PH" dirty="0"/>
              <a:t>Scheme 2: Systematic sampling</a:t>
            </a:r>
          </a:p>
          <a:p>
            <a:pPr lvl="1">
              <a:spcAft>
                <a:spcPts val="600"/>
              </a:spcAft>
            </a:pPr>
            <a:r>
              <a:rPr lang="en-PH" dirty="0"/>
              <a:t>Scheme 3: Stratified sampling</a:t>
            </a:r>
          </a:p>
          <a:p>
            <a:pPr lvl="1">
              <a:spcAft>
                <a:spcPts val="600"/>
              </a:spcAft>
            </a:pPr>
            <a:r>
              <a:rPr lang="en-PH" dirty="0"/>
              <a:t>Scheme 4: Cluster sampling </a:t>
            </a:r>
          </a:p>
          <a:p>
            <a:pPr>
              <a:spcAft>
                <a:spcPts val="600"/>
              </a:spcAft>
            </a:pPr>
            <a:r>
              <a:rPr lang="en-PH" dirty="0"/>
              <a:t>For the randomly selected respondents, please rate your breakfast experience from terrible (1) to perfect (5)</a:t>
            </a:r>
          </a:p>
        </p:txBody>
      </p:sp>
    </p:spTree>
    <p:extLst>
      <p:ext uri="{BB962C8B-B14F-4D97-AF65-F5344CB8AC3E}">
        <p14:creationId xmlns:p14="http://schemas.microsoft.com/office/powerpoint/2010/main" val="9457871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B46-2D87-469A-A737-470813045F68}"/>
              </a:ext>
            </a:extLst>
          </p:cNvPr>
          <p:cNvSpPr>
            <a:spLocks noGrp="1"/>
          </p:cNvSpPr>
          <p:nvPr>
            <p:ph type="title"/>
          </p:nvPr>
        </p:nvSpPr>
        <p:spPr/>
        <p:txBody>
          <a:bodyPr/>
          <a:lstStyle/>
          <a:p>
            <a:r>
              <a:rPr lang="en-US" dirty="0"/>
              <a:t>Sample Size Determination</a:t>
            </a:r>
            <a:endParaRPr lang="en-PH" dirty="0"/>
          </a:p>
        </p:txBody>
      </p:sp>
      <p:sp>
        <p:nvSpPr>
          <p:cNvPr id="3" name="Content Placeholder 2">
            <a:extLst>
              <a:ext uri="{FF2B5EF4-FFF2-40B4-BE49-F238E27FC236}">
                <a16:creationId xmlns:a16="http://schemas.microsoft.com/office/drawing/2014/main" id="{85093368-7B4C-41B1-A646-FB39D14E7511}"/>
              </a:ext>
            </a:extLst>
          </p:cNvPr>
          <p:cNvSpPr>
            <a:spLocks noGrp="1"/>
          </p:cNvSpPr>
          <p:nvPr>
            <p:ph idx="1"/>
          </p:nvPr>
        </p:nvSpPr>
        <p:spPr/>
        <p:txBody>
          <a:bodyPr/>
          <a:lstStyle/>
          <a:p>
            <a:pPr>
              <a:spcAft>
                <a:spcPts val="600"/>
              </a:spcAft>
            </a:pPr>
            <a:r>
              <a:rPr lang="en-US" dirty="0"/>
              <a:t>Once we know what data to collect, and how to collect it, the natural question is: </a:t>
            </a:r>
            <a:r>
              <a:rPr lang="en-US" b="1" dirty="0"/>
              <a:t>how large should the sample size be?</a:t>
            </a:r>
          </a:p>
          <a:p>
            <a:pPr>
              <a:spcAft>
                <a:spcPts val="600"/>
              </a:spcAft>
            </a:pPr>
            <a:r>
              <a:rPr lang="en-US" b="1" dirty="0"/>
              <a:t>Obviously, the larger the sample size, the better</a:t>
            </a:r>
            <a:r>
              <a:rPr lang="en-US" dirty="0"/>
              <a:t>. In fact, as the sample size gets larger, it approaches the population</a:t>
            </a:r>
          </a:p>
          <a:p>
            <a:pPr lvl="1">
              <a:spcAft>
                <a:spcPts val="600"/>
              </a:spcAft>
            </a:pPr>
            <a:r>
              <a:rPr lang="en-US" dirty="0"/>
              <a:t>In such a case, we no longer have sampling errors as we effectively have a census</a:t>
            </a:r>
          </a:p>
          <a:p>
            <a:pPr>
              <a:spcAft>
                <a:spcPts val="600"/>
              </a:spcAft>
            </a:pPr>
            <a:r>
              <a:rPr lang="en-US" b="1" dirty="0"/>
              <a:t>However, surveying a large number of respondents will cost time, money, and other resources</a:t>
            </a:r>
            <a:endParaRPr lang="en-PH" b="1" dirty="0"/>
          </a:p>
        </p:txBody>
      </p:sp>
    </p:spTree>
    <p:extLst>
      <p:ext uri="{BB962C8B-B14F-4D97-AF65-F5344CB8AC3E}">
        <p14:creationId xmlns:p14="http://schemas.microsoft.com/office/powerpoint/2010/main" val="243643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7F74E-78F9-4896-A547-C33F9ADD9716}"/>
              </a:ext>
            </a:extLst>
          </p:cNvPr>
          <p:cNvSpPr>
            <a:spLocks noGrp="1"/>
          </p:cNvSpPr>
          <p:nvPr>
            <p:ph type="title"/>
          </p:nvPr>
        </p:nvSpPr>
        <p:spPr/>
        <p:txBody>
          <a:bodyPr/>
          <a:lstStyle/>
          <a:p>
            <a:r>
              <a:rPr lang="en-PH" dirty="0"/>
              <a:t>Warmup!</a:t>
            </a:r>
          </a:p>
        </p:txBody>
      </p:sp>
      <p:sp>
        <p:nvSpPr>
          <p:cNvPr id="5" name="Content Placeholder 4">
            <a:extLst>
              <a:ext uri="{FF2B5EF4-FFF2-40B4-BE49-F238E27FC236}">
                <a16:creationId xmlns:a16="http://schemas.microsoft.com/office/drawing/2014/main" id="{16C07DE7-9CBD-421A-B359-23426F04FE7C}"/>
              </a:ext>
            </a:extLst>
          </p:cNvPr>
          <p:cNvSpPr>
            <a:spLocks noGrp="1"/>
          </p:cNvSpPr>
          <p:nvPr>
            <p:ph idx="1"/>
          </p:nvPr>
        </p:nvSpPr>
        <p:spPr>
          <a:xfrm>
            <a:off x="535505" y="1825625"/>
            <a:ext cx="11311280" cy="4351338"/>
          </a:xfrm>
        </p:spPr>
        <p:txBody>
          <a:bodyPr>
            <a:normAutofit/>
          </a:bodyPr>
          <a:lstStyle/>
          <a:p>
            <a:pPr>
              <a:spcAft>
                <a:spcPts val="600"/>
              </a:spcAft>
            </a:pPr>
            <a:r>
              <a:rPr lang="en-PH" dirty="0"/>
              <a:t>Prize: PhP500 Starbucks Gift Card to the highest scorer</a:t>
            </a:r>
          </a:p>
          <a:p>
            <a:pPr lvl="1">
              <a:spcAft>
                <a:spcPts val="600"/>
              </a:spcAft>
            </a:pPr>
            <a:r>
              <a:rPr lang="en-PH" dirty="0"/>
              <a:t>In case there’s a tie, we will use randomization to select a single winner </a:t>
            </a:r>
            <a:r>
              <a:rPr lang="en-PH" dirty="0">
                <a:sym typeface="Wingdings" panose="05000000000000000000" pitchFamily="2" charset="2"/>
              </a:rPr>
              <a:t> </a:t>
            </a:r>
            <a:endParaRPr lang="en-PH" dirty="0"/>
          </a:p>
          <a:p>
            <a:pPr>
              <a:spcAft>
                <a:spcPts val="600"/>
              </a:spcAft>
            </a:pPr>
            <a:r>
              <a:rPr lang="en-PH" dirty="0"/>
              <a:t>T or F: Write T if the statement is unconditionally true, F if otherwise:</a:t>
            </a:r>
          </a:p>
          <a:p>
            <a:pPr marL="914400" lvl="1" indent="-457200">
              <a:spcAft>
                <a:spcPts val="600"/>
              </a:spcAft>
              <a:buFont typeface="+mj-lt"/>
              <a:buAutoNum type="arabicPeriod"/>
            </a:pPr>
            <a:r>
              <a:rPr lang="en-PH" dirty="0"/>
              <a:t>The counterfactual can be observed - </a:t>
            </a:r>
            <a:r>
              <a:rPr lang="en-PH" dirty="0">
                <a:highlight>
                  <a:srgbClr val="FFFF00"/>
                </a:highlight>
              </a:rPr>
              <a:t>F</a:t>
            </a:r>
          </a:p>
          <a:p>
            <a:pPr marL="914400" lvl="1" indent="-457200">
              <a:spcAft>
                <a:spcPts val="600"/>
              </a:spcAft>
              <a:buFont typeface="+mj-lt"/>
              <a:buAutoNum type="arabicPeriod"/>
            </a:pPr>
            <a:r>
              <a:rPr lang="en-PH" dirty="0"/>
              <a:t>Unit of treatment and unit of assignment are at the same observational level - </a:t>
            </a:r>
            <a:r>
              <a:rPr lang="en-PH" dirty="0">
                <a:highlight>
                  <a:srgbClr val="FFFF00"/>
                </a:highlight>
              </a:rPr>
              <a:t>F</a:t>
            </a:r>
          </a:p>
          <a:p>
            <a:pPr marL="914400" lvl="1" indent="-457200">
              <a:spcAft>
                <a:spcPts val="600"/>
              </a:spcAft>
              <a:buFont typeface="+mj-lt"/>
              <a:buAutoNum type="arabicPeriod"/>
            </a:pPr>
            <a:r>
              <a:rPr lang="en-PH" dirty="0"/>
              <a:t>Convenience sampling may be utilized for impact evaluation - </a:t>
            </a:r>
            <a:r>
              <a:rPr lang="en-PH" dirty="0">
                <a:highlight>
                  <a:srgbClr val="FFFF00"/>
                </a:highlight>
              </a:rPr>
              <a:t>F</a:t>
            </a:r>
            <a:endParaRPr lang="en-PH" dirty="0"/>
          </a:p>
          <a:p>
            <a:pPr marL="914400" lvl="1" indent="-457200">
              <a:spcAft>
                <a:spcPts val="600"/>
              </a:spcAft>
              <a:buFont typeface="+mj-lt"/>
              <a:buAutoNum type="arabicPeriod"/>
            </a:pPr>
            <a:r>
              <a:rPr lang="en-PH" dirty="0"/>
              <a:t>A type I error equates to rejecting a true null hypothesis (i.e. false positive) - </a:t>
            </a:r>
            <a:r>
              <a:rPr lang="en-PH" dirty="0">
                <a:highlight>
                  <a:srgbClr val="FFFF00"/>
                </a:highlight>
              </a:rPr>
              <a:t>T</a:t>
            </a:r>
          </a:p>
          <a:p>
            <a:pPr marL="914400" lvl="1" indent="-457200">
              <a:spcAft>
                <a:spcPts val="600"/>
              </a:spcAft>
              <a:buFont typeface="+mj-lt"/>
              <a:buAutoNum type="arabicPeriod"/>
            </a:pPr>
            <a:r>
              <a:rPr lang="en-PH" dirty="0"/>
              <a:t>Baseline data are not important for impact evaluation - </a:t>
            </a:r>
            <a:r>
              <a:rPr lang="en-PH" dirty="0">
                <a:highlight>
                  <a:srgbClr val="FFFF00"/>
                </a:highlight>
              </a:rPr>
              <a:t>F</a:t>
            </a:r>
          </a:p>
          <a:p>
            <a:endParaRPr lang="en-PH" dirty="0"/>
          </a:p>
          <a:p>
            <a:pPr marL="914400" lvl="1" indent="-457200">
              <a:buFont typeface="+mj-lt"/>
              <a:buAutoNum type="arabicPeriod"/>
            </a:pPr>
            <a:endParaRPr lang="en-PH" dirty="0"/>
          </a:p>
        </p:txBody>
      </p:sp>
      <p:sp>
        <p:nvSpPr>
          <p:cNvPr id="6" name="TextBox 5">
            <a:extLst>
              <a:ext uri="{FF2B5EF4-FFF2-40B4-BE49-F238E27FC236}">
                <a16:creationId xmlns:a16="http://schemas.microsoft.com/office/drawing/2014/main" id="{40894B7F-EF30-4C3F-BE91-B8E555A314A1}"/>
              </a:ext>
            </a:extLst>
          </p:cNvPr>
          <p:cNvSpPr txBox="1"/>
          <p:nvPr/>
        </p:nvSpPr>
        <p:spPr>
          <a:xfrm>
            <a:off x="2290618" y="6031210"/>
            <a:ext cx="7610764" cy="461665"/>
          </a:xfrm>
          <a:prstGeom prst="rect">
            <a:avLst/>
          </a:prstGeom>
          <a:noFill/>
        </p:spPr>
        <p:txBody>
          <a:bodyPr wrap="square" rtlCol="0">
            <a:spAutoFit/>
          </a:bodyPr>
          <a:lstStyle/>
          <a:p>
            <a:pPr algn="ctr"/>
            <a:r>
              <a:rPr lang="en-PH" sz="2400" dirty="0">
                <a:solidFill>
                  <a:srgbClr val="C00000"/>
                </a:solidFill>
              </a:rPr>
              <a:t>I’ll give you 5 minutes to answer the 5 questions above</a:t>
            </a:r>
          </a:p>
        </p:txBody>
      </p:sp>
    </p:spTree>
    <p:extLst>
      <p:ext uri="{BB962C8B-B14F-4D97-AF65-F5344CB8AC3E}">
        <p14:creationId xmlns:p14="http://schemas.microsoft.com/office/powerpoint/2010/main" val="14496163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B46-2D87-469A-A737-470813045F68}"/>
              </a:ext>
            </a:extLst>
          </p:cNvPr>
          <p:cNvSpPr>
            <a:spLocks noGrp="1"/>
          </p:cNvSpPr>
          <p:nvPr>
            <p:ph type="title"/>
          </p:nvPr>
        </p:nvSpPr>
        <p:spPr/>
        <p:txBody>
          <a:bodyPr/>
          <a:lstStyle/>
          <a:p>
            <a:r>
              <a:rPr lang="en-US" dirty="0"/>
              <a:t>Sample Size Determination</a:t>
            </a:r>
            <a:endParaRPr lang="en-PH" dirty="0"/>
          </a:p>
        </p:txBody>
      </p:sp>
      <p:sp>
        <p:nvSpPr>
          <p:cNvPr id="3" name="Content Placeholder 2">
            <a:extLst>
              <a:ext uri="{FF2B5EF4-FFF2-40B4-BE49-F238E27FC236}">
                <a16:creationId xmlns:a16="http://schemas.microsoft.com/office/drawing/2014/main" id="{85093368-7B4C-41B1-A646-FB39D14E7511}"/>
              </a:ext>
            </a:extLst>
          </p:cNvPr>
          <p:cNvSpPr>
            <a:spLocks noGrp="1"/>
          </p:cNvSpPr>
          <p:nvPr>
            <p:ph idx="1"/>
          </p:nvPr>
        </p:nvSpPr>
        <p:spPr/>
        <p:txBody>
          <a:bodyPr/>
          <a:lstStyle/>
          <a:p>
            <a:pPr>
              <a:spcAft>
                <a:spcPts val="600"/>
              </a:spcAft>
            </a:pPr>
            <a:r>
              <a:rPr lang="en-US" dirty="0"/>
              <a:t>Power calculations determine our sample size. They depend on:</a:t>
            </a:r>
          </a:p>
          <a:p>
            <a:pPr lvl="1">
              <a:spcAft>
                <a:spcPts val="600"/>
              </a:spcAft>
            </a:pPr>
            <a:r>
              <a:rPr lang="en-US" b="1" dirty="0"/>
              <a:t>Effect size or minimum detectable effect</a:t>
            </a:r>
            <a:r>
              <a:rPr lang="en-US" dirty="0"/>
              <a:t> – the larger the effect, the easier it is to detect, requiring a smaller sample size</a:t>
            </a:r>
          </a:p>
          <a:p>
            <a:pPr lvl="1">
              <a:spcAft>
                <a:spcPts val="600"/>
              </a:spcAft>
            </a:pPr>
            <a:r>
              <a:rPr lang="en-US" b="1" dirty="0"/>
              <a:t>Variability of the outcome indicator</a:t>
            </a:r>
            <a:r>
              <a:rPr lang="en-US" dirty="0"/>
              <a:t> – the more variable this is, the more difficult to detect, requiring a larger sample size</a:t>
            </a:r>
          </a:p>
          <a:p>
            <a:pPr lvl="1">
              <a:spcAft>
                <a:spcPts val="600"/>
              </a:spcAft>
            </a:pPr>
            <a:r>
              <a:rPr lang="en-PH" b="1" dirty="0"/>
              <a:t>Whether or not a clustering design is induced</a:t>
            </a:r>
            <a:r>
              <a:rPr lang="en-PH" dirty="0"/>
              <a:t>. With a clustering design, the clusters effectively serve as the observations (not the households or individuals)</a:t>
            </a:r>
          </a:p>
          <a:p>
            <a:pPr lvl="1">
              <a:spcAft>
                <a:spcPts val="600"/>
              </a:spcAft>
            </a:pPr>
            <a:r>
              <a:rPr lang="en-PH" b="1" dirty="0"/>
              <a:t>Statistical power</a:t>
            </a:r>
            <a:r>
              <a:rPr lang="en-PH" dirty="0"/>
              <a:t> – threshold in committing a Type II error (false negative), the higher the power, the larger the sample size</a:t>
            </a:r>
          </a:p>
          <a:p>
            <a:pPr marL="457200" lvl="1" indent="0">
              <a:spcAft>
                <a:spcPts val="600"/>
              </a:spcAft>
              <a:buNone/>
            </a:pPr>
            <a:endParaRPr lang="en-PH" dirty="0"/>
          </a:p>
        </p:txBody>
      </p:sp>
    </p:spTree>
    <p:extLst>
      <p:ext uri="{BB962C8B-B14F-4D97-AF65-F5344CB8AC3E}">
        <p14:creationId xmlns:p14="http://schemas.microsoft.com/office/powerpoint/2010/main" val="32380903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9BC1-0866-46AE-B89F-7065D13920EF}"/>
              </a:ext>
            </a:extLst>
          </p:cNvPr>
          <p:cNvSpPr>
            <a:spLocks noGrp="1"/>
          </p:cNvSpPr>
          <p:nvPr>
            <p:ph type="title"/>
          </p:nvPr>
        </p:nvSpPr>
        <p:spPr/>
        <p:txBody>
          <a:bodyPr/>
          <a:lstStyle/>
          <a:p>
            <a:r>
              <a:rPr lang="en-PH" dirty="0"/>
              <a:t>Statistical Power</a:t>
            </a:r>
          </a:p>
        </p:txBody>
      </p:sp>
      <mc:AlternateContent xmlns:mc="http://schemas.openxmlformats.org/markup-compatibility/2006" xmlns:a14="http://schemas.microsoft.com/office/drawing/2010/main">
        <mc:Choice Requires="a14">
          <p:graphicFrame>
            <p:nvGraphicFramePr>
              <p:cNvPr id="4" name="Google Shape;342;p23">
                <a:extLst>
                  <a:ext uri="{FF2B5EF4-FFF2-40B4-BE49-F238E27FC236}">
                    <a16:creationId xmlns:a16="http://schemas.microsoft.com/office/drawing/2014/main" id="{049B2304-3B90-4C89-A88C-2F7E69A7D4C3}"/>
                  </a:ext>
                </a:extLst>
              </p:cNvPr>
              <p:cNvGraphicFramePr/>
              <p:nvPr>
                <p:extLst>
                  <p:ext uri="{D42A27DB-BD31-4B8C-83A1-F6EECF244321}">
                    <p14:modId xmlns:p14="http://schemas.microsoft.com/office/powerpoint/2010/main" val="3468647825"/>
                  </p:ext>
                </p:extLst>
              </p:nvPr>
            </p:nvGraphicFramePr>
            <p:xfrm>
              <a:off x="2083050" y="1682128"/>
              <a:ext cx="8025897" cy="3804706"/>
            </p:xfrm>
            <a:graphic>
              <a:graphicData uri="http://schemas.openxmlformats.org/drawingml/2006/table">
                <a:tbl>
                  <a:tblPr>
                    <a:noFill/>
                  </a:tblPr>
                  <a:tblGrid>
                    <a:gridCol w="2469507">
                      <a:extLst>
                        <a:ext uri="{9D8B030D-6E8A-4147-A177-3AD203B41FA5}">
                          <a16:colId xmlns:a16="http://schemas.microsoft.com/office/drawing/2014/main" val="20000"/>
                        </a:ext>
                      </a:extLst>
                    </a:gridCol>
                    <a:gridCol w="2778195">
                      <a:extLst>
                        <a:ext uri="{9D8B030D-6E8A-4147-A177-3AD203B41FA5}">
                          <a16:colId xmlns:a16="http://schemas.microsoft.com/office/drawing/2014/main" val="20001"/>
                        </a:ext>
                      </a:extLst>
                    </a:gridCol>
                    <a:gridCol w="2778195">
                      <a:extLst>
                        <a:ext uri="{9D8B030D-6E8A-4147-A177-3AD203B41FA5}">
                          <a16:colId xmlns:a16="http://schemas.microsoft.com/office/drawing/2014/main" val="20002"/>
                        </a:ext>
                      </a:extLst>
                    </a:gridCol>
                  </a:tblGrid>
                  <a:tr h="646037">
                    <a:tc rowSpan="2">
                      <a:txBody>
                        <a:bodyPr/>
                        <a:lstStyle/>
                        <a:p>
                          <a:pPr marL="0" marR="0" algn="ctr">
                            <a:lnSpc>
                              <a:spcPct val="107000"/>
                            </a:lnSpc>
                            <a:spcBef>
                              <a:spcPts val="0"/>
                            </a:spcBef>
                            <a:spcAft>
                              <a:spcPts val="0"/>
                            </a:spcAft>
                          </a:pPr>
                          <a:r>
                            <a:rPr lang="en-PH" sz="2800" b="1" dirty="0">
                              <a:solidFill>
                                <a:schemeClr val="tx1"/>
                              </a:solidFill>
                              <a:effectLst/>
                              <a:latin typeface="Franklin Gothic Book" panose="020B0503020102020204" pitchFamily="34" charset="0"/>
                              <a:ea typeface="Times New Roman"/>
                              <a:cs typeface="Times New Roman"/>
                            </a:rPr>
                            <a:t>Actual or Real State</a:t>
                          </a:r>
                          <a:endParaRPr lang="en-PH" sz="2800" b="1"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algn="ctr">
                            <a:lnSpc>
                              <a:spcPct val="107000"/>
                            </a:lnSpc>
                            <a:spcBef>
                              <a:spcPts val="0"/>
                            </a:spcBef>
                            <a:spcAft>
                              <a:spcPts val="0"/>
                            </a:spcAft>
                          </a:pPr>
                          <a:r>
                            <a:rPr lang="en-PH" sz="2800" b="1" dirty="0">
                              <a:solidFill>
                                <a:schemeClr val="tx1"/>
                              </a:solidFill>
                              <a:effectLst/>
                              <a:latin typeface="Franklin Gothic Book" panose="020B0503020102020204" pitchFamily="34" charset="0"/>
                              <a:ea typeface="Times New Roman"/>
                              <a:cs typeface="Times New Roman"/>
                            </a:rPr>
                            <a:t>Decision of the Test</a:t>
                          </a:r>
                          <a:endParaRPr lang="en-PH" sz="2800" b="1"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PH"/>
                        </a:p>
                      </a:txBody>
                      <a:tcP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646037">
                    <a:tc vMerge="1">
                      <a:txBody>
                        <a:bodyPr/>
                        <a:lstStyle/>
                        <a:p>
                          <a:endParaRPr lang="en-PH"/>
                        </a:p>
                      </a:txBody>
                      <a:tcP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algn="ctr">
                            <a:lnSpc>
                              <a:spcPct val="107000"/>
                            </a:lnSpc>
                            <a:spcBef>
                              <a:spcPts val="0"/>
                            </a:spcBef>
                            <a:spcAft>
                              <a:spcPts val="0"/>
                            </a:spcAft>
                          </a:pPr>
                          <a:r>
                            <a:rPr lang="en-PH" sz="2800" b="1" dirty="0">
                              <a:solidFill>
                                <a:schemeClr val="tx1"/>
                              </a:solidFill>
                              <a:effectLst/>
                              <a:latin typeface="Franklin Gothic Book" panose="020B0503020102020204" pitchFamily="34" charset="0"/>
                              <a:ea typeface="Times New Roman"/>
                              <a:cs typeface="Times New Roman"/>
                            </a:rPr>
                            <a:t>Do not reject </a:t>
                          </a:r>
                          <a14:m>
                            <m:oMath xmlns:m="http://schemas.openxmlformats.org/officeDocument/2006/math">
                              <m:sSub>
                                <m:sSubPr>
                                  <m:ctrlPr>
                                    <a:rPr lang="en-PH" sz="2800" b="0" i="1" dirty="0" smtClean="0">
                                      <a:solidFill>
                                        <a:schemeClr val="tx1"/>
                                      </a:solidFill>
                                      <a:effectLst/>
                                      <a:latin typeface="Cambria Math" panose="02040503050406030204" pitchFamily="18" charset="0"/>
                                      <a:ea typeface="Times New Roman"/>
                                      <a:cs typeface="Times New Roman"/>
                                    </a:rPr>
                                  </m:ctrlPr>
                                </m:sSubPr>
                                <m:e>
                                  <m:r>
                                    <a:rPr lang="en-PH" sz="2800" b="0" i="1" dirty="0" smtClean="0">
                                      <a:solidFill>
                                        <a:schemeClr val="tx1"/>
                                      </a:solidFill>
                                      <a:effectLst/>
                                      <a:latin typeface="Cambria Math" panose="02040503050406030204" pitchFamily="18" charset="0"/>
                                      <a:ea typeface="Times New Roman"/>
                                      <a:cs typeface="Times New Roman"/>
                                    </a:rPr>
                                    <m:t>𝐻</m:t>
                                  </m:r>
                                </m:e>
                                <m:sub>
                                  <m:r>
                                    <a:rPr lang="en-PH" sz="2800" b="0" i="1" dirty="0" smtClean="0">
                                      <a:solidFill>
                                        <a:schemeClr val="tx1"/>
                                      </a:solidFill>
                                      <a:effectLst/>
                                      <a:latin typeface="Cambria Math" panose="02040503050406030204" pitchFamily="18" charset="0"/>
                                      <a:ea typeface="Times New Roman"/>
                                      <a:cs typeface="Times New Roman"/>
                                    </a:rPr>
                                    <m:t>𝑜</m:t>
                                  </m:r>
                                </m:sub>
                              </m:sSub>
                            </m:oMath>
                          </a14:m>
                          <a:endParaRPr lang="en-PH" sz="2800" b="0" dirty="0">
                            <a:solidFill>
                              <a:schemeClr val="tx1"/>
                            </a:solidFill>
                            <a:effectLst/>
                            <a:latin typeface="Franklin Gothic Book" panose="020B0503020102020204"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PH" sz="2800" b="1" dirty="0">
                              <a:solidFill>
                                <a:schemeClr val="tx1"/>
                              </a:solidFill>
                              <a:effectLst/>
                              <a:latin typeface="Franklin Gothic Book" panose="020B0503020102020204" pitchFamily="34" charset="0"/>
                              <a:ea typeface="Times New Roman"/>
                              <a:cs typeface="Times New Roman"/>
                            </a:rPr>
                            <a:t>Reject </a:t>
                          </a:r>
                          <a14:m>
                            <m:oMath xmlns:m="http://schemas.openxmlformats.org/officeDocument/2006/math">
                              <m:sSub>
                                <m:sSubPr>
                                  <m:ctrlPr>
                                    <a:rPr lang="en-PH" sz="2800" b="0" i="1" dirty="0" smtClean="0">
                                      <a:solidFill>
                                        <a:schemeClr val="tx1"/>
                                      </a:solidFill>
                                      <a:effectLst/>
                                      <a:latin typeface="Cambria Math" panose="02040503050406030204" pitchFamily="18" charset="0"/>
                                      <a:ea typeface="Times New Roman"/>
                                      <a:cs typeface="Times New Roman"/>
                                    </a:rPr>
                                  </m:ctrlPr>
                                </m:sSubPr>
                                <m:e>
                                  <m:r>
                                    <a:rPr lang="en-PH" sz="2800" b="0" i="1" dirty="0" smtClean="0">
                                      <a:solidFill>
                                        <a:schemeClr val="tx1"/>
                                      </a:solidFill>
                                      <a:effectLst/>
                                      <a:latin typeface="Cambria Math" panose="02040503050406030204" pitchFamily="18" charset="0"/>
                                      <a:ea typeface="Times New Roman"/>
                                      <a:cs typeface="Times New Roman"/>
                                    </a:rPr>
                                    <m:t>𝐻</m:t>
                                  </m:r>
                                </m:e>
                                <m:sub>
                                  <m:r>
                                    <a:rPr lang="en-PH" sz="2800" b="0" i="1" dirty="0" smtClean="0">
                                      <a:solidFill>
                                        <a:schemeClr val="tx1"/>
                                      </a:solidFill>
                                      <a:effectLst/>
                                      <a:latin typeface="Cambria Math" panose="02040503050406030204" pitchFamily="18" charset="0"/>
                                      <a:ea typeface="Times New Roman"/>
                                      <a:cs typeface="Times New Roman"/>
                                    </a:rPr>
                                    <m:t>𝑜</m:t>
                                  </m:r>
                                </m:sub>
                              </m:sSub>
                            </m:oMath>
                          </a14:m>
                          <a:endParaRPr lang="en-PH" sz="2800" b="0" dirty="0">
                            <a:solidFill>
                              <a:schemeClr val="tx1"/>
                            </a:solidFill>
                            <a:effectLst/>
                            <a:latin typeface="Franklin Gothic Book" panose="020B0503020102020204" pitchFamily="34" charset="0"/>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07220">
                    <a:tc>
                      <a:txBody>
                        <a:bodyPr/>
                        <a:lstStyle/>
                        <a:p>
                          <a:pPr marL="0" marR="0" algn="ctr">
                            <a:lnSpc>
                              <a:spcPct val="107000"/>
                            </a:lnSpc>
                            <a:spcBef>
                              <a:spcPts val="0"/>
                            </a:spcBef>
                            <a:spcAft>
                              <a:spcPts val="0"/>
                            </a:spcAft>
                          </a:pPr>
                          <a14:m>
                            <m:oMath xmlns:m="http://schemas.openxmlformats.org/officeDocument/2006/math">
                              <m:sSub>
                                <m:sSubPr>
                                  <m:ctrlPr>
                                    <a:rPr lang="en-PH" sz="2800" b="1" i="1" smtClean="0">
                                      <a:latin typeface="Cambria Math" panose="02040503050406030204" pitchFamily="18" charset="0"/>
                                    </a:rPr>
                                  </m:ctrlPr>
                                </m:sSubPr>
                                <m:e>
                                  <m:r>
                                    <a:rPr lang="en-PH" sz="2800" b="1" i="1" smtClean="0">
                                      <a:latin typeface="Cambria Math" panose="02040503050406030204" pitchFamily="18" charset="0"/>
                                    </a:rPr>
                                    <m:t>𝑯</m:t>
                                  </m:r>
                                </m:e>
                                <m:sub>
                                  <m:r>
                                    <a:rPr lang="en-PH" sz="2800" b="1" i="1" smtClean="0">
                                      <a:latin typeface="Cambria Math" panose="02040503050406030204" pitchFamily="18" charset="0"/>
                                    </a:rPr>
                                    <m:t>𝒐</m:t>
                                  </m:r>
                                </m:sub>
                              </m:sSub>
                            </m:oMath>
                          </a14:m>
                          <a:r>
                            <a:rPr lang="en-PH" sz="2800" b="1" dirty="0">
                              <a:solidFill>
                                <a:schemeClr val="tx1"/>
                              </a:solidFill>
                              <a:effectLst/>
                              <a:latin typeface="Franklin Gothic Book" panose="020B0503020102020204" pitchFamily="34" charset="0"/>
                              <a:ea typeface="Calibri"/>
                              <a:cs typeface="Times New Roman"/>
                            </a:rPr>
                            <a:t> is True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Correct</a:t>
                          </a:r>
                          <a:endParaRPr lang="en-PH" sz="2800"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Type I Error</a:t>
                          </a:r>
                        </a:p>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Calibri"/>
                              <a:cs typeface="Times New Roman"/>
                            </a:rPr>
                            <a:t>(False Positive)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1105412">
                    <a:tc>
                      <a:txBody>
                        <a:bodyPr/>
                        <a:lstStyle/>
                        <a:p>
                          <a:pPr marL="0" marR="0" algn="ctr">
                            <a:lnSpc>
                              <a:spcPct val="107000"/>
                            </a:lnSpc>
                            <a:spcBef>
                              <a:spcPts val="0"/>
                            </a:spcBef>
                            <a:spcAft>
                              <a:spcPts val="0"/>
                            </a:spcAft>
                          </a:pPr>
                          <a14:m>
                            <m:oMath xmlns:m="http://schemas.openxmlformats.org/officeDocument/2006/math">
                              <m:sSub>
                                <m:sSubPr>
                                  <m:ctrlPr>
                                    <a:rPr lang="en-PH" sz="2800" b="1" i="1" smtClean="0">
                                      <a:latin typeface="Cambria Math" panose="02040503050406030204" pitchFamily="18" charset="0"/>
                                    </a:rPr>
                                  </m:ctrlPr>
                                </m:sSubPr>
                                <m:e>
                                  <m:r>
                                    <a:rPr lang="en-PH" sz="2800" b="1" i="1" smtClean="0">
                                      <a:latin typeface="Cambria Math" panose="02040503050406030204" pitchFamily="18" charset="0"/>
                                    </a:rPr>
                                    <m:t>𝑯</m:t>
                                  </m:r>
                                </m:e>
                                <m:sub>
                                  <m:r>
                                    <a:rPr lang="en-PH" sz="2800" b="1" i="1" smtClean="0">
                                      <a:latin typeface="Cambria Math" panose="02040503050406030204" pitchFamily="18" charset="0"/>
                                    </a:rPr>
                                    <m:t>𝒐</m:t>
                                  </m:r>
                                </m:sub>
                              </m:sSub>
                            </m:oMath>
                          </a14:m>
                          <a:r>
                            <a:rPr lang="en-PH" sz="2800" b="1" dirty="0">
                              <a:solidFill>
                                <a:schemeClr val="tx1"/>
                              </a:solidFill>
                              <a:effectLst/>
                              <a:latin typeface="Franklin Gothic Book" panose="020B0503020102020204" pitchFamily="34" charset="0"/>
                              <a:ea typeface="Calibri"/>
                              <a:cs typeface="Times New Roman"/>
                            </a:rPr>
                            <a:t> is </a:t>
                          </a:r>
                          <a:r>
                            <a:rPr lang="en-PH" sz="2800" b="1" dirty="0">
                              <a:solidFill>
                                <a:schemeClr val="tx1"/>
                              </a:solidFill>
                              <a:effectLst/>
                              <a:latin typeface="Franklin Gothic Book" panose="020B0503020102020204" pitchFamily="34" charset="0"/>
                              <a:ea typeface="Times New Roman"/>
                              <a:cs typeface="Times New Roman"/>
                            </a:rPr>
                            <a:t>False</a:t>
                          </a:r>
                          <a:endParaRPr lang="en-PH" sz="2800"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Type II Error</a:t>
                          </a:r>
                        </a:p>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Calibri"/>
                              <a:cs typeface="Times New Roman"/>
                            </a:rPr>
                            <a:t>(False Negative)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Correct</a:t>
                          </a:r>
                          <a:endParaRPr lang="en-PH" sz="2800"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Choice>
        <mc:Fallback xmlns="">
          <p:graphicFrame>
            <p:nvGraphicFramePr>
              <p:cNvPr id="4" name="Google Shape;342;p23">
                <a:extLst>
                  <a:ext uri="{FF2B5EF4-FFF2-40B4-BE49-F238E27FC236}">
                    <a16:creationId xmlns:a16="http://schemas.microsoft.com/office/drawing/2014/main" id="{049B2304-3B90-4C89-A88C-2F7E69A7D4C3}"/>
                  </a:ext>
                </a:extLst>
              </p:cNvPr>
              <p:cNvGraphicFramePr/>
              <p:nvPr>
                <p:extLst>
                  <p:ext uri="{D42A27DB-BD31-4B8C-83A1-F6EECF244321}">
                    <p14:modId xmlns:p14="http://schemas.microsoft.com/office/powerpoint/2010/main" val="3468647825"/>
                  </p:ext>
                </p:extLst>
              </p:nvPr>
            </p:nvGraphicFramePr>
            <p:xfrm>
              <a:off x="2083050" y="1682128"/>
              <a:ext cx="8025897" cy="3804706"/>
            </p:xfrm>
            <a:graphic>
              <a:graphicData uri="http://schemas.openxmlformats.org/drawingml/2006/table">
                <a:tbl>
                  <a:tblPr>
                    <a:noFill/>
                  </a:tblPr>
                  <a:tblGrid>
                    <a:gridCol w="2469507">
                      <a:extLst>
                        <a:ext uri="{9D8B030D-6E8A-4147-A177-3AD203B41FA5}">
                          <a16:colId xmlns:a16="http://schemas.microsoft.com/office/drawing/2014/main" val="20000"/>
                        </a:ext>
                      </a:extLst>
                    </a:gridCol>
                    <a:gridCol w="2778195">
                      <a:extLst>
                        <a:ext uri="{9D8B030D-6E8A-4147-A177-3AD203B41FA5}">
                          <a16:colId xmlns:a16="http://schemas.microsoft.com/office/drawing/2014/main" val="20001"/>
                        </a:ext>
                      </a:extLst>
                    </a:gridCol>
                    <a:gridCol w="2778195">
                      <a:extLst>
                        <a:ext uri="{9D8B030D-6E8A-4147-A177-3AD203B41FA5}">
                          <a16:colId xmlns:a16="http://schemas.microsoft.com/office/drawing/2014/main" val="20002"/>
                        </a:ext>
                      </a:extLst>
                    </a:gridCol>
                  </a:tblGrid>
                  <a:tr h="646037">
                    <a:tc rowSpan="2">
                      <a:txBody>
                        <a:bodyPr/>
                        <a:lstStyle/>
                        <a:p>
                          <a:pPr marL="0" marR="0" algn="ctr">
                            <a:lnSpc>
                              <a:spcPct val="107000"/>
                            </a:lnSpc>
                            <a:spcBef>
                              <a:spcPts val="0"/>
                            </a:spcBef>
                            <a:spcAft>
                              <a:spcPts val="0"/>
                            </a:spcAft>
                          </a:pPr>
                          <a:r>
                            <a:rPr lang="en-PH" sz="2800" b="1" dirty="0">
                              <a:solidFill>
                                <a:schemeClr val="tx1"/>
                              </a:solidFill>
                              <a:effectLst/>
                              <a:latin typeface="Franklin Gothic Book" panose="020B0503020102020204" pitchFamily="34" charset="0"/>
                              <a:ea typeface="Times New Roman"/>
                              <a:cs typeface="Times New Roman"/>
                            </a:rPr>
                            <a:t>Actual or Real State</a:t>
                          </a:r>
                          <a:endParaRPr lang="en-PH" sz="2800" b="1"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algn="ctr">
                            <a:lnSpc>
                              <a:spcPct val="107000"/>
                            </a:lnSpc>
                            <a:spcBef>
                              <a:spcPts val="0"/>
                            </a:spcBef>
                            <a:spcAft>
                              <a:spcPts val="0"/>
                            </a:spcAft>
                          </a:pPr>
                          <a:r>
                            <a:rPr lang="en-PH" sz="2800" b="1" dirty="0">
                              <a:solidFill>
                                <a:schemeClr val="tx1"/>
                              </a:solidFill>
                              <a:effectLst/>
                              <a:latin typeface="Franklin Gothic Book" panose="020B0503020102020204" pitchFamily="34" charset="0"/>
                              <a:ea typeface="Times New Roman"/>
                              <a:cs typeface="Times New Roman"/>
                            </a:rPr>
                            <a:t>Decision of the Test</a:t>
                          </a:r>
                          <a:endParaRPr lang="en-PH" sz="2800" b="1"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PH"/>
                        </a:p>
                      </a:txBody>
                      <a:tcP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646037">
                    <a:tc vMerge="1">
                      <a:txBody>
                        <a:bodyPr/>
                        <a:lstStyle/>
                        <a:p>
                          <a:endParaRPr lang="en-PH"/>
                        </a:p>
                      </a:txBody>
                      <a:tcP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89254" t="-100000" r="-100439" b="-401869"/>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89254" t="-100000" r="-439" b="-401869"/>
                          </a:stretch>
                        </a:blipFill>
                      </a:tcPr>
                    </a:tc>
                    <a:extLst>
                      <a:ext uri="{0D108BD9-81ED-4DB2-BD59-A6C34878D82A}">
                        <a16:rowId xmlns:a16="http://schemas.microsoft.com/office/drawing/2014/main" val="10001"/>
                      </a:ext>
                    </a:extLst>
                  </a:tr>
                  <a:tr h="1407220">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46" t="-92641" r="-225123" b="-86147"/>
                          </a:stretch>
                        </a:blip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Correct</a:t>
                          </a:r>
                          <a:endParaRPr lang="en-PH" sz="2800"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Type I Error</a:t>
                          </a:r>
                        </a:p>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Calibri"/>
                              <a:cs typeface="Times New Roman"/>
                            </a:rPr>
                            <a:t>(False Positive)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1105412">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46" t="-244505" r="-225123" b="-9341"/>
                          </a:stretch>
                        </a:blip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Type II Error</a:t>
                          </a:r>
                        </a:p>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Calibri"/>
                              <a:cs typeface="Times New Roman"/>
                            </a:rPr>
                            <a:t>(False Negative)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0"/>
                            </a:spcAft>
                          </a:pPr>
                          <a:r>
                            <a:rPr lang="en-PH" sz="2800" dirty="0">
                              <a:solidFill>
                                <a:schemeClr val="tx1"/>
                              </a:solidFill>
                              <a:effectLst/>
                              <a:latin typeface="Franklin Gothic Book" panose="020B0503020102020204" pitchFamily="34" charset="0"/>
                              <a:ea typeface="Times New Roman"/>
                              <a:cs typeface="Times New Roman"/>
                            </a:rPr>
                            <a:t>Correct</a:t>
                          </a:r>
                          <a:endParaRPr lang="en-PH" sz="2800" dirty="0">
                            <a:solidFill>
                              <a:schemeClr val="tx1"/>
                            </a:solidFill>
                            <a:effectLst/>
                            <a:latin typeface="Franklin Gothic Book" panose="020B0503020102020204" pitchFamily="34"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BE3BD4E-2925-4CFC-990C-64B1E87BE63E}"/>
                  </a:ext>
                </a:extLst>
              </p:cNvPr>
              <p:cNvSpPr txBox="1"/>
              <p:nvPr/>
            </p:nvSpPr>
            <p:spPr>
              <a:xfrm>
                <a:off x="623455" y="5781964"/>
                <a:ext cx="11162396" cy="830997"/>
              </a:xfrm>
              <a:prstGeom prst="rect">
                <a:avLst/>
              </a:prstGeom>
              <a:noFill/>
            </p:spPr>
            <p:txBody>
              <a:bodyPr wrap="square" rtlCol="0">
                <a:spAutoFit/>
              </a:bodyPr>
              <a:lstStyle/>
              <a:p>
                <a:pPr algn="ctr"/>
                <a:r>
                  <a:rPr lang="en-PH" sz="2400" dirty="0"/>
                  <a:t>The null hypothesis, denoted by </a:t>
                </a:r>
                <a14:m>
                  <m:oMath xmlns:m="http://schemas.openxmlformats.org/officeDocument/2006/math">
                    <m:sSub>
                      <m:sSubPr>
                        <m:ctrlPr>
                          <a:rPr lang="en-PH" sz="2400" b="0" i="1" smtClean="0">
                            <a:latin typeface="Cambria Math" panose="02040503050406030204" pitchFamily="18" charset="0"/>
                          </a:rPr>
                        </m:ctrlPr>
                      </m:sSubPr>
                      <m:e>
                        <m:r>
                          <a:rPr lang="en-PH" sz="2400" b="0" i="1" smtClean="0">
                            <a:latin typeface="Cambria Math" panose="02040503050406030204" pitchFamily="18" charset="0"/>
                          </a:rPr>
                          <m:t>𝐻</m:t>
                        </m:r>
                      </m:e>
                      <m:sub>
                        <m:r>
                          <a:rPr lang="en-PH" sz="2400" b="0" i="1" smtClean="0">
                            <a:latin typeface="Cambria Math" panose="02040503050406030204" pitchFamily="18" charset="0"/>
                          </a:rPr>
                          <m:t>𝑜</m:t>
                        </m:r>
                      </m:sub>
                    </m:sSub>
                    <m:r>
                      <a:rPr lang="en-PH" sz="2400" b="0" i="0" smtClean="0">
                        <a:latin typeface="Cambria Math" panose="02040503050406030204" pitchFamily="18" charset="0"/>
                      </a:rPr>
                      <m:t>,</m:t>
                    </m:r>
                  </m:oMath>
                </a14:m>
                <a:r>
                  <a:rPr lang="en-PH" sz="2400" dirty="0"/>
                  <a:t> is that the intervention has no effect on outcomes.</a:t>
                </a:r>
              </a:p>
              <a:p>
                <a:pPr algn="ctr"/>
                <a:r>
                  <a:rPr lang="en-PH" sz="2400" dirty="0"/>
                  <a:t>Type 1 errors are controlled by </a:t>
                </a:r>
                <a14:m>
                  <m:oMath xmlns:m="http://schemas.openxmlformats.org/officeDocument/2006/math">
                    <m:r>
                      <a:rPr lang="en-PH" sz="2400" i="1" smtClean="0">
                        <a:latin typeface="Cambria Math" panose="02040503050406030204" pitchFamily="18" charset="0"/>
                        <a:ea typeface="Cambria Math" panose="02040503050406030204" pitchFamily="18" charset="0"/>
                      </a:rPr>
                      <m:t>𝛼</m:t>
                    </m:r>
                  </m:oMath>
                </a14:m>
                <a:r>
                  <a:rPr lang="en-PH" sz="2400" dirty="0"/>
                  <a:t>, while type 2 errors are controlled by </a:t>
                </a:r>
                <a14:m>
                  <m:oMath xmlns:m="http://schemas.openxmlformats.org/officeDocument/2006/math">
                    <m:r>
                      <a:rPr lang="en-PH" sz="2400" i="1" smtClean="0">
                        <a:latin typeface="Cambria Math" panose="02040503050406030204" pitchFamily="18" charset="0"/>
                        <a:ea typeface="Cambria Math" panose="02040503050406030204" pitchFamily="18" charset="0"/>
                      </a:rPr>
                      <m:t>𝛽</m:t>
                    </m:r>
                  </m:oMath>
                </a14:m>
                <a:endParaRPr lang="en-PH" sz="2400" dirty="0"/>
              </a:p>
            </p:txBody>
          </p:sp>
        </mc:Choice>
        <mc:Fallback xmlns="">
          <p:sp>
            <p:nvSpPr>
              <p:cNvPr id="5" name="TextBox 4">
                <a:extLst>
                  <a:ext uri="{FF2B5EF4-FFF2-40B4-BE49-F238E27FC236}">
                    <a16:creationId xmlns:a16="http://schemas.microsoft.com/office/drawing/2014/main" id="{DBE3BD4E-2925-4CFC-990C-64B1E87BE63E}"/>
                  </a:ext>
                </a:extLst>
              </p:cNvPr>
              <p:cNvSpPr txBox="1">
                <a:spLocks noRot="1" noChangeAspect="1" noMove="1" noResize="1" noEditPoints="1" noAdjustHandles="1" noChangeArrowheads="1" noChangeShapeType="1" noTextEdit="1"/>
              </p:cNvSpPr>
              <p:nvPr/>
            </p:nvSpPr>
            <p:spPr>
              <a:xfrm>
                <a:off x="623455" y="5781964"/>
                <a:ext cx="11162396" cy="830997"/>
              </a:xfrm>
              <a:prstGeom prst="rect">
                <a:avLst/>
              </a:prstGeom>
              <a:blipFill>
                <a:blip r:embed="rId3"/>
                <a:stretch>
                  <a:fillRect t="-5839" b="-15328"/>
                </a:stretch>
              </a:blipFill>
            </p:spPr>
            <p:txBody>
              <a:bodyPr/>
              <a:lstStyle/>
              <a:p>
                <a:r>
                  <a:rPr lang="en-PH">
                    <a:noFill/>
                  </a:rPr>
                  <a:t> </a:t>
                </a:r>
              </a:p>
            </p:txBody>
          </p:sp>
        </mc:Fallback>
      </mc:AlternateContent>
    </p:spTree>
    <p:extLst>
      <p:ext uri="{BB962C8B-B14F-4D97-AF65-F5344CB8AC3E}">
        <p14:creationId xmlns:p14="http://schemas.microsoft.com/office/powerpoint/2010/main" val="26994770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CCF0-06A5-4EA4-B62D-829FF7975D0B}"/>
              </a:ext>
            </a:extLst>
          </p:cNvPr>
          <p:cNvSpPr>
            <a:spLocks noGrp="1"/>
          </p:cNvSpPr>
          <p:nvPr>
            <p:ph type="title"/>
          </p:nvPr>
        </p:nvSpPr>
        <p:spPr/>
        <p:txBody>
          <a:bodyPr/>
          <a:lstStyle/>
          <a:p>
            <a:r>
              <a:rPr lang="en-PH" dirty="0"/>
              <a:t>Type I and Type II Errors</a:t>
            </a:r>
          </a:p>
        </p:txBody>
      </p:sp>
      <p:pic>
        <p:nvPicPr>
          <p:cNvPr id="1028" name="Picture 4" descr="Introduction to Statistical Method | SpringerLink">
            <a:extLst>
              <a:ext uri="{FF2B5EF4-FFF2-40B4-BE49-F238E27FC236}">
                <a16:creationId xmlns:a16="http://schemas.microsoft.com/office/drawing/2014/main" id="{7D6B0D8E-E13A-441C-A25A-D4AB64A62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29" y="1939347"/>
            <a:ext cx="10299271" cy="411970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0F2B6C04-000A-45AF-89C2-55BD8FBB61CD}"/>
              </a:ext>
            </a:extLst>
          </p:cNvPr>
          <p:cNvCxnSpPr>
            <a:cxnSpLocks/>
          </p:cNvCxnSpPr>
          <p:nvPr/>
        </p:nvCxnSpPr>
        <p:spPr>
          <a:xfrm>
            <a:off x="6511636" y="2655455"/>
            <a:ext cx="0" cy="4202545"/>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2EBEA10-5C54-469D-97C4-898D32DA0B09}"/>
              </a:ext>
            </a:extLst>
          </p:cNvPr>
          <p:cNvSpPr txBox="1"/>
          <p:nvPr/>
        </p:nvSpPr>
        <p:spPr>
          <a:xfrm>
            <a:off x="7527636" y="6307714"/>
            <a:ext cx="3685310" cy="369332"/>
          </a:xfrm>
          <a:prstGeom prst="rect">
            <a:avLst/>
          </a:prstGeom>
          <a:noFill/>
        </p:spPr>
        <p:txBody>
          <a:bodyPr wrap="square" rtlCol="0">
            <a:spAutoFit/>
          </a:bodyPr>
          <a:lstStyle/>
          <a:p>
            <a:r>
              <a:rPr lang="en-PH" dirty="0"/>
              <a:t>Rejection Region</a:t>
            </a:r>
          </a:p>
        </p:txBody>
      </p:sp>
      <p:sp>
        <p:nvSpPr>
          <p:cNvPr id="11" name="TextBox 10">
            <a:extLst>
              <a:ext uri="{FF2B5EF4-FFF2-40B4-BE49-F238E27FC236}">
                <a16:creationId xmlns:a16="http://schemas.microsoft.com/office/drawing/2014/main" id="{E9AB16CE-71BD-468D-9C04-9F7EF6EBE592}"/>
              </a:ext>
            </a:extLst>
          </p:cNvPr>
          <p:cNvSpPr txBox="1"/>
          <p:nvPr/>
        </p:nvSpPr>
        <p:spPr>
          <a:xfrm>
            <a:off x="3440546" y="6243782"/>
            <a:ext cx="3685310" cy="369332"/>
          </a:xfrm>
          <a:prstGeom prst="rect">
            <a:avLst/>
          </a:prstGeom>
          <a:noFill/>
        </p:spPr>
        <p:txBody>
          <a:bodyPr wrap="square" rtlCol="0">
            <a:spAutoFit/>
          </a:bodyPr>
          <a:lstStyle/>
          <a:p>
            <a:r>
              <a:rPr lang="en-PH" dirty="0"/>
              <a:t>Acceptance Region</a:t>
            </a:r>
          </a:p>
        </p:txBody>
      </p:sp>
    </p:spTree>
    <p:extLst>
      <p:ext uri="{BB962C8B-B14F-4D97-AF65-F5344CB8AC3E}">
        <p14:creationId xmlns:p14="http://schemas.microsoft.com/office/powerpoint/2010/main" val="4282039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B46-2D87-469A-A737-470813045F68}"/>
              </a:ext>
            </a:extLst>
          </p:cNvPr>
          <p:cNvSpPr>
            <a:spLocks noGrp="1"/>
          </p:cNvSpPr>
          <p:nvPr>
            <p:ph type="title"/>
          </p:nvPr>
        </p:nvSpPr>
        <p:spPr/>
        <p:txBody>
          <a:bodyPr/>
          <a:lstStyle/>
          <a:p>
            <a:r>
              <a:rPr lang="en-US" dirty="0"/>
              <a:t>Sample Size Determination </a:t>
            </a:r>
            <a:r>
              <a:rPr lang="en-US" dirty="0" err="1"/>
              <a:t>Determination</a:t>
            </a:r>
            <a:endParaRPr lang="en-P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093368-7B4C-41B1-A646-FB39D14E7511}"/>
                  </a:ext>
                </a:extLst>
              </p:cNvPr>
              <p:cNvSpPr>
                <a:spLocks noGrp="1"/>
              </p:cNvSpPr>
              <p:nvPr>
                <p:ph idx="1"/>
              </p:nvPr>
            </p:nvSpPr>
            <p:spPr/>
            <p:txBody>
              <a:bodyPr>
                <a:normAutofit fontScale="92500"/>
              </a:bodyPr>
              <a:lstStyle/>
              <a:p>
                <a:pPr marL="0" indent="0">
                  <a:spcAft>
                    <a:spcPts val="600"/>
                  </a:spcAf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𝑛</m:t>
                      </m:r>
                      <m:r>
                        <a:rPr lang="en-PH" b="0" i="1" dirty="0" smtClean="0">
                          <a:latin typeface="Cambria Math" panose="02040503050406030204" pitchFamily="18" charset="0"/>
                        </a:rPr>
                        <m:t>=</m:t>
                      </m:r>
                      <m:f>
                        <m:fPr>
                          <m:ctrlPr>
                            <a:rPr lang="en-PH" b="0" i="1" dirty="0" smtClean="0">
                              <a:latin typeface="Cambria Math" panose="02040503050406030204" pitchFamily="18" charset="0"/>
                              <a:ea typeface="Cambria Math" panose="02040503050406030204" pitchFamily="18" charset="0"/>
                            </a:rPr>
                          </m:ctrlPr>
                        </m:fPr>
                        <m:num>
                          <m:sSup>
                            <m:sSupPr>
                              <m:ctrlPr>
                                <a:rPr lang="en-PH" b="0" i="1" dirty="0" smtClean="0">
                                  <a:latin typeface="Cambria Math" panose="02040503050406030204" pitchFamily="18" charset="0"/>
                                </a:rPr>
                              </m:ctrlPr>
                            </m:sSupPr>
                            <m:e>
                              <m:d>
                                <m:dPr>
                                  <m:ctrlPr>
                                    <a:rPr lang="en-PH" b="0" i="1" dirty="0" smtClean="0">
                                      <a:latin typeface="Cambria Math" panose="02040503050406030204" pitchFamily="18" charset="0"/>
                                    </a:rPr>
                                  </m:ctrlPr>
                                </m:dPr>
                                <m:e>
                                  <m:sSub>
                                    <m:sSubPr>
                                      <m:ctrlPr>
                                        <a:rPr lang="en-PH" b="0" i="1" dirty="0" smtClean="0">
                                          <a:latin typeface="Cambria Math" panose="02040503050406030204" pitchFamily="18" charset="0"/>
                                        </a:rPr>
                                      </m:ctrlPr>
                                    </m:sSubPr>
                                    <m:e>
                                      <m:r>
                                        <a:rPr lang="en-PH" b="0" i="1" dirty="0" smtClean="0">
                                          <a:latin typeface="Cambria Math" panose="02040503050406030204" pitchFamily="18" charset="0"/>
                                        </a:rPr>
                                        <m:t>𝑡</m:t>
                                      </m:r>
                                    </m:e>
                                    <m:sub>
                                      <m:f>
                                        <m:fPr>
                                          <m:ctrlPr>
                                            <a:rPr lang="en-PH" b="0" i="1" dirty="0" smtClean="0">
                                              <a:latin typeface="Cambria Math" panose="02040503050406030204" pitchFamily="18" charset="0"/>
                                              <a:ea typeface="Cambria Math" panose="02040503050406030204" pitchFamily="18" charset="0"/>
                                            </a:rPr>
                                          </m:ctrlPr>
                                        </m:fPr>
                                        <m:num>
                                          <m:r>
                                            <a:rPr lang="en-PH" b="0" i="1" dirty="0" smtClean="0">
                                              <a:latin typeface="Cambria Math" panose="02040503050406030204" pitchFamily="18" charset="0"/>
                                              <a:ea typeface="Cambria Math" panose="02040503050406030204" pitchFamily="18" charset="0"/>
                                            </a:rPr>
                                            <m:t>𝛼</m:t>
                                          </m:r>
                                        </m:num>
                                        <m:den>
                                          <m:r>
                                            <a:rPr lang="en-PH" b="0" i="1" dirty="0" smtClean="0">
                                              <a:latin typeface="Cambria Math" panose="02040503050406030204" pitchFamily="18" charset="0"/>
                                              <a:ea typeface="Cambria Math" panose="02040503050406030204" pitchFamily="18" charset="0"/>
                                            </a:rPr>
                                            <m:t>2</m:t>
                                          </m:r>
                                        </m:den>
                                      </m:f>
                                    </m:sub>
                                  </m:sSub>
                                  <m:r>
                                    <a:rPr lang="en-PH" b="0" i="1" dirty="0" smtClean="0">
                                      <a:latin typeface="Cambria Math" panose="02040503050406030204" pitchFamily="18" charset="0"/>
                                    </a:rPr>
                                    <m:t>+</m:t>
                                  </m:r>
                                  <m:sSub>
                                    <m:sSubPr>
                                      <m:ctrlPr>
                                        <a:rPr lang="en-PH" b="0" i="1" dirty="0" smtClean="0">
                                          <a:latin typeface="Cambria Math" panose="02040503050406030204" pitchFamily="18" charset="0"/>
                                        </a:rPr>
                                      </m:ctrlPr>
                                    </m:sSubPr>
                                    <m:e>
                                      <m:r>
                                        <a:rPr lang="en-PH" b="0" i="1" dirty="0" smtClean="0">
                                          <a:latin typeface="Cambria Math" panose="02040503050406030204" pitchFamily="18" charset="0"/>
                                        </a:rPr>
                                        <m:t>𝑡</m:t>
                                      </m:r>
                                    </m:e>
                                    <m:sub>
                                      <m:r>
                                        <a:rPr lang="en-PH" b="0" i="1" dirty="0" smtClean="0">
                                          <a:latin typeface="Cambria Math" panose="02040503050406030204" pitchFamily="18" charset="0"/>
                                        </a:rPr>
                                        <m:t>1−</m:t>
                                      </m:r>
                                      <m:r>
                                        <a:rPr lang="en-PH" b="0" i="1" dirty="0" smtClean="0">
                                          <a:latin typeface="Cambria Math" panose="02040503050406030204" pitchFamily="18" charset="0"/>
                                          <a:ea typeface="Cambria Math" panose="02040503050406030204" pitchFamily="18" charset="0"/>
                                        </a:rPr>
                                        <m:t>𝛽</m:t>
                                      </m:r>
                                    </m:sub>
                                  </m:sSub>
                                </m:e>
                              </m:d>
                            </m:e>
                            <m:sup>
                              <m:r>
                                <a:rPr lang="en-PH" b="0" i="1" dirty="0" smtClean="0">
                                  <a:latin typeface="Cambria Math" panose="02040503050406030204" pitchFamily="18" charset="0"/>
                                </a:rPr>
                                <m:t>2</m:t>
                              </m:r>
                            </m:sup>
                          </m:sSup>
                          <m:sSubSup>
                            <m:sSubSupPr>
                              <m:ctrlPr>
                                <a:rPr lang="en-PH" b="0" i="1" dirty="0" smtClean="0">
                                  <a:latin typeface="Cambria Math" panose="02040503050406030204" pitchFamily="18" charset="0"/>
                                  <a:ea typeface="Cambria Math" panose="02040503050406030204" pitchFamily="18" charset="0"/>
                                </a:rPr>
                              </m:ctrlPr>
                            </m:sSubSupPr>
                            <m:e>
                              <m:r>
                                <a:rPr lang="en-PH" b="0" i="1" dirty="0" smtClean="0">
                                  <a:latin typeface="Cambria Math" panose="02040503050406030204" pitchFamily="18" charset="0"/>
                                  <a:ea typeface="Cambria Math" panose="02040503050406030204" pitchFamily="18" charset="0"/>
                                </a:rPr>
                                <m:t>𝜎</m:t>
                              </m:r>
                            </m:e>
                            <m:sub>
                              <m:r>
                                <a:rPr lang="en-PH" b="0" i="1" dirty="0" smtClean="0">
                                  <a:latin typeface="Cambria Math" panose="02040503050406030204" pitchFamily="18" charset="0"/>
                                  <a:ea typeface="Cambria Math" panose="02040503050406030204" pitchFamily="18" charset="0"/>
                                </a:rPr>
                                <m:t>𝑌</m:t>
                              </m:r>
                            </m:sub>
                            <m:sup>
                              <m:r>
                                <a:rPr lang="en-PH" b="0" i="1" dirty="0" smtClean="0">
                                  <a:latin typeface="Cambria Math" panose="02040503050406030204" pitchFamily="18" charset="0"/>
                                  <a:ea typeface="Cambria Math" panose="02040503050406030204" pitchFamily="18" charset="0"/>
                                </a:rPr>
                                <m:t>2</m:t>
                              </m:r>
                            </m:sup>
                          </m:sSubSup>
                        </m:num>
                        <m:den>
                          <m:r>
                            <a:rPr lang="en-PH" b="0" i="1" dirty="0" smtClean="0">
                              <a:latin typeface="Cambria Math" panose="02040503050406030204" pitchFamily="18" charset="0"/>
                              <a:ea typeface="Cambria Math" panose="02040503050406030204" pitchFamily="18" charset="0"/>
                            </a:rPr>
                            <m:t>𝑀𝐸</m:t>
                          </m:r>
                          <m:sSup>
                            <m:sSupPr>
                              <m:ctrlPr>
                                <a:rPr lang="en-PH" b="0" i="1" dirty="0" smtClean="0">
                                  <a:latin typeface="Cambria Math" panose="02040503050406030204" pitchFamily="18" charset="0"/>
                                  <a:ea typeface="Cambria Math" panose="02040503050406030204" pitchFamily="18" charset="0"/>
                                </a:rPr>
                              </m:ctrlPr>
                            </m:sSupPr>
                            <m:e>
                              <m:r>
                                <a:rPr lang="en-PH" b="0" i="1" dirty="0" smtClean="0">
                                  <a:latin typeface="Cambria Math" panose="02040503050406030204" pitchFamily="18" charset="0"/>
                                  <a:ea typeface="Cambria Math" panose="02040503050406030204" pitchFamily="18" charset="0"/>
                                </a:rPr>
                                <m:t>𝑆</m:t>
                              </m:r>
                            </m:e>
                            <m:sup>
                              <m:r>
                                <a:rPr lang="en-PH" b="0" i="1" dirty="0" smtClean="0">
                                  <a:latin typeface="Cambria Math" panose="02040503050406030204" pitchFamily="18" charset="0"/>
                                  <a:ea typeface="Cambria Math" panose="02040503050406030204" pitchFamily="18" charset="0"/>
                                </a:rPr>
                                <m:t>2</m:t>
                              </m:r>
                            </m:sup>
                          </m:sSup>
                          <m:r>
                            <a:rPr lang="en-PH" b="0" i="1" dirty="0" smtClean="0">
                              <a:latin typeface="Cambria Math" panose="02040503050406030204" pitchFamily="18" charset="0"/>
                              <a:ea typeface="Cambria Math" panose="02040503050406030204" pitchFamily="18" charset="0"/>
                            </a:rPr>
                            <m:t>[</m:t>
                          </m:r>
                          <m:r>
                            <a:rPr lang="en-PH" b="0" i="1" dirty="0" smtClean="0">
                              <a:latin typeface="Cambria Math" panose="02040503050406030204" pitchFamily="18" charset="0"/>
                              <a:ea typeface="Cambria Math" panose="02040503050406030204" pitchFamily="18" charset="0"/>
                            </a:rPr>
                            <m:t>𝑝</m:t>
                          </m:r>
                          <m:d>
                            <m:dPr>
                              <m:ctrlPr>
                                <a:rPr lang="en-PH" b="0" i="1" dirty="0" smtClean="0">
                                  <a:latin typeface="Cambria Math" panose="02040503050406030204" pitchFamily="18" charset="0"/>
                                  <a:ea typeface="Cambria Math" panose="02040503050406030204" pitchFamily="18" charset="0"/>
                                </a:rPr>
                              </m:ctrlPr>
                            </m:dPr>
                            <m:e>
                              <m:r>
                                <a:rPr lang="en-PH" b="0" i="1" dirty="0" smtClean="0">
                                  <a:latin typeface="Cambria Math" panose="02040503050406030204" pitchFamily="18" charset="0"/>
                                  <a:ea typeface="Cambria Math" panose="02040503050406030204" pitchFamily="18" charset="0"/>
                                </a:rPr>
                                <m:t>1−</m:t>
                              </m:r>
                              <m:r>
                                <a:rPr lang="en-PH" b="0" i="1" dirty="0" smtClean="0">
                                  <a:latin typeface="Cambria Math" panose="02040503050406030204" pitchFamily="18" charset="0"/>
                                  <a:ea typeface="Cambria Math" panose="02040503050406030204" pitchFamily="18" charset="0"/>
                                </a:rPr>
                                <m:t>𝑝</m:t>
                              </m:r>
                            </m:e>
                          </m:d>
                          <m:r>
                            <a:rPr lang="en-PH" b="0" i="1" dirty="0" smtClean="0">
                              <a:latin typeface="Cambria Math" panose="02040503050406030204" pitchFamily="18" charset="0"/>
                              <a:ea typeface="Cambria Math" panose="02040503050406030204" pitchFamily="18" charset="0"/>
                            </a:rPr>
                            <m:t>]</m:t>
                          </m:r>
                        </m:den>
                      </m:f>
                    </m:oMath>
                  </m:oMathPara>
                </a14:m>
                <a:endParaRPr lang="en-US" dirty="0"/>
              </a:p>
              <a:p>
                <a:pPr lvl="1">
                  <a:spcAft>
                    <a:spcPts val="600"/>
                  </a:spcAft>
                </a:pPr>
                <a:r>
                  <a:rPr lang="en-US" b="1" dirty="0"/>
                  <a:t>Effect size or minimum detectable effect</a:t>
                </a:r>
                <a:r>
                  <a:rPr lang="en-US" dirty="0"/>
                  <a:t> – the larger the effect, the easier it is to detect, requiring a smaller sample size</a:t>
                </a:r>
              </a:p>
              <a:p>
                <a:pPr lvl="1">
                  <a:spcAft>
                    <a:spcPts val="600"/>
                  </a:spcAft>
                </a:pPr>
                <a:r>
                  <a:rPr lang="en-US" b="1" dirty="0"/>
                  <a:t>Variability of the outcome indicator</a:t>
                </a:r>
                <a:r>
                  <a:rPr lang="en-US" dirty="0"/>
                  <a:t> – the more variable this is, the more difficult to detect, requiring a larger sample size</a:t>
                </a:r>
              </a:p>
              <a:p>
                <a:pPr lvl="1">
                  <a:spcAft>
                    <a:spcPts val="600"/>
                  </a:spcAft>
                </a:pPr>
                <a:r>
                  <a:rPr lang="en-PH" b="1" dirty="0"/>
                  <a:t>Whether or not a clustering design is induced</a:t>
                </a:r>
                <a:r>
                  <a:rPr lang="en-PH" dirty="0"/>
                  <a:t>. With a clustering design, the clusters effectively serve as the observations (not the households or individuals)</a:t>
                </a:r>
              </a:p>
              <a:p>
                <a:pPr lvl="1">
                  <a:spcAft>
                    <a:spcPts val="600"/>
                  </a:spcAft>
                </a:pPr>
                <a:r>
                  <a:rPr lang="en-PH" b="1" dirty="0"/>
                  <a:t>Statistical power</a:t>
                </a:r>
                <a:r>
                  <a:rPr lang="en-PH" dirty="0"/>
                  <a:t> – threshold in committing a Type II error (false negative), the higher the power, the larger the sample size</a:t>
                </a:r>
              </a:p>
              <a:p>
                <a:pPr marL="457200" lvl="1" indent="0">
                  <a:spcAft>
                    <a:spcPts val="600"/>
                  </a:spcAft>
                  <a:buNone/>
                </a:pPr>
                <a:endParaRPr lang="en-PH" dirty="0"/>
              </a:p>
            </p:txBody>
          </p:sp>
        </mc:Choice>
        <mc:Fallback>
          <p:sp>
            <p:nvSpPr>
              <p:cNvPr id="3" name="Content Placeholder 2">
                <a:extLst>
                  <a:ext uri="{FF2B5EF4-FFF2-40B4-BE49-F238E27FC236}">
                    <a16:creationId xmlns:a16="http://schemas.microsoft.com/office/drawing/2014/main" id="{85093368-7B4C-41B1-A646-FB39D14E7511}"/>
                  </a:ext>
                </a:extLst>
              </p:cNvPr>
              <p:cNvSpPr>
                <a:spLocks noGrp="1" noRot="1" noChangeAspect="1" noMove="1" noResize="1" noEditPoints="1" noAdjustHandles="1" noChangeArrowheads="1" noChangeShapeType="1" noTextEdit="1"/>
              </p:cNvSpPr>
              <p:nvPr>
                <p:ph idx="1"/>
              </p:nvPr>
            </p:nvSpPr>
            <p:spPr>
              <a:blipFill>
                <a:blip r:embed="rId2"/>
                <a:stretch>
                  <a:fillRect t="-291" r="-1206"/>
                </a:stretch>
              </a:blipFill>
            </p:spPr>
            <p:txBody>
              <a:bodyPr/>
              <a:lstStyle/>
              <a:p>
                <a:r>
                  <a:rPr lang="en-US">
                    <a:noFill/>
                  </a:rPr>
                  <a:t> </a:t>
                </a:r>
              </a:p>
            </p:txBody>
          </p:sp>
        </mc:Fallback>
      </mc:AlternateContent>
    </p:spTree>
    <p:extLst>
      <p:ext uri="{BB962C8B-B14F-4D97-AF65-F5344CB8AC3E}">
        <p14:creationId xmlns:p14="http://schemas.microsoft.com/office/powerpoint/2010/main" val="16548098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7B46-2D87-469A-A737-470813045F68}"/>
              </a:ext>
            </a:extLst>
          </p:cNvPr>
          <p:cNvSpPr>
            <a:spLocks noGrp="1"/>
          </p:cNvSpPr>
          <p:nvPr>
            <p:ph type="title"/>
          </p:nvPr>
        </p:nvSpPr>
        <p:spPr/>
        <p:txBody>
          <a:bodyPr/>
          <a:lstStyle/>
          <a:p>
            <a:r>
              <a:rPr lang="en-US" dirty="0"/>
              <a:t>Sample Size Determination </a:t>
            </a:r>
            <a:r>
              <a:rPr lang="en-US" dirty="0" err="1"/>
              <a:t>Determination</a:t>
            </a:r>
            <a:endParaRPr lang="en-P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093368-7B4C-41B1-A646-FB39D14E7511}"/>
                  </a:ext>
                </a:extLst>
              </p:cNvPr>
              <p:cNvSpPr>
                <a:spLocks noGrp="1"/>
              </p:cNvSpPr>
              <p:nvPr>
                <p:ph idx="1"/>
              </p:nvPr>
            </p:nvSpPr>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𝑛</m:t>
                      </m:r>
                      <m:r>
                        <a:rPr lang="en-PH" b="0" i="1" dirty="0" smtClean="0">
                          <a:latin typeface="Cambria Math" panose="02040503050406030204" pitchFamily="18" charset="0"/>
                        </a:rPr>
                        <m:t>=</m:t>
                      </m:r>
                      <m:f>
                        <m:fPr>
                          <m:ctrlPr>
                            <a:rPr lang="en-PH" b="0" i="1" dirty="0" smtClean="0">
                              <a:latin typeface="Cambria Math" panose="02040503050406030204" pitchFamily="18" charset="0"/>
                              <a:ea typeface="Cambria Math" panose="02040503050406030204" pitchFamily="18" charset="0"/>
                            </a:rPr>
                          </m:ctrlPr>
                        </m:fPr>
                        <m:num>
                          <m:sSup>
                            <m:sSupPr>
                              <m:ctrlPr>
                                <a:rPr lang="en-PH" b="0" i="1" dirty="0" smtClean="0">
                                  <a:latin typeface="Cambria Math" panose="02040503050406030204" pitchFamily="18" charset="0"/>
                                </a:rPr>
                              </m:ctrlPr>
                            </m:sSupPr>
                            <m:e>
                              <m:d>
                                <m:dPr>
                                  <m:ctrlPr>
                                    <a:rPr lang="en-PH" b="0" i="1" dirty="0" smtClean="0">
                                      <a:latin typeface="Cambria Math" panose="02040503050406030204" pitchFamily="18" charset="0"/>
                                    </a:rPr>
                                  </m:ctrlPr>
                                </m:dPr>
                                <m:e>
                                  <m:sSub>
                                    <m:sSubPr>
                                      <m:ctrlPr>
                                        <a:rPr lang="en-PH" b="0" i="1" dirty="0" smtClean="0">
                                          <a:latin typeface="Cambria Math" panose="02040503050406030204" pitchFamily="18" charset="0"/>
                                        </a:rPr>
                                      </m:ctrlPr>
                                    </m:sSubPr>
                                    <m:e>
                                      <m:r>
                                        <a:rPr lang="en-PH" b="0" i="1" dirty="0" smtClean="0">
                                          <a:latin typeface="Cambria Math" panose="02040503050406030204" pitchFamily="18" charset="0"/>
                                        </a:rPr>
                                        <m:t>𝑡</m:t>
                                      </m:r>
                                    </m:e>
                                    <m:sub>
                                      <m:f>
                                        <m:fPr>
                                          <m:ctrlPr>
                                            <a:rPr lang="en-PH" b="0" i="1" dirty="0" smtClean="0">
                                              <a:latin typeface="Cambria Math" panose="02040503050406030204" pitchFamily="18" charset="0"/>
                                              <a:ea typeface="Cambria Math" panose="02040503050406030204" pitchFamily="18" charset="0"/>
                                            </a:rPr>
                                          </m:ctrlPr>
                                        </m:fPr>
                                        <m:num>
                                          <m:r>
                                            <a:rPr lang="en-PH" b="0" i="1" dirty="0" smtClean="0">
                                              <a:latin typeface="Cambria Math" panose="02040503050406030204" pitchFamily="18" charset="0"/>
                                              <a:ea typeface="Cambria Math" panose="02040503050406030204" pitchFamily="18" charset="0"/>
                                            </a:rPr>
                                            <m:t>𝛼</m:t>
                                          </m:r>
                                        </m:num>
                                        <m:den>
                                          <m:r>
                                            <a:rPr lang="en-PH" b="0" i="1" dirty="0" smtClean="0">
                                              <a:latin typeface="Cambria Math" panose="02040503050406030204" pitchFamily="18" charset="0"/>
                                              <a:ea typeface="Cambria Math" panose="02040503050406030204" pitchFamily="18" charset="0"/>
                                            </a:rPr>
                                            <m:t>2</m:t>
                                          </m:r>
                                        </m:den>
                                      </m:f>
                                    </m:sub>
                                  </m:sSub>
                                  <m:r>
                                    <a:rPr lang="en-PH" b="0" i="1" dirty="0" smtClean="0">
                                      <a:latin typeface="Cambria Math" panose="02040503050406030204" pitchFamily="18" charset="0"/>
                                    </a:rPr>
                                    <m:t>+</m:t>
                                  </m:r>
                                  <m:sSub>
                                    <m:sSubPr>
                                      <m:ctrlPr>
                                        <a:rPr lang="en-PH" b="0" i="1" dirty="0" smtClean="0">
                                          <a:latin typeface="Cambria Math" panose="02040503050406030204" pitchFamily="18" charset="0"/>
                                        </a:rPr>
                                      </m:ctrlPr>
                                    </m:sSubPr>
                                    <m:e>
                                      <m:r>
                                        <a:rPr lang="en-PH" b="0" i="1" dirty="0" smtClean="0">
                                          <a:latin typeface="Cambria Math" panose="02040503050406030204" pitchFamily="18" charset="0"/>
                                        </a:rPr>
                                        <m:t>𝑡</m:t>
                                      </m:r>
                                    </m:e>
                                    <m:sub>
                                      <m:r>
                                        <a:rPr lang="en-PH" b="0" i="1" dirty="0" smtClean="0">
                                          <a:latin typeface="Cambria Math" panose="02040503050406030204" pitchFamily="18" charset="0"/>
                                        </a:rPr>
                                        <m:t>1−</m:t>
                                      </m:r>
                                      <m:r>
                                        <a:rPr lang="en-PH" b="0" i="1" dirty="0" smtClean="0">
                                          <a:latin typeface="Cambria Math" panose="02040503050406030204" pitchFamily="18" charset="0"/>
                                          <a:ea typeface="Cambria Math" panose="02040503050406030204" pitchFamily="18" charset="0"/>
                                        </a:rPr>
                                        <m:t>𝛽</m:t>
                                      </m:r>
                                    </m:sub>
                                  </m:sSub>
                                </m:e>
                              </m:d>
                            </m:e>
                            <m:sup>
                              <m:r>
                                <a:rPr lang="en-PH" b="0" i="1" dirty="0" smtClean="0">
                                  <a:latin typeface="Cambria Math" panose="02040503050406030204" pitchFamily="18" charset="0"/>
                                </a:rPr>
                                <m:t>2</m:t>
                              </m:r>
                            </m:sup>
                          </m:sSup>
                          <m:sSubSup>
                            <m:sSubSupPr>
                              <m:ctrlPr>
                                <a:rPr lang="en-PH" b="0" i="1" dirty="0" smtClean="0">
                                  <a:latin typeface="Cambria Math" panose="02040503050406030204" pitchFamily="18" charset="0"/>
                                  <a:ea typeface="Cambria Math" panose="02040503050406030204" pitchFamily="18" charset="0"/>
                                </a:rPr>
                              </m:ctrlPr>
                            </m:sSubSupPr>
                            <m:e>
                              <m:r>
                                <a:rPr lang="en-PH" b="0" i="1" dirty="0" smtClean="0">
                                  <a:latin typeface="Cambria Math" panose="02040503050406030204" pitchFamily="18" charset="0"/>
                                  <a:ea typeface="Cambria Math" panose="02040503050406030204" pitchFamily="18" charset="0"/>
                                </a:rPr>
                                <m:t>𝜎</m:t>
                              </m:r>
                            </m:e>
                            <m:sub>
                              <m:r>
                                <a:rPr lang="en-PH" b="0" i="1" dirty="0" smtClean="0">
                                  <a:latin typeface="Cambria Math" panose="02040503050406030204" pitchFamily="18" charset="0"/>
                                  <a:ea typeface="Cambria Math" panose="02040503050406030204" pitchFamily="18" charset="0"/>
                                </a:rPr>
                                <m:t>𝑌</m:t>
                              </m:r>
                            </m:sub>
                            <m:sup>
                              <m:r>
                                <a:rPr lang="en-PH" b="0" i="1" dirty="0" smtClean="0">
                                  <a:latin typeface="Cambria Math" panose="02040503050406030204" pitchFamily="18" charset="0"/>
                                  <a:ea typeface="Cambria Math" panose="02040503050406030204" pitchFamily="18" charset="0"/>
                                </a:rPr>
                                <m:t>2</m:t>
                              </m:r>
                            </m:sup>
                          </m:sSubSup>
                        </m:num>
                        <m:den>
                          <m:r>
                            <a:rPr lang="en-PH" b="0" i="1" dirty="0" smtClean="0">
                              <a:latin typeface="Cambria Math" panose="02040503050406030204" pitchFamily="18" charset="0"/>
                              <a:ea typeface="Cambria Math" panose="02040503050406030204" pitchFamily="18" charset="0"/>
                            </a:rPr>
                            <m:t>𝑀𝐸</m:t>
                          </m:r>
                          <m:sSup>
                            <m:sSupPr>
                              <m:ctrlPr>
                                <a:rPr lang="en-PH" b="0" i="1" dirty="0" smtClean="0">
                                  <a:latin typeface="Cambria Math" panose="02040503050406030204" pitchFamily="18" charset="0"/>
                                  <a:ea typeface="Cambria Math" panose="02040503050406030204" pitchFamily="18" charset="0"/>
                                </a:rPr>
                              </m:ctrlPr>
                            </m:sSupPr>
                            <m:e>
                              <m:r>
                                <a:rPr lang="en-PH" b="0" i="1" dirty="0" smtClean="0">
                                  <a:latin typeface="Cambria Math" panose="02040503050406030204" pitchFamily="18" charset="0"/>
                                  <a:ea typeface="Cambria Math" panose="02040503050406030204" pitchFamily="18" charset="0"/>
                                </a:rPr>
                                <m:t>𝑆</m:t>
                              </m:r>
                            </m:e>
                            <m:sup>
                              <m:r>
                                <a:rPr lang="en-PH" b="0" i="1" dirty="0" smtClean="0">
                                  <a:latin typeface="Cambria Math" panose="02040503050406030204" pitchFamily="18" charset="0"/>
                                  <a:ea typeface="Cambria Math" panose="02040503050406030204" pitchFamily="18" charset="0"/>
                                </a:rPr>
                                <m:t>2</m:t>
                              </m:r>
                            </m:sup>
                          </m:sSup>
                          <m:r>
                            <a:rPr lang="en-PH" b="0" i="1" dirty="0" smtClean="0">
                              <a:latin typeface="Cambria Math" panose="02040503050406030204" pitchFamily="18" charset="0"/>
                              <a:ea typeface="Cambria Math" panose="02040503050406030204" pitchFamily="18" charset="0"/>
                            </a:rPr>
                            <m:t>[</m:t>
                          </m:r>
                          <m:r>
                            <a:rPr lang="en-PH" b="0" i="1" dirty="0" smtClean="0">
                              <a:latin typeface="Cambria Math" panose="02040503050406030204" pitchFamily="18" charset="0"/>
                              <a:ea typeface="Cambria Math" panose="02040503050406030204" pitchFamily="18" charset="0"/>
                            </a:rPr>
                            <m:t>𝑝</m:t>
                          </m:r>
                          <m:d>
                            <m:dPr>
                              <m:ctrlPr>
                                <a:rPr lang="en-PH" b="0" i="1" dirty="0" smtClean="0">
                                  <a:latin typeface="Cambria Math" panose="02040503050406030204" pitchFamily="18" charset="0"/>
                                  <a:ea typeface="Cambria Math" panose="02040503050406030204" pitchFamily="18" charset="0"/>
                                </a:rPr>
                              </m:ctrlPr>
                            </m:dPr>
                            <m:e>
                              <m:r>
                                <a:rPr lang="en-PH" b="0" i="1" dirty="0" smtClean="0">
                                  <a:latin typeface="Cambria Math" panose="02040503050406030204" pitchFamily="18" charset="0"/>
                                  <a:ea typeface="Cambria Math" panose="02040503050406030204" pitchFamily="18" charset="0"/>
                                </a:rPr>
                                <m:t>1−</m:t>
                              </m:r>
                              <m:r>
                                <a:rPr lang="en-PH" b="0" i="1" dirty="0" smtClean="0">
                                  <a:latin typeface="Cambria Math" panose="02040503050406030204" pitchFamily="18" charset="0"/>
                                  <a:ea typeface="Cambria Math" panose="02040503050406030204" pitchFamily="18" charset="0"/>
                                </a:rPr>
                                <m:t>𝑝</m:t>
                              </m:r>
                            </m:e>
                          </m:d>
                          <m:r>
                            <a:rPr lang="en-PH" b="0" i="1" dirty="0" smtClean="0">
                              <a:latin typeface="Cambria Math" panose="02040503050406030204" pitchFamily="18" charset="0"/>
                              <a:ea typeface="Cambria Math" panose="02040503050406030204" pitchFamily="18" charset="0"/>
                            </a:rPr>
                            <m:t>]</m:t>
                          </m:r>
                        </m:den>
                      </m:f>
                      <m:r>
                        <a:rPr lang="en-PH" i="1" dirty="0">
                          <a:latin typeface="Cambria Math" panose="02040503050406030204" pitchFamily="18" charset="0"/>
                          <a:ea typeface="Cambria Math" panose="02040503050406030204" pitchFamily="18" charset="0"/>
                        </a:rPr>
                        <m:t>×</m:t>
                      </m:r>
                      <m:r>
                        <a:rPr lang="en-PH" b="0" i="1" dirty="0" smtClean="0">
                          <a:latin typeface="Cambria Math" panose="02040503050406030204" pitchFamily="18" charset="0"/>
                          <a:ea typeface="Cambria Math" panose="02040503050406030204" pitchFamily="18" charset="0"/>
                        </a:rPr>
                        <m:t>[</m:t>
                      </m:r>
                      <m:r>
                        <a:rPr lang="en-PH" i="1" dirty="0">
                          <a:latin typeface="Cambria Math" panose="02040503050406030204" pitchFamily="18" charset="0"/>
                          <a:ea typeface="Cambria Math" panose="02040503050406030204" pitchFamily="18" charset="0"/>
                        </a:rPr>
                        <m:t>1+</m:t>
                      </m:r>
                      <m:d>
                        <m:dPr>
                          <m:ctrlPr>
                            <a:rPr lang="en-PH" i="1" dirty="0">
                              <a:latin typeface="Cambria Math" panose="02040503050406030204" pitchFamily="18" charset="0"/>
                              <a:ea typeface="Cambria Math" panose="02040503050406030204" pitchFamily="18" charset="0"/>
                            </a:rPr>
                          </m:ctrlPr>
                        </m:dPr>
                        <m:e>
                          <m:r>
                            <a:rPr lang="en-PH" i="1" dirty="0">
                              <a:latin typeface="Cambria Math" panose="02040503050406030204" pitchFamily="18" charset="0"/>
                              <a:ea typeface="Cambria Math" panose="02040503050406030204" pitchFamily="18" charset="0"/>
                            </a:rPr>
                            <m:t>𝑚</m:t>
                          </m:r>
                          <m:r>
                            <a:rPr lang="en-PH" i="1" dirty="0">
                              <a:latin typeface="Cambria Math" panose="02040503050406030204" pitchFamily="18" charset="0"/>
                              <a:ea typeface="Cambria Math" panose="02040503050406030204" pitchFamily="18" charset="0"/>
                            </a:rPr>
                            <m:t>−1</m:t>
                          </m:r>
                        </m:e>
                      </m:d>
                      <m:f>
                        <m:fPr>
                          <m:ctrlPr>
                            <a:rPr lang="en-PH" b="0" i="1" dirty="0" smtClean="0">
                              <a:latin typeface="Cambria Math" panose="02040503050406030204" pitchFamily="18" charset="0"/>
                              <a:ea typeface="Cambria Math" panose="02040503050406030204" pitchFamily="18" charset="0"/>
                            </a:rPr>
                          </m:ctrlPr>
                        </m:fPr>
                        <m:num>
                          <m:sSubSup>
                            <m:sSubSupPr>
                              <m:ctrlPr>
                                <a:rPr lang="en-PH" i="1" dirty="0">
                                  <a:latin typeface="Cambria Math" panose="02040503050406030204" pitchFamily="18" charset="0"/>
                                  <a:ea typeface="Cambria Math" panose="02040503050406030204" pitchFamily="18" charset="0"/>
                                </a:rPr>
                              </m:ctrlPr>
                            </m:sSubSupPr>
                            <m:e>
                              <m:r>
                                <a:rPr lang="en-PH" i="1" dirty="0">
                                  <a:latin typeface="Cambria Math" panose="02040503050406030204" pitchFamily="18" charset="0"/>
                                  <a:ea typeface="Cambria Math" panose="02040503050406030204" pitchFamily="18" charset="0"/>
                                </a:rPr>
                                <m:t>𝑆</m:t>
                              </m:r>
                            </m:e>
                            <m:sub>
                              <m:r>
                                <a:rPr lang="en-PH" i="1" dirty="0">
                                  <a:latin typeface="Cambria Math" panose="02040503050406030204" pitchFamily="18" charset="0"/>
                                  <a:ea typeface="Cambria Math" panose="02040503050406030204" pitchFamily="18" charset="0"/>
                                </a:rPr>
                                <m:t>𝑏</m:t>
                              </m:r>
                            </m:sub>
                            <m:sup>
                              <m:r>
                                <a:rPr lang="en-PH" i="1" dirty="0">
                                  <a:latin typeface="Cambria Math" panose="02040503050406030204" pitchFamily="18" charset="0"/>
                                  <a:ea typeface="Cambria Math" panose="02040503050406030204" pitchFamily="18" charset="0"/>
                                </a:rPr>
                                <m:t>2</m:t>
                              </m:r>
                            </m:sup>
                          </m:sSubSup>
                        </m:num>
                        <m:den>
                          <m:sSubSup>
                            <m:sSubSupPr>
                              <m:ctrlPr>
                                <a:rPr lang="en-PH" i="1" dirty="0">
                                  <a:latin typeface="Cambria Math" panose="02040503050406030204" pitchFamily="18" charset="0"/>
                                  <a:ea typeface="Cambria Math" panose="02040503050406030204" pitchFamily="18" charset="0"/>
                                </a:rPr>
                              </m:ctrlPr>
                            </m:sSubSupPr>
                            <m:e>
                              <m:r>
                                <a:rPr lang="en-PH" i="1" dirty="0">
                                  <a:latin typeface="Cambria Math" panose="02040503050406030204" pitchFamily="18" charset="0"/>
                                  <a:ea typeface="Cambria Math" panose="02040503050406030204" pitchFamily="18" charset="0"/>
                                </a:rPr>
                                <m:t>𝑆</m:t>
                              </m:r>
                            </m:e>
                            <m:sub>
                              <m:r>
                                <a:rPr lang="en-PH" i="1" dirty="0">
                                  <a:latin typeface="Cambria Math" panose="02040503050406030204" pitchFamily="18" charset="0"/>
                                  <a:ea typeface="Cambria Math" panose="02040503050406030204" pitchFamily="18" charset="0"/>
                                </a:rPr>
                                <m:t>𝑏</m:t>
                              </m:r>
                            </m:sub>
                            <m:sup>
                              <m:r>
                                <a:rPr lang="en-PH" i="1" dirty="0">
                                  <a:latin typeface="Cambria Math" panose="02040503050406030204" pitchFamily="18" charset="0"/>
                                  <a:ea typeface="Cambria Math" panose="02040503050406030204" pitchFamily="18" charset="0"/>
                                </a:rPr>
                                <m:t>2</m:t>
                              </m:r>
                            </m:sup>
                          </m:sSubSup>
                          <m:r>
                            <a:rPr lang="en-PH" b="0" i="1" dirty="0" smtClean="0">
                              <a:latin typeface="Cambria Math" panose="02040503050406030204" pitchFamily="18" charset="0"/>
                              <a:ea typeface="Cambria Math" panose="02040503050406030204" pitchFamily="18" charset="0"/>
                            </a:rPr>
                            <m:t>+</m:t>
                          </m:r>
                          <m:sSubSup>
                            <m:sSubSupPr>
                              <m:ctrlPr>
                                <a:rPr lang="en-PH" b="0" i="1" dirty="0" smtClean="0">
                                  <a:latin typeface="Cambria Math" panose="02040503050406030204" pitchFamily="18" charset="0"/>
                                  <a:ea typeface="Cambria Math" panose="02040503050406030204" pitchFamily="18" charset="0"/>
                                </a:rPr>
                              </m:ctrlPr>
                            </m:sSubSupPr>
                            <m:e>
                              <m:r>
                                <a:rPr lang="en-PH" b="0" i="1" dirty="0" smtClean="0">
                                  <a:latin typeface="Cambria Math" panose="02040503050406030204" pitchFamily="18" charset="0"/>
                                  <a:ea typeface="Cambria Math" panose="02040503050406030204" pitchFamily="18" charset="0"/>
                                </a:rPr>
                                <m:t>𝑆</m:t>
                              </m:r>
                            </m:e>
                            <m:sub>
                              <m:r>
                                <a:rPr lang="en-PH" b="0" i="1" dirty="0" smtClean="0">
                                  <a:latin typeface="Cambria Math" panose="02040503050406030204" pitchFamily="18" charset="0"/>
                                  <a:ea typeface="Cambria Math" panose="02040503050406030204" pitchFamily="18" charset="0"/>
                                </a:rPr>
                                <m:t>𝑤</m:t>
                              </m:r>
                            </m:sub>
                            <m:sup>
                              <m:r>
                                <a:rPr lang="en-PH" b="0" i="1" dirty="0" smtClean="0">
                                  <a:latin typeface="Cambria Math" panose="02040503050406030204" pitchFamily="18" charset="0"/>
                                  <a:ea typeface="Cambria Math" panose="02040503050406030204" pitchFamily="18" charset="0"/>
                                </a:rPr>
                                <m:t>2</m:t>
                              </m:r>
                            </m:sup>
                          </m:sSubSup>
                        </m:den>
                      </m:f>
                      <m:r>
                        <a:rPr lang="en-PH" b="0" i="1" dirty="0" smtClean="0">
                          <a:latin typeface="Cambria Math" panose="02040503050406030204" pitchFamily="18" charset="0"/>
                          <a:ea typeface="Cambria Math" panose="02040503050406030204" pitchFamily="18" charset="0"/>
                        </a:rPr>
                        <m:t>]</m:t>
                      </m:r>
                    </m:oMath>
                  </m:oMathPara>
                </a14:m>
                <a:endParaRPr lang="en-US" dirty="0"/>
              </a:p>
              <a:p>
                <a:pPr lvl="1">
                  <a:spcAft>
                    <a:spcPts val="600"/>
                  </a:spcAft>
                </a:pPr>
                <a:endParaRPr lang="en-PH" dirty="0"/>
              </a:p>
              <a:p>
                <a:pPr lvl="1">
                  <a:spcAft>
                    <a:spcPts val="600"/>
                  </a:spcAft>
                </a:pPr>
                <a:r>
                  <a:rPr lang="en-PH" b="1" dirty="0"/>
                  <a:t>For cluster designs, the multiplied term is the design effect</a:t>
                </a:r>
              </a:p>
              <a:p>
                <a:pPr lvl="1">
                  <a:spcAft>
                    <a:spcPts val="600"/>
                  </a:spcAft>
                </a:pPr>
                <a:r>
                  <a:rPr lang="en-PH" dirty="0"/>
                  <a:t>Another factor would be intra-cluster correlation given by </a:t>
                </a:r>
                <a14:m>
                  <m:oMath xmlns:m="http://schemas.openxmlformats.org/officeDocument/2006/math">
                    <m:r>
                      <a:rPr lang="el-GR" i="1" dirty="0" smtClean="0">
                        <a:latin typeface="Cambria Math" panose="02040503050406030204" pitchFamily="18" charset="0"/>
                        <a:ea typeface="Cambria Math" panose="02040503050406030204" pitchFamily="18" charset="0"/>
                      </a:rPr>
                      <m:t>𝜌</m:t>
                    </m:r>
                    <m:r>
                      <a:rPr lang="en-PH" b="0" i="1" dirty="0" smtClean="0">
                        <a:latin typeface="Cambria Math" panose="02040503050406030204" pitchFamily="18" charset="0"/>
                        <a:ea typeface="Cambria Math" panose="02040503050406030204" pitchFamily="18" charset="0"/>
                      </a:rPr>
                      <m:t>=</m:t>
                    </m:r>
                    <m:f>
                      <m:fPr>
                        <m:ctrlPr>
                          <a:rPr lang="en-PH" i="1" dirty="0">
                            <a:latin typeface="Cambria Math" panose="02040503050406030204" pitchFamily="18" charset="0"/>
                            <a:ea typeface="Cambria Math" panose="02040503050406030204" pitchFamily="18" charset="0"/>
                          </a:rPr>
                        </m:ctrlPr>
                      </m:fPr>
                      <m:num>
                        <m:sSubSup>
                          <m:sSubSupPr>
                            <m:ctrlPr>
                              <a:rPr lang="en-PH" i="1" dirty="0">
                                <a:latin typeface="Cambria Math" panose="02040503050406030204" pitchFamily="18" charset="0"/>
                                <a:ea typeface="Cambria Math" panose="02040503050406030204" pitchFamily="18" charset="0"/>
                              </a:rPr>
                            </m:ctrlPr>
                          </m:sSubSupPr>
                          <m:e>
                            <m:r>
                              <a:rPr lang="en-PH" i="1" dirty="0">
                                <a:latin typeface="Cambria Math" panose="02040503050406030204" pitchFamily="18" charset="0"/>
                                <a:ea typeface="Cambria Math" panose="02040503050406030204" pitchFamily="18" charset="0"/>
                              </a:rPr>
                              <m:t>𝑆</m:t>
                            </m:r>
                          </m:e>
                          <m:sub>
                            <m:r>
                              <a:rPr lang="en-PH" i="1" dirty="0">
                                <a:latin typeface="Cambria Math" panose="02040503050406030204" pitchFamily="18" charset="0"/>
                                <a:ea typeface="Cambria Math" panose="02040503050406030204" pitchFamily="18" charset="0"/>
                              </a:rPr>
                              <m:t>𝑏</m:t>
                            </m:r>
                          </m:sub>
                          <m:sup>
                            <m:r>
                              <a:rPr lang="en-PH" i="1" dirty="0">
                                <a:latin typeface="Cambria Math" panose="02040503050406030204" pitchFamily="18" charset="0"/>
                                <a:ea typeface="Cambria Math" panose="02040503050406030204" pitchFamily="18" charset="0"/>
                              </a:rPr>
                              <m:t>2</m:t>
                            </m:r>
                          </m:sup>
                        </m:sSubSup>
                      </m:num>
                      <m:den>
                        <m:sSubSup>
                          <m:sSubSupPr>
                            <m:ctrlPr>
                              <a:rPr lang="en-PH" i="1" dirty="0">
                                <a:latin typeface="Cambria Math" panose="02040503050406030204" pitchFamily="18" charset="0"/>
                                <a:ea typeface="Cambria Math" panose="02040503050406030204" pitchFamily="18" charset="0"/>
                              </a:rPr>
                            </m:ctrlPr>
                          </m:sSubSupPr>
                          <m:e>
                            <m:r>
                              <a:rPr lang="en-PH" i="1" dirty="0">
                                <a:latin typeface="Cambria Math" panose="02040503050406030204" pitchFamily="18" charset="0"/>
                                <a:ea typeface="Cambria Math" panose="02040503050406030204" pitchFamily="18" charset="0"/>
                              </a:rPr>
                              <m:t>𝑆</m:t>
                            </m:r>
                          </m:e>
                          <m:sub>
                            <m:r>
                              <a:rPr lang="en-PH" i="1" dirty="0">
                                <a:latin typeface="Cambria Math" panose="02040503050406030204" pitchFamily="18" charset="0"/>
                                <a:ea typeface="Cambria Math" panose="02040503050406030204" pitchFamily="18" charset="0"/>
                              </a:rPr>
                              <m:t>𝑏</m:t>
                            </m:r>
                          </m:sub>
                          <m:sup>
                            <m:r>
                              <a:rPr lang="en-PH" i="1" dirty="0">
                                <a:latin typeface="Cambria Math" panose="02040503050406030204" pitchFamily="18" charset="0"/>
                                <a:ea typeface="Cambria Math" panose="02040503050406030204" pitchFamily="18" charset="0"/>
                              </a:rPr>
                              <m:t>2</m:t>
                            </m:r>
                          </m:sup>
                        </m:sSubSup>
                        <m:r>
                          <a:rPr lang="en-PH" i="1" dirty="0">
                            <a:latin typeface="Cambria Math" panose="02040503050406030204" pitchFamily="18" charset="0"/>
                            <a:ea typeface="Cambria Math" panose="02040503050406030204" pitchFamily="18" charset="0"/>
                          </a:rPr>
                          <m:t>+</m:t>
                        </m:r>
                        <m:sSubSup>
                          <m:sSubSupPr>
                            <m:ctrlPr>
                              <a:rPr lang="en-PH" i="1" dirty="0">
                                <a:latin typeface="Cambria Math" panose="02040503050406030204" pitchFamily="18" charset="0"/>
                                <a:ea typeface="Cambria Math" panose="02040503050406030204" pitchFamily="18" charset="0"/>
                              </a:rPr>
                            </m:ctrlPr>
                          </m:sSubSupPr>
                          <m:e>
                            <m:r>
                              <a:rPr lang="en-PH" i="1" dirty="0">
                                <a:latin typeface="Cambria Math" panose="02040503050406030204" pitchFamily="18" charset="0"/>
                                <a:ea typeface="Cambria Math" panose="02040503050406030204" pitchFamily="18" charset="0"/>
                              </a:rPr>
                              <m:t>𝑆</m:t>
                            </m:r>
                          </m:e>
                          <m:sub>
                            <m:r>
                              <a:rPr lang="en-PH" i="1" dirty="0">
                                <a:latin typeface="Cambria Math" panose="02040503050406030204" pitchFamily="18" charset="0"/>
                                <a:ea typeface="Cambria Math" panose="02040503050406030204" pitchFamily="18" charset="0"/>
                              </a:rPr>
                              <m:t>𝑤</m:t>
                            </m:r>
                          </m:sub>
                          <m:sup>
                            <m:r>
                              <a:rPr lang="en-PH" i="1" dirty="0">
                                <a:latin typeface="Cambria Math" panose="02040503050406030204" pitchFamily="18" charset="0"/>
                                <a:ea typeface="Cambria Math" panose="02040503050406030204" pitchFamily="18" charset="0"/>
                              </a:rPr>
                              <m:t>2</m:t>
                            </m:r>
                          </m:sup>
                        </m:sSubSup>
                      </m:den>
                    </m:f>
                  </m:oMath>
                </a14:m>
                <a:r>
                  <a:rPr lang="en-PH" dirty="0"/>
                  <a:t>, and the number of  individuals per cluster </a:t>
                </a:r>
                <a14:m>
                  <m:oMath xmlns:m="http://schemas.openxmlformats.org/officeDocument/2006/math">
                    <m:r>
                      <a:rPr lang="en-PH" i="1" dirty="0" smtClean="0">
                        <a:latin typeface="Cambria Math" panose="02040503050406030204" pitchFamily="18" charset="0"/>
                      </a:rPr>
                      <m:t>𝑚</m:t>
                    </m:r>
                  </m:oMath>
                </a14:m>
                <a:endParaRPr lang="en-PH" dirty="0"/>
              </a:p>
              <a:p>
                <a:pPr marL="457200" lvl="1" indent="0">
                  <a:spcAft>
                    <a:spcPts val="600"/>
                  </a:spcAft>
                  <a:buNone/>
                </a:pPr>
                <a:endParaRPr lang="en-PH" dirty="0"/>
              </a:p>
            </p:txBody>
          </p:sp>
        </mc:Choice>
        <mc:Fallback>
          <p:sp>
            <p:nvSpPr>
              <p:cNvPr id="3" name="Content Placeholder 2">
                <a:extLst>
                  <a:ext uri="{FF2B5EF4-FFF2-40B4-BE49-F238E27FC236}">
                    <a16:creationId xmlns:a16="http://schemas.microsoft.com/office/drawing/2014/main" id="{85093368-7B4C-41B1-A646-FB39D14E7511}"/>
                  </a:ext>
                </a:extLst>
              </p:cNvPr>
              <p:cNvSpPr>
                <a:spLocks noGrp="1" noRot="1" noChangeAspect="1" noMove="1" noResize="1" noEditPoints="1" noAdjustHandles="1" noChangeArrowheads="1" noChangeShapeType="1" noTextEdit="1"/>
              </p:cNvSpPr>
              <p:nvPr>
                <p:ph idx="1"/>
              </p:nvPr>
            </p:nvSpPr>
            <p:spPr>
              <a:blipFill>
                <a:blip r:embed="rId2"/>
                <a:stretch>
                  <a:fillRect t="-581" r="-483"/>
                </a:stretch>
              </a:blipFill>
            </p:spPr>
            <p:txBody>
              <a:bodyPr/>
              <a:lstStyle/>
              <a:p>
                <a:r>
                  <a:rPr lang="en-US">
                    <a:noFill/>
                  </a:rPr>
                  <a:t> </a:t>
                </a:r>
              </a:p>
            </p:txBody>
          </p:sp>
        </mc:Fallback>
      </mc:AlternateContent>
    </p:spTree>
    <p:extLst>
      <p:ext uri="{BB962C8B-B14F-4D97-AF65-F5344CB8AC3E}">
        <p14:creationId xmlns:p14="http://schemas.microsoft.com/office/powerpoint/2010/main" val="444836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559F-0DBC-47CE-947A-A2AF0011C727}"/>
              </a:ext>
            </a:extLst>
          </p:cNvPr>
          <p:cNvSpPr>
            <a:spLocks noGrp="1"/>
          </p:cNvSpPr>
          <p:nvPr>
            <p:ph type="title"/>
          </p:nvPr>
        </p:nvSpPr>
        <p:spPr/>
        <p:txBody>
          <a:bodyPr/>
          <a:lstStyle/>
          <a:p>
            <a:r>
              <a:rPr lang="en-PH" dirty="0"/>
              <a:t>Survey Instruments</a:t>
            </a:r>
          </a:p>
        </p:txBody>
      </p:sp>
      <p:sp>
        <p:nvSpPr>
          <p:cNvPr id="3" name="Text Placeholder 2">
            <a:extLst>
              <a:ext uri="{FF2B5EF4-FFF2-40B4-BE49-F238E27FC236}">
                <a16:creationId xmlns:a16="http://schemas.microsoft.com/office/drawing/2014/main" id="{CE7C4751-DD8A-4650-B7A8-19951F552D29}"/>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1101497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8529-8F81-4B45-B74D-00907F8E7819}"/>
              </a:ext>
            </a:extLst>
          </p:cNvPr>
          <p:cNvSpPr>
            <a:spLocks noGrp="1"/>
          </p:cNvSpPr>
          <p:nvPr>
            <p:ph type="title"/>
          </p:nvPr>
        </p:nvSpPr>
        <p:spPr/>
        <p:txBody>
          <a:bodyPr/>
          <a:lstStyle/>
          <a:p>
            <a:r>
              <a:rPr lang="en-PH" dirty="0"/>
              <a:t>Designing a Survey</a:t>
            </a:r>
          </a:p>
        </p:txBody>
      </p:sp>
      <p:sp>
        <p:nvSpPr>
          <p:cNvPr id="3" name="Content Placeholder 2">
            <a:extLst>
              <a:ext uri="{FF2B5EF4-FFF2-40B4-BE49-F238E27FC236}">
                <a16:creationId xmlns:a16="http://schemas.microsoft.com/office/drawing/2014/main" id="{A1CF654E-476D-4422-929F-3F7B3D856DDC}"/>
              </a:ext>
            </a:extLst>
          </p:cNvPr>
          <p:cNvSpPr>
            <a:spLocks noGrp="1"/>
          </p:cNvSpPr>
          <p:nvPr>
            <p:ph idx="1"/>
          </p:nvPr>
        </p:nvSpPr>
        <p:spPr/>
        <p:txBody>
          <a:bodyPr/>
          <a:lstStyle/>
          <a:p>
            <a:pPr>
              <a:spcAft>
                <a:spcPts val="600"/>
              </a:spcAft>
            </a:pPr>
            <a:r>
              <a:rPr lang="en-PH" dirty="0"/>
              <a:t>One may consider </a:t>
            </a:r>
            <a:r>
              <a:rPr lang="en-PH" b="1" dirty="0"/>
              <a:t>“piggybacking” or being a rider to a survey</a:t>
            </a:r>
            <a:r>
              <a:rPr lang="en-PH" dirty="0"/>
              <a:t> </a:t>
            </a:r>
          </a:p>
          <a:p>
            <a:pPr lvl="1">
              <a:spcAft>
                <a:spcPts val="600"/>
              </a:spcAft>
            </a:pPr>
            <a:r>
              <a:rPr lang="en-PH" dirty="0"/>
              <a:t>Will be logistically and administratively easier as survey design and operations are done by the survey organization </a:t>
            </a:r>
          </a:p>
          <a:p>
            <a:pPr lvl="1">
              <a:spcAft>
                <a:spcPts val="600"/>
              </a:spcAft>
            </a:pPr>
            <a:r>
              <a:rPr lang="en-PH" dirty="0"/>
              <a:t>Not necessarily quicker as layers of approval will be required</a:t>
            </a:r>
          </a:p>
          <a:p>
            <a:pPr lvl="1">
              <a:spcAft>
                <a:spcPts val="600"/>
              </a:spcAft>
            </a:pPr>
            <a:r>
              <a:rPr lang="en-PH" b="1" dirty="0"/>
              <a:t>Need to ensure alignment on the unit of analysis</a:t>
            </a:r>
          </a:p>
          <a:p>
            <a:pPr lvl="1">
              <a:spcAft>
                <a:spcPts val="600"/>
              </a:spcAft>
            </a:pPr>
            <a:r>
              <a:rPr lang="en-PH" dirty="0"/>
              <a:t>Example: if we wish to measure outcomes at the household-level, then the survey should be able to measure household-level characteristics</a:t>
            </a:r>
          </a:p>
        </p:txBody>
      </p:sp>
    </p:spTree>
    <p:extLst>
      <p:ext uri="{BB962C8B-B14F-4D97-AF65-F5344CB8AC3E}">
        <p14:creationId xmlns:p14="http://schemas.microsoft.com/office/powerpoint/2010/main" val="30570140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8529-8F81-4B45-B74D-00907F8E7819}"/>
              </a:ext>
            </a:extLst>
          </p:cNvPr>
          <p:cNvSpPr>
            <a:spLocks noGrp="1"/>
          </p:cNvSpPr>
          <p:nvPr>
            <p:ph type="title"/>
          </p:nvPr>
        </p:nvSpPr>
        <p:spPr/>
        <p:txBody>
          <a:bodyPr/>
          <a:lstStyle/>
          <a:p>
            <a:r>
              <a:rPr lang="en-PH" dirty="0"/>
              <a:t>Designing a Survey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CF654E-476D-4422-929F-3F7B3D856DDC}"/>
                  </a:ext>
                </a:extLst>
              </p:cNvPr>
              <p:cNvSpPr>
                <a:spLocks noGrp="1"/>
              </p:cNvSpPr>
              <p:nvPr>
                <p:ph idx="1"/>
              </p:nvPr>
            </p:nvSpPr>
            <p:spPr/>
            <p:txBody>
              <a:bodyPr>
                <a:normAutofit/>
              </a:bodyPr>
              <a:lstStyle/>
              <a:p>
                <a:pPr>
                  <a:spcAft>
                    <a:spcPts val="600"/>
                  </a:spcAft>
                </a:pPr>
                <a:r>
                  <a:rPr lang="en-PH" dirty="0"/>
                  <a:t>In a survey, the following information need to be captured:</a:t>
                </a:r>
              </a:p>
              <a:p>
                <a:pPr lvl="1">
                  <a:spcAft>
                    <a:spcPts val="600"/>
                  </a:spcAft>
                </a:pPr>
                <a:r>
                  <a:rPr lang="en-PH" dirty="0"/>
                  <a:t>Participation status </a:t>
                </a:r>
                <a14:m>
                  <m:oMath xmlns:m="http://schemas.openxmlformats.org/officeDocument/2006/math">
                    <m:r>
                      <a:rPr lang="en-PH" i="1" dirty="0" smtClean="0">
                        <a:latin typeface="Cambria Math" panose="02040503050406030204" pitchFamily="18" charset="0"/>
                      </a:rPr>
                      <m:t>(</m:t>
                    </m:r>
                    <m:r>
                      <a:rPr lang="en-PH" i="1" dirty="0" smtClean="0">
                        <a:latin typeface="Cambria Math" panose="02040503050406030204" pitchFamily="18" charset="0"/>
                      </a:rPr>
                      <m:t>𝑇</m:t>
                    </m:r>
                    <m:r>
                      <a:rPr lang="en-PH" i="1" dirty="0" smtClean="0">
                        <a:latin typeface="Cambria Math" panose="02040503050406030204" pitchFamily="18" charset="0"/>
                      </a:rPr>
                      <m:t>)</m:t>
                    </m:r>
                  </m:oMath>
                </a14:m>
                <a:endParaRPr lang="en-PH" dirty="0"/>
              </a:p>
              <a:p>
                <a:pPr lvl="1">
                  <a:spcAft>
                    <a:spcPts val="600"/>
                  </a:spcAft>
                </a:pPr>
                <a:r>
                  <a:rPr lang="en-PH" dirty="0"/>
                  <a:t>Outcomes on which effects are being measured </a:t>
                </a:r>
                <a14:m>
                  <m:oMath xmlns:m="http://schemas.openxmlformats.org/officeDocument/2006/math">
                    <m:r>
                      <a:rPr lang="en-PH" i="1" dirty="0" smtClean="0">
                        <a:latin typeface="Cambria Math" panose="02040503050406030204" pitchFamily="18" charset="0"/>
                      </a:rPr>
                      <m:t>(</m:t>
                    </m:r>
                    <m:r>
                      <a:rPr lang="en-PH" i="1" dirty="0" smtClean="0">
                        <a:latin typeface="Cambria Math" panose="02040503050406030204" pitchFamily="18" charset="0"/>
                      </a:rPr>
                      <m:t>𝑌</m:t>
                    </m:r>
                    <m:r>
                      <a:rPr lang="en-PH" i="1" dirty="0" smtClean="0">
                        <a:latin typeface="Cambria Math" panose="02040503050406030204" pitchFamily="18" charset="0"/>
                      </a:rPr>
                      <m:t>’</m:t>
                    </m:r>
                    <m:r>
                      <a:rPr lang="en-PH" i="1" dirty="0" smtClean="0">
                        <a:latin typeface="Cambria Math" panose="02040503050406030204" pitchFamily="18" charset="0"/>
                      </a:rPr>
                      <m:t>𝑠</m:t>
                    </m:r>
                    <m:r>
                      <a:rPr lang="en-PH" i="1" dirty="0" smtClean="0">
                        <a:latin typeface="Cambria Math" panose="02040503050406030204" pitchFamily="18" charset="0"/>
                      </a:rPr>
                      <m:t>)</m:t>
                    </m:r>
                  </m:oMath>
                </a14:m>
                <a:endParaRPr lang="en-PH" dirty="0"/>
              </a:p>
              <a:p>
                <a:pPr lvl="1">
                  <a:spcAft>
                    <a:spcPts val="600"/>
                  </a:spcAft>
                </a:pPr>
                <a:r>
                  <a:rPr lang="en-PH" dirty="0"/>
                  <a:t>Household, firm, or individual-level characteristics to estimate the counterfactual or ensure balance </a:t>
                </a:r>
                <a14:m>
                  <m:oMath xmlns:m="http://schemas.openxmlformats.org/officeDocument/2006/math">
                    <m:r>
                      <a:rPr lang="en-PH" i="1" dirty="0" smtClean="0">
                        <a:latin typeface="Cambria Math" panose="02040503050406030204" pitchFamily="18" charset="0"/>
                      </a:rPr>
                      <m:t>(</m:t>
                    </m:r>
                    <m:r>
                      <a:rPr lang="en-PH" i="1" dirty="0" smtClean="0">
                        <a:latin typeface="Cambria Math" panose="02040503050406030204" pitchFamily="18" charset="0"/>
                      </a:rPr>
                      <m:t>𝑋</m:t>
                    </m:r>
                    <m:r>
                      <a:rPr lang="en-PH" i="1" dirty="0" smtClean="0">
                        <a:latin typeface="Cambria Math" panose="02040503050406030204" pitchFamily="18" charset="0"/>
                      </a:rPr>
                      <m:t>’</m:t>
                    </m:r>
                    <m:r>
                      <a:rPr lang="en-PH" i="1" dirty="0" smtClean="0">
                        <a:latin typeface="Cambria Math" panose="02040503050406030204" pitchFamily="18" charset="0"/>
                      </a:rPr>
                      <m:t>𝑠</m:t>
                    </m:r>
                    <m:r>
                      <a:rPr lang="en-PH" i="1" dirty="0" smtClean="0">
                        <a:latin typeface="Cambria Math" panose="02040503050406030204" pitchFamily="18" charset="0"/>
                      </a:rPr>
                      <m:t>)</m:t>
                    </m:r>
                  </m:oMath>
                </a14:m>
                <a:endParaRPr lang="en-PH" dirty="0"/>
              </a:p>
              <a:p>
                <a:pPr lvl="1">
                  <a:spcAft>
                    <a:spcPts val="600"/>
                  </a:spcAft>
                </a:pPr>
                <a:r>
                  <a:rPr lang="en-PH" dirty="0"/>
                  <a:t>Other conditioning factors that may affect impact such as gender and location, urban or rural </a:t>
                </a:r>
                <a14:m>
                  <m:oMath xmlns:m="http://schemas.openxmlformats.org/officeDocument/2006/math">
                    <m:r>
                      <a:rPr lang="en-PH" i="1" dirty="0" smtClean="0">
                        <a:latin typeface="Cambria Math" panose="02040503050406030204" pitchFamily="18" charset="0"/>
                      </a:rPr>
                      <m:t>(</m:t>
                    </m:r>
                    <m:r>
                      <a:rPr lang="en-PH" i="1" dirty="0" smtClean="0">
                        <a:latin typeface="Cambria Math" panose="02040503050406030204" pitchFamily="18" charset="0"/>
                      </a:rPr>
                      <m:t>𝑋</m:t>
                    </m:r>
                    <m:r>
                      <a:rPr lang="en-PH" i="1" dirty="0" smtClean="0">
                        <a:latin typeface="Cambria Math" panose="02040503050406030204" pitchFamily="18" charset="0"/>
                      </a:rPr>
                      <m:t>’</m:t>
                    </m:r>
                    <m:r>
                      <a:rPr lang="en-PH" i="1" dirty="0" smtClean="0">
                        <a:latin typeface="Cambria Math" panose="02040503050406030204" pitchFamily="18" charset="0"/>
                      </a:rPr>
                      <m:t>𝑠</m:t>
                    </m:r>
                    <m:r>
                      <a:rPr lang="en-PH" i="1" dirty="0" smtClean="0">
                        <a:latin typeface="Cambria Math" panose="02040503050406030204" pitchFamily="18" charset="0"/>
                      </a:rPr>
                      <m:t>)</m:t>
                    </m:r>
                  </m:oMath>
                </a14:m>
                <a:endParaRPr lang="en-PH" dirty="0"/>
              </a:p>
              <a:p>
                <a:pPr lvl="1">
                  <a:spcAft>
                    <a:spcPts val="600"/>
                  </a:spcAft>
                </a:pPr>
                <a:r>
                  <a:rPr lang="en-PH" dirty="0"/>
                  <a:t>Variables conditioning eligibility or instrumental variables </a:t>
                </a:r>
                <a14:m>
                  <m:oMath xmlns:m="http://schemas.openxmlformats.org/officeDocument/2006/math">
                    <m:r>
                      <a:rPr lang="en-PH" i="1" dirty="0" smtClean="0">
                        <a:latin typeface="Cambria Math" panose="02040503050406030204" pitchFamily="18" charset="0"/>
                      </a:rPr>
                      <m:t>(</m:t>
                    </m:r>
                    <m:r>
                      <a:rPr lang="en-PH" i="1" dirty="0" smtClean="0">
                        <a:latin typeface="Cambria Math" panose="02040503050406030204" pitchFamily="18" charset="0"/>
                      </a:rPr>
                      <m:t>𝑍</m:t>
                    </m:r>
                    <m:r>
                      <a:rPr lang="en-PH" i="1" dirty="0" smtClean="0">
                        <a:latin typeface="Cambria Math" panose="02040503050406030204" pitchFamily="18" charset="0"/>
                      </a:rPr>
                      <m:t>’</m:t>
                    </m:r>
                    <m:r>
                      <a:rPr lang="en-PH" i="1" dirty="0" smtClean="0">
                        <a:latin typeface="Cambria Math" panose="02040503050406030204" pitchFamily="18" charset="0"/>
                      </a:rPr>
                      <m:t>𝑠</m:t>
                    </m:r>
                    <m:r>
                      <a:rPr lang="en-PH" i="1" dirty="0">
                        <a:latin typeface="Cambria Math" panose="02040503050406030204" pitchFamily="18" charset="0"/>
                      </a:rPr>
                      <m:t>)</m:t>
                    </m:r>
                  </m:oMath>
                </a14:m>
                <a:endParaRPr lang="en-PH" dirty="0"/>
              </a:p>
              <a:p>
                <a:pPr marL="457200" lvl="1" indent="0">
                  <a:spcAft>
                    <a:spcPts val="600"/>
                  </a:spcAft>
                  <a:buNone/>
                </a:pPr>
                <a:endParaRPr lang="en-PH" dirty="0"/>
              </a:p>
            </p:txBody>
          </p:sp>
        </mc:Choice>
        <mc:Fallback>
          <p:sp>
            <p:nvSpPr>
              <p:cNvPr id="3" name="Content Placeholder 2">
                <a:extLst>
                  <a:ext uri="{FF2B5EF4-FFF2-40B4-BE49-F238E27FC236}">
                    <a16:creationId xmlns:a16="http://schemas.microsoft.com/office/drawing/2014/main" id="{A1CF654E-476D-4422-929F-3F7B3D856DDC}"/>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32592459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8529-8F81-4B45-B74D-00907F8E7819}"/>
              </a:ext>
            </a:extLst>
          </p:cNvPr>
          <p:cNvSpPr>
            <a:spLocks noGrp="1"/>
          </p:cNvSpPr>
          <p:nvPr>
            <p:ph type="title"/>
          </p:nvPr>
        </p:nvSpPr>
        <p:spPr/>
        <p:txBody>
          <a:bodyPr/>
          <a:lstStyle/>
          <a:p>
            <a:r>
              <a:rPr lang="en-PH" dirty="0"/>
              <a:t>Designing a Survey</a:t>
            </a:r>
          </a:p>
        </p:txBody>
      </p:sp>
      <p:sp>
        <p:nvSpPr>
          <p:cNvPr id="3" name="Content Placeholder 2">
            <a:extLst>
              <a:ext uri="{FF2B5EF4-FFF2-40B4-BE49-F238E27FC236}">
                <a16:creationId xmlns:a16="http://schemas.microsoft.com/office/drawing/2014/main" id="{A1CF654E-476D-4422-929F-3F7B3D856DDC}"/>
              </a:ext>
            </a:extLst>
          </p:cNvPr>
          <p:cNvSpPr>
            <a:spLocks noGrp="1"/>
          </p:cNvSpPr>
          <p:nvPr>
            <p:ph idx="1"/>
          </p:nvPr>
        </p:nvSpPr>
        <p:spPr/>
        <p:txBody>
          <a:bodyPr>
            <a:normAutofit/>
          </a:bodyPr>
          <a:lstStyle/>
          <a:p>
            <a:pPr>
              <a:spcAft>
                <a:spcPts val="600"/>
              </a:spcAft>
            </a:pPr>
            <a:r>
              <a:rPr lang="en-PH" dirty="0"/>
              <a:t>If possible, the following information will also be captured:</a:t>
            </a:r>
          </a:p>
          <a:p>
            <a:pPr lvl="1">
              <a:spcAft>
                <a:spcPts val="600"/>
              </a:spcAft>
            </a:pPr>
            <a:r>
              <a:rPr lang="en-PH" dirty="0"/>
              <a:t>Intermediate outcomes and process variables along the results chain</a:t>
            </a:r>
          </a:p>
          <a:p>
            <a:pPr lvl="1">
              <a:spcAft>
                <a:spcPts val="600"/>
              </a:spcAft>
            </a:pPr>
            <a:r>
              <a:rPr lang="en-PH" dirty="0"/>
              <a:t>Details of respondents (in case of migration, drop out; for validation and follow-up)</a:t>
            </a:r>
          </a:p>
          <a:p>
            <a:pPr lvl="1">
              <a:spcAft>
                <a:spcPts val="600"/>
              </a:spcAft>
            </a:pPr>
            <a:r>
              <a:rPr lang="en-PH" dirty="0"/>
              <a:t>Other variables for sub-group analysis and estimation of impact heterogeneity (e.g. male-led households vs female-led households, young vs old)</a:t>
            </a:r>
          </a:p>
          <a:p>
            <a:pPr marL="457200" lvl="1" indent="0">
              <a:spcAft>
                <a:spcPts val="600"/>
              </a:spcAft>
              <a:buNone/>
            </a:pPr>
            <a:r>
              <a:rPr lang="en-PH" dirty="0"/>
              <a:t> </a:t>
            </a:r>
          </a:p>
        </p:txBody>
      </p:sp>
    </p:spTree>
    <p:extLst>
      <p:ext uri="{BB962C8B-B14F-4D97-AF65-F5344CB8AC3E}">
        <p14:creationId xmlns:p14="http://schemas.microsoft.com/office/powerpoint/2010/main" val="963844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A2E4-E88C-454D-A398-643C1C0D8D2E}"/>
              </a:ext>
            </a:extLst>
          </p:cNvPr>
          <p:cNvSpPr>
            <a:spLocks noGrp="1"/>
          </p:cNvSpPr>
          <p:nvPr>
            <p:ph type="title"/>
          </p:nvPr>
        </p:nvSpPr>
        <p:spPr/>
        <p:txBody>
          <a:bodyPr/>
          <a:lstStyle/>
          <a:p>
            <a:r>
              <a:rPr lang="en-PH" dirty="0"/>
              <a:t>Survey Instruments</a:t>
            </a:r>
          </a:p>
        </p:txBody>
      </p:sp>
      <p:sp>
        <p:nvSpPr>
          <p:cNvPr id="3" name="Content Placeholder 2">
            <a:extLst>
              <a:ext uri="{FF2B5EF4-FFF2-40B4-BE49-F238E27FC236}">
                <a16:creationId xmlns:a16="http://schemas.microsoft.com/office/drawing/2014/main" id="{7DC70F16-875C-4B54-B690-16AC16253A75}"/>
              </a:ext>
            </a:extLst>
          </p:cNvPr>
          <p:cNvSpPr>
            <a:spLocks noGrp="1"/>
          </p:cNvSpPr>
          <p:nvPr>
            <p:ph idx="1"/>
          </p:nvPr>
        </p:nvSpPr>
        <p:spPr/>
        <p:txBody>
          <a:bodyPr>
            <a:normAutofit/>
          </a:bodyPr>
          <a:lstStyle/>
          <a:p>
            <a:pPr>
              <a:spcAft>
                <a:spcPts val="600"/>
              </a:spcAft>
            </a:pPr>
            <a:r>
              <a:rPr lang="en-PH" dirty="0"/>
              <a:t>Household survey </a:t>
            </a:r>
          </a:p>
          <a:p>
            <a:pPr lvl="1">
              <a:spcAft>
                <a:spcPts val="600"/>
              </a:spcAft>
            </a:pPr>
            <a:r>
              <a:rPr lang="en-PH" dirty="0"/>
              <a:t>Data are collected by a household visit, with the household head as the target respondent</a:t>
            </a:r>
          </a:p>
          <a:p>
            <a:pPr lvl="1">
              <a:spcAft>
                <a:spcPts val="600"/>
              </a:spcAft>
            </a:pPr>
            <a:r>
              <a:rPr lang="en-PH" dirty="0"/>
              <a:t>Common questions: household roster and their sex, age, educational attainment, relationship to HH head, and context-specific questions</a:t>
            </a:r>
          </a:p>
          <a:p>
            <a:pPr>
              <a:spcAft>
                <a:spcPts val="600"/>
              </a:spcAft>
            </a:pPr>
            <a:r>
              <a:rPr lang="en-PH" dirty="0"/>
              <a:t>Enterprise survey</a:t>
            </a:r>
          </a:p>
          <a:p>
            <a:pPr lvl="1">
              <a:spcAft>
                <a:spcPts val="600"/>
              </a:spcAft>
            </a:pPr>
            <a:r>
              <a:rPr lang="en-PH" dirty="0"/>
              <a:t>Firm-level survey, with the enterprise owner or manager as the target respondent</a:t>
            </a:r>
          </a:p>
          <a:p>
            <a:pPr lvl="1">
              <a:spcAft>
                <a:spcPts val="600"/>
              </a:spcAft>
            </a:pPr>
            <a:r>
              <a:rPr lang="en-PH" dirty="0"/>
              <a:t>Common questions: employment, revenues, expenses, access to credit</a:t>
            </a:r>
          </a:p>
          <a:p>
            <a:pPr marL="457200" lvl="1" indent="0">
              <a:spcAft>
                <a:spcPts val="600"/>
              </a:spcAft>
              <a:buNone/>
            </a:pPr>
            <a:endParaRPr lang="en-PH" dirty="0"/>
          </a:p>
        </p:txBody>
      </p:sp>
    </p:spTree>
    <p:extLst>
      <p:ext uri="{BB962C8B-B14F-4D97-AF65-F5344CB8AC3E}">
        <p14:creationId xmlns:p14="http://schemas.microsoft.com/office/powerpoint/2010/main" val="115953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A6B1B-4C8B-4CCE-8B53-9B3E4CAA1E43}"/>
              </a:ext>
            </a:extLst>
          </p:cNvPr>
          <p:cNvSpPr>
            <a:spLocks noGrp="1"/>
          </p:cNvSpPr>
          <p:nvPr>
            <p:ph type="title"/>
          </p:nvPr>
        </p:nvSpPr>
        <p:spPr/>
        <p:txBody>
          <a:bodyPr>
            <a:normAutofit/>
          </a:bodyPr>
          <a:lstStyle/>
          <a:p>
            <a:r>
              <a:rPr lang="en-PH" dirty="0"/>
              <a:t>Role of Data in Impact Evaluation</a:t>
            </a:r>
          </a:p>
        </p:txBody>
      </p:sp>
      <p:sp>
        <p:nvSpPr>
          <p:cNvPr id="5" name="Text Placeholder 4">
            <a:extLst>
              <a:ext uri="{FF2B5EF4-FFF2-40B4-BE49-F238E27FC236}">
                <a16:creationId xmlns:a16="http://schemas.microsoft.com/office/drawing/2014/main" id="{ACCBF601-0BFC-4F25-AFFA-C351172F4B1D}"/>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8283928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F238-FCFF-424A-B3CB-C545FC6AB906}"/>
              </a:ext>
            </a:extLst>
          </p:cNvPr>
          <p:cNvSpPr>
            <a:spLocks noGrp="1"/>
          </p:cNvSpPr>
          <p:nvPr>
            <p:ph type="title"/>
          </p:nvPr>
        </p:nvSpPr>
        <p:spPr/>
        <p:txBody>
          <a:bodyPr/>
          <a:lstStyle/>
          <a:p>
            <a:r>
              <a:rPr lang="en-PH" dirty="0"/>
              <a:t>Survey Instruments</a:t>
            </a:r>
          </a:p>
        </p:txBody>
      </p:sp>
      <p:sp>
        <p:nvSpPr>
          <p:cNvPr id="3" name="Content Placeholder 2">
            <a:extLst>
              <a:ext uri="{FF2B5EF4-FFF2-40B4-BE49-F238E27FC236}">
                <a16:creationId xmlns:a16="http://schemas.microsoft.com/office/drawing/2014/main" id="{D7BE6ED1-D092-44E0-9475-6FE03E949A6F}"/>
              </a:ext>
            </a:extLst>
          </p:cNvPr>
          <p:cNvSpPr>
            <a:spLocks noGrp="1"/>
          </p:cNvSpPr>
          <p:nvPr>
            <p:ph idx="1"/>
          </p:nvPr>
        </p:nvSpPr>
        <p:spPr/>
        <p:txBody>
          <a:bodyPr>
            <a:normAutofit fontScale="92500" lnSpcReduction="10000"/>
          </a:bodyPr>
          <a:lstStyle/>
          <a:p>
            <a:pPr>
              <a:spcAft>
                <a:spcPts val="600"/>
              </a:spcAft>
            </a:pPr>
            <a:r>
              <a:rPr lang="en-PH" dirty="0"/>
              <a:t>Facility survey</a:t>
            </a:r>
          </a:p>
          <a:p>
            <a:pPr lvl="1">
              <a:spcAft>
                <a:spcPts val="600"/>
              </a:spcAft>
            </a:pPr>
            <a:r>
              <a:rPr lang="en-PH" dirty="0"/>
              <a:t>Data are collected at the level of the facility, with the head of the facility as target respondent</a:t>
            </a:r>
          </a:p>
          <a:p>
            <a:pPr lvl="1">
              <a:spcAft>
                <a:spcPts val="600"/>
              </a:spcAft>
            </a:pPr>
            <a:r>
              <a:rPr lang="en-PH" dirty="0"/>
              <a:t>Common questions: quantity and quality of services such as the number of classrooms, number of teachers, number of learners in a school</a:t>
            </a:r>
          </a:p>
          <a:p>
            <a:pPr>
              <a:spcAft>
                <a:spcPts val="600"/>
              </a:spcAft>
            </a:pPr>
            <a:r>
              <a:rPr lang="en-PH" dirty="0"/>
              <a:t>Community survey</a:t>
            </a:r>
          </a:p>
          <a:p>
            <a:pPr lvl="1">
              <a:spcAft>
                <a:spcPts val="600"/>
              </a:spcAft>
            </a:pPr>
            <a:r>
              <a:rPr lang="en-PH" dirty="0"/>
              <a:t>Data are collected at the level of the community (e.g. barangay), with community leaders as target respondents</a:t>
            </a:r>
          </a:p>
          <a:p>
            <a:pPr lvl="1">
              <a:spcAft>
                <a:spcPts val="600"/>
              </a:spcAft>
            </a:pPr>
            <a:r>
              <a:rPr lang="en-PH" dirty="0"/>
              <a:t>May be combined with FGDs for qualitative data</a:t>
            </a:r>
          </a:p>
          <a:p>
            <a:pPr lvl="1">
              <a:spcAft>
                <a:spcPts val="600"/>
              </a:spcAft>
            </a:pPr>
            <a:r>
              <a:rPr lang="en-PH" dirty="0"/>
              <a:t>Common questions: community facilities, distance to municipal or provincial facilities, livelihood sources of community members</a:t>
            </a:r>
          </a:p>
          <a:p>
            <a:pPr lvl="1">
              <a:spcAft>
                <a:spcPts val="600"/>
              </a:spcAft>
            </a:pPr>
            <a:endParaRPr lang="en-PH" dirty="0"/>
          </a:p>
          <a:p>
            <a:pPr>
              <a:spcAft>
                <a:spcPts val="600"/>
              </a:spcAft>
            </a:pPr>
            <a:endParaRPr lang="en-PH" dirty="0"/>
          </a:p>
        </p:txBody>
      </p:sp>
    </p:spTree>
    <p:extLst>
      <p:ext uri="{BB962C8B-B14F-4D97-AF65-F5344CB8AC3E}">
        <p14:creationId xmlns:p14="http://schemas.microsoft.com/office/powerpoint/2010/main" val="41006947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5D2F-B7FC-4DBB-A2EB-193C56A4BA93}"/>
              </a:ext>
            </a:extLst>
          </p:cNvPr>
          <p:cNvSpPr>
            <a:spLocks noGrp="1"/>
          </p:cNvSpPr>
          <p:nvPr>
            <p:ph type="title"/>
          </p:nvPr>
        </p:nvSpPr>
        <p:spPr/>
        <p:txBody>
          <a:bodyPr/>
          <a:lstStyle/>
          <a:p>
            <a:r>
              <a:rPr lang="en-PH" dirty="0"/>
              <a:t>Survey Instruments</a:t>
            </a:r>
          </a:p>
        </p:txBody>
      </p:sp>
      <p:sp>
        <p:nvSpPr>
          <p:cNvPr id="3" name="Content Placeholder 2">
            <a:extLst>
              <a:ext uri="{FF2B5EF4-FFF2-40B4-BE49-F238E27FC236}">
                <a16:creationId xmlns:a16="http://schemas.microsoft.com/office/drawing/2014/main" id="{1F0A1425-A1A6-4770-8DED-92FA468A016F}"/>
              </a:ext>
            </a:extLst>
          </p:cNvPr>
          <p:cNvSpPr>
            <a:spLocks noGrp="1"/>
          </p:cNvSpPr>
          <p:nvPr>
            <p:ph idx="1"/>
          </p:nvPr>
        </p:nvSpPr>
        <p:spPr/>
        <p:txBody>
          <a:bodyPr/>
          <a:lstStyle/>
          <a:p>
            <a:pPr>
              <a:spcAft>
                <a:spcPts val="600"/>
              </a:spcAft>
            </a:pPr>
            <a:r>
              <a:rPr lang="en-PH" dirty="0"/>
              <a:t>Agency survey</a:t>
            </a:r>
          </a:p>
          <a:p>
            <a:pPr lvl="1">
              <a:spcAft>
                <a:spcPts val="600"/>
              </a:spcAft>
            </a:pPr>
            <a:r>
              <a:rPr lang="en-PH" dirty="0"/>
              <a:t>Data are collected at the level of the agency, such as an NGO, with the agency lead in the area as target respondent</a:t>
            </a:r>
          </a:p>
          <a:p>
            <a:pPr lvl="1">
              <a:spcAft>
                <a:spcPts val="600"/>
              </a:spcAft>
            </a:pPr>
            <a:r>
              <a:rPr lang="en-PH" dirty="0"/>
              <a:t>Common questions:</a:t>
            </a:r>
            <a:r>
              <a:rPr lang="en-US" dirty="0"/>
              <a:t> financial and human resources, procedures, target beneficiaries of an intervention</a:t>
            </a:r>
            <a:endParaRPr lang="en-PH" dirty="0"/>
          </a:p>
          <a:p>
            <a:pPr>
              <a:spcAft>
                <a:spcPts val="600"/>
              </a:spcAft>
            </a:pPr>
            <a:r>
              <a:rPr lang="en-PH" dirty="0"/>
              <a:t>Worker survey</a:t>
            </a:r>
          </a:p>
          <a:p>
            <a:pPr lvl="1">
              <a:spcAft>
                <a:spcPts val="600"/>
              </a:spcAft>
            </a:pPr>
            <a:r>
              <a:rPr lang="en-PH" dirty="0"/>
              <a:t>Data are collected from individual workers such as teachers, health workers, and government employees</a:t>
            </a:r>
          </a:p>
          <a:p>
            <a:pPr lvl="1">
              <a:spcAft>
                <a:spcPts val="600"/>
              </a:spcAft>
            </a:pPr>
            <a:r>
              <a:rPr lang="en-US" dirty="0"/>
              <a:t>C</a:t>
            </a:r>
            <a:r>
              <a:rPr lang="en-PH" dirty="0" err="1"/>
              <a:t>ommon</a:t>
            </a:r>
            <a:r>
              <a:rPr lang="en-PH" dirty="0"/>
              <a:t> questions: qualifications, job satisfaction, working environment, skills training</a:t>
            </a:r>
          </a:p>
          <a:p>
            <a:pPr lvl="1">
              <a:spcAft>
                <a:spcPts val="600"/>
              </a:spcAft>
            </a:pPr>
            <a:endParaRPr lang="en-PH" dirty="0"/>
          </a:p>
          <a:p>
            <a:pPr lvl="1">
              <a:spcAft>
                <a:spcPts val="600"/>
              </a:spcAft>
            </a:pPr>
            <a:endParaRPr lang="en-PH" dirty="0"/>
          </a:p>
          <a:p>
            <a:pPr>
              <a:spcAft>
                <a:spcPts val="600"/>
              </a:spcAft>
            </a:pPr>
            <a:endParaRPr lang="en-PH" dirty="0"/>
          </a:p>
        </p:txBody>
      </p:sp>
    </p:spTree>
    <p:extLst>
      <p:ext uri="{BB962C8B-B14F-4D97-AF65-F5344CB8AC3E}">
        <p14:creationId xmlns:p14="http://schemas.microsoft.com/office/powerpoint/2010/main" val="35527834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D74B-C48C-47F9-A044-7F2C728D0F0A}"/>
              </a:ext>
            </a:extLst>
          </p:cNvPr>
          <p:cNvSpPr>
            <a:spLocks noGrp="1"/>
          </p:cNvSpPr>
          <p:nvPr>
            <p:ph type="title"/>
          </p:nvPr>
        </p:nvSpPr>
        <p:spPr/>
        <p:txBody>
          <a:bodyPr/>
          <a:lstStyle/>
          <a:p>
            <a:r>
              <a:rPr lang="en-PH" dirty="0"/>
              <a:t>Survey Instruments</a:t>
            </a:r>
          </a:p>
        </p:txBody>
      </p:sp>
      <p:sp>
        <p:nvSpPr>
          <p:cNvPr id="3" name="Content Placeholder 2">
            <a:extLst>
              <a:ext uri="{FF2B5EF4-FFF2-40B4-BE49-F238E27FC236}">
                <a16:creationId xmlns:a16="http://schemas.microsoft.com/office/drawing/2014/main" id="{9A5A4483-C2BF-4ECF-AF9A-12FD90E89102}"/>
              </a:ext>
            </a:extLst>
          </p:cNvPr>
          <p:cNvSpPr>
            <a:spLocks noGrp="1"/>
          </p:cNvSpPr>
          <p:nvPr>
            <p:ph idx="1"/>
          </p:nvPr>
        </p:nvSpPr>
        <p:spPr/>
        <p:txBody>
          <a:bodyPr/>
          <a:lstStyle/>
          <a:p>
            <a:pPr>
              <a:spcAft>
                <a:spcPts val="600"/>
              </a:spcAft>
            </a:pPr>
            <a:r>
              <a:rPr lang="en-US" dirty="0"/>
              <a:t>It is also possible to use several data sources and instruments</a:t>
            </a:r>
          </a:p>
          <a:p>
            <a:pPr>
              <a:spcAft>
                <a:spcPts val="600"/>
              </a:spcAft>
            </a:pPr>
            <a:r>
              <a:rPr lang="en-US" dirty="0"/>
              <a:t>An evaluation’s own survey data may also be linked with other existing data sources</a:t>
            </a:r>
          </a:p>
          <a:p>
            <a:pPr>
              <a:spcAft>
                <a:spcPts val="600"/>
              </a:spcAft>
            </a:pPr>
            <a:r>
              <a:rPr lang="en-US" dirty="0"/>
              <a:t>ID codes are crucial in allowing different instruments to be linked</a:t>
            </a:r>
          </a:p>
          <a:p>
            <a:pPr lvl="1">
              <a:spcAft>
                <a:spcPts val="600"/>
              </a:spcAft>
            </a:pPr>
            <a:r>
              <a:rPr lang="en-US" dirty="0"/>
              <a:t>Example: FIES-LFS data set</a:t>
            </a:r>
          </a:p>
          <a:p>
            <a:pPr lvl="1">
              <a:spcAft>
                <a:spcPts val="600"/>
              </a:spcAft>
            </a:pPr>
            <a:r>
              <a:rPr lang="en-US" dirty="0"/>
              <a:t>A coding system may be implemented such as PPCCBBHH, where the first two digits would be the provincial code, the next two digits the city code, the following two digits the barangay code, and the last two digits the household code</a:t>
            </a:r>
          </a:p>
        </p:txBody>
      </p:sp>
    </p:spTree>
    <p:extLst>
      <p:ext uri="{BB962C8B-B14F-4D97-AF65-F5344CB8AC3E}">
        <p14:creationId xmlns:p14="http://schemas.microsoft.com/office/powerpoint/2010/main" val="11201281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DD03-4513-4773-8CE3-6C5E793ED001}"/>
              </a:ext>
            </a:extLst>
          </p:cNvPr>
          <p:cNvSpPr>
            <a:spLocks noGrp="1"/>
          </p:cNvSpPr>
          <p:nvPr>
            <p:ph type="title"/>
          </p:nvPr>
        </p:nvSpPr>
        <p:spPr/>
        <p:txBody>
          <a:bodyPr/>
          <a:lstStyle/>
          <a:p>
            <a:r>
              <a:rPr lang="en-PH" dirty="0"/>
              <a:t>Design of Survey Questions</a:t>
            </a:r>
          </a:p>
        </p:txBody>
      </p:sp>
      <p:sp>
        <p:nvSpPr>
          <p:cNvPr id="3" name="Content Placeholder 2">
            <a:extLst>
              <a:ext uri="{FF2B5EF4-FFF2-40B4-BE49-F238E27FC236}">
                <a16:creationId xmlns:a16="http://schemas.microsoft.com/office/drawing/2014/main" id="{1119011E-0ABE-4844-AAD9-5849B994E83D}"/>
              </a:ext>
            </a:extLst>
          </p:cNvPr>
          <p:cNvSpPr>
            <a:spLocks noGrp="1"/>
          </p:cNvSpPr>
          <p:nvPr>
            <p:ph idx="1"/>
          </p:nvPr>
        </p:nvSpPr>
        <p:spPr/>
        <p:txBody>
          <a:bodyPr/>
          <a:lstStyle/>
          <a:p>
            <a:pPr>
              <a:spcAft>
                <a:spcPts val="600"/>
              </a:spcAft>
            </a:pPr>
            <a:r>
              <a:rPr lang="en-US" dirty="0"/>
              <a:t>Survey questions should be BOSS (</a:t>
            </a:r>
            <a:r>
              <a:rPr lang="en-US" dirty="0" err="1"/>
              <a:t>Iarossi</a:t>
            </a:r>
            <a:r>
              <a:rPr lang="en-US" dirty="0"/>
              <a:t>, 2006):</a:t>
            </a:r>
          </a:p>
          <a:p>
            <a:pPr lvl="1">
              <a:spcAft>
                <a:spcPts val="600"/>
              </a:spcAft>
            </a:pPr>
            <a:r>
              <a:rPr lang="en-US" b="1" dirty="0"/>
              <a:t>Brief</a:t>
            </a:r>
            <a:r>
              <a:rPr lang="en-US" dirty="0"/>
              <a:t> – to reduce cognitive load on respondents </a:t>
            </a:r>
          </a:p>
          <a:p>
            <a:pPr lvl="1">
              <a:spcAft>
                <a:spcPts val="600"/>
              </a:spcAft>
            </a:pPr>
            <a:r>
              <a:rPr lang="en-US" b="1" dirty="0"/>
              <a:t>Objective</a:t>
            </a:r>
            <a:r>
              <a:rPr lang="en-US" dirty="0"/>
              <a:t> – to obtain unbiased responses </a:t>
            </a:r>
          </a:p>
          <a:p>
            <a:pPr lvl="1">
              <a:spcAft>
                <a:spcPts val="600"/>
              </a:spcAft>
            </a:pPr>
            <a:r>
              <a:rPr lang="en-US" b="1" dirty="0"/>
              <a:t>Simple</a:t>
            </a:r>
            <a:r>
              <a:rPr lang="en-US" dirty="0"/>
              <a:t> – to reduce respondent fatigue </a:t>
            </a:r>
          </a:p>
          <a:p>
            <a:pPr lvl="1">
              <a:spcAft>
                <a:spcPts val="600"/>
              </a:spcAft>
            </a:pPr>
            <a:r>
              <a:rPr lang="en-US" b="1" dirty="0"/>
              <a:t>Specific</a:t>
            </a:r>
            <a:r>
              <a:rPr lang="en-US" dirty="0"/>
              <a:t> –</a:t>
            </a:r>
            <a:r>
              <a:rPr lang="en-PH" dirty="0"/>
              <a:t> to </a:t>
            </a:r>
            <a:r>
              <a:rPr lang="en-US" dirty="0"/>
              <a:t>ensure detailed information </a:t>
            </a:r>
          </a:p>
          <a:p>
            <a:pPr>
              <a:spcAft>
                <a:spcPts val="600"/>
              </a:spcAft>
            </a:pPr>
            <a:r>
              <a:rPr lang="en-US" dirty="0"/>
              <a:t>Track quantitative information as continuous variables</a:t>
            </a:r>
          </a:p>
          <a:p>
            <a:pPr lvl="1">
              <a:spcAft>
                <a:spcPts val="600"/>
              </a:spcAft>
            </a:pPr>
            <a:r>
              <a:rPr lang="en-US" dirty="0"/>
              <a:t>Reduce information loss</a:t>
            </a:r>
          </a:p>
          <a:p>
            <a:pPr lvl="1">
              <a:spcAft>
                <a:spcPts val="600"/>
              </a:spcAft>
            </a:pPr>
            <a:r>
              <a:rPr lang="en-US" dirty="0"/>
              <a:t>Discretizing data is easy at the analysis stage</a:t>
            </a:r>
          </a:p>
        </p:txBody>
      </p:sp>
    </p:spTree>
    <p:extLst>
      <p:ext uri="{BB962C8B-B14F-4D97-AF65-F5344CB8AC3E}">
        <p14:creationId xmlns:p14="http://schemas.microsoft.com/office/powerpoint/2010/main" val="87428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DD03-4513-4773-8CE3-6C5E793ED001}"/>
              </a:ext>
            </a:extLst>
          </p:cNvPr>
          <p:cNvSpPr>
            <a:spLocks noGrp="1"/>
          </p:cNvSpPr>
          <p:nvPr>
            <p:ph type="title"/>
          </p:nvPr>
        </p:nvSpPr>
        <p:spPr/>
        <p:txBody>
          <a:bodyPr/>
          <a:lstStyle/>
          <a:p>
            <a:r>
              <a:rPr lang="en-PH" dirty="0"/>
              <a:t>Design of Survey Questions</a:t>
            </a:r>
          </a:p>
        </p:txBody>
      </p:sp>
      <p:sp>
        <p:nvSpPr>
          <p:cNvPr id="3" name="Content Placeholder 2">
            <a:extLst>
              <a:ext uri="{FF2B5EF4-FFF2-40B4-BE49-F238E27FC236}">
                <a16:creationId xmlns:a16="http://schemas.microsoft.com/office/drawing/2014/main" id="{1119011E-0ABE-4844-AAD9-5849B994E83D}"/>
              </a:ext>
            </a:extLst>
          </p:cNvPr>
          <p:cNvSpPr>
            <a:spLocks noGrp="1"/>
          </p:cNvSpPr>
          <p:nvPr>
            <p:ph idx="1"/>
          </p:nvPr>
        </p:nvSpPr>
        <p:spPr>
          <a:xfrm>
            <a:off x="838200" y="1825624"/>
            <a:ext cx="10515600" cy="4625975"/>
          </a:xfrm>
        </p:spPr>
        <p:txBody>
          <a:bodyPr>
            <a:normAutofit/>
          </a:bodyPr>
          <a:lstStyle/>
          <a:p>
            <a:pPr>
              <a:spcAft>
                <a:spcPts val="600"/>
              </a:spcAft>
            </a:pPr>
            <a:r>
              <a:rPr lang="en-US" dirty="0"/>
              <a:t>Survey questions should have a coherent </a:t>
            </a:r>
            <a:r>
              <a:rPr lang="en-US" b="1" dirty="0"/>
              <a:t>skip pattern</a:t>
            </a:r>
          </a:p>
          <a:p>
            <a:pPr lvl="1">
              <a:spcAft>
                <a:spcPts val="600"/>
              </a:spcAft>
            </a:pPr>
            <a:r>
              <a:rPr lang="en-US" dirty="0"/>
              <a:t>Example: It shouldn’t ask the ages of the respondent’s children, if he/she specified that he/she has no children</a:t>
            </a:r>
          </a:p>
          <a:p>
            <a:pPr>
              <a:spcAft>
                <a:spcPts val="600"/>
              </a:spcAft>
            </a:pPr>
            <a:r>
              <a:rPr lang="en-US" dirty="0"/>
              <a:t>Questions should not require implicit assumptions (e.g. background knowledge of a respondent on a certain domain)</a:t>
            </a:r>
          </a:p>
        </p:txBody>
      </p:sp>
    </p:spTree>
    <p:extLst>
      <p:ext uri="{BB962C8B-B14F-4D97-AF65-F5344CB8AC3E}">
        <p14:creationId xmlns:p14="http://schemas.microsoft.com/office/powerpoint/2010/main" val="28130299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DD03-4513-4773-8CE3-6C5E793ED001}"/>
              </a:ext>
            </a:extLst>
          </p:cNvPr>
          <p:cNvSpPr>
            <a:spLocks noGrp="1"/>
          </p:cNvSpPr>
          <p:nvPr>
            <p:ph type="title"/>
          </p:nvPr>
        </p:nvSpPr>
        <p:spPr/>
        <p:txBody>
          <a:bodyPr/>
          <a:lstStyle/>
          <a:p>
            <a:r>
              <a:rPr lang="en-PH" dirty="0"/>
              <a:t>Design of Survey Questions</a:t>
            </a:r>
          </a:p>
        </p:txBody>
      </p:sp>
      <p:sp>
        <p:nvSpPr>
          <p:cNvPr id="3" name="Content Placeholder 2">
            <a:extLst>
              <a:ext uri="{FF2B5EF4-FFF2-40B4-BE49-F238E27FC236}">
                <a16:creationId xmlns:a16="http://schemas.microsoft.com/office/drawing/2014/main" id="{1119011E-0ABE-4844-AAD9-5849B994E83D}"/>
              </a:ext>
            </a:extLst>
          </p:cNvPr>
          <p:cNvSpPr>
            <a:spLocks noGrp="1"/>
          </p:cNvSpPr>
          <p:nvPr>
            <p:ph idx="1"/>
          </p:nvPr>
        </p:nvSpPr>
        <p:spPr>
          <a:xfrm>
            <a:off x="838200" y="1825624"/>
            <a:ext cx="10515600" cy="4625975"/>
          </a:xfrm>
        </p:spPr>
        <p:txBody>
          <a:bodyPr>
            <a:normAutofit/>
          </a:bodyPr>
          <a:lstStyle/>
          <a:p>
            <a:pPr>
              <a:spcAft>
                <a:spcPts val="600"/>
              </a:spcAft>
            </a:pPr>
            <a:r>
              <a:rPr lang="en-US" dirty="0"/>
              <a:t>Survey questions should be as disaggregated yet brief as possible</a:t>
            </a:r>
          </a:p>
          <a:p>
            <a:pPr lvl="1">
              <a:spcAft>
                <a:spcPts val="600"/>
              </a:spcAft>
            </a:pPr>
            <a:r>
              <a:rPr lang="en-US" dirty="0"/>
              <a:t>Example: It will be difficult for a respondent to estimate how much he/she earned over the last three years</a:t>
            </a:r>
          </a:p>
          <a:p>
            <a:pPr lvl="1">
              <a:spcAft>
                <a:spcPts val="600"/>
              </a:spcAft>
            </a:pPr>
            <a:r>
              <a:rPr lang="en-US" dirty="0"/>
              <a:t>Disaggregation allows for granular analysis (example: estimating total income)</a:t>
            </a:r>
          </a:p>
          <a:p>
            <a:pPr>
              <a:spcAft>
                <a:spcPts val="600"/>
              </a:spcAft>
            </a:pPr>
            <a:r>
              <a:rPr lang="en-US" dirty="0"/>
              <a:t>Questionnaires should be iteratively tested before full deployment</a:t>
            </a:r>
          </a:p>
          <a:p>
            <a:pPr lvl="1">
              <a:spcAft>
                <a:spcPts val="600"/>
              </a:spcAft>
            </a:pPr>
            <a:r>
              <a:rPr lang="en-US" dirty="0"/>
              <a:t>Test it within the team</a:t>
            </a:r>
          </a:p>
          <a:p>
            <a:pPr lvl="1">
              <a:spcAft>
                <a:spcPts val="600"/>
              </a:spcAft>
            </a:pPr>
            <a:r>
              <a:rPr lang="en-US" dirty="0"/>
              <a:t>Test it with field encoders</a:t>
            </a:r>
          </a:p>
          <a:p>
            <a:pPr lvl="1">
              <a:spcAft>
                <a:spcPts val="600"/>
              </a:spcAft>
            </a:pPr>
            <a:r>
              <a:rPr lang="en-US" dirty="0"/>
              <a:t>Test it with a small subset of respondents</a:t>
            </a:r>
          </a:p>
          <a:p>
            <a:pPr lvl="1">
              <a:spcAft>
                <a:spcPts val="600"/>
              </a:spcAft>
            </a:pPr>
            <a:r>
              <a:rPr lang="en-US" dirty="0"/>
              <a:t>Scale and refine accordingly</a:t>
            </a:r>
          </a:p>
        </p:txBody>
      </p:sp>
    </p:spTree>
    <p:extLst>
      <p:ext uri="{BB962C8B-B14F-4D97-AF65-F5344CB8AC3E}">
        <p14:creationId xmlns:p14="http://schemas.microsoft.com/office/powerpoint/2010/main" val="39506122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797D28-EAD6-4C93-BE37-AC1E1BD75CB6}"/>
              </a:ext>
            </a:extLst>
          </p:cNvPr>
          <p:cNvSpPr>
            <a:spLocks noGrp="1"/>
          </p:cNvSpPr>
          <p:nvPr>
            <p:ph type="title"/>
          </p:nvPr>
        </p:nvSpPr>
        <p:spPr/>
        <p:txBody>
          <a:bodyPr/>
          <a:lstStyle/>
          <a:p>
            <a:r>
              <a:rPr lang="en-PH" dirty="0"/>
              <a:t>Data Management</a:t>
            </a:r>
          </a:p>
        </p:txBody>
      </p:sp>
      <p:sp>
        <p:nvSpPr>
          <p:cNvPr id="5" name="Text Placeholder 4">
            <a:extLst>
              <a:ext uri="{FF2B5EF4-FFF2-40B4-BE49-F238E27FC236}">
                <a16:creationId xmlns:a16="http://schemas.microsoft.com/office/drawing/2014/main" id="{11E33464-51C3-4E25-90FB-8B89208981BF}"/>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844081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3496F-1B6A-4DD5-8B79-B3CE7251059F}"/>
              </a:ext>
            </a:extLst>
          </p:cNvPr>
          <p:cNvSpPr>
            <a:spLocks noGrp="1"/>
          </p:cNvSpPr>
          <p:nvPr>
            <p:ph type="title"/>
          </p:nvPr>
        </p:nvSpPr>
        <p:spPr/>
        <p:txBody>
          <a:bodyPr/>
          <a:lstStyle/>
          <a:p>
            <a:r>
              <a:rPr lang="en-PH" dirty="0"/>
              <a:t>Data Management Practices </a:t>
            </a:r>
          </a:p>
        </p:txBody>
      </p:sp>
      <p:sp>
        <p:nvSpPr>
          <p:cNvPr id="5" name="Content Placeholder 4">
            <a:extLst>
              <a:ext uri="{FF2B5EF4-FFF2-40B4-BE49-F238E27FC236}">
                <a16:creationId xmlns:a16="http://schemas.microsoft.com/office/drawing/2014/main" id="{627EAC6D-9935-4965-AA78-1990DBDDB8A2}"/>
              </a:ext>
            </a:extLst>
          </p:cNvPr>
          <p:cNvSpPr>
            <a:spLocks noGrp="1"/>
          </p:cNvSpPr>
          <p:nvPr>
            <p:ph idx="1"/>
          </p:nvPr>
        </p:nvSpPr>
        <p:spPr>
          <a:xfrm>
            <a:off x="838200" y="1825625"/>
            <a:ext cx="10515600" cy="4667250"/>
          </a:xfrm>
        </p:spPr>
        <p:txBody>
          <a:bodyPr>
            <a:normAutofit fontScale="92500" lnSpcReduction="10000"/>
          </a:bodyPr>
          <a:lstStyle/>
          <a:p>
            <a:pPr>
              <a:spcAft>
                <a:spcPts val="600"/>
              </a:spcAft>
            </a:pPr>
            <a:r>
              <a:rPr lang="en-PH" dirty="0"/>
              <a:t>The data collection team is usually the one that manages the data for consistency</a:t>
            </a:r>
          </a:p>
          <a:p>
            <a:pPr>
              <a:spcAft>
                <a:spcPts val="600"/>
              </a:spcAft>
            </a:pPr>
            <a:r>
              <a:rPr lang="en-PH" dirty="0"/>
              <a:t>Some things to keep in mind:</a:t>
            </a:r>
          </a:p>
          <a:p>
            <a:pPr lvl="1">
              <a:spcAft>
                <a:spcPts val="600"/>
              </a:spcAft>
            </a:pPr>
            <a:r>
              <a:rPr lang="en-PH" dirty="0"/>
              <a:t>Enumerator training and survey operations </a:t>
            </a:r>
          </a:p>
          <a:p>
            <a:pPr lvl="1">
              <a:spcAft>
                <a:spcPts val="600"/>
              </a:spcAft>
            </a:pPr>
            <a:r>
              <a:rPr lang="en-PH" dirty="0"/>
              <a:t>Training on electronic data collection devices (computer-assisted survey information collection)</a:t>
            </a:r>
          </a:p>
          <a:p>
            <a:pPr lvl="1">
              <a:spcAft>
                <a:spcPts val="600"/>
              </a:spcAft>
            </a:pPr>
            <a:r>
              <a:rPr lang="en-PH" dirty="0"/>
              <a:t>Data validation and quality assurance (data entry program, field testing, vetting with respondents and automated sanity checks)</a:t>
            </a:r>
          </a:p>
          <a:p>
            <a:pPr lvl="1">
              <a:spcAft>
                <a:spcPts val="600"/>
              </a:spcAft>
            </a:pPr>
            <a:r>
              <a:rPr lang="en-PH" dirty="0"/>
              <a:t>Archiving of supporting documents (e.g. questionnaires, data dictionary, metadata)</a:t>
            </a:r>
          </a:p>
          <a:p>
            <a:pPr lvl="1">
              <a:spcAft>
                <a:spcPts val="600"/>
              </a:spcAft>
            </a:pPr>
            <a:r>
              <a:rPr lang="en-PH" dirty="0"/>
              <a:t>Informed consent and privacy of respondents (masked or anonymized data)</a:t>
            </a:r>
          </a:p>
          <a:p>
            <a:pPr lvl="1">
              <a:spcAft>
                <a:spcPts val="600"/>
              </a:spcAft>
            </a:pPr>
            <a:r>
              <a:rPr lang="en-PH" b="1" dirty="0"/>
              <a:t>Securing of approvals from relevant regulators</a:t>
            </a:r>
          </a:p>
          <a:p>
            <a:pPr lvl="1">
              <a:spcAft>
                <a:spcPts val="600"/>
              </a:spcAft>
            </a:pPr>
            <a:endParaRPr lang="en-PH" dirty="0"/>
          </a:p>
        </p:txBody>
      </p:sp>
    </p:spTree>
    <p:extLst>
      <p:ext uri="{BB962C8B-B14F-4D97-AF65-F5344CB8AC3E}">
        <p14:creationId xmlns:p14="http://schemas.microsoft.com/office/powerpoint/2010/main" val="11195325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A6B1B-4C8B-4CCE-8B53-9B3E4CAA1E43}"/>
              </a:ext>
            </a:extLst>
          </p:cNvPr>
          <p:cNvSpPr>
            <a:spLocks noGrp="1"/>
          </p:cNvSpPr>
          <p:nvPr>
            <p:ph type="title"/>
          </p:nvPr>
        </p:nvSpPr>
        <p:spPr/>
        <p:txBody>
          <a:bodyPr>
            <a:normAutofit/>
          </a:bodyPr>
          <a:lstStyle/>
          <a:p>
            <a:r>
              <a:rPr lang="en-PH" dirty="0"/>
              <a:t>Different Impact Measures and the Required Data</a:t>
            </a:r>
          </a:p>
        </p:txBody>
      </p:sp>
      <p:sp>
        <p:nvSpPr>
          <p:cNvPr id="5" name="Text Placeholder 4">
            <a:extLst>
              <a:ext uri="{FF2B5EF4-FFF2-40B4-BE49-F238E27FC236}">
                <a16:creationId xmlns:a16="http://schemas.microsoft.com/office/drawing/2014/main" id="{ACCBF601-0BFC-4F25-AFFA-C351172F4B1D}"/>
              </a:ext>
            </a:extLst>
          </p:cNvPr>
          <p:cNvSpPr>
            <a:spLocks noGrp="1"/>
          </p:cNvSpPr>
          <p:nvPr>
            <p:ph type="body" idx="1"/>
          </p:nvPr>
        </p:nvSpPr>
        <p:spPr/>
        <p:txBody>
          <a:bodyPr>
            <a:normAutofit/>
          </a:bodyPr>
          <a:lstStyle/>
          <a:p>
            <a:pPr algn="ctr"/>
            <a:endParaRPr lang="en-PH" sz="3200" dirty="0"/>
          </a:p>
          <a:p>
            <a:pPr algn="ctr"/>
            <a:r>
              <a:rPr lang="en-PH" sz="3200" dirty="0"/>
              <a:t>If time permits</a:t>
            </a:r>
          </a:p>
        </p:txBody>
      </p:sp>
    </p:spTree>
    <p:extLst>
      <p:ext uri="{BB962C8B-B14F-4D97-AF65-F5344CB8AC3E}">
        <p14:creationId xmlns:p14="http://schemas.microsoft.com/office/powerpoint/2010/main" val="10248788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C271-938A-45E1-B5FF-DA70259A92A0}"/>
              </a:ext>
            </a:extLst>
          </p:cNvPr>
          <p:cNvSpPr>
            <a:spLocks noGrp="1"/>
          </p:cNvSpPr>
          <p:nvPr>
            <p:ph type="title"/>
          </p:nvPr>
        </p:nvSpPr>
        <p:spPr/>
        <p:txBody>
          <a:bodyPr/>
          <a:lstStyle/>
          <a:p>
            <a:r>
              <a:rPr lang="en-PH" dirty="0"/>
              <a:t>Different Impact Measures</a:t>
            </a:r>
          </a:p>
        </p:txBody>
      </p:sp>
      <p:sp>
        <p:nvSpPr>
          <p:cNvPr id="3" name="Content Placeholder 2">
            <a:extLst>
              <a:ext uri="{FF2B5EF4-FFF2-40B4-BE49-F238E27FC236}">
                <a16:creationId xmlns:a16="http://schemas.microsoft.com/office/drawing/2014/main" id="{643B006D-8336-4380-9566-FD9014A74587}"/>
              </a:ext>
            </a:extLst>
          </p:cNvPr>
          <p:cNvSpPr>
            <a:spLocks noGrp="1"/>
          </p:cNvSpPr>
          <p:nvPr>
            <p:ph idx="1"/>
          </p:nvPr>
        </p:nvSpPr>
        <p:spPr/>
        <p:txBody>
          <a:bodyPr>
            <a:normAutofit lnSpcReduction="10000"/>
          </a:bodyPr>
          <a:lstStyle/>
          <a:p>
            <a:pPr>
              <a:spcAft>
                <a:spcPts val="600"/>
              </a:spcAft>
            </a:pPr>
            <a:r>
              <a:rPr lang="en-PH" dirty="0"/>
              <a:t>Impact is measured at the unit of analysis, </a:t>
            </a:r>
            <a:r>
              <a:rPr lang="en-PH" i="1" dirty="0"/>
              <a:t>but impact for whom?</a:t>
            </a:r>
          </a:p>
          <a:p>
            <a:pPr>
              <a:spcAft>
                <a:spcPts val="600"/>
              </a:spcAft>
            </a:pPr>
            <a:r>
              <a:rPr lang="en-PH" dirty="0"/>
              <a:t>Different impact measures give us an idea on what data are needed to estimate the impact of a treatment/intervention</a:t>
            </a:r>
          </a:p>
          <a:p>
            <a:pPr>
              <a:spcAft>
                <a:spcPts val="600"/>
              </a:spcAft>
            </a:pPr>
            <a:r>
              <a:rPr lang="en-PH" b="1" dirty="0"/>
              <a:t>Average Treatment Effect (ATE) </a:t>
            </a:r>
            <a:r>
              <a:rPr lang="en-PH" dirty="0"/>
              <a:t>– average impact of treatment on the entire population</a:t>
            </a:r>
          </a:p>
          <a:p>
            <a:pPr>
              <a:spcAft>
                <a:spcPts val="600"/>
              </a:spcAft>
            </a:pPr>
            <a:r>
              <a:rPr lang="en-PH" b="1" dirty="0"/>
              <a:t>Average Treatment Effect on the Treated (ATT or TOT)</a:t>
            </a:r>
            <a:r>
              <a:rPr lang="en-PH" dirty="0"/>
              <a:t> - average impact of treatment on the treatment group</a:t>
            </a:r>
          </a:p>
          <a:p>
            <a:pPr>
              <a:spcAft>
                <a:spcPts val="600"/>
              </a:spcAft>
            </a:pPr>
            <a:r>
              <a:rPr lang="en-PH" b="1" dirty="0"/>
              <a:t>Average Treatment Effect on the Untreated (ATTU or TOU)</a:t>
            </a:r>
            <a:r>
              <a:rPr lang="en-PH" dirty="0"/>
              <a:t> – average potential impact of treatment on the comparison group</a:t>
            </a:r>
          </a:p>
        </p:txBody>
      </p:sp>
    </p:spTree>
    <p:extLst>
      <p:ext uri="{BB962C8B-B14F-4D97-AF65-F5344CB8AC3E}">
        <p14:creationId xmlns:p14="http://schemas.microsoft.com/office/powerpoint/2010/main" val="409045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2E0C-13A5-4646-BD46-ADD7C4705852}"/>
              </a:ext>
            </a:extLst>
          </p:cNvPr>
          <p:cNvSpPr>
            <a:spLocks noGrp="1"/>
          </p:cNvSpPr>
          <p:nvPr>
            <p:ph type="title"/>
          </p:nvPr>
        </p:nvSpPr>
        <p:spPr/>
        <p:txBody>
          <a:bodyPr/>
          <a:lstStyle/>
          <a:p>
            <a:r>
              <a:rPr lang="en-PH" dirty="0"/>
              <a:t>Impact Evaluation Concepts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841503-FD13-477D-B31C-DCDB5AB5EF19}"/>
                  </a:ext>
                </a:extLst>
              </p:cNvPr>
              <p:cNvSpPr>
                <a:spLocks noGrp="1"/>
              </p:cNvSpPr>
              <p:nvPr>
                <p:ph idx="1"/>
              </p:nvPr>
            </p:nvSpPr>
            <p:spPr/>
            <p:txBody>
              <a:bodyPr>
                <a:normAutofit/>
              </a:bodyPr>
              <a:lstStyle/>
              <a:p>
                <a:pPr>
                  <a:spcAft>
                    <a:spcPts val="600"/>
                  </a:spcAft>
                </a:pPr>
                <a:r>
                  <a:rPr lang="en-PH" dirty="0"/>
                  <a:t>Impact evaluation is about </a:t>
                </a:r>
                <a:r>
                  <a:rPr lang="en-PH" b="1" dirty="0"/>
                  <a:t>causal inference</a:t>
                </a:r>
              </a:p>
              <a:p>
                <a:pPr lvl="1">
                  <a:spcAft>
                    <a:spcPts val="600"/>
                  </a:spcAft>
                </a:pPr>
                <a:r>
                  <a:rPr lang="en-PH" dirty="0"/>
                  <a:t>Causation and not just correlation!</a:t>
                </a:r>
              </a:p>
              <a:p>
                <a:pPr lvl="1">
                  <a:spcAft>
                    <a:spcPts val="600"/>
                  </a:spcAft>
                </a:pPr>
                <a:r>
                  <a:rPr lang="en-PH" dirty="0"/>
                  <a:t>Isolating the effect of an intervention on an outcome of interest</a:t>
                </a:r>
              </a:p>
              <a:p>
                <a:pPr lvl="1">
                  <a:spcAft>
                    <a:spcPts val="600"/>
                  </a:spcAft>
                </a:pPr>
                <a:r>
                  <a:rPr lang="en-PH" dirty="0"/>
                  <a:t>Based on </a:t>
                </a:r>
                <a:r>
                  <a:rPr lang="en-PH" b="1" dirty="0"/>
                  <a:t>counterfactual analysis</a:t>
                </a:r>
                <a:r>
                  <a:rPr lang="en-PH" dirty="0"/>
                  <a:t> – what would have happened to the outcomes of our observations in the absence of an intervention</a:t>
                </a:r>
                <a:endParaRPr lang="en-PH" b="0" i="1" dirty="0">
                  <a:latin typeface="Cambria Math" panose="02040503050406030204" pitchFamily="18" charset="0"/>
                  <a:ea typeface="Cambria Math" panose="02040503050406030204" pitchFamily="18" charset="0"/>
                </a:endParaRPr>
              </a:p>
              <a:p>
                <a:pPr marL="457200" lvl="1" indent="0" algn="ctr">
                  <a:spcAft>
                    <a:spcPts val="600"/>
                  </a:spcAft>
                  <a:buNone/>
                </a:pPr>
                <a14:m>
                  <m:oMath xmlns:m="http://schemas.openxmlformats.org/officeDocument/2006/math">
                    <m:r>
                      <a:rPr lang="en-PH" b="0" i="1" smtClean="0">
                        <a:latin typeface="Cambria Math" panose="02040503050406030204" pitchFamily="18" charset="0"/>
                        <a:ea typeface="Cambria Math" panose="02040503050406030204" pitchFamily="18" charset="0"/>
                      </a:rPr>
                      <m:t>𝐼𝑚𝑝𝑎𝑐𝑡</m:t>
                    </m:r>
                    <m:r>
                      <a:rPr lang="en-PH" b="0" i="0" smtClean="0">
                        <a:latin typeface="Cambria Math" panose="02040503050406030204" pitchFamily="18" charset="0"/>
                        <a:ea typeface="Cambria Math" panose="02040503050406030204" pitchFamily="18" charset="0"/>
                      </a:rPr>
                      <m:t>=</m:t>
                    </m:r>
                    <m:r>
                      <a:rPr lang="en-PH" i="0" smtClean="0">
                        <a:latin typeface="Cambria Math" panose="02040503050406030204" pitchFamily="18" charset="0"/>
                        <a:ea typeface="Cambria Math" panose="02040503050406030204" pitchFamily="18" charset="0"/>
                      </a:rPr>
                      <m:t>∆</m:t>
                    </m:r>
                    <m:r>
                      <a:rPr lang="en-PH" b="0" i="1" smtClean="0">
                        <a:latin typeface="Cambria Math" panose="02040503050406030204" pitchFamily="18" charset="0"/>
                        <a:ea typeface="Cambria Math" panose="02040503050406030204" pitchFamily="18" charset="0"/>
                      </a:rPr>
                      <m:t>𝑂𝑢𝑡𝑐𝑜𝑚𝑒</m:t>
                    </m:r>
                    <m:r>
                      <a:rPr lang="en-PH" b="0" i="1" smtClean="0">
                        <a:latin typeface="Cambria Math" panose="02040503050406030204" pitchFamily="18" charset="0"/>
                        <a:ea typeface="Cambria Math" panose="02040503050406030204" pitchFamily="18" charset="0"/>
                      </a:rPr>
                      <m:t>=</m:t>
                    </m:r>
                    <m:sSubSup>
                      <m:sSubSupPr>
                        <m:ctrlPr>
                          <a:rPr lang="en-PH" b="0" i="1" smtClean="0">
                            <a:latin typeface="Cambria Math" panose="02040503050406030204" pitchFamily="18" charset="0"/>
                            <a:ea typeface="Cambria Math" panose="02040503050406030204" pitchFamily="18" charset="0"/>
                          </a:rPr>
                        </m:ctrlPr>
                      </m:sSubSupPr>
                      <m:e>
                        <m:r>
                          <a:rPr lang="en-PH" b="0" i="1" smtClean="0">
                            <a:latin typeface="Cambria Math" panose="02040503050406030204" pitchFamily="18" charset="0"/>
                            <a:ea typeface="Cambria Math" panose="02040503050406030204" pitchFamily="18" charset="0"/>
                          </a:rPr>
                          <m:t>𝑌</m:t>
                        </m:r>
                      </m:e>
                      <m:sub>
                        <m:r>
                          <a:rPr lang="en-PH" b="0" i="1" smtClean="0">
                            <a:latin typeface="Cambria Math" panose="02040503050406030204" pitchFamily="18" charset="0"/>
                            <a:ea typeface="Cambria Math" panose="02040503050406030204" pitchFamily="18" charset="0"/>
                          </a:rPr>
                          <m:t>𝑡</m:t>
                        </m:r>
                        <m:r>
                          <a:rPr lang="en-PH" b="0" i="1" smtClean="0">
                            <a:latin typeface="Cambria Math" panose="02040503050406030204" pitchFamily="18" charset="0"/>
                            <a:ea typeface="Cambria Math" panose="02040503050406030204" pitchFamily="18" charset="0"/>
                          </a:rPr>
                          <m:t>+1</m:t>
                        </m:r>
                      </m:sub>
                      <m:sup>
                        <m:r>
                          <a:rPr lang="en-PH" b="0" i="1" smtClean="0">
                            <a:latin typeface="Cambria Math" panose="02040503050406030204" pitchFamily="18" charset="0"/>
                            <a:ea typeface="Cambria Math" panose="02040503050406030204" pitchFamily="18" charset="0"/>
                          </a:rPr>
                          <m:t>𝑇</m:t>
                        </m:r>
                      </m:sup>
                    </m:sSubSup>
                    <m:r>
                      <a:rPr lang="en-PH" b="0" i="1" smtClean="0">
                        <a:latin typeface="Cambria Math" panose="02040503050406030204" pitchFamily="18" charset="0"/>
                        <a:ea typeface="Cambria Math" panose="02040503050406030204" pitchFamily="18" charset="0"/>
                      </a:rPr>
                      <m:t>−</m:t>
                    </m:r>
                    <m:sSubSup>
                      <m:sSubSupPr>
                        <m:ctrlPr>
                          <a:rPr lang="en-PH" b="0" i="1" smtClean="0">
                            <a:latin typeface="Cambria Math" panose="02040503050406030204" pitchFamily="18" charset="0"/>
                            <a:ea typeface="Cambria Math" panose="02040503050406030204" pitchFamily="18" charset="0"/>
                          </a:rPr>
                        </m:ctrlPr>
                      </m:sSubSupPr>
                      <m:e>
                        <m:r>
                          <a:rPr lang="en-PH" b="0" i="1" smtClean="0">
                            <a:latin typeface="Cambria Math" panose="02040503050406030204" pitchFamily="18" charset="0"/>
                            <a:ea typeface="Cambria Math" panose="02040503050406030204" pitchFamily="18" charset="0"/>
                          </a:rPr>
                          <m:t>𝑌</m:t>
                        </m:r>
                      </m:e>
                      <m:sub>
                        <m:r>
                          <a:rPr lang="en-PH" b="0" i="1" smtClean="0">
                            <a:latin typeface="Cambria Math" panose="02040503050406030204" pitchFamily="18" charset="0"/>
                            <a:ea typeface="Cambria Math" panose="02040503050406030204" pitchFamily="18" charset="0"/>
                          </a:rPr>
                          <m:t>𝑡</m:t>
                        </m:r>
                        <m:r>
                          <a:rPr lang="en-PH" b="0" i="1" smtClean="0">
                            <a:latin typeface="Cambria Math" panose="02040503050406030204" pitchFamily="18" charset="0"/>
                            <a:ea typeface="Cambria Math" panose="02040503050406030204" pitchFamily="18" charset="0"/>
                          </a:rPr>
                          <m:t>+1</m:t>
                        </m:r>
                      </m:sub>
                      <m:sup>
                        <m:r>
                          <a:rPr lang="en-PH" b="0" i="1" smtClean="0">
                            <a:latin typeface="Cambria Math" panose="02040503050406030204" pitchFamily="18" charset="0"/>
                            <a:ea typeface="Cambria Math" panose="02040503050406030204" pitchFamily="18" charset="0"/>
                          </a:rPr>
                          <m:t>𝐶</m:t>
                        </m:r>
                      </m:sup>
                    </m:sSubSup>
                  </m:oMath>
                </a14:m>
                <a:r>
                  <a:rPr lang="en-PH" dirty="0"/>
                  <a:t> </a:t>
                </a:r>
              </a:p>
              <a:p>
                <a:pPr marL="457200" lvl="1" indent="0" algn="ctr">
                  <a:spcAft>
                    <a:spcPts val="600"/>
                  </a:spcAft>
                  <a:buNone/>
                </a:pPr>
                <a:r>
                  <a:rPr lang="en-PH" dirty="0"/>
                  <a:t>the superscript indicates the outcome when taking part in the intervention; the subscript </a:t>
                </a:r>
                <a14:m>
                  <m:oMath xmlns:m="http://schemas.openxmlformats.org/officeDocument/2006/math">
                    <m:r>
                      <a:rPr lang="en-PH" i="1" dirty="0" smtClean="0">
                        <a:latin typeface="Cambria Math" panose="02040503050406030204" pitchFamily="18" charset="0"/>
                      </a:rPr>
                      <m:t>𝑡</m:t>
                    </m:r>
                    <m:r>
                      <a:rPr lang="en-PH" i="1" dirty="0" smtClean="0">
                        <a:latin typeface="Cambria Math" panose="02040503050406030204" pitchFamily="18" charset="0"/>
                      </a:rPr>
                      <m:t>+1</m:t>
                    </m:r>
                  </m:oMath>
                </a14:m>
                <a:r>
                  <a:rPr lang="en-PH" dirty="0"/>
                  <a:t> refers to a point in time after the intervention (sufficiently far into the intervention to have an effect on the outcome)</a:t>
                </a:r>
              </a:p>
              <a:p>
                <a:pPr marL="457200" lvl="1" indent="0">
                  <a:spcAft>
                    <a:spcPts val="600"/>
                  </a:spcAft>
                  <a:buNone/>
                </a:pPr>
                <a:endParaRPr lang="en-PH" dirty="0"/>
              </a:p>
            </p:txBody>
          </p:sp>
        </mc:Choice>
        <mc:Fallback>
          <p:sp>
            <p:nvSpPr>
              <p:cNvPr id="3" name="Content Placeholder 2">
                <a:extLst>
                  <a:ext uri="{FF2B5EF4-FFF2-40B4-BE49-F238E27FC236}">
                    <a16:creationId xmlns:a16="http://schemas.microsoft.com/office/drawing/2014/main" id="{8F841503-FD13-477D-B31C-DCDB5AB5EF19}"/>
                  </a:ext>
                </a:extLst>
              </p:cNvPr>
              <p:cNvSpPr>
                <a:spLocks noGrp="1" noRot="1" noChangeAspect="1" noMove="1" noResize="1" noEditPoints="1" noAdjustHandles="1" noChangeArrowheads="1" noChangeShapeType="1" noTextEdit="1"/>
              </p:cNvSpPr>
              <p:nvPr>
                <p:ph idx="1"/>
              </p:nvPr>
            </p:nvSpPr>
            <p:spPr>
              <a:blipFill>
                <a:blip r:embed="rId2"/>
                <a:stretch>
                  <a:fillRect l="-1086" t="-2326" r="-1086"/>
                </a:stretch>
              </a:blipFill>
            </p:spPr>
            <p:txBody>
              <a:bodyPr/>
              <a:lstStyle/>
              <a:p>
                <a:r>
                  <a:rPr lang="en-US">
                    <a:noFill/>
                  </a:rPr>
                  <a:t> </a:t>
                </a:r>
              </a:p>
            </p:txBody>
          </p:sp>
        </mc:Fallback>
      </mc:AlternateContent>
    </p:spTree>
    <p:extLst>
      <p:ext uri="{BB962C8B-B14F-4D97-AF65-F5344CB8AC3E}">
        <p14:creationId xmlns:p14="http://schemas.microsoft.com/office/powerpoint/2010/main" val="39736234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29A1-E237-4168-8406-E64D7862172F}"/>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C04EB-52FC-4EE9-B35E-82D7C60F5BB0}"/>
                  </a:ext>
                </a:extLst>
              </p:cNvPr>
              <p:cNvSpPr>
                <a:spLocks noGrp="1"/>
              </p:cNvSpPr>
              <p:nvPr>
                <p:ph idx="1"/>
              </p:nvPr>
            </p:nvSpPr>
            <p:spPr/>
            <p:txBody>
              <a:bodyPr/>
              <a:lstStyle/>
              <a:p>
                <a:r>
                  <a:rPr lang="en-PH" dirty="0"/>
                  <a:t>Say we are trying to estimate the impact of getting a college degree (</a:t>
                </a:r>
                <a14:m>
                  <m:oMath xmlns:m="http://schemas.openxmlformats.org/officeDocument/2006/math">
                    <m:r>
                      <a:rPr lang="en-PH" i="1" dirty="0" smtClean="0">
                        <a:latin typeface="Cambria Math" panose="02040503050406030204" pitchFamily="18" charset="0"/>
                      </a:rPr>
                      <m:t>𝑇</m:t>
                    </m:r>
                  </m:oMath>
                </a14:m>
                <a:r>
                  <a:rPr lang="en-PH" dirty="0"/>
                  <a:t>) on annual income </a:t>
                </a:r>
                <a14:m>
                  <m:oMath xmlns:m="http://schemas.openxmlformats.org/officeDocument/2006/math">
                    <m:r>
                      <a:rPr lang="en-PH" i="1" dirty="0" smtClean="0">
                        <a:latin typeface="Cambria Math" panose="02040503050406030204" pitchFamily="18" charset="0"/>
                      </a:rPr>
                      <m:t>(</m:t>
                    </m:r>
                    <m:r>
                      <a:rPr lang="en-PH" i="1" dirty="0" smtClean="0">
                        <a:latin typeface="Cambria Math" panose="02040503050406030204" pitchFamily="18" charset="0"/>
                      </a:rPr>
                      <m:t>𝑌</m:t>
                    </m:r>
                    <m:r>
                      <a:rPr lang="en-PH" i="1" dirty="0" smtClean="0">
                        <a:latin typeface="Cambria Math" panose="02040503050406030204" pitchFamily="18" charset="0"/>
                      </a:rPr>
                      <m:t>)</m:t>
                    </m:r>
                  </m:oMath>
                </a14:m>
                <a:endParaRPr lang="en-PH" dirty="0"/>
              </a:p>
              <a:p>
                <a14:m>
                  <m:oMath xmlns:m="http://schemas.openxmlformats.org/officeDocument/2006/math">
                    <m:r>
                      <a:rPr lang="en-PH" b="0" i="1" smtClean="0">
                        <a:latin typeface="Cambria Math" panose="02040503050406030204" pitchFamily="18" charset="0"/>
                      </a:rPr>
                      <m:t>𝐸</m:t>
                    </m:r>
                    <m:r>
                      <a:rPr lang="en-PH" b="0" i="1" smtClean="0">
                        <a:latin typeface="Cambria Math" panose="02040503050406030204" pitchFamily="18" charset="0"/>
                      </a:rPr>
                      <m:t>[</m:t>
                    </m:r>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r>
                      <a:rPr lang="en-PH" b="0" i="1" smtClean="0">
                        <a:latin typeface="Cambria Math" panose="02040503050406030204" pitchFamily="18" charset="0"/>
                      </a:rPr>
                      <m:t>|</m:t>
                    </m:r>
                    <m:r>
                      <a:rPr lang="en-PH" b="0" i="1" smtClean="0">
                        <a:latin typeface="Cambria Math" panose="02040503050406030204" pitchFamily="18" charset="0"/>
                      </a:rPr>
                      <m:t>𝑇</m:t>
                    </m:r>
                    <m:r>
                      <a:rPr lang="en-PH" b="0" i="1" smtClean="0">
                        <a:latin typeface="Cambria Math" panose="02040503050406030204" pitchFamily="18" charset="0"/>
                      </a:rPr>
                      <m:t>=1]</m:t>
                    </m:r>
                  </m:oMath>
                </a14:m>
                <a:r>
                  <a:rPr lang="en-PH" dirty="0"/>
                  <a:t> and </a:t>
                </a:r>
                <a14:m>
                  <m:oMath xmlns:m="http://schemas.openxmlformats.org/officeDocument/2006/math">
                    <m:r>
                      <a:rPr lang="en-PH" i="1">
                        <a:latin typeface="Cambria Math" panose="02040503050406030204" pitchFamily="18" charset="0"/>
                      </a:rPr>
                      <m:t>𝐸</m:t>
                    </m:r>
                    <m:r>
                      <a:rPr lang="en-PH" i="1">
                        <a:latin typeface="Cambria Math" panose="02040503050406030204" pitchFamily="18" charset="0"/>
                      </a:rPr>
                      <m:t>[</m:t>
                    </m:r>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𝐶</m:t>
                        </m:r>
                      </m:sup>
                    </m:sSup>
                    <m:r>
                      <a:rPr lang="en-PH" i="1">
                        <a:latin typeface="Cambria Math" panose="02040503050406030204" pitchFamily="18" charset="0"/>
                      </a:rPr>
                      <m:t>|</m:t>
                    </m:r>
                    <m:r>
                      <a:rPr lang="en-PH" i="1">
                        <a:latin typeface="Cambria Math" panose="02040503050406030204" pitchFamily="18" charset="0"/>
                      </a:rPr>
                      <m:t>𝑇</m:t>
                    </m:r>
                    <m:r>
                      <a:rPr lang="en-PH" i="1">
                        <a:latin typeface="Cambria Math" panose="02040503050406030204" pitchFamily="18" charset="0"/>
                      </a:rPr>
                      <m:t>=0]</m:t>
                    </m:r>
                  </m:oMath>
                </a14:m>
                <a:r>
                  <a:rPr lang="en-PH" dirty="0"/>
                  <a:t> are readily observable </a:t>
                </a:r>
              </a:p>
              <a:p>
                <a:r>
                  <a:rPr lang="en-PH" dirty="0"/>
                  <a:t>Naïve estimator: </a:t>
                </a:r>
                <a14:m>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e>
                      <m:e>
                        <m:r>
                          <a:rPr lang="en-PH" i="1">
                            <a:latin typeface="Cambria Math" panose="02040503050406030204" pitchFamily="18" charset="0"/>
                          </a:rPr>
                          <m:t>𝑇</m:t>
                        </m:r>
                        <m:r>
                          <a:rPr lang="en-PH" i="1">
                            <a:latin typeface="Cambria Math" panose="02040503050406030204" pitchFamily="18" charset="0"/>
                          </a:rPr>
                          <m:t>=1</m:t>
                        </m:r>
                      </m:e>
                    </m:d>
                    <m:r>
                      <a:rPr lang="en-PH" b="0" i="1" smtClean="0">
                        <a:latin typeface="Cambria Math" panose="02040503050406030204" pitchFamily="18" charset="0"/>
                      </a:rPr>
                      <m:t>−</m:t>
                    </m:r>
                    <m:r>
                      <a:rPr lang="en-PH" i="1">
                        <a:latin typeface="Cambria Math" panose="02040503050406030204" pitchFamily="18" charset="0"/>
                      </a:rPr>
                      <m:t>𝐸</m:t>
                    </m:r>
                    <m:r>
                      <a:rPr lang="en-PH" i="1">
                        <a:latin typeface="Cambria Math" panose="02040503050406030204" pitchFamily="18" charset="0"/>
                      </a:rPr>
                      <m:t>[</m:t>
                    </m:r>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𝐶</m:t>
                        </m:r>
                      </m:sup>
                    </m:sSup>
                    <m:r>
                      <a:rPr lang="en-PH" i="1">
                        <a:latin typeface="Cambria Math" panose="02040503050406030204" pitchFamily="18" charset="0"/>
                      </a:rPr>
                      <m:t>|</m:t>
                    </m:r>
                    <m:r>
                      <a:rPr lang="en-PH" i="1">
                        <a:latin typeface="Cambria Math" panose="02040503050406030204" pitchFamily="18" charset="0"/>
                      </a:rPr>
                      <m:t>𝑇</m:t>
                    </m:r>
                    <m:r>
                      <a:rPr lang="en-PH" b="0" i="1" smtClean="0">
                        <a:latin typeface="Cambria Math" panose="02040503050406030204" pitchFamily="18" charset="0"/>
                      </a:rPr>
                      <m:t>=0]</m:t>
                    </m:r>
                    <m:r>
                      <a:rPr lang="en-PH" i="1">
                        <a:latin typeface="Cambria Math" panose="02040503050406030204" pitchFamily="18" charset="0"/>
                      </a:rPr>
                      <m:t>=</m:t>
                    </m:r>
                    <m:r>
                      <a:rPr lang="en-PH" b="0" i="1" smtClean="0">
                        <a:latin typeface="Cambria Math" panose="02040503050406030204" pitchFamily="18" charset="0"/>
                      </a:rPr>
                      <m:t>50,000</m:t>
                    </m:r>
                  </m:oMath>
                </a14:m>
                <a:r>
                  <a:rPr lang="en-PH" dirty="0"/>
                  <a:t> </a:t>
                </a:r>
              </a:p>
              <a:p>
                <a:r>
                  <a:rPr lang="en-PH" dirty="0"/>
                  <a:t>Problem: Individuals with college degrees and without college degrees may have systematic differences in characteristics</a:t>
                </a:r>
              </a:p>
              <a:p>
                <a:endParaRPr lang="en-PH" dirty="0"/>
              </a:p>
            </p:txBody>
          </p:sp>
        </mc:Choice>
        <mc:Fallback xmlns="">
          <p:sp>
            <p:nvSpPr>
              <p:cNvPr id="3" name="Content Placeholder 2">
                <a:extLst>
                  <a:ext uri="{FF2B5EF4-FFF2-40B4-BE49-F238E27FC236}">
                    <a16:creationId xmlns:a16="http://schemas.microsoft.com/office/drawing/2014/main" id="{074C04EB-52FC-4EE9-B35E-82D7C60F5B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BA19FACF-F794-48EB-9BE0-D25EF5494A82}"/>
                  </a:ext>
                </a:extLst>
              </p:cNvPr>
              <p:cNvGraphicFramePr>
                <a:graphicFrameLocks noGrp="1"/>
              </p:cNvGraphicFramePr>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0169">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=0</m:t>
                                </m:r>
                              </m:oMath>
                            </m:oMathPara>
                          </a14:m>
                          <a:endParaRPr lang="en-PH" dirty="0"/>
                        </a:p>
                        <a:p>
                          <a:pPr algn="ctr"/>
                          <a:r>
                            <a:rPr lang="en-PH" dirty="0"/>
                            <a:t>(Control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=1</m:t>
                                </m:r>
                              </m:oMath>
                            </m:oMathPara>
                          </a14:m>
                          <a:endParaRPr lang="en-PH" dirty="0"/>
                        </a:p>
                        <a:p>
                          <a:pPr algn="ctr"/>
                          <a:r>
                            <a:rPr lang="en-PH" dirty="0"/>
                            <a:t>(Treatment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437673"/>
                      </a:ext>
                    </a:extLst>
                  </a:tr>
                  <a:tr h="527320">
                    <a:tc>
                      <a:txBody>
                        <a:bodyPr/>
                        <a:lstStyle/>
                        <a:p>
                          <a:pPr algn="ct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oMath>
                          </a14:m>
                          <a:r>
                            <a:rPr lang="en-PH" dirty="0"/>
                            <a:t> (no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PH"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5495636"/>
                      </a:ext>
                    </a:extLst>
                  </a:tr>
                  <a:tr h="527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𝑇</m:t>
                                  </m:r>
                                </m:sup>
                              </m:sSup>
                            </m:oMath>
                          </a14:m>
                          <a:r>
                            <a:rPr lang="en-PH" dirty="0"/>
                            <a:t> (with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PH"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365845"/>
                      </a:ext>
                    </a:extLst>
                  </a:tr>
                </a:tbl>
              </a:graphicData>
            </a:graphic>
          </p:graphicFrame>
        </mc:Choice>
        <mc:Fallback xmlns="">
          <p:graphicFrame>
            <p:nvGraphicFramePr>
              <p:cNvPr id="4" name="Table 3">
                <a:extLst>
                  <a:ext uri="{FF2B5EF4-FFF2-40B4-BE49-F238E27FC236}">
                    <a16:creationId xmlns:a16="http://schemas.microsoft.com/office/drawing/2014/main" id="{BA19FACF-F794-48EB-9BE0-D25EF5494A82}"/>
                  </a:ext>
                </a:extLst>
              </p:cNvPr>
              <p:cNvGraphicFramePr>
                <a:graphicFrameLocks noGrp="1"/>
              </p:cNvGraphicFramePr>
              <p:nvPr>
                <p:extLst/>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4400">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204" r="-100611" b="-118000"/>
                          </a:stretch>
                        </a:blipFill>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797" r="-407" b="-118000"/>
                          </a:stretch>
                        </a:blipFill>
                      </a:tcPr>
                    </a:tc>
                    <a:extLst>
                      <a:ext uri="{0D108BD9-81ED-4DB2-BD59-A6C34878D82A}">
                        <a16:rowId xmlns:a16="http://schemas.microsoft.com/office/drawing/2014/main" val="1947437673"/>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72414" r="-200203" b="-103448"/>
                          </a:stretch>
                        </a:blipFill>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PH"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5495636"/>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72414" r="-200203" b="-3448"/>
                          </a:stretch>
                        </a:blipFill>
                      </a:tcPr>
                    </a:tc>
                    <a:tc>
                      <a:txBody>
                        <a:bodyPr/>
                        <a:lstStyle/>
                        <a:p>
                          <a:pPr algn="ctr"/>
                          <a:endParaRPr lang="en-PH"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365845"/>
                      </a:ext>
                    </a:extLst>
                  </a:tr>
                </a:tbl>
              </a:graphicData>
            </a:graphic>
          </p:graphicFrame>
        </mc:Fallback>
      </mc:AlternateContent>
    </p:spTree>
    <p:extLst>
      <p:ext uri="{BB962C8B-B14F-4D97-AF65-F5344CB8AC3E}">
        <p14:creationId xmlns:p14="http://schemas.microsoft.com/office/powerpoint/2010/main" val="39707903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29A1-E237-4168-8406-E64D7862172F}"/>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C04EB-52FC-4EE9-B35E-82D7C60F5BB0}"/>
                  </a:ext>
                </a:extLst>
              </p:cNvPr>
              <p:cNvSpPr>
                <a:spLocks noGrp="1"/>
              </p:cNvSpPr>
              <p:nvPr>
                <p:ph idx="1"/>
              </p:nvPr>
            </p:nvSpPr>
            <p:spPr/>
            <p:txBody>
              <a:bodyPr/>
              <a:lstStyle/>
              <a:p>
                <a:pPr>
                  <a:spcAft>
                    <a:spcPts val="600"/>
                  </a:spcAft>
                </a:pPr>
                <a:r>
                  <a:rPr lang="en-PH" dirty="0"/>
                  <a:t>In Impact Evaluation, we use data to </a:t>
                </a:r>
                <a:r>
                  <a:rPr lang="en-PH" i="1" dirty="0"/>
                  <a:t>estimate the counterfactual</a:t>
                </a:r>
              </a:p>
              <a:p>
                <a:pPr>
                  <a:spcAft>
                    <a:spcPts val="600"/>
                  </a:spcAft>
                </a:pPr>
                <a:r>
                  <a:rPr lang="en-PH" dirty="0"/>
                  <a:t>We construct a comparison group to estimate </a:t>
                </a:r>
                <a14:m>
                  <m:oMath xmlns:m="http://schemas.openxmlformats.org/officeDocument/2006/math">
                    <m:r>
                      <a:rPr lang="en-PH" i="1">
                        <a:latin typeface="Cambria Math" panose="02040503050406030204" pitchFamily="18" charset="0"/>
                      </a:rPr>
                      <m:t>𝐸</m:t>
                    </m:r>
                    <m:r>
                      <a:rPr lang="en-PH" i="1">
                        <a:latin typeface="Cambria Math" panose="02040503050406030204" pitchFamily="18" charset="0"/>
                      </a:rPr>
                      <m:t>[</m:t>
                    </m:r>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𝐶</m:t>
                        </m:r>
                      </m:sup>
                    </m:sSup>
                    <m:r>
                      <a:rPr lang="en-PH" i="1">
                        <a:latin typeface="Cambria Math" panose="02040503050406030204" pitchFamily="18" charset="0"/>
                      </a:rPr>
                      <m:t>|</m:t>
                    </m:r>
                    <m:r>
                      <a:rPr lang="en-PH" i="1">
                        <a:latin typeface="Cambria Math" panose="02040503050406030204" pitchFamily="18" charset="0"/>
                      </a:rPr>
                      <m:t>𝑇</m:t>
                    </m:r>
                    <m:r>
                      <a:rPr lang="en-PH" i="1">
                        <a:latin typeface="Cambria Math" panose="02040503050406030204" pitchFamily="18" charset="0"/>
                      </a:rPr>
                      <m:t>=1]</m:t>
                    </m:r>
                  </m:oMath>
                </a14:m>
                <a:r>
                  <a:rPr lang="en-PH" dirty="0"/>
                  <a:t> </a:t>
                </a:r>
              </a:p>
              <a:p>
                <a:pPr>
                  <a:spcAft>
                    <a:spcPts val="600"/>
                  </a:spcAft>
                </a:pPr>
                <a:r>
                  <a:rPr lang="en-PH" dirty="0"/>
                  <a:t>Say we get </a:t>
                </a:r>
                <a14:m>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𝐶</m:t>
                            </m:r>
                          </m:sup>
                        </m:sSup>
                      </m:e>
                      <m:e>
                        <m:r>
                          <a:rPr lang="en-PH" i="1">
                            <a:latin typeface="Cambria Math" panose="02040503050406030204" pitchFamily="18" charset="0"/>
                          </a:rPr>
                          <m:t>𝑇</m:t>
                        </m:r>
                        <m:r>
                          <a:rPr lang="en-PH" i="1">
                            <a:latin typeface="Cambria Math" panose="02040503050406030204" pitchFamily="18" charset="0"/>
                          </a:rPr>
                          <m:t>=1</m:t>
                        </m:r>
                      </m:e>
                    </m:d>
                    <m:r>
                      <a:rPr lang="en-PH" b="0" i="1" smtClean="0">
                        <a:latin typeface="Cambria Math" panose="02040503050406030204" pitchFamily="18" charset="0"/>
                      </a:rPr>
                      <m:t>=70,000</m:t>
                    </m:r>
                  </m:oMath>
                </a14:m>
                <a:endParaRPr lang="en-PH" dirty="0"/>
              </a:p>
              <a:p>
                <a:pPr>
                  <a:spcAft>
                    <a:spcPts val="600"/>
                  </a:spcAft>
                </a:pPr>
                <a:r>
                  <a:rPr lang="en-PH" dirty="0"/>
                  <a:t>The average treatment effect on the treated (ATT or TOT) is then:</a:t>
                </a:r>
              </a:p>
              <a:p>
                <a:pPr marL="0" indent="0">
                  <a:spcAft>
                    <a:spcPts val="600"/>
                  </a:spcAft>
                  <a:buNone/>
                </a:pPr>
                <a14:m>
                  <m:oMathPara xmlns:m="http://schemas.openxmlformats.org/officeDocument/2006/math">
                    <m:oMathParaPr>
                      <m:jc m:val="centerGroup"/>
                    </m:oMathParaPr>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e>
                        <m:e>
                          <m:r>
                            <a:rPr lang="en-PH" i="1">
                              <a:latin typeface="Cambria Math" panose="02040503050406030204" pitchFamily="18" charset="0"/>
                            </a:rPr>
                            <m:t>𝑇</m:t>
                          </m:r>
                          <m:r>
                            <a:rPr lang="en-PH" i="1">
                              <a:latin typeface="Cambria Math" panose="02040503050406030204" pitchFamily="18" charset="0"/>
                            </a:rPr>
                            <m:t>=1</m:t>
                          </m:r>
                        </m:e>
                      </m:d>
                      <m:r>
                        <a:rPr lang="en-PH" b="0" i="1" smtClean="0">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𝐶</m:t>
                              </m:r>
                            </m:sup>
                          </m:sSup>
                        </m:e>
                        <m:e>
                          <m:r>
                            <a:rPr lang="en-PH" i="1">
                              <a:latin typeface="Cambria Math" panose="02040503050406030204" pitchFamily="18" charset="0"/>
                            </a:rPr>
                            <m:t>𝑇</m:t>
                          </m:r>
                          <m:r>
                            <a:rPr lang="en-PH" i="1">
                              <a:latin typeface="Cambria Math" panose="02040503050406030204" pitchFamily="18" charset="0"/>
                            </a:rPr>
                            <m:t>=1</m:t>
                          </m:r>
                        </m:e>
                      </m:d>
                      <m:r>
                        <a:rPr lang="en-PH" b="0" i="1" smtClean="0">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r>
                            <a:rPr lang="en-PH" b="0" i="1" smtClean="0">
                              <a:latin typeface="Cambria Math" panose="02040503050406030204" pitchFamily="18" charset="0"/>
                            </a:rPr>
                            <m:t>−</m:t>
                          </m:r>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e>
                        <m:e>
                          <m:r>
                            <a:rPr lang="en-PH" i="1">
                              <a:latin typeface="Cambria Math" panose="02040503050406030204" pitchFamily="18" charset="0"/>
                            </a:rPr>
                            <m:t>𝑇</m:t>
                          </m:r>
                          <m:r>
                            <a:rPr lang="en-PH" i="1">
                              <a:latin typeface="Cambria Math" panose="02040503050406030204" pitchFamily="18" charset="0"/>
                            </a:rPr>
                            <m:t>=1</m:t>
                          </m:r>
                        </m:e>
                      </m:d>
                      <m:r>
                        <a:rPr lang="en-PH" b="0" i="1" smtClean="0">
                          <a:latin typeface="Cambria Math" panose="02040503050406030204" pitchFamily="18" charset="0"/>
                        </a:rPr>
                        <m:t>=30,000</m:t>
                      </m:r>
                    </m:oMath>
                  </m:oMathPara>
                </a14:m>
                <a:endParaRPr lang="en-PH" dirty="0"/>
              </a:p>
            </p:txBody>
          </p:sp>
        </mc:Choice>
        <mc:Fallback xmlns="">
          <p:sp>
            <p:nvSpPr>
              <p:cNvPr id="3" name="Content Placeholder 2">
                <a:extLst>
                  <a:ext uri="{FF2B5EF4-FFF2-40B4-BE49-F238E27FC236}">
                    <a16:creationId xmlns:a16="http://schemas.microsoft.com/office/drawing/2014/main" id="{074C04EB-52FC-4EE9-B35E-82D7C60F5B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8CF581E-E425-4932-860F-03EADD34863E}"/>
                  </a:ext>
                </a:extLst>
              </p:cNvPr>
              <p:cNvGraphicFramePr>
                <a:graphicFrameLocks noGrp="1"/>
              </p:cNvGraphicFramePr>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0169">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=0</m:t>
                                </m:r>
                              </m:oMath>
                            </m:oMathPara>
                          </a14:m>
                          <a:endParaRPr lang="en-PH" dirty="0"/>
                        </a:p>
                        <a:p>
                          <a:pPr algn="ctr"/>
                          <a:r>
                            <a:rPr lang="en-PH" dirty="0"/>
                            <a:t>(Control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=1</m:t>
                                </m:r>
                              </m:oMath>
                            </m:oMathPara>
                          </a14:m>
                          <a:endParaRPr lang="en-PH" dirty="0"/>
                        </a:p>
                        <a:p>
                          <a:pPr algn="ctr"/>
                          <a:r>
                            <a:rPr lang="en-PH" dirty="0"/>
                            <a:t>(Treatment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437673"/>
                      </a:ext>
                    </a:extLst>
                  </a:tr>
                  <a:tr h="527320">
                    <a:tc>
                      <a:txBody>
                        <a:bodyPr/>
                        <a:lstStyle/>
                        <a:p>
                          <a:pPr algn="ct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oMath>
                          </a14:m>
                          <a:r>
                            <a:rPr lang="en-PH" dirty="0"/>
                            <a:t> (no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865495636"/>
                      </a:ext>
                    </a:extLst>
                  </a:tr>
                  <a:tr h="527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𝑇</m:t>
                                  </m:r>
                                </m:sup>
                              </m:sSup>
                            </m:oMath>
                          </a14:m>
                          <a:r>
                            <a:rPr lang="en-PH" dirty="0"/>
                            <a:t> (with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PH"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62365845"/>
                      </a:ext>
                    </a:extLst>
                  </a:tr>
                </a:tbl>
              </a:graphicData>
            </a:graphic>
          </p:graphicFrame>
        </mc:Choice>
        <mc:Fallback xmlns="">
          <p:graphicFrame>
            <p:nvGraphicFramePr>
              <p:cNvPr id="5" name="Table 4">
                <a:extLst>
                  <a:ext uri="{FF2B5EF4-FFF2-40B4-BE49-F238E27FC236}">
                    <a16:creationId xmlns:a16="http://schemas.microsoft.com/office/drawing/2014/main" id="{48CF581E-E425-4932-860F-03EADD34863E}"/>
                  </a:ext>
                </a:extLst>
              </p:cNvPr>
              <p:cNvGraphicFramePr>
                <a:graphicFrameLocks noGrp="1"/>
              </p:cNvGraphicFramePr>
              <p:nvPr>
                <p:extLst/>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4400">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204" r="-100611" b="-118000"/>
                          </a:stretch>
                        </a:blipFill>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797" r="-407" b="-118000"/>
                          </a:stretch>
                        </a:blipFill>
                      </a:tcPr>
                    </a:tc>
                    <a:extLst>
                      <a:ext uri="{0D108BD9-81ED-4DB2-BD59-A6C34878D82A}">
                        <a16:rowId xmlns:a16="http://schemas.microsoft.com/office/drawing/2014/main" val="1947437673"/>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72414" r="-200203" b="-103448"/>
                          </a:stretch>
                        </a:blipFill>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865495636"/>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72414" r="-200203" b="-3448"/>
                          </a:stretch>
                        </a:blipFill>
                      </a:tcPr>
                    </a:tc>
                    <a:tc>
                      <a:txBody>
                        <a:bodyPr/>
                        <a:lstStyle/>
                        <a:p>
                          <a:pPr algn="ctr"/>
                          <a:endParaRPr lang="en-PH"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62365845"/>
                      </a:ext>
                    </a:extLst>
                  </a:tr>
                </a:tbl>
              </a:graphicData>
            </a:graphic>
          </p:graphicFrame>
        </mc:Fallback>
      </mc:AlternateContent>
    </p:spTree>
    <p:extLst>
      <p:ext uri="{BB962C8B-B14F-4D97-AF65-F5344CB8AC3E}">
        <p14:creationId xmlns:p14="http://schemas.microsoft.com/office/powerpoint/2010/main" val="32635367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29A1-E237-4168-8406-E64D7862172F}"/>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C04EB-52FC-4EE9-B35E-82D7C60F5BB0}"/>
                  </a:ext>
                </a:extLst>
              </p:cNvPr>
              <p:cNvSpPr>
                <a:spLocks noGrp="1"/>
              </p:cNvSpPr>
              <p:nvPr>
                <p:ph idx="1"/>
              </p:nvPr>
            </p:nvSpPr>
            <p:spPr/>
            <p:txBody>
              <a:bodyPr/>
              <a:lstStyle/>
              <a:p>
                <a:pPr>
                  <a:spcAft>
                    <a:spcPts val="600"/>
                  </a:spcAft>
                </a:pPr>
                <a:r>
                  <a:rPr lang="en-PH" dirty="0"/>
                  <a:t>In Impact Evaluation, we use data to </a:t>
                </a:r>
                <a:r>
                  <a:rPr lang="en-PH" i="1" dirty="0"/>
                  <a:t>estimate the counterfactual</a:t>
                </a:r>
              </a:p>
              <a:p>
                <a:pPr>
                  <a:spcAft>
                    <a:spcPts val="600"/>
                  </a:spcAft>
                </a:pPr>
                <a:r>
                  <a:rPr lang="en-PH" dirty="0"/>
                  <a:t>We can also construct a comparison group to estimate </a:t>
                </a:r>
                <a14:m>
                  <m:oMath xmlns:m="http://schemas.openxmlformats.org/officeDocument/2006/math">
                    <m:r>
                      <a:rPr lang="en-PH" i="1">
                        <a:latin typeface="Cambria Math" panose="02040503050406030204" pitchFamily="18" charset="0"/>
                      </a:rPr>
                      <m:t>𝐸</m:t>
                    </m:r>
                    <m:r>
                      <a:rPr lang="en-PH" i="1">
                        <a:latin typeface="Cambria Math" panose="02040503050406030204" pitchFamily="18" charset="0"/>
                      </a:rPr>
                      <m:t>[</m:t>
                    </m:r>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𝑇</m:t>
                        </m:r>
                      </m:sup>
                    </m:sSup>
                    <m:r>
                      <a:rPr lang="en-PH" i="1">
                        <a:latin typeface="Cambria Math" panose="02040503050406030204" pitchFamily="18" charset="0"/>
                      </a:rPr>
                      <m:t>|</m:t>
                    </m:r>
                    <m:r>
                      <a:rPr lang="en-PH" i="1">
                        <a:latin typeface="Cambria Math" panose="02040503050406030204" pitchFamily="18" charset="0"/>
                      </a:rPr>
                      <m:t>𝑇</m:t>
                    </m:r>
                    <m:r>
                      <a:rPr lang="en-PH" i="1">
                        <a:latin typeface="Cambria Math" panose="02040503050406030204" pitchFamily="18" charset="0"/>
                      </a:rPr>
                      <m:t>=0]</m:t>
                    </m:r>
                  </m:oMath>
                </a14:m>
                <a:r>
                  <a:rPr lang="en-PH" dirty="0"/>
                  <a:t> </a:t>
                </a:r>
              </a:p>
              <a:p>
                <a:pPr>
                  <a:spcAft>
                    <a:spcPts val="600"/>
                  </a:spcAft>
                </a:pPr>
                <a:r>
                  <a:rPr lang="en-PH" dirty="0"/>
                  <a:t>Say we get </a:t>
                </a:r>
                <a14:m>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𝑇</m:t>
                            </m:r>
                          </m:sup>
                        </m:sSup>
                      </m:e>
                      <m:e>
                        <m:r>
                          <a:rPr lang="en-PH" i="1">
                            <a:latin typeface="Cambria Math" panose="02040503050406030204" pitchFamily="18" charset="0"/>
                          </a:rPr>
                          <m:t>𝑇</m:t>
                        </m:r>
                        <m:r>
                          <a:rPr lang="en-PH" i="1">
                            <a:latin typeface="Cambria Math" panose="02040503050406030204" pitchFamily="18" charset="0"/>
                          </a:rPr>
                          <m:t>=0</m:t>
                        </m:r>
                      </m:e>
                    </m:d>
                    <m:r>
                      <a:rPr lang="en-PH" b="0" i="1" smtClean="0">
                        <a:latin typeface="Cambria Math" panose="02040503050406030204" pitchFamily="18" charset="0"/>
                      </a:rPr>
                      <m:t>=70,000</m:t>
                    </m:r>
                  </m:oMath>
                </a14:m>
                <a:endParaRPr lang="en-PH" dirty="0"/>
              </a:p>
              <a:p>
                <a:pPr>
                  <a:spcAft>
                    <a:spcPts val="600"/>
                  </a:spcAft>
                </a:pPr>
                <a:r>
                  <a:rPr lang="en-PH" dirty="0"/>
                  <a:t>The average treatment effect on the untreated (ATU) is then:</a:t>
                </a:r>
              </a:p>
              <a:p>
                <a:pPr marL="0" indent="0">
                  <a:spcAft>
                    <a:spcPts val="600"/>
                  </a:spcAft>
                  <a:buNone/>
                </a:pPr>
                <a14:m>
                  <m:oMathPara xmlns:m="http://schemas.openxmlformats.org/officeDocument/2006/math">
                    <m:oMathParaPr>
                      <m:jc m:val="centerGroup"/>
                    </m:oMathParaPr>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e>
                        <m:e>
                          <m:r>
                            <a:rPr lang="en-PH" i="1">
                              <a:latin typeface="Cambria Math" panose="02040503050406030204" pitchFamily="18" charset="0"/>
                            </a:rPr>
                            <m:t>𝑇</m:t>
                          </m:r>
                          <m:r>
                            <a:rPr lang="en-PH" i="1">
                              <a:latin typeface="Cambria Math" panose="02040503050406030204" pitchFamily="18" charset="0"/>
                            </a:rPr>
                            <m:t>=0</m:t>
                          </m:r>
                        </m:e>
                      </m:d>
                      <m:r>
                        <a:rPr lang="en-PH" b="0" i="1" smtClean="0">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𝐶</m:t>
                              </m:r>
                            </m:sup>
                          </m:sSup>
                        </m:e>
                        <m:e>
                          <m:r>
                            <a:rPr lang="en-PH" i="1">
                              <a:latin typeface="Cambria Math" panose="02040503050406030204" pitchFamily="18" charset="0"/>
                            </a:rPr>
                            <m:t>𝑇</m:t>
                          </m:r>
                          <m:r>
                            <a:rPr lang="en-PH" i="1">
                              <a:latin typeface="Cambria Math" panose="02040503050406030204" pitchFamily="18" charset="0"/>
                            </a:rPr>
                            <m:t>=0</m:t>
                          </m:r>
                        </m:e>
                      </m:d>
                      <m:r>
                        <a:rPr lang="en-PH" b="0" i="1" smtClean="0">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r>
                            <a:rPr lang="en-PH" b="0" i="1" smtClean="0">
                              <a:latin typeface="Cambria Math" panose="02040503050406030204" pitchFamily="18" charset="0"/>
                            </a:rPr>
                            <m:t>−</m:t>
                          </m:r>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e>
                        <m:e>
                          <m:r>
                            <a:rPr lang="en-PH" i="1">
                              <a:latin typeface="Cambria Math" panose="02040503050406030204" pitchFamily="18" charset="0"/>
                            </a:rPr>
                            <m:t>𝑇</m:t>
                          </m:r>
                          <m:r>
                            <a:rPr lang="en-PH" i="1">
                              <a:latin typeface="Cambria Math" panose="02040503050406030204" pitchFamily="18" charset="0"/>
                            </a:rPr>
                            <m:t>=0</m:t>
                          </m:r>
                        </m:e>
                      </m:d>
                      <m:r>
                        <a:rPr lang="en-PH" b="0" i="1" smtClean="0">
                          <a:latin typeface="Cambria Math" panose="02040503050406030204" pitchFamily="18" charset="0"/>
                        </a:rPr>
                        <m:t>=20,000</m:t>
                      </m:r>
                    </m:oMath>
                  </m:oMathPara>
                </a14:m>
                <a:endParaRPr lang="en-PH" dirty="0"/>
              </a:p>
            </p:txBody>
          </p:sp>
        </mc:Choice>
        <mc:Fallback xmlns="">
          <p:sp>
            <p:nvSpPr>
              <p:cNvPr id="3" name="Content Placeholder 2">
                <a:extLst>
                  <a:ext uri="{FF2B5EF4-FFF2-40B4-BE49-F238E27FC236}">
                    <a16:creationId xmlns:a16="http://schemas.microsoft.com/office/drawing/2014/main" id="{074C04EB-52FC-4EE9-B35E-82D7C60F5B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40D5BEA-BE99-4AE8-9694-E20E1A9C4A80}"/>
                  </a:ext>
                </a:extLst>
              </p:cNvPr>
              <p:cNvGraphicFramePr>
                <a:graphicFrameLocks noGrp="1"/>
              </p:cNvGraphicFramePr>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0169">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=0</m:t>
                                </m:r>
                              </m:oMath>
                            </m:oMathPara>
                          </a14:m>
                          <a:endParaRPr lang="en-PH" dirty="0"/>
                        </a:p>
                        <a:p>
                          <a:pPr algn="ctr"/>
                          <a:r>
                            <a:rPr lang="en-PH" dirty="0"/>
                            <a:t>(Control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=1</m:t>
                                </m:r>
                              </m:oMath>
                            </m:oMathPara>
                          </a14:m>
                          <a:endParaRPr lang="en-PH" dirty="0"/>
                        </a:p>
                        <a:p>
                          <a:pPr algn="ctr"/>
                          <a:r>
                            <a:rPr lang="en-PH" dirty="0"/>
                            <a:t>(Treatment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437673"/>
                      </a:ext>
                    </a:extLst>
                  </a:tr>
                  <a:tr h="527320">
                    <a:tc>
                      <a:txBody>
                        <a:bodyPr/>
                        <a:lstStyle/>
                        <a:p>
                          <a:pPr algn="ct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oMath>
                          </a14:m>
                          <a:r>
                            <a:rPr lang="en-PH" dirty="0"/>
                            <a:t> (no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PH"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5495636"/>
                      </a:ext>
                    </a:extLst>
                  </a:tr>
                  <a:tr h="527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𝑇</m:t>
                                  </m:r>
                                </m:sup>
                              </m:sSup>
                            </m:oMath>
                          </a14:m>
                          <a:r>
                            <a:rPr lang="en-PH" dirty="0"/>
                            <a:t> (with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365845"/>
                      </a:ext>
                    </a:extLst>
                  </a:tr>
                </a:tbl>
              </a:graphicData>
            </a:graphic>
          </p:graphicFrame>
        </mc:Choice>
        <mc:Fallback xmlns="">
          <p:graphicFrame>
            <p:nvGraphicFramePr>
              <p:cNvPr id="5" name="Table 4">
                <a:extLst>
                  <a:ext uri="{FF2B5EF4-FFF2-40B4-BE49-F238E27FC236}">
                    <a16:creationId xmlns:a16="http://schemas.microsoft.com/office/drawing/2014/main" id="{D40D5BEA-BE99-4AE8-9694-E20E1A9C4A80}"/>
                  </a:ext>
                </a:extLst>
              </p:cNvPr>
              <p:cNvGraphicFramePr>
                <a:graphicFrameLocks noGrp="1"/>
              </p:cNvGraphicFramePr>
              <p:nvPr>
                <p:extLst/>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4400">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204" r="-100611" b="-118000"/>
                          </a:stretch>
                        </a:blipFill>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797" r="-407" b="-118000"/>
                          </a:stretch>
                        </a:blipFill>
                      </a:tcPr>
                    </a:tc>
                    <a:extLst>
                      <a:ext uri="{0D108BD9-81ED-4DB2-BD59-A6C34878D82A}">
                        <a16:rowId xmlns:a16="http://schemas.microsoft.com/office/drawing/2014/main" val="1947437673"/>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72414" r="-200203" b="-103448"/>
                          </a:stretch>
                        </a:blipFill>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endParaRPr lang="en-PH"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5495636"/>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72414" r="-200203" b="-344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365845"/>
                      </a:ext>
                    </a:extLst>
                  </a:tr>
                </a:tbl>
              </a:graphicData>
            </a:graphic>
          </p:graphicFrame>
        </mc:Fallback>
      </mc:AlternateContent>
    </p:spTree>
    <p:extLst>
      <p:ext uri="{BB962C8B-B14F-4D97-AF65-F5344CB8AC3E}">
        <p14:creationId xmlns:p14="http://schemas.microsoft.com/office/powerpoint/2010/main" val="35575969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29A1-E237-4168-8406-E64D7862172F}"/>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4C04EB-52FC-4EE9-B35E-82D7C60F5BB0}"/>
                  </a:ext>
                </a:extLst>
              </p:cNvPr>
              <p:cNvSpPr>
                <a:spLocks noGrp="1"/>
              </p:cNvSpPr>
              <p:nvPr>
                <p:ph idx="1"/>
              </p:nvPr>
            </p:nvSpPr>
            <p:spPr/>
            <p:txBody>
              <a:bodyPr/>
              <a:lstStyle/>
              <a:p>
                <a:pPr>
                  <a:spcAft>
                    <a:spcPts val="600"/>
                  </a:spcAft>
                </a:pPr>
                <a:r>
                  <a:rPr lang="en-PH" dirty="0"/>
                  <a:t>In Impact Evaluation, we use data to </a:t>
                </a:r>
                <a:r>
                  <a:rPr lang="en-PH" i="1" dirty="0"/>
                  <a:t>estimate the counterfactual</a:t>
                </a:r>
              </a:p>
              <a:p>
                <a:pPr>
                  <a:spcAft>
                    <a:spcPts val="600"/>
                  </a:spcAft>
                </a:pPr>
                <a:r>
                  <a:rPr lang="en-PH" dirty="0"/>
                  <a:t>Combining the counterfactuals, we can get </a:t>
                </a:r>
                <a14:m>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i="1">
                                <a:latin typeface="Cambria Math" panose="02040503050406030204" pitchFamily="18" charset="0"/>
                              </a:rPr>
                              <m:t>𝑇</m:t>
                            </m:r>
                          </m:sup>
                        </m:sSup>
                      </m:e>
                    </m:d>
                    <m:r>
                      <a:rPr lang="en-PH" b="0" i="1" smtClean="0">
                        <a:latin typeface="Cambria Math" panose="02040503050406030204" pitchFamily="18" charset="0"/>
                      </a:rPr>
                      <m:t>=85,000</m:t>
                    </m:r>
                  </m:oMath>
                </a14:m>
                <a:r>
                  <a:rPr lang="en-PH" dirty="0"/>
                  <a:t> and </a:t>
                </a:r>
                <a14:m>
                  <m:oMath xmlns:m="http://schemas.openxmlformats.org/officeDocument/2006/math">
                    <m:r>
                      <a:rPr lang="en-PH" i="1">
                        <a:latin typeface="Cambria Math" panose="02040503050406030204" pitchFamily="18" charset="0"/>
                      </a:rPr>
                      <m:t>𝐸</m:t>
                    </m:r>
                    <m:d>
                      <m:dPr>
                        <m:begChr m:val="["/>
                        <m:endChr m:val="]"/>
                        <m:ctrlPr>
                          <a:rPr lang="en-PH" i="1">
                            <a:latin typeface="Cambria Math" panose="02040503050406030204" pitchFamily="18" charset="0"/>
                          </a:rPr>
                        </m:ctrlPr>
                      </m:dPr>
                      <m:e>
                        <m:sSup>
                          <m:sSupPr>
                            <m:ctrlPr>
                              <a:rPr lang="en-PH" i="1">
                                <a:latin typeface="Cambria Math" panose="02040503050406030204" pitchFamily="18" charset="0"/>
                              </a:rPr>
                            </m:ctrlPr>
                          </m:sSupPr>
                          <m:e>
                            <m:r>
                              <a:rPr lang="en-PH" i="1">
                                <a:latin typeface="Cambria Math" panose="02040503050406030204" pitchFamily="18" charset="0"/>
                              </a:rPr>
                              <m:t>𝑌</m:t>
                            </m:r>
                          </m:e>
                          <m:sup>
                            <m:r>
                              <a:rPr lang="en-PH" b="0" i="1" smtClean="0">
                                <a:latin typeface="Cambria Math" panose="02040503050406030204" pitchFamily="18" charset="0"/>
                              </a:rPr>
                              <m:t>𝐶</m:t>
                            </m:r>
                          </m:sup>
                        </m:sSup>
                      </m:e>
                    </m:d>
                    <m:r>
                      <a:rPr lang="en-PH" b="0" i="1" smtClean="0">
                        <a:latin typeface="Cambria Math" panose="02040503050406030204" pitchFamily="18" charset="0"/>
                      </a:rPr>
                      <m:t>=60,000</m:t>
                    </m:r>
                  </m:oMath>
                </a14:m>
                <a:endParaRPr lang="en-PH" dirty="0"/>
              </a:p>
              <a:p>
                <a:pPr>
                  <a:spcAft>
                    <a:spcPts val="600"/>
                  </a:spcAft>
                </a:pPr>
                <a:r>
                  <a:rPr lang="en-PH" dirty="0"/>
                  <a:t>The average treatment effect (ATE) is then:</a:t>
                </a:r>
              </a:p>
              <a:p>
                <a:pPr marL="0" indent="0">
                  <a:spcAft>
                    <a:spcPts val="600"/>
                  </a:spcAft>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𝑇</m:t>
                              </m:r>
                            </m:sup>
                          </m:sSup>
                        </m:e>
                      </m:d>
                      <m:r>
                        <a:rPr lang="en-PH" b="0" i="1" smtClean="0">
                          <a:latin typeface="Cambria Math" panose="02040503050406030204" pitchFamily="18" charset="0"/>
                        </a:rPr>
                        <m:t>−</m:t>
                      </m:r>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e>
                      </m:d>
                      <m:r>
                        <a:rPr lang="en-PH" b="0" i="1" smtClean="0">
                          <a:latin typeface="Cambria Math" panose="02040503050406030204" pitchFamily="18" charset="0"/>
                        </a:rPr>
                        <m:t>= </m:t>
                      </m:r>
                      <m:r>
                        <a:rPr lang="en-PH" i="1">
                          <a:latin typeface="Cambria Math" panose="02040503050406030204" pitchFamily="18" charset="0"/>
                        </a:rPr>
                        <m:t>𝐸</m:t>
                      </m:r>
                      <m:r>
                        <a:rPr lang="en-PH" b="0" i="1" smtClean="0">
                          <a:latin typeface="Cambria Math" panose="02040503050406030204" pitchFamily="18" charset="0"/>
                        </a:rPr>
                        <m:t>[</m:t>
                      </m:r>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𝑇</m:t>
                          </m:r>
                        </m:sup>
                      </m:sSup>
                      <m:r>
                        <a:rPr lang="en-PH" b="0" i="1" smtClean="0">
                          <a:latin typeface="Cambria Math" panose="02040503050406030204" pitchFamily="18" charset="0"/>
                        </a:rPr>
                        <m:t>−</m:t>
                      </m:r>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r>
                        <a:rPr lang="en-PH" b="0" i="1" smtClean="0">
                          <a:latin typeface="Cambria Math" panose="02040503050406030204" pitchFamily="18" charset="0"/>
                        </a:rPr>
                        <m:t>]=25,000</m:t>
                      </m:r>
                    </m:oMath>
                  </m:oMathPara>
                </a14:m>
                <a:endParaRPr lang="en-PH" dirty="0"/>
              </a:p>
            </p:txBody>
          </p:sp>
        </mc:Choice>
        <mc:Fallback xmlns="">
          <p:sp>
            <p:nvSpPr>
              <p:cNvPr id="3" name="Content Placeholder 2">
                <a:extLst>
                  <a:ext uri="{FF2B5EF4-FFF2-40B4-BE49-F238E27FC236}">
                    <a16:creationId xmlns:a16="http://schemas.microsoft.com/office/drawing/2014/main" id="{074C04EB-52FC-4EE9-B35E-82D7C60F5BB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995DAB8-0F21-417E-8649-4B3B27A91B6B}"/>
                  </a:ext>
                </a:extLst>
              </p:cNvPr>
              <p:cNvGraphicFramePr>
                <a:graphicFrameLocks noGrp="1"/>
              </p:cNvGraphicFramePr>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0169">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=0</m:t>
                                </m:r>
                              </m:oMath>
                            </m:oMathPara>
                          </a14:m>
                          <a:endParaRPr lang="en-PH" dirty="0"/>
                        </a:p>
                        <a:p>
                          <a:pPr algn="ctr"/>
                          <a:r>
                            <a:rPr lang="en-PH" dirty="0"/>
                            <a:t>(Control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PH" dirty="0"/>
                        </a:p>
                        <a:p>
                          <a:pPr algn="ctr"/>
                          <a14:m>
                            <m:oMathPara xmlns:m="http://schemas.openxmlformats.org/officeDocument/2006/math">
                              <m:oMathParaPr>
                                <m:jc m:val="centerGroup"/>
                              </m:oMathParaPr>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=1</m:t>
                                </m:r>
                              </m:oMath>
                            </m:oMathPara>
                          </a14:m>
                          <a:endParaRPr lang="en-PH" dirty="0"/>
                        </a:p>
                        <a:p>
                          <a:pPr algn="ctr"/>
                          <a:r>
                            <a:rPr lang="en-PH" dirty="0"/>
                            <a:t>(Treatment Group)</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437673"/>
                      </a:ext>
                    </a:extLst>
                  </a:tr>
                  <a:tr h="527320">
                    <a:tc>
                      <a:txBody>
                        <a:bodyPr/>
                        <a:lstStyle/>
                        <a:p>
                          <a:pPr algn="ct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𝐶</m:t>
                                  </m:r>
                                </m:sup>
                              </m:sSup>
                            </m:oMath>
                          </a14:m>
                          <a:r>
                            <a:rPr lang="en-PH" dirty="0"/>
                            <a:t> (no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65495636"/>
                      </a:ext>
                    </a:extLst>
                  </a:tr>
                  <a:tr h="527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𝑌</m:t>
                                  </m:r>
                                </m:e>
                                <m:sup>
                                  <m:r>
                                    <a:rPr lang="en-PH" b="0" i="1" smtClean="0">
                                      <a:latin typeface="Cambria Math" panose="02040503050406030204" pitchFamily="18" charset="0"/>
                                    </a:rPr>
                                    <m:t>𝑇</m:t>
                                  </m:r>
                                </m:sup>
                              </m:sSup>
                            </m:oMath>
                          </a14:m>
                          <a:r>
                            <a:rPr lang="en-PH" dirty="0"/>
                            <a:t> (with college degree)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62365845"/>
                      </a:ext>
                    </a:extLst>
                  </a:tr>
                </a:tbl>
              </a:graphicData>
            </a:graphic>
          </p:graphicFrame>
        </mc:Choice>
        <mc:Fallback xmlns="">
          <p:graphicFrame>
            <p:nvGraphicFramePr>
              <p:cNvPr id="5" name="Table 4">
                <a:extLst>
                  <a:ext uri="{FF2B5EF4-FFF2-40B4-BE49-F238E27FC236}">
                    <a16:creationId xmlns:a16="http://schemas.microsoft.com/office/drawing/2014/main" id="{E995DAB8-0F21-417E-8649-4B3B27A91B6B}"/>
                  </a:ext>
                </a:extLst>
              </p:cNvPr>
              <p:cNvGraphicFramePr>
                <a:graphicFrameLocks noGrp="1"/>
              </p:cNvGraphicFramePr>
              <p:nvPr>
                <p:extLst/>
              </p:nvPr>
            </p:nvGraphicFramePr>
            <p:xfrm>
              <a:off x="1115037" y="4431556"/>
              <a:ext cx="8985309" cy="1969040"/>
            </p:xfrm>
            <a:graphic>
              <a:graphicData uri="http://schemas.openxmlformats.org/drawingml/2006/table">
                <a:tbl>
                  <a:tblPr firstRow="1" bandRow="1">
                    <a:tableStyleId>{5940675A-B579-460E-94D1-54222C63F5DA}</a:tableStyleId>
                  </a:tblPr>
                  <a:tblGrid>
                    <a:gridCol w="2995103">
                      <a:extLst>
                        <a:ext uri="{9D8B030D-6E8A-4147-A177-3AD203B41FA5}">
                          <a16:colId xmlns:a16="http://schemas.microsoft.com/office/drawing/2014/main" val="1037241976"/>
                        </a:ext>
                      </a:extLst>
                    </a:gridCol>
                    <a:gridCol w="2995103">
                      <a:extLst>
                        <a:ext uri="{9D8B030D-6E8A-4147-A177-3AD203B41FA5}">
                          <a16:colId xmlns:a16="http://schemas.microsoft.com/office/drawing/2014/main" val="1930130867"/>
                        </a:ext>
                      </a:extLst>
                    </a:gridCol>
                    <a:gridCol w="2995103">
                      <a:extLst>
                        <a:ext uri="{9D8B030D-6E8A-4147-A177-3AD203B41FA5}">
                          <a16:colId xmlns:a16="http://schemas.microsoft.com/office/drawing/2014/main" val="794909186"/>
                        </a:ext>
                      </a:extLst>
                    </a:gridCol>
                  </a:tblGrid>
                  <a:tr h="914400">
                    <a:tc>
                      <a:txBody>
                        <a:bodyPr/>
                        <a:lstStyle/>
                        <a:p>
                          <a:pPr algn="ctr"/>
                          <a:endParaRPr lang="en-PH"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204" r="-100611" b="-118000"/>
                          </a:stretch>
                        </a:blipFill>
                      </a:tcPr>
                    </a:tc>
                    <a:tc>
                      <a:txBody>
                        <a:bodyPr/>
                        <a:lstStyle/>
                        <a:p>
                          <a:endParaRPr lang="en-US"/>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797" r="-407" b="-118000"/>
                          </a:stretch>
                        </a:blipFill>
                      </a:tcPr>
                    </a:tc>
                    <a:extLst>
                      <a:ext uri="{0D108BD9-81ED-4DB2-BD59-A6C34878D82A}">
                        <a16:rowId xmlns:a16="http://schemas.microsoft.com/office/drawing/2014/main" val="1947437673"/>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72414" r="-200203" b="-103448"/>
                          </a:stretch>
                        </a:blipFill>
                      </a:tcPr>
                    </a:tc>
                    <a:tc>
                      <a:txBody>
                        <a:bodyPr/>
                        <a:lstStyle/>
                        <a:p>
                          <a:pPr algn="ctr"/>
                          <a:r>
                            <a:rPr lang="en-PH" dirty="0"/>
                            <a:t>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865495636"/>
                      </a:ext>
                    </a:extLst>
                  </a:tr>
                  <a:tr h="5273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272414" r="-200203" b="-344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solidFill>
                                <a:srgbClr val="FF0000"/>
                              </a:solidFill>
                            </a:rPr>
                            <a:t>70,000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PH" dirty="0"/>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262365845"/>
                      </a:ext>
                    </a:extLst>
                  </a:tr>
                </a:tbl>
              </a:graphicData>
            </a:graphic>
          </p:graphicFrame>
        </mc:Fallback>
      </mc:AlternateContent>
    </p:spTree>
    <p:extLst>
      <p:ext uri="{BB962C8B-B14F-4D97-AF65-F5344CB8AC3E}">
        <p14:creationId xmlns:p14="http://schemas.microsoft.com/office/powerpoint/2010/main" val="6479343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6E91A-3238-4787-B022-E658C1467A9A}"/>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CBD05-FE4F-4014-8E5F-C5E41977CFA8}"/>
                  </a:ext>
                </a:extLst>
              </p:cNvPr>
              <p:cNvSpPr>
                <a:spLocks noGrp="1"/>
              </p:cNvSpPr>
              <p:nvPr>
                <p:ph idx="1"/>
              </p:nvPr>
            </p:nvSpPr>
            <p:spPr/>
            <p:txBody>
              <a:bodyPr>
                <a:normAutofit fontScale="92500" lnSpcReduction="10000"/>
              </a:bodyPr>
              <a:lstStyle/>
              <a:p>
                <a:pPr>
                  <a:spcAft>
                    <a:spcPts val="1200"/>
                  </a:spcAft>
                </a:pPr>
                <a:r>
                  <a:rPr lang="en-PH" dirty="0"/>
                  <a:t>Commonly, we construct the counterfactual based on some </a:t>
                </a:r>
                <a14:m>
                  <m:oMath xmlns:m="http://schemas.openxmlformats.org/officeDocument/2006/math">
                    <m:r>
                      <a:rPr lang="en-PH" i="1" dirty="0" smtClean="0">
                        <a:latin typeface="Cambria Math" panose="02040503050406030204" pitchFamily="18" charset="0"/>
                      </a:rPr>
                      <m:t>𝑋</m:t>
                    </m:r>
                    <m:r>
                      <a:rPr lang="en-PH" i="1" dirty="0" smtClean="0">
                        <a:latin typeface="Cambria Math" panose="02040503050406030204" pitchFamily="18" charset="0"/>
                      </a:rPr>
                      <m:t>’</m:t>
                    </m:r>
                    <m:r>
                      <a:rPr lang="en-PH" i="1" dirty="0" smtClean="0">
                        <a:latin typeface="Cambria Math" panose="02040503050406030204" pitchFamily="18" charset="0"/>
                      </a:rPr>
                      <m:t>𝑠</m:t>
                    </m:r>
                  </m:oMath>
                </a14:m>
                <a:r>
                  <a:rPr lang="en-PH" dirty="0"/>
                  <a:t> if we cannot do randomization</a:t>
                </a:r>
              </a:p>
              <a:p>
                <a:pPr>
                  <a:spcAft>
                    <a:spcPts val="1200"/>
                  </a:spcAft>
                </a:pPr>
                <a:r>
                  <a:rPr lang="en-PH" dirty="0"/>
                  <a:t> Average Treatment Effect (ATE): </a:t>
                </a:r>
                <a:endParaRPr lang="en-PH" b="0" i="1" dirty="0">
                  <a:latin typeface="Cambria Math" panose="02040503050406030204" pitchFamily="18" charset="0"/>
                </a:endParaRPr>
              </a:p>
              <a:p>
                <a:pPr marL="0" indent="0">
                  <a:spcAft>
                    <a:spcPts val="1200"/>
                  </a:spcAft>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r>
                            <a:rPr lang="en-PH" b="0" i="1" smtClean="0">
                              <a:latin typeface="Cambria Math" panose="02040503050406030204" pitchFamily="18" charset="0"/>
                            </a:rPr>
                            <m:t>|</m:t>
                          </m:r>
                          <m:r>
                            <a:rPr lang="en-PH" b="0" i="1" smtClean="0">
                              <a:latin typeface="Cambria Math" panose="02040503050406030204" pitchFamily="18" charset="0"/>
                            </a:rPr>
                            <m:t>𝑋</m:t>
                          </m:r>
                          <m:r>
                            <a:rPr lang="en-PH" b="0" i="1" smtClean="0">
                              <a:latin typeface="Cambria Math" panose="02040503050406030204" pitchFamily="18" charset="0"/>
                            </a:rPr>
                            <m:t>=</m:t>
                          </m:r>
                          <m:r>
                            <a:rPr lang="en-PH" b="0" i="1" smtClean="0">
                              <a:latin typeface="Cambria Math" panose="02040503050406030204" pitchFamily="18" charset="0"/>
                            </a:rPr>
                            <m:t>𝑥</m:t>
                          </m:r>
                        </m:e>
                      </m:d>
                      <m:r>
                        <a:rPr lang="en-PH" b="0" i="1" smtClean="0">
                          <a:latin typeface="Cambria Math" panose="02040503050406030204" pitchFamily="18" charset="0"/>
                        </a:rPr>
                        <m:t>=</m:t>
                      </m:r>
                      <m:r>
                        <a:rPr lang="en-PH" b="0" i="1" smtClean="0">
                          <a:latin typeface="Cambria Math" panose="02040503050406030204" pitchFamily="18" charset="0"/>
                        </a:rPr>
                        <m:t>𝐸</m:t>
                      </m:r>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r>
                        <a:rPr lang="en-PH" b="0" i="1" smtClean="0">
                          <a:latin typeface="Cambria Math" panose="02040503050406030204" pitchFamily="18" charset="0"/>
                        </a:rPr>
                        <m:t>]</m:t>
                      </m:r>
                    </m:oMath>
                  </m:oMathPara>
                </a14:m>
                <a:endParaRPr lang="en-PH" dirty="0"/>
              </a:p>
              <a:p>
                <a:pPr>
                  <a:spcAft>
                    <a:spcPts val="1200"/>
                  </a:spcAft>
                </a:pPr>
                <a:r>
                  <a:rPr lang="en-PH" dirty="0"/>
                  <a:t>Average Treatment Effect on the Treated (ATT or TOT): </a:t>
                </a:r>
              </a:p>
              <a:p>
                <a:pPr marL="0" indent="0">
                  <a:spcAft>
                    <a:spcPts val="1200"/>
                  </a:spcAft>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e>
                        <m:e>
                          <m:r>
                            <a:rPr lang="en-PH" b="0" i="1" smtClean="0">
                              <a:latin typeface="Cambria Math" panose="02040503050406030204" pitchFamily="18" charset="0"/>
                            </a:rPr>
                            <m:t>𝑋</m:t>
                          </m:r>
                          <m:r>
                            <a:rPr lang="en-PH" b="0" i="1" smtClean="0">
                              <a:latin typeface="Cambria Math" panose="02040503050406030204" pitchFamily="18" charset="0"/>
                            </a:rPr>
                            <m:t>=</m:t>
                          </m:r>
                          <m:r>
                            <a:rPr lang="en-PH" b="0" i="1" smtClean="0">
                              <a:latin typeface="Cambria Math" panose="02040503050406030204" pitchFamily="18" charset="0"/>
                            </a:rPr>
                            <m:t>𝑥</m:t>
                          </m:r>
                          <m:r>
                            <a:rPr lang="en-PH" b="0" i="1" smtClean="0">
                              <a:latin typeface="Cambria Math" panose="02040503050406030204" pitchFamily="18" charset="0"/>
                            </a:rPr>
                            <m:t>,</m:t>
                          </m:r>
                          <m:r>
                            <a:rPr lang="en-PH" b="0" i="1" smtClean="0">
                              <a:latin typeface="Cambria Math" panose="02040503050406030204" pitchFamily="18" charset="0"/>
                            </a:rPr>
                            <m:t>𝑇</m:t>
                          </m:r>
                          <m:r>
                            <a:rPr lang="en-PH" b="0" i="1" smtClean="0">
                              <a:latin typeface="Cambria Math" panose="02040503050406030204" pitchFamily="18" charset="0"/>
                            </a:rPr>
                            <m:t>=1</m:t>
                          </m:r>
                        </m:e>
                      </m:d>
                      <m:r>
                        <a:rPr lang="en-PH" b="0" i="1" smtClean="0">
                          <a:latin typeface="Cambria Math" panose="02040503050406030204" pitchFamily="18" charset="0"/>
                        </a:rPr>
                        <m:t>=</m:t>
                      </m:r>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e>
                        <m:e>
                          <m:r>
                            <a:rPr lang="en-PH" b="0" i="1" smtClean="0">
                              <a:latin typeface="Cambria Math" panose="02040503050406030204" pitchFamily="18" charset="0"/>
                            </a:rPr>
                            <m:t>𝑇</m:t>
                          </m:r>
                          <m:r>
                            <a:rPr lang="en-PH" b="0" i="1" smtClean="0">
                              <a:latin typeface="Cambria Math" panose="02040503050406030204" pitchFamily="18" charset="0"/>
                            </a:rPr>
                            <m:t>=1</m:t>
                          </m:r>
                        </m:e>
                      </m:d>
                    </m:oMath>
                  </m:oMathPara>
                </a14:m>
                <a:endParaRPr lang="en-PH" dirty="0"/>
              </a:p>
              <a:p>
                <a:pPr>
                  <a:spcAft>
                    <a:spcPts val="1200"/>
                  </a:spcAft>
                </a:pPr>
                <a:r>
                  <a:rPr lang="en-PH" dirty="0"/>
                  <a:t>Average Treatment Effect on the Untreated (ATU or TOU):</a:t>
                </a:r>
              </a:p>
              <a:p>
                <a:pPr marL="0" indent="0">
                  <a:spcAft>
                    <a:spcPts val="1200"/>
                  </a:spcAft>
                  <a:buNone/>
                </a:pPr>
                <a14:m>
                  <m:oMathPara xmlns:m="http://schemas.openxmlformats.org/officeDocument/2006/math">
                    <m:oMathParaPr>
                      <m:jc m:val="centerGroup"/>
                    </m:oMathParaPr>
                    <m:oMath xmlns:m="http://schemas.openxmlformats.org/officeDocument/2006/math">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e>
                        <m:e>
                          <m:r>
                            <a:rPr lang="en-PH" b="0" i="1" smtClean="0">
                              <a:latin typeface="Cambria Math" panose="02040503050406030204" pitchFamily="18" charset="0"/>
                            </a:rPr>
                            <m:t>𝑋</m:t>
                          </m:r>
                          <m:r>
                            <a:rPr lang="en-PH" b="0" i="1" smtClean="0">
                              <a:latin typeface="Cambria Math" panose="02040503050406030204" pitchFamily="18" charset="0"/>
                            </a:rPr>
                            <m:t>=</m:t>
                          </m:r>
                          <m:r>
                            <a:rPr lang="en-PH" b="0" i="1" smtClean="0">
                              <a:latin typeface="Cambria Math" panose="02040503050406030204" pitchFamily="18" charset="0"/>
                            </a:rPr>
                            <m:t>𝑥</m:t>
                          </m:r>
                          <m:r>
                            <a:rPr lang="en-PH" b="0" i="1" smtClean="0">
                              <a:latin typeface="Cambria Math" panose="02040503050406030204" pitchFamily="18" charset="0"/>
                            </a:rPr>
                            <m:t>,</m:t>
                          </m:r>
                          <m:r>
                            <a:rPr lang="en-PH" b="0" i="1" smtClean="0">
                              <a:latin typeface="Cambria Math" panose="02040503050406030204" pitchFamily="18" charset="0"/>
                            </a:rPr>
                            <m:t>𝑇</m:t>
                          </m:r>
                          <m:r>
                            <a:rPr lang="en-PH" b="0" i="1" smtClean="0">
                              <a:latin typeface="Cambria Math" panose="02040503050406030204" pitchFamily="18" charset="0"/>
                            </a:rPr>
                            <m:t>=0</m:t>
                          </m:r>
                        </m:e>
                      </m:d>
                      <m:r>
                        <a:rPr lang="en-PH" b="0" i="1" smtClean="0">
                          <a:latin typeface="Cambria Math" panose="02040503050406030204" pitchFamily="18" charset="0"/>
                        </a:rPr>
                        <m:t>=</m:t>
                      </m:r>
                      <m:r>
                        <a:rPr lang="en-PH" b="0" i="1" smtClean="0">
                          <a:latin typeface="Cambria Math" panose="02040503050406030204" pitchFamily="18" charset="0"/>
                        </a:rPr>
                        <m:t>𝐸</m:t>
                      </m:r>
                      <m:d>
                        <m:dPr>
                          <m:begChr m:val="["/>
                          <m:endChr m:val="]"/>
                          <m:ctrlPr>
                            <a:rPr lang="en-PH" b="0" i="1" smtClean="0">
                              <a:latin typeface="Cambria Math" panose="02040503050406030204" pitchFamily="18" charset="0"/>
                            </a:rPr>
                          </m:ctrlPr>
                        </m:dPr>
                        <m:e>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𝑇</m:t>
                              </m:r>
                            </m:sup>
                          </m:sSubSup>
                          <m:r>
                            <a:rPr lang="en-PH" b="0" i="1" smtClean="0">
                              <a:latin typeface="Cambria Math" panose="02040503050406030204" pitchFamily="18" charset="0"/>
                            </a:rPr>
                            <m:t>−</m:t>
                          </m:r>
                          <m:sSubSup>
                            <m:sSubSupPr>
                              <m:ctrlPr>
                                <a:rPr lang="en-PH" b="0" i="1" smtClean="0">
                                  <a:latin typeface="Cambria Math" panose="02040503050406030204" pitchFamily="18" charset="0"/>
                                </a:rPr>
                              </m:ctrlPr>
                            </m:sSubSupPr>
                            <m:e>
                              <m:r>
                                <a:rPr lang="en-PH" b="0" i="1" smtClean="0">
                                  <a:latin typeface="Cambria Math" panose="02040503050406030204" pitchFamily="18" charset="0"/>
                                </a:rPr>
                                <m:t>𝑌</m:t>
                              </m:r>
                            </m:e>
                            <m:sub>
                              <m:r>
                                <a:rPr lang="en-PH" b="0" i="1" smtClean="0">
                                  <a:latin typeface="Cambria Math" panose="02040503050406030204" pitchFamily="18" charset="0"/>
                                </a:rPr>
                                <m:t>𝑖</m:t>
                              </m:r>
                            </m:sub>
                            <m:sup>
                              <m:r>
                                <a:rPr lang="en-PH" b="0" i="1" smtClean="0">
                                  <a:latin typeface="Cambria Math" panose="02040503050406030204" pitchFamily="18" charset="0"/>
                                </a:rPr>
                                <m:t>𝐶</m:t>
                              </m:r>
                            </m:sup>
                          </m:sSubSup>
                        </m:e>
                        <m:e>
                          <m:r>
                            <a:rPr lang="en-PH" b="0" i="1" smtClean="0">
                              <a:latin typeface="Cambria Math" panose="02040503050406030204" pitchFamily="18" charset="0"/>
                            </a:rPr>
                            <m:t>𝑇</m:t>
                          </m:r>
                          <m:r>
                            <a:rPr lang="en-PH" b="0" i="1" smtClean="0">
                              <a:latin typeface="Cambria Math" panose="02040503050406030204" pitchFamily="18" charset="0"/>
                            </a:rPr>
                            <m:t>=0</m:t>
                          </m:r>
                        </m:e>
                      </m:d>
                    </m:oMath>
                  </m:oMathPara>
                </a14:m>
                <a:endParaRPr lang="en-PH" dirty="0"/>
              </a:p>
              <a:p>
                <a:pPr>
                  <a:spcAft>
                    <a:spcPts val="600"/>
                  </a:spcAft>
                </a:pPr>
                <a:endParaRPr lang="en-PH" dirty="0"/>
              </a:p>
            </p:txBody>
          </p:sp>
        </mc:Choice>
        <mc:Fallback xmlns="">
          <p:sp>
            <p:nvSpPr>
              <p:cNvPr id="3" name="Content Placeholder 2">
                <a:extLst>
                  <a:ext uri="{FF2B5EF4-FFF2-40B4-BE49-F238E27FC236}">
                    <a16:creationId xmlns:a16="http://schemas.microsoft.com/office/drawing/2014/main" id="{F9ECBD05-FE4F-4014-8E5F-C5E41977CFA8}"/>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PH">
                    <a:noFill/>
                  </a:rPr>
                  <a:t> </a:t>
                </a:r>
              </a:p>
            </p:txBody>
          </p:sp>
        </mc:Fallback>
      </mc:AlternateContent>
    </p:spTree>
    <p:extLst>
      <p:ext uri="{BB962C8B-B14F-4D97-AF65-F5344CB8AC3E}">
        <p14:creationId xmlns:p14="http://schemas.microsoft.com/office/powerpoint/2010/main" val="35254161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C271-938A-45E1-B5FF-DA70259A92A0}"/>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3B006D-8336-4380-9566-FD9014A74587}"/>
                  </a:ext>
                </a:extLst>
              </p:cNvPr>
              <p:cNvSpPr>
                <a:spLocks noGrp="1"/>
              </p:cNvSpPr>
              <p:nvPr>
                <p:ph idx="1"/>
              </p:nvPr>
            </p:nvSpPr>
            <p:spPr/>
            <p:txBody>
              <a:bodyPr>
                <a:normAutofit lnSpcReduction="10000"/>
              </a:bodyPr>
              <a:lstStyle/>
              <a:p>
                <a:pPr>
                  <a:spcAft>
                    <a:spcPts val="600"/>
                  </a:spcAft>
                </a:pPr>
                <a:r>
                  <a:rPr lang="en-PH" dirty="0"/>
                  <a:t>We implicitly assumed that treatment assignment is the same as treatment received. This may not always hold</a:t>
                </a:r>
              </a:p>
              <a:p>
                <a:pPr lvl="1">
                  <a:spcAft>
                    <a:spcPts val="600"/>
                  </a:spcAft>
                </a:pPr>
                <a:r>
                  <a:rPr lang="en-PH" dirty="0"/>
                  <a:t>In experiments, actual treatment may be distinct from what is randomized</a:t>
                </a:r>
              </a:p>
              <a:p>
                <a:pPr lvl="1">
                  <a:spcAft>
                    <a:spcPts val="600"/>
                  </a:spcAft>
                </a:pPr>
                <a:r>
                  <a:rPr lang="en-PH" dirty="0"/>
                  <a:t>In quasi-experiments, we can have an instrument that affects treatment assignment but not the outcome of interest</a:t>
                </a:r>
              </a:p>
              <a:p>
                <a:pPr>
                  <a:spcAft>
                    <a:spcPts val="600"/>
                  </a:spcAft>
                </a:pPr>
                <a:r>
                  <a:rPr lang="en-PH" dirty="0"/>
                  <a:t>We denote </a:t>
                </a:r>
                <a14:m>
                  <m:oMath xmlns:m="http://schemas.openxmlformats.org/officeDocument/2006/math">
                    <m:r>
                      <a:rPr lang="en-PH" i="1" dirty="0">
                        <a:latin typeface="Cambria Math" panose="02040503050406030204" pitchFamily="18" charset="0"/>
                      </a:rPr>
                      <m:t>𝑍</m:t>
                    </m:r>
                  </m:oMath>
                </a14:m>
                <a:r>
                  <a:rPr lang="en-PH" dirty="0"/>
                  <a:t> as the treatment assignment, while </a:t>
                </a:r>
                <a14:m>
                  <m:oMath xmlns:m="http://schemas.openxmlformats.org/officeDocument/2006/math">
                    <m:r>
                      <a:rPr lang="en-PH" b="0" i="1" dirty="0" smtClean="0">
                        <a:latin typeface="Cambria Math" panose="02040503050406030204" pitchFamily="18" charset="0"/>
                      </a:rPr>
                      <m:t>𝑇</m:t>
                    </m:r>
                  </m:oMath>
                </a14:m>
                <a:r>
                  <a:rPr lang="en-PH" dirty="0"/>
                  <a:t> is the status of actually receiving the treatment</a:t>
                </a:r>
                <a14:m>
                  <m:oMath xmlns:m="http://schemas.openxmlformats.org/officeDocument/2006/math">
                    <m:r>
                      <a:rPr lang="en-PH" b="0" i="0" dirty="0" smtClean="0">
                        <a:latin typeface="Cambria Math" panose="02040503050406030204" pitchFamily="18" charset="0"/>
                      </a:rPr>
                      <m:t>.  </m:t>
                    </m:r>
                    <m:r>
                      <a:rPr lang="en-PH" i="1" dirty="0">
                        <a:latin typeface="Cambria Math" panose="02040503050406030204" pitchFamily="18" charset="0"/>
                      </a:rPr>
                      <m:t>𝑍</m:t>
                    </m:r>
                  </m:oMath>
                </a14:m>
                <a:r>
                  <a:rPr lang="en-PH" dirty="0"/>
                  <a:t> is an instrument for </a:t>
                </a:r>
                <a14:m>
                  <m:oMath xmlns:m="http://schemas.openxmlformats.org/officeDocument/2006/math">
                    <m:r>
                      <a:rPr lang="en-PH" i="1" dirty="0" smtClean="0">
                        <a:latin typeface="Cambria Math" panose="02040503050406030204" pitchFamily="18" charset="0"/>
                      </a:rPr>
                      <m:t>𝑇</m:t>
                    </m:r>
                  </m:oMath>
                </a14:m>
                <a:endParaRPr lang="en-PH" dirty="0"/>
              </a:p>
              <a:p>
                <a:pPr>
                  <a:spcAft>
                    <a:spcPts val="600"/>
                  </a:spcAft>
                </a:pPr>
                <a:r>
                  <a:rPr lang="en-PH" b="1" dirty="0"/>
                  <a:t>Intention-to-Treat effect (ITT) </a:t>
                </a:r>
                <a:r>
                  <a:rPr lang="en-PH" dirty="0"/>
                  <a:t>– average impact of treatment on all those assigned to the treatment group; is the effect of </a:t>
                </a:r>
                <a:r>
                  <a:rPr lang="en-PH" u="sng" dirty="0"/>
                  <a:t>being assigned the treatment</a:t>
                </a:r>
              </a:p>
              <a:p>
                <a:pPr>
                  <a:spcAft>
                    <a:spcPts val="600"/>
                  </a:spcAft>
                </a:pPr>
                <a:endParaRPr lang="en-PH" dirty="0"/>
              </a:p>
            </p:txBody>
          </p:sp>
        </mc:Choice>
        <mc:Fallback xmlns="">
          <p:sp>
            <p:nvSpPr>
              <p:cNvPr id="3" name="Content Placeholder 2">
                <a:extLst>
                  <a:ext uri="{FF2B5EF4-FFF2-40B4-BE49-F238E27FC236}">
                    <a16:creationId xmlns:a16="http://schemas.microsoft.com/office/drawing/2014/main" id="{643B006D-8336-4380-9566-FD9014A74587}"/>
                  </a:ext>
                </a:extLst>
              </p:cNvPr>
              <p:cNvSpPr>
                <a:spLocks noGrp="1" noRot="1" noChangeAspect="1" noMove="1" noResize="1" noEditPoints="1" noAdjustHandles="1" noChangeArrowheads="1" noChangeShapeType="1" noTextEdit="1"/>
              </p:cNvSpPr>
              <p:nvPr>
                <p:ph idx="1"/>
              </p:nvPr>
            </p:nvSpPr>
            <p:spPr>
              <a:blipFill>
                <a:blip r:embed="rId2"/>
                <a:stretch>
                  <a:fillRect l="-1043" t="-3081" r="-1043"/>
                </a:stretch>
              </a:blipFill>
            </p:spPr>
            <p:txBody>
              <a:bodyPr/>
              <a:lstStyle/>
              <a:p>
                <a:r>
                  <a:rPr lang="en-PH">
                    <a:noFill/>
                  </a:rPr>
                  <a:t> </a:t>
                </a:r>
              </a:p>
            </p:txBody>
          </p:sp>
        </mc:Fallback>
      </mc:AlternateContent>
    </p:spTree>
    <p:extLst>
      <p:ext uri="{BB962C8B-B14F-4D97-AF65-F5344CB8AC3E}">
        <p14:creationId xmlns:p14="http://schemas.microsoft.com/office/powerpoint/2010/main" val="833372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95AB-3E64-484B-A3F2-6430AF0B3CE0}"/>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909FA6-464D-43E4-B54A-22CD584D9763}"/>
                  </a:ext>
                </a:extLst>
              </p:cNvPr>
              <p:cNvSpPr>
                <a:spLocks noGrp="1"/>
              </p:cNvSpPr>
              <p:nvPr>
                <p:ph idx="1"/>
              </p:nvPr>
            </p:nvSpPr>
            <p:spPr>
              <a:xfrm>
                <a:off x="838199" y="1825625"/>
                <a:ext cx="11229109" cy="4784900"/>
              </a:xfrm>
            </p:spPr>
            <p:txBody>
              <a:bodyPr>
                <a:normAutofit fontScale="55000" lnSpcReduction="20000"/>
              </a:bodyPr>
              <a:lstStyle/>
              <a:p>
                <a:pPr>
                  <a:spcAft>
                    <a:spcPts val="1200"/>
                  </a:spcAft>
                </a:pPr>
                <a:r>
                  <a:rPr lang="en-PH" sz="5100" dirty="0"/>
                  <a:t>Intention-to-Treat effect (ITT):</a:t>
                </a:r>
              </a:p>
              <a:p>
                <a:pPr marL="0" indent="0">
                  <a:spcAft>
                    <a:spcPts val="1200"/>
                  </a:spcAft>
                  <a:buNone/>
                </a:pPr>
                <a14:m>
                  <m:oMathPara xmlns:m="http://schemas.openxmlformats.org/officeDocument/2006/math">
                    <m:oMathParaPr>
                      <m:jc m:val="centerGroup"/>
                    </m:oMathParaPr>
                    <m:oMath xmlns:m="http://schemas.openxmlformats.org/officeDocument/2006/math">
                      <m:r>
                        <a:rPr lang="en-PH" sz="5100" b="0" i="1" smtClean="0">
                          <a:latin typeface="Cambria Math" panose="02040503050406030204" pitchFamily="18" charset="0"/>
                        </a:rPr>
                        <m:t>𝐸</m:t>
                      </m:r>
                      <m:d>
                        <m:dPr>
                          <m:begChr m:val="["/>
                          <m:endChr m:val="]"/>
                          <m:ctrlPr>
                            <a:rPr lang="en-PH" sz="5100" b="0" i="1" smtClean="0">
                              <a:latin typeface="Cambria Math" panose="02040503050406030204" pitchFamily="18" charset="0"/>
                            </a:rPr>
                          </m:ctrlPr>
                        </m:dPr>
                        <m:e>
                          <m:sSub>
                            <m:sSubPr>
                              <m:ctrlPr>
                                <a:rPr lang="en-PH" sz="5100" b="0" i="1" smtClean="0">
                                  <a:latin typeface="Cambria Math" panose="02040503050406030204" pitchFamily="18" charset="0"/>
                                </a:rPr>
                              </m:ctrlPr>
                            </m:sSubPr>
                            <m:e>
                              <m:r>
                                <a:rPr lang="en-PH" sz="5100" b="0" i="1" smtClean="0">
                                  <a:latin typeface="Cambria Math" panose="02040503050406030204" pitchFamily="18" charset="0"/>
                                </a:rPr>
                                <m:t>𝑌</m:t>
                              </m:r>
                            </m:e>
                            <m:sub>
                              <m:r>
                                <a:rPr lang="en-PH" sz="5100" b="0" i="1" smtClean="0">
                                  <a:latin typeface="Cambria Math" panose="02040503050406030204" pitchFamily="18" charset="0"/>
                                </a:rPr>
                                <m:t>𝑖</m:t>
                              </m:r>
                            </m:sub>
                          </m:sSub>
                        </m:e>
                        <m:e>
                          <m:r>
                            <a:rPr lang="en-PH" sz="5100" b="0" i="1" smtClean="0">
                              <a:latin typeface="Cambria Math" panose="02040503050406030204" pitchFamily="18" charset="0"/>
                            </a:rPr>
                            <m:t>𝑍</m:t>
                          </m:r>
                          <m:r>
                            <a:rPr lang="en-PH" sz="5100" b="0" i="1" smtClean="0">
                              <a:latin typeface="Cambria Math" panose="02040503050406030204" pitchFamily="18" charset="0"/>
                            </a:rPr>
                            <m:t>=1</m:t>
                          </m:r>
                        </m:e>
                      </m:d>
                      <m:r>
                        <a:rPr lang="en-PH" sz="5100" b="0" i="1" smtClean="0">
                          <a:latin typeface="Cambria Math" panose="02040503050406030204" pitchFamily="18" charset="0"/>
                        </a:rPr>
                        <m:t>−</m:t>
                      </m:r>
                      <m:r>
                        <a:rPr lang="en-PH" sz="5100" b="0" i="1" smtClean="0">
                          <a:latin typeface="Cambria Math" panose="02040503050406030204" pitchFamily="18" charset="0"/>
                        </a:rPr>
                        <m:t>𝐸</m:t>
                      </m:r>
                      <m:r>
                        <a:rPr lang="en-PH" sz="5100" b="0" i="1" smtClean="0">
                          <a:latin typeface="Cambria Math" panose="02040503050406030204" pitchFamily="18" charset="0"/>
                        </a:rPr>
                        <m:t>[</m:t>
                      </m:r>
                      <m:sSub>
                        <m:sSubPr>
                          <m:ctrlPr>
                            <a:rPr lang="en-PH" sz="5100" b="0" i="1" smtClean="0">
                              <a:latin typeface="Cambria Math" panose="02040503050406030204" pitchFamily="18" charset="0"/>
                            </a:rPr>
                          </m:ctrlPr>
                        </m:sSubPr>
                        <m:e>
                          <m:r>
                            <a:rPr lang="en-PH" sz="5100" b="0" i="1" smtClean="0">
                              <a:latin typeface="Cambria Math" panose="02040503050406030204" pitchFamily="18" charset="0"/>
                            </a:rPr>
                            <m:t>𝑌</m:t>
                          </m:r>
                        </m:e>
                        <m:sub>
                          <m:r>
                            <a:rPr lang="en-PH" sz="5100" b="0" i="1" smtClean="0">
                              <a:latin typeface="Cambria Math" panose="02040503050406030204" pitchFamily="18" charset="0"/>
                            </a:rPr>
                            <m:t>𝑖</m:t>
                          </m:r>
                        </m:sub>
                      </m:sSub>
                      <m:r>
                        <a:rPr lang="en-PH" sz="5100" b="0" i="1" smtClean="0">
                          <a:latin typeface="Cambria Math" panose="02040503050406030204" pitchFamily="18" charset="0"/>
                        </a:rPr>
                        <m:t>|</m:t>
                      </m:r>
                      <m:r>
                        <a:rPr lang="en-PH" sz="5100" b="0" i="1" smtClean="0">
                          <a:latin typeface="Cambria Math" panose="02040503050406030204" pitchFamily="18" charset="0"/>
                        </a:rPr>
                        <m:t>𝑍</m:t>
                      </m:r>
                      <m:r>
                        <a:rPr lang="en-PH" sz="5100" b="0" i="1" smtClean="0">
                          <a:latin typeface="Cambria Math" panose="02040503050406030204" pitchFamily="18" charset="0"/>
                        </a:rPr>
                        <m:t>=0]</m:t>
                      </m:r>
                    </m:oMath>
                  </m:oMathPara>
                </a14:m>
                <a:endParaRPr lang="en-PH" sz="5100" dirty="0"/>
              </a:p>
              <a:p>
                <a:pPr marL="0" indent="0" algn="ctr">
                  <a:spcAft>
                    <a:spcPts val="1200"/>
                  </a:spcAft>
                  <a:buNone/>
                </a:pPr>
                <a:r>
                  <a:rPr lang="en-PH" sz="3600" dirty="0"/>
                  <a:t>where </a:t>
                </a:r>
                <a14:m>
                  <m:oMath xmlns:m="http://schemas.openxmlformats.org/officeDocument/2006/math">
                    <m:r>
                      <a:rPr lang="en-PH" sz="3600" i="1" dirty="0" smtClean="0">
                        <a:latin typeface="Cambria Math" panose="02040503050406030204" pitchFamily="18" charset="0"/>
                      </a:rPr>
                      <m:t>𝑍</m:t>
                    </m:r>
                  </m:oMath>
                </a14:m>
                <a:r>
                  <a:rPr lang="en-PH" sz="3600" dirty="0"/>
                  <a:t> is the instrument for treatment assignment (e.g. invitation, draft) </a:t>
                </a:r>
              </a:p>
              <a:p>
                <a:pPr>
                  <a:spcAft>
                    <a:spcPts val="1200"/>
                  </a:spcAft>
                </a:pPr>
                <a:r>
                  <a:rPr lang="en-PH" sz="5100" dirty="0"/>
                  <a:t>ITT is also related to ATT such that:</a:t>
                </a:r>
              </a:p>
              <a:p>
                <a:pPr marL="0" indent="0" algn="ctr">
                  <a:spcAft>
                    <a:spcPts val="1200"/>
                  </a:spcAft>
                  <a:buNone/>
                </a:pPr>
                <a:r>
                  <a:rPr lang="en-PH" sz="4000" dirty="0"/>
                  <a:t> </a:t>
                </a:r>
                <a14:m>
                  <m:oMath xmlns:m="http://schemas.openxmlformats.org/officeDocument/2006/math">
                    <m:r>
                      <a:rPr lang="en-PH" sz="4500" b="0" i="1" smtClean="0">
                        <a:latin typeface="Cambria Math" panose="02040503050406030204" pitchFamily="18" charset="0"/>
                      </a:rPr>
                      <m:t>𝐼𝑇𝑇</m:t>
                    </m:r>
                    <m:r>
                      <a:rPr lang="en-PH" sz="4500" b="0" i="1" smtClean="0">
                        <a:latin typeface="Cambria Math" panose="02040503050406030204" pitchFamily="18" charset="0"/>
                      </a:rPr>
                      <m:t>=</m:t>
                    </m:r>
                    <m:f>
                      <m:fPr>
                        <m:ctrlPr>
                          <a:rPr lang="en-PH" sz="4500" b="0" i="1" smtClean="0">
                            <a:latin typeface="Cambria Math" panose="02040503050406030204" pitchFamily="18" charset="0"/>
                          </a:rPr>
                        </m:ctrlPr>
                      </m:fPr>
                      <m:num>
                        <m:r>
                          <a:rPr lang="en-PH" sz="4500" b="0" i="1" smtClean="0">
                            <a:latin typeface="Cambria Math" panose="02040503050406030204" pitchFamily="18" charset="0"/>
                          </a:rPr>
                          <m:t>𝑇𝑜𝑡𝑎𝑙</m:t>
                        </m:r>
                        <m:r>
                          <a:rPr lang="en-PH" sz="4500" b="0" i="1" smtClean="0">
                            <a:latin typeface="Cambria Math" panose="02040503050406030204" pitchFamily="18" charset="0"/>
                          </a:rPr>
                          <m:t> </m:t>
                        </m:r>
                        <m:r>
                          <a:rPr lang="en-PH" sz="4500" b="0" i="1" smtClean="0">
                            <a:latin typeface="Cambria Math" panose="02040503050406030204" pitchFamily="18" charset="0"/>
                          </a:rPr>
                          <m:t>𝐸𝑓𝑓𝑒𝑐𝑡</m:t>
                        </m:r>
                      </m:num>
                      <m:den>
                        <m:r>
                          <a:rPr lang="en-PH" sz="4500" b="0" i="1" smtClean="0">
                            <a:latin typeface="Cambria Math" panose="02040503050406030204" pitchFamily="18" charset="0"/>
                          </a:rPr>
                          <m:t># </m:t>
                        </m:r>
                        <m:r>
                          <a:rPr lang="en-PH" sz="4500" b="0" i="1" smtClean="0">
                            <a:latin typeface="Cambria Math" panose="02040503050406030204" pitchFamily="18" charset="0"/>
                          </a:rPr>
                          <m:t>𝑜𝑓</m:t>
                        </m:r>
                        <m:r>
                          <a:rPr lang="en-PH" sz="4500" b="0" i="1" smtClean="0">
                            <a:latin typeface="Cambria Math" panose="02040503050406030204" pitchFamily="18" charset="0"/>
                          </a:rPr>
                          <m:t> </m:t>
                        </m:r>
                        <m:r>
                          <a:rPr lang="en-PH" sz="4500" b="0" i="1" smtClean="0">
                            <a:latin typeface="Cambria Math" panose="02040503050406030204" pitchFamily="18" charset="0"/>
                          </a:rPr>
                          <m:t>𝐼𝑛𝑡𝑒𝑛𝑑𝑒𝑑</m:t>
                        </m:r>
                        <m:r>
                          <a:rPr lang="en-PH" sz="4500" b="0" i="1" smtClean="0">
                            <a:latin typeface="Cambria Math" panose="02040503050406030204" pitchFamily="18" charset="0"/>
                          </a:rPr>
                          <m:t> </m:t>
                        </m:r>
                        <m:r>
                          <a:rPr lang="en-PH" sz="4500" b="0" i="1" smtClean="0">
                            <a:latin typeface="Cambria Math" panose="02040503050406030204" pitchFamily="18" charset="0"/>
                          </a:rPr>
                          <m:t>𝐵𝑒𝑛𝑒𝑓𝑖𝑐𝑖𝑎𝑟𝑖𝑒𝑠</m:t>
                        </m:r>
                      </m:den>
                    </m:f>
                    <m:r>
                      <a:rPr lang="en-PH" sz="4500" b="0" i="1" smtClean="0">
                        <a:latin typeface="Cambria Math" panose="02040503050406030204" pitchFamily="18" charset="0"/>
                      </a:rPr>
                      <m:t>=</m:t>
                    </m:r>
                    <m:f>
                      <m:fPr>
                        <m:ctrlPr>
                          <a:rPr lang="en-PH" sz="4500" i="1">
                            <a:latin typeface="Cambria Math" panose="02040503050406030204" pitchFamily="18" charset="0"/>
                          </a:rPr>
                        </m:ctrlPr>
                      </m:fPr>
                      <m:num>
                        <m:r>
                          <a:rPr lang="en-PH" sz="4500" i="1">
                            <a:latin typeface="Cambria Math" panose="02040503050406030204" pitchFamily="18" charset="0"/>
                          </a:rPr>
                          <m:t>𝑇𝑜𝑡𝑎𝑙</m:t>
                        </m:r>
                        <m:r>
                          <a:rPr lang="en-PH" sz="4500" i="1">
                            <a:latin typeface="Cambria Math" panose="02040503050406030204" pitchFamily="18" charset="0"/>
                          </a:rPr>
                          <m:t> </m:t>
                        </m:r>
                        <m:r>
                          <a:rPr lang="en-PH" sz="4500" i="1">
                            <a:latin typeface="Cambria Math" panose="02040503050406030204" pitchFamily="18" charset="0"/>
                          </a:rPr>
                          <m:t>𝐸𝑓𝑓𝑒𝑐𝑡</m:t>
                        </m:r>
                      </m:num>
                      <m:den>
                        <m:r>
                          <a:rPr lang="en-PH" sz="4500" i="1">
                            <a:latin typeface="Cambria Math" panose="02040503050406030204" pitchFamily="18" charset="0"/>
                          </a:rPr>
                          <m:t># </m:t>
                        </m:r>
                        <m:r>
                          <a:rPr lang="en-PH" sz="4500" i="1">
                            <a:latin typeface="Cambria Math" panose="02040503050406030204" pitchFamily="18" charset="0"/>
                          </a:rPr>
                          <m:t>𝑜𝑓</m:t>
                        </m:r>
                        <m:r>
                          <a:rPr lang="en-PH" sz="4500" i="1">
                            <a:latin typeface="Cambria Math" panose="02040503050406030204" pitchFamily="18" charset="0"/>
                          </a:rPr>
                          <m:t> </m:t>
                        </m:r>
                        <m:r>
                          <a:rPr lang="en-PH" sz="4500" i="1">
                            <a:latin typeface="Cambria Math" panose="02040503050406030204" pitchFamily="18" charset="0"/>
                          </a:rPr>
                          <m:t>𝑃𝑎𝑟𝑡𝑖𝑐𝑖𝑝𝑎𝑡𝑖𝑛𝑔</m:t>
                        </m:r>
                      </m:den>
                    </m:f>
                    <m:r>
                      <a:rPr lang="en-PH" sz="4500" i="1">
                        <a:latin typeface="Cambria Math" panose="02040503050406030204" pitchFamily="18" charset="0"/>
                        <a:ea typeface="Cambria Math" panose="02040503050406030204" pitchFamily="18" charset="0"/>
                      </a:rPr>
                      <m:t>×</m:t>
                    </m:r>
                    <m:f>
                      <m:fPr>
                        <m:ctrlPr>
                          <a:rPr lang="en-PH" sz="4500" i="1">
                            <a:latin typeface="Cambria Math" panose="02040503050406030204" pitchFamily="18" charset="0"/>
                            <a:ea typeface="Cambria Math" panose="02040503050406030204" pitchFamily="18" charset="0"/>
                          </a:rPr>
                        </m:ctrlPr>
                      </m:fPr>
                      <m:num>
                        <m:r>
                          <a:rPr lang="en-PH" sz="4500" i="1">
                            <a:latin typeface="Cambria Math" panose="02040503050406030204" pitchFamily="18" charset="0"/>
                            <a:ea typeface="Cambria Math" panose="02040503050406030204" pitchFamily="18" charset="0"/>
                          </a:rPr>
                          <m:t># </m:t>
                        </m:r>
                        <m:r>
                          <a:rPr lang="en-PH" sz="4500" i="1">
                            <a:latin typeface="Cambria Math" panose="02040503050406030204" pitchFamily="18" charset="0"/>
                            <a:ea typeface="Cambria Math" panose="02040503050406030204" pitchFamily="18" charset="0"/>
                          </a:rPr>
                          <m:t>𝑜𝑓</m:t>
                        </m:r>
                        <m:r>
                          <a:rPr lang="en-PH" sz="4500" i="1">
                            <a:latin typeface="Cambria Math" panose="02040503050406030204" pitchFamily="18" charset="0"/>
                            <a:ea typeface="Cambria Math" panose="02040503050406030204" pitchFamily="18" charset="0"/>
                          </a:rPr>
                          <m:t> </m:t>
                        </m:r>
                        <m:r>
                          <a:rPr lang="en-PH" sz="4500" i="1">
                            <a:latin typeface="Cambria Math" panose="02040503050406030204" pitchFamily="18" charset="0"/>
                            <a:ea typeface="Cambria Math" panose="02040503050406030204" pitchFamily="18" charset="0"/>
                          </a:rPr>
                          <m:t>𝑃𝑎𝑟𝑡𝑖𝑐𝑖𝑝𝑎𝑡𝑖𝑛𝑔</m:t>
                        </m:r>
                      </m:num>
                      <m:den>
                        <m:r>
                          <a:rPr lang="en-PH" sz="4500" i="1">
                            <a:latin typeface="Cambria Math" panose="02040503050406030204" pitchFamily="18" charset="0"/>
                          </a:rPr>
                          <m:t># </m:t>
                        </m:r>
                        <m:r>
                          <a:rPr lang="en-PH" sz="4500" i="1">
                            <a:latin typeface="Cambria Math" panose="02040503050406030204" pitchFamily="18" charset="0"/>
                          </a:rPr>
                          <m:t>𝑜𝑓</m:t>
                        </m:r>
                        <m:r>
                          <a:rPr lang="en-PH" sz="4500" i="1">
                            <a:latin typeface="Cambria Math" panose="02040503050406030204" pitchFamily="18" charset="0"/>
                          </a:rPr>
                          <m:t> </m:t>
                        </m:r>
                        <m:r>
                          <a:rPr lang="en-PH" sz="4500" i="1">
                            <a:latin typeface="Cambria Math" panose="02040503050406030204" pitchFamily="18" charset="0"/>
                          </a:rPr>
                          <m:t>𝐼𝑛𝑡𝑒𝑛𝑑𝑒𝑑</m:t>
                        </m:r>
                        <m:r>
                          <a:rPr lang="en-PH" sz="4500" i="1">
                            <a:latin typeface="Cambria Math" panose="02040503050406030204" pitchFamily="18" charset="0"/>
                          </a:rPr>
                          <m:t> </m:t>
                        </m:r>
                        <m:r>
                          <a:rPr lang="en-PH" sz="4500" i="1">
                            <a:latin typeface="Cambria Math" panose="02040503050406030204" pitchFamily="18" charset="0"/>
                          </a:rPr>
                          <m:t>𝐵𝑒𝑛𝑒𝑓𝑖𝑐𝑖𝑎𝑟𝑖𝑒𝑠</m:t>
                        </m:r>
                      </m:den>
                    </m:f>
                  </m:oMath>
                </a14:m>
                <a:endParaRPr lang="en-PH" sz="4000" b="0" i="1" dirty="0">
                  <a:latin typeface="Cambria Math" panose="02040503050406030204" pitchFamily="18" charset="0"/>
                </a:endParaRPr>
              </a:p>
              <a:p>
                <a:pPr marL="0" indent="0">
                  <a:spcAft>
                    <a:spcPts val="1200"/>
                  </a:spcAft>
                  <a:buNone/>
                </a:pPr>
                <a14:m>
                  <m:oMathPara xmlns:m="http://schemas.openxmlformats.org/officeDocument/2006/math">
                    <m:oMathParaPr>
                      <m:jc m:val="centerGroup"/>
                    </m:oMathParaPr>
                    <m:oMath xmlns:m="http://schemas.openxmlformats.org/officeDocument/2006/math">
                      <m:r>
                        <a:rPr lang="en-PH" sz="4500" b="0" i="1" smtClean="0">
                          <a:latin typeface="Cambria Math" panose="02040503050406030204" pitchFamily="18" charset="0"/>
                        </a:rPr>
                        <m:t>𝐼𝑇𝑇</m:t>
                      </m:r>
                      <m:r>
                        <a:rPr lang="en-PH" sz="4500" b="0" i="1" smtClean="0">
                          <a:latin typeface="Cambria Math" panose="02040503050406030204" pitchFamily="18" charset="0"/>
                        </a:rPr>
                        <m:t>=</m:t>
                      </m:r>
                      <m:r>
                        <a:rPr lang="en-PH" sz="4500" i="1">
                          <a:latin typeface="Cambria Math" panose="02040503050406030204" pitchFamily="18" charset="0"/>
                        </a:rPr>
                        <m:t>𝐴𝑇𝑇</m:t>
                      </m:r>
                      <m:r>
                        <a:rPr lang="en-PH" sz="4500" i="1">
                          <a:latin typeface="Cambria Math" panose="02040503050406030204" pitchFamily="18" charset="0"/>
                        </a:rPr>
                        <m:t> ×</m:t>
                      </m:r>
                      <m:r>
                        <a:rPr lang="en-PH" sz="4500" i="1">
                          <a:latin typeface="Cambria Math" panose="02040503050406030204" pitchFamily="18" charset="0"/>
                          <a:ea typeface="Cambria Math" panose="02040503050406030204" pitchFamily="18" charset="0"/>
                        </a:rPr>
                        <m:t>𝑃𝑎𝑟𝑡𝑖𝑐𝑖𝑝𝑎𝑡𝑖𝑜𝑛</m:t>
                      </m:r>
                      <m:r>
                        <a:rPr lang="en-PH" sz="4500" i="1">
                          <a:latin typeface="Cambria Math" panose="02040503050406030204" pitchFamily="18" charset="0"/>
                          <a:ea typeface="Cambria Math" panose="02040503050406030204" pitchFamily="18" charset="0"/>
                        </a:rPr>
                        <m:t> </m:t>
                      </m:r>
                      <m:r>
                        <a:rPr lang="en-PH" sz="4500" i="1">
                          <a:latin typeface="Cambria Math" panose="02040503050406030204" pitchFamily="18" charset="0"/>
                          <a:ea typeface="Cambria Math" panose="02040503050406030204" pitchFamily="18" charset="0"/>
                        </a:rPr>
                        <m:t>𝑅𝑎𝑡𝑒</m:t>
                      </m:r>
                    </m:oMath>
                  </m:oMathPara>
                </a14:m>
                <a:endParaRPr lang="en-PH" sz="4500" b="0" i="1" dirty="0">
                  <a:ea typeface="Cambria Math" panose="02040503050406030204" pitchFamily="18" charset="0"/>
                </a:endParaRPr>
              </a:p>
              <a:p>
                <a:pPr>
                  <a:spcAft>
                    <a:spcPts val="1200"/>
                  </a:spcAft>
                </a:pPr>
                <a:r>
                  <a:rPr lang="en-PH" sz="5100" dirty="0"/>
                  <a:t>Given full participation, </a:t>
                </a:r>
                <a14:m>
                  <m:oMath xmlns:m="http://schemas.openxmlformats.org/officeDocument/2006/math">
                    <m:r>
                      <a:rPr lang="en-PH" sz="5100" i="1">
                        <a:latin typeface="Cambria Math" panose="02040503050406030204" pitchFamily="18" charset="0"/>
                      </a:rPr>
                      <m:t>𝐼𝑇𝑇</m:t>
                    </m:r>
                    <m:r>
                      <a:rPr lang="en-PH" sz="5100" b="0" i="1" smtClean="0">
                        <a:latin typeface="Cambria Math" panose="02040503050406030204" pitchFamily="18" charset="0"/>
                      </a:rPr>
                      <m:t>=</m:t>
                    </m:r>
                    <m:r>
                      <a:rPr lang="en-PH" sz="5100" b="0" i="1" smtClean="0">
                        <a:latin typeface="Cambria Math" panose="02040503050406030204" pitchFamily="18" charset="0"/>
                      </a:rPr>
                      <m:t>𝐴𝑇𝑇</m:t>
                    </m:r>
                  </m:oMath>
                </a14:m>
                <a:r>
                  <a:rPr lang="en-PH" sz="5100" dirty="0"/>
                  <a:t> (i.e. those we intend to treat are exactly those who end up receiving the treatment)</a:t>
                </a:r>
              </a:p>
              <a:p>
                <a:pPr>
                  <a:spcAft>
                    <a:spcPts val="1200"/>
                  </a:spcAft>
                </a:pPr>
                <a:endParaRPr lang="en-PH" dirty="0"/>
              </a:p>
            </p:txBody>
          </p:sp>
        </mc:Choice>
        <mc:Fallback xmlns="">
          <p:sp>
            <p:nvSpPr>
              <p:cNvPr id="3" name="Content Placeholder 2">
                <a:extLst>
                  <a:ext uri="{FF2B5EF4-FFF2-40B4-BE49-F238E27FC236}">
                    <a16:creationId xmlns:a16="http://schemas.microsoft.com/office/drawing/2014/main" id="{BB909FA6-464D-43E4-B54A-22CD584D9763}"/>
                  </a:ext>
                </a:extLst>
              </p:cNvPr>
              <p:cNvSpPr>
                <a:spLocks noGrp="1" noRot="1" noChangeAspect="1" noMove="1" noResize="1" noEditPoints="1" noAdjustHandles="1" noChangeArrowheads="1" noChangeShapeType="1" noTextEdit="1"/>
              </p:cNvSpPr>
              <p:nvPr>
                <p:ph idx="1"/>
              </p:nvPr>
            </p:nvSpPr>
            <p:spPr>
              <a:xfrm>
                <a:off x="838199" y="1825625"/>
                <a:ext cx="11229109" cy="4784900"/>
              </a:xfrm>
              <a:blipFill>
                <a:blip r:embed="rId2"/>
                <a:stretch>
                  <a:fillRect l="-922" t="-3439"/>
                </a:stretch>
              </a:blipFill>
            </p:spPr>
            <p:txBody>
              <a:bodyPr/>
              <a:lstStyle/>
              <a:p>
                <a:r>
                  <a:rPr lang="en-PH">
                    <a:noFill/>
                  </a:rPr>
                  <a:t> </a:t>
                </a:r>
              </a:p>
            </p:txBody>
          </p:sp>
        </mc:Fallback>
      </mc:AlternateContent>
    </p:spTree>
    <p:extLst>
      <p:ext uri="{BB962C8B-B14F-4D97-AF65-F5344CB8AC3E}">
        <p14:creationId xmlns:p14="http://schemas.microsoft.com/office/powerpoint/2010/main" val="19714172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EC271-938A-45E1-B5FF-DA70259A92A0}"/>
              </a:ext>
            </a:extLst>
          </p:cNvPr>
          <p:cNvSpPr>
            <a:spLocks noGrp="1"/>
          </p:cNvSpPr>
          <p:nvPr>
            <p:ph type="title"/>
          </p:nvPr>
        </p:nvSpPr>
        <p:spPr/>
        <p:txBody>
          <a:bodyPr/>
          <a:lstStyle/>
          <a:p>
            <a:r>
              <a:rPr lang="en-PH" dirty="0"/>
              <a:t>Different Impact Measures</a:t>
            </a:r>
          </a:p>
        </p:txBody>
      </p:sp>
      <p:sp>
        <p:nvSpPr>
          <p:cNvPr id="3" name="Content Placeholder 2">
            <a:extLst>
              <a:ext uri="{FF2B5EF4-FFF2-40B4-BE49-F238E27FC236}">
                <a16:creationId xmlns:a16="http://schemas.microsoft.com/office/drawing/2014/main" id="{643B006D-8336-4380-9566-FD9014A74587}"/>
              </a:ext>
            </a:extLst>
          </p:cNvPr>
          <p:cNvSpPr>
            <a:spLocks noGrp="1"/>
          </p:cNvSpPr>
          <p:nvPr>
            <p:ph idx="1"/>
          </p:nvPr>
        </p:nvSpPr>
        <p:spPr/>
        <p:txBody>
          <a:bodyPr>
            <a:normAutofit/>
          </a:bodyPr>
          <a:lstStyle/>
          <a:p>
            <a:pPr>
              <a:spcAft>
                <a:spcPts val="600"/>
              </a:spcAft>
            </a:pPr>
            <a:r>
              <a:rPr lang="en-PH" dirty="0"/>
              <a:t>Another factor we have to take into account is compliance. Assignment of treatment does not always coincide with receiving the treatment</a:t>
            </a:r>
          </a:p>
          <a:p>
            <a:pPr>
              <a:spcAft>
                <a:spcPts val="600"/>
              </a:spcAft>
            </a:pPr>
            <a:r>
              <a:rPr lang="en-PH" dirty="0"/>
              <a:t>Looking at the ITT will not yield the effect of treatment itself if some observations do not comply with the assigned treatment</a:t>
            </a:r>
          </a:p>
          <a:p>
            <a:pPr>
              <a:spcAft>
                <a:spcPts val="600"/>
              </a:spcAft>
            </a:pPr>
            <a:r>
              <a:rPr lang="en-PH" b="1" dirty="0"/>
              <a:t>Local Average Treatment Effect (LATE) </a:t>
            </a:r>
            <a:r>
              <a:rPr lang="en-PH" dirty="0"/>
              <a:t>– average impact of treatment for those who comply with the assignment of treatment </a:t>
            </a:r>
          </a:p>
          <a:p>
            <a:pPr>
              <a:spcAft>
                <a:spcPts val="600"/>
              </a:spcAft>
            </a:pPr>
            <a:r>
              <a:rPr lang="en-PH" dirty="0"/>
              <a:t>LATE is also called CATE (complier average treatment effect or conditional average treatment effect for compliers)</a:t>
            </a:r>
          </a:p>
        </p:txBody>
      </p:sp>
    </p:spTree>
    <p:extLst>
      <p:ext uri="{BB962C8B-B14F-4D97-AF65-F5344CB8AC3E}">
        <p14:creationId xmlns:p14="http://schemas.microsoft.com/office/powerpoint/2010/main" val="41875361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C986-8A3D-4738-A697-6F676E1014D1}"/>
              </a:ext>
            </a:extLst>
          </p:cNvPr>
          <p:cNvSpPr>
            <a:spLocks noGrp="1"/>
          </p:cNvSpPr>
          <p:nvPr>
            <p:ph type="title"/>
          </p:nvPr>
        </p:nvSpPr>
        <p:spPr/>
        <p:txBody>
          <a:bodyPr/>
          <a:lstStyle/>
          <a:p>
            <a:r>
              <a:rPr lang="en-PH" dirty="0"/>
              <a:t>Different Impact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0817E3-1427-473A-A246-A5CA984D2435}"/>
                  </a:ext>
                </a:extLst>
              </p:cNvPr>
              <p:cNvSpPr>
                <a:spLocks noGrp="1"/>
              </p:cNvSpPr>
              <p:nvPr>
                <p:ph idx="1"/>
              </p:nvPr>
            </p:nvSpPr>
            <p:spPr/>
            <p:txBody>
              <a:bodyPr>
                <a:normAutofit fontScale="92500"/>
              </a:bodyPr>
              <a:lstStyle/>
              <a:p>
                <a:pPr>
                  <a:spcAft>
                    <a:spcPts val="600"/>
                  </a:spcAft>
                </a:pPr>
                <a:r>
                  <a:rPr lang="en-PH" dirty="0"/>
                  <a:t>Local Average Treatment Effect (LATE):</a:t>
                </a:r>
              </a:p>
              <a:p>
                <a:pPr marL="0" indent="0">
                  <a:spcAft>
                    <a:spcPts val="600"/>
                  </a:spcAft>
                  <a:buNone/>
                </a:pPr>
                <a14:m>
                  <m:oMathPara xmlns:m="http://schemas.openxmlformats.org/officeDocument/2006/math">
                    <m:oMathParaPr>
                      <m:jc m:val="centerGroup"/>
                    </m:oMathParaPr>
                    <m:oMath xmlns:m="http://schemas.openxmlformats.org/officeDocument/2006/math">
                      <m:r>
                        <a:rPr lang="en-PH" i="1">
                          <a:latin typeface="Cambria Math" panose="02040503050406030204" pitchFamily="18" charset="0"/>
                        </a:rPr>
                        <m:t>𝐿𝐴𝑇𝐸</m:t>
                      </m:r>
                      <m:r>
                        <a:rPr lang="en-PH" i="1">
                          <a:latin typeface="Cambria Math" panose="02040503050406030204" pitchFamily="18" charset="0"/>
                        </a:rPr>
                        <m:t>=</m:t>
                      </m:r>
                      <m:f>
                        <m:fPr>
                          <m:ctrlPr>
                            <a:rPr lang="en-PH" i="1">
                              <a:latin typeface="Cambria Math" panose="02040503050406030204" pitchFamily="18" charset="0"/>
                            </a:rPr>
                          </m:ctrlPr>
                        </m:fPr>
                        <m:num>
                          <m:r>
                            <a:rPr lang="en-PH" i="1">
                              <a:latin typeface="Cambria Math" panose="02040503050406030204" pitchFamily="18" charset="0"/>
                            </a:rPr>
                            <m:t>𝐼𝑇𝑇</m:t>
                          </m:r>
                        </m:num>
                        <m:den>
                          <m:sSub>
                            <m:sSubPr>
                              <m:ctrlPr>
                                <a:rPr lang="en-PH"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𝜋</m:t>
                              </m:r>
                            </m:e>
                            <m:sub>
                              <m:r>
                                <a:rPr lang="en-PH" i="1">
                                  <a:latin typeface="Cambria Math" panose="02040503050406030204" pitchFamily="18" charset="0"/>
                                  <a:ea typeface="Cambria Math" panose="02040503050406030204" pitchFamily="18" charset="0"/>
                                </a:rPr>
                                <m:t>𝑐</m:t>
                              </m:r>
                            </m:sub>
                          </m:sSub>
                        </m:den>
                      </m:f>
                    </m:oMath>
                  </m:oMathPara>
                </a14:m>
                <a:endParaRPr lang="en-PH" dirty="0"/>
              </a:p>
              <a:p>
                <a:pPr marL="0" indent="0" algn="ctr">
                  <a:spcAft>
                    <a:spcPts val="600"/>
                  </a:spcAft>
                  <a:buNone/>
                </a:pPr>
                <a:r>
                  <a:rPr lang="en-PH" dirty="0"/>
                  <a:t>Where </a:t>
                </a:r>
                <a14:m>
                  <m:oMath xmlns:m="http://schemas.openxmlformats.org/officeDocument/2006/math">
                    <m:r>
                      <a:rPr lang="en-PH" i="1">
                        <a:latin typeface="Cambria Math" panose="02040503050406030204" pitchFamily="18" charset="0"/>
                      </a:rPr>
                      <m:t>𝐼𝑇𝑇</m:t>
                    </m:r>
                    <m:r>
                      <a:rPr lang="en-PH">
                        <a:latin typeface="Cambria Math" panose="02040503050406030204" pitchFamily="18" charset="0"/>
                      </a:rPr>
                      <m:t>=</m:t>
                    </m:r>
                    <m:r>
                      <a:rPr lang="en-PH" i="1">
                        <a:latin typeface="Cambria Math" panose="02040503050406030204" pitchFamily="18" charset="0"/>
                      </a:rPr>
                      <m:t>𝐸</m:t>
                    </m:r>
                    <m:d>
                      <m:dPr>
                        <m:begChr m:val="["/>
                        <m:endChr m:val="]"/>
                        <m:ctrlPr>
                          <a:rPr lang="en-PH" i="1">
                            <a:latin typeface="Cambria Math" panose="02040503050406030204" pitchFamily="18" charset="0"/>
                          </a:rPr>
                        </m:ctrlPr>
                      </m:dPr>
                      <m:e>
                        <m:sSub>
                          <m:sSubPr>
                            <m:ctrlPr>
                              <a:rPr lang="en-PH" i="1">
                                <a:latin typeface="Cambria Math" panose="02040503050406030204" pitchFamily="18" charset="0"/>
                              </a:rPr>
                            </m:ctrlPr>
                          </m:sSubPr>
                          <m:e>
                            <m:r>
                              <a:rPr lang="en-PH" i="1">
                                <a:latin typeface="Cambria Math" panose="02040503050406030204" pitchFamily="18" charset="0"/>
                              </a:rPr>
                              <m:t>𝑌</m:t>
                            </m:r>
                          </m:e>
                          <m:sub>
                            <m:r>
                              <a:rPr lang="en-PH" i="1">
                                <a:latin typeface="Cambria Math" panose="02040503050406030204" pitchFamily="18" charset="0"/>
                              </a:rPr>
                              <m:t>𝑖</m:t>
                            </m:r>
                          </m:sub>
                        </m:sSub>
                      </m:e>
                      <m:e>
                        <m:r>
                          <a:rPr lang="en-PH" i="1">
                            <a:latin typeface="Cambria Math" panose="02040503050406030204" pitchFamily="18" charset="0"/>
                          </a:rPr>
                          <m:t>𝑍</m:t>
                        </m:r>
                        <m:r>
                          <a:rPr lang="en-PH" i="1">
                            <a:latin typeface="Cambria Math" panose="02040503050406030204" pitchFamily="18" charset="0"/>
                          </a:rPr>
                          <m:t>=1</m:t>
                        </m:r>
                      </m:e>
                    </m:d>
                    <m:r>
                      <a:rPr lang="en-PH" i="1">
                        <a:latin typeface="Cambria Math" panose="02040503050406030204" pitchFamily="18" charset="0"/>
                      </a:rPr>
                      <m:t>−</m:t>
                    </m:r>
                    <m:r>
                      <a:rPr lang="en-PH" i="1">
                        <a:latin typeface="Cambria Math" panose="02040503050406030204" pitchFamily="18" charset="0"/>
                      </a:rPr>
                      <m:t>𝐸</m:t>
                    </m:r>
                    <m:r>
                      <a:rPr lang="en-PH" i="1">
                        <a:latin typeface="Cambria Math" panose="02040503050406030204" pitchFamily="18" charset="0"/>
                      </a:rPr>
                      <m:t>[</m:t>
                    </m:r>
                    <m:sSub>
                      <m:sSubPr>
                        <m:ctrlPr>
                          <a:rPr lang="en-PH" i="1">
                            <a:latin typeface="Cambria Math" panose="02040503050406030204" pitchFamily="18" charset="0"/>
                          </a:rPr>
                        </m:ctrlPr>
                      </m:sSubPr>
                      <m:e>
                        <m:r>
                          <a:rPr lang="en-PH" i="1">
                            <a:latin typeface="Cambria Math" panose="02040503050406030204" pitchFamily="18" charset="0"/>
                          </a:rPr>
                          <m:t>𝑌</m:t>
                        </m:r>
                      </m:e>
                      <m:sub>
                        <m:r>
                          <a:rPr lang="en-PH" i="1">
                            <a:latin typeface="Cambria Math" panose="02040503050406030204" pitchFamily="18" charset="0"/>
                          </a:rPr>
                          <m:t>𝑖</m:t>
                        </m:r>
                      </m:sub>
                    </m:sSub>
                    <m:r>
                      <a:rPr lang="en-PH" i="1">
                        <a:latin typeface="Cambria Math" panose="02040503050406030204" pitchFamily="18" charset="0"/>
                      </a:rPr>
                      <m:t>|</m:t>
                    </m:r>
                    <m:r>
                      <a:rPr lang="en-PH" i="1">
                        <a:latin typeface="Cambria Math" panose="02040503050406030204" pitchFamily="18" charset="0"/>
                      </a:rPr>
                      <m:t>𝑍</m:t>
                    </m:r>
                    <m:r>
                      <a:rPr lang="en-PH" i="1">
                        <a:latin typeface="Cambria Math" panose="02040503050406030204" pitchFamily="18" charset="0"/>
                      </a:rPr>
                      <m:t>=0]</m:t>
                    </m:r>
                  </m:oMath>
                </a14:m>
                <a:endParaRPr lang="en-PH" dirty="0"/>
              </a:p>
              <a:p>
                <a:pPr marL="0" indent="0" algn="ctr">
                  <a:spcAft>
                    <a:spcPts val="600"/>
                  </a:spcAft>
                  <a:buNone/>
                </a:pPr>
                <a:r>
                  <a:rPr lang="en-PH" dirty="0"/>
                  <a:t>and </a:t>
                </a:r>
                <a14:m>
                  <m:oMath xmlns:m="http://schemas.openxmlformats.org/officeDocument/2006/math">
                    <m:sSub>
                      <m:sSubPr>
                        <m:ctrlPr>
                          <a:rPr lang="en-PH" b="0" i="1" smtClean="0">
                            <a:latin typeface="Cambria Math" panose="02040503050406030204" pitchFamily="18" charset="0"/>
                            <a:ea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𝜋</m:t>
                        </m:r>
                      </m:e>
                      <m:sub>
                        <m:r>
                          <a:rPr lang="en-PH" b="0" i="1" smtClean="0">
                            <a:latin typeface="Cambria Math" panose="02040503050406030204" pitchFamily="18" charset="0"/>
                            <a:ea typeface="Cambria Math" panose="02040503050406030204" pitchFamily="18" charset="0"/>
                          </a:rPr>
                          <m:t>𝑐</m:t>
                        </m:r>
                      </m:sub>
                    </m:sSub>
                  </m:oMath>
                </a14:m>
                <a:r>
                  <a:rPr lang="en-PH" b="0" dirty="0"/>
                  <a:t> </a:t>
                </a:r>
                <a:r>
                  <a:rPr lang="en-PH" dirty="0"/>
                  <a:t>is the proportion of subjects who are treated when they are assigned to the treatment group (complier proportion) </a:t>
                </a:r>
                <a:endParaRPr lang="en-PH" b="0" dirty="0"/>
              </a:p>
              <a:p>
                <a:pPr>
                  <a:spcAft>
                    <a:spcPts val="600"/>
                  </a:spcAft>
                </a:pPr>
                <a:r>
                  <a:rPr lang="en-PH" b="0" dirty="0"/>
                  <a:t>Alternatively, </a:t>
                </a:r>
                <a14:m>
                  <m:oMath xmlns:m="http://schemas.openxmlformats.org/officeDocument/2006/math">
                    <m:r>
                      <a:rPr lang="en-PH" b="0" i="1" smtClean="0">
                        <a:latin typeface="Cambria Math" panose="02040503050406030204" pitchFamily="18" charset="0"/>
                      </a:rPr>
                      <m:t>𝐼𝑇𝑇</m:t>
                    </m:r>
                    <m:r>
                      <a:rPr lang="en-PH" b="0" i="1" smtClean="0">
                        <a:latin typeface="Cambria Math" panose="02040503050406030204" pitchFamily="18" charset="0"/>
                      </a:rPr>
                      <m:t>=</m:t>
                    </m:r>
                    <m:r>
                      <a:rPr lang="en-PH" b="0" i="1" smtClean="0">
                        <a:latin typeface="Cambria Math" panose="02040503050406030204" pitchFamily="18" charset="0"/>
                      </a:rPr>
                      <m:t>𝐿𝐴𝑇𝐸</m:t>
                    </m:r>
                    <m:r>
                      <a:rPr lang="en-PH" b="0" i="1" smtClean="0">
                        <a:latin typeface="Cambria Math" panose="02040503050406030204" pitchFamily="18" charset="0"/>
                      </a:rPr>
                      <m:t> ×</m:t>
                    </m:r>
                    <m:sSub>
                      <m:sSubPr>
                        <m:ctrlPr>
                          <a:rPr lang="en-PH" i="1">
                            <a:latin typeface="Cambria Math" panose="02040503050406030204" pitchFamily="18" charset="0"/>
                            <a:ea typeface="Cambria Math" panose="02040503050406030204" pitchFamily="18" charset="0"/>
                          </a:rPr>
                        </m:ctrlPr>
                      </m:sSubPr>
                      <m:e>
                        <m:r>
                          <a:rPr lang="el-GR" i="1">
                            <a:latin typeface="Cambria Math" panose="02040503050406030204" pitchFamily="18" charset="0"/>
                            <a:ea typeface="Cambria Math" panose="02040503050406030204" pitchFamily="18" charset="0"/>
                          </a:rPr>
                          <m:t>𝜋</m:t>
                        </m:r>
                      </m:e>
                      <m:sub>
                        <m:r>
                          <a:rPr lang="en-PH" i="1">
                            <a:latin typeface="Cambria Math" panose="02040503050406030204" pitchFamily="18" charset="0"/>
                            <a:ea typeface="Cambria Math" panose="02040503050406030204" pitchFamily="18" charset="0"/>
                          </a:rPr>
                          <m:t>𝑐</m:t>
                        </m:r>
                      </m:sub>
                    </m:sSub>
                  </m:oMath>
                </a14:m>
                <a:endParaRPr lang="en-PH" dirty="0"/>
              </a:p>
              <a:p>
                <a:pPr>
                  <a:spcAft>
                    <a:spcPts val="600"/>
                  </a:spcAft>
                </a:pPr>
                <a:r>
                  <a:rPr lang="en-PH" dirty="0"/>
                  <a:t>Under perfect compliance, </a:t>
                </a:r>
                <a14:m>
                  <m:oMath xmlns:m="http://schemas.openxmlformats.org/officeDocument/2006/math">
                    <m:r>
                      <a:rPr lang="en-PH" b="0" i="1" smtClean="0">
                        <a:latin typeface="Cambria Math" panose="02040503050406030204" pitchFamily="18" charset="0"/>
                      </a:rPr>
                      <m:t>𝐼𝑇𝑇</m:t>
                    </m:r>
                    <m:r>
                      <a:rPr lang="en-PH" b="0" i="1" smtClean="0">
                        <a:latin typeface="Cambria Math" panose="02040503050406030204" pitchFamily="18" charset="0"/>
                      </a:rPr>
                      <m:t>=</m:t>
                    </m:r>
                    <m:r>
                      <a:rPr lang="en-PH" b="0" i="1" smtClean="0">
                        <a:latin typeface="Cambria Math" panose="02040503050406030204" pitchFamily="18" charset="0"/>
                      </a:rPr>
                      <m:t>𝐿𝐴𝑇𝐸</m:t>
                    </m:r>
                  </m:oMath>
                </a14:m>
                <a:r>
                  <a:rPr lang="en-PH" dirty="0"/>
                  <a:t> (i.e. those we intend to treat are those who receive treatment when assigned to the treatment group)</a:t>
                </a:r>
              </a:p>
            </p:txBody>
          </p:sp>
        </mc:Choice>
        <mc:Fallback xmlns="">
          <p:sp>
            <p:nvSpPr>
              <p:cNvPr id="3" name="Content Placeholder 2">
                <a:extLst>
                  <a:ext uri="{FF2B5EF4-FFF2-40B4-BE49-F238E27FC236}">
                    <a16:creationId xmlns:a16="http://schemas.microsoft.com/office/drawing/2014/main" id="{B00817E3-1427-473A-A246-A5CA984D2435}"/>
                  </a:ext>
                </a:extLst>
              </p:cNvPr>
              <p:cNvSpPr>
                <a:spLocks noGrp="1" noRot="1" noChangeAspect="1" noMove="1" noResize="1" noEditPoints="1" noAdjustHandles="1" noChangeArrowheads="1" noChangeShapeType="1" noTextEdit="1"/>
              </p:cNvSpPr>
              <p:nvPr>
                <p:ph idx="1"/>
              </p:nvPr>
            </p:nvSpPr>
            <p:spPr>
              <a:blipFill>
                <a:blip r:embed="rId2"/>
                <a:stretch>
                  <a:fillRect l="-928" t="-2101" r="-1275" b="-280"/>
                </a:stretch>
              </a:blipFill>
            </p:spPr>
            <p:txBody>
              <a:bodyPr/>
              <a:lstStyle/>
              <a:p>
                <a:r>
                  <a:rPr lang="en-PH">
                    <a:noFill/>
                  </a:rPr>
                  <a:t> </a:t>
                </a:r>
              </a:p>
            </p:txBody>
          </p:sp>
        </mc:Fallback>
      </mc:AlternateContent>
    </p:spTree>
    <p:extLst>
      <p:ext uri="{BB962C8B-B14F-4D97-AF65-F5344CB8AC3E}">
        <p14:creationId xmlns:p14="http://schemas.microsoft.com/office/powerpoint/2010/main" val="33792249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D2B9-E325-4A84-944A-815414726D8B}"/>
              </a:ext>
            </a:extLst>
          </p:cNvPr>
          <p:cNvSpPr>
            <a:spLocks noGrp="1"/>
          </p:cNvSpPr>
          <p:nvPr>
            <p:ph type="title"/>
          </p:nvPr>
        </p:nvSpPr>
        <p:spPr/>
        <p:txBody>
          <a:bodyPr/>
          <a:lstStyle/>
          <a:p>
            <a:r>
              <a:rPr lang="en-PH" dirty="0"/>
              <a:t>Role of Data in Impact Evaluation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0D9C1F-1773-4B25-8511-F9ECDAE7C02E}"/>
                  </a:ext>
                </a:extLst>
              </p:cNvPr>
              <p:cNvSpPr>
                <a:spLocks noGrp="1"/>
              </p:cNvSpPr>
              <p:nvPr>
                <p:ph idx="1"/>
              </p:nvPr>
            </p:nvSpPr>
            <p:spPr/>
            <p:txBody>
              <a:bodyPr>
                <a:normAutofit/>
              </a:bodyPr>
              <a:lstStyle/>
              <a:p>
                <a:pPr>
                  <a:spcAft>
                    <a:spcPts val="600"/>
                  </a:spcAft>
                </a:pPr>
                <a:r>
                  <a:rPr lang="en-PH" dirty="0"/>
                  <a:t>Given these impact measures, we want (or need) to collect data on:</a:t>
                </a:r>
              </a:p>
              <a:p>
                <a:pPr lvl="1">
                  <a:spcAft>
                    <a:spcPts val="600"/>
                  </a:spcAft>
                </a:pPr>
                <a:r>
                  <a:rPr lang="en-PH" dirty="0"/>
                  <a:t>Outcomes of interest (</a:t>
                </a:r>
                <a14:m>
                  <m:oMath xmlns:m="http://schemas.openxmlformats.org/officeDocument/2006/math">
                    <m:sSup>
                      <m:sSupPr>
                        <m:ctrlPr>
                          <a:rPr lang="en-PH" i="1" dirty="0">
                            <a:latin typeface="Cambria Math" panose="02040503050406030204" pitchFamily="18" charset="0"/>
                          </a:rPr>
                        </m:ctrlPr>
                      </m:sSupPr>
                      <m:e>
                        <m:r>
                          <a:rPr lang="en-PH" i="1" dirty="0">
                            <a:latin typeface="Cambria Math" panose="02040503050406030204" pitchFamily="18" charset="0"/>
                          </a:rPr>
                          <m:t>𝑌</m:t>
                        </m:r>
                      </m:e>
                      <m:sup>
                        <m:r>
                          <a:rPr lang="en-PH" dirty="0">
                            <a:latin typeface="Cambria Math" panose="02040503050406030204" pitchFamily="18" charset="0"/>
                          </a:rPr>
                          <m:t>′</m:t>
                        </m:r>
                      </m:sup>
                    </m:sSup>
                    <m:r>
                      <m:rPr>
                        <m:sty m:val="p"/>
                      </m:rPr>
                      <a:rPr lang="en-PH" dirty="0">
                        <a:latin typeface="Cambria Math" panose="02040503050406030204" pitchFamily="18" charset="0"/>
                      </a:rPr>
                      <m:t>s</m:t>
                    </m:r>
                  </m:oMath>
                </a14:m>
                <a:r>
                  <a:rPr lang="en-PH" dirty="0"/>
                  <a:t>) – measure impact</a:t>
                </a:r>
              </a:p>
              <a:p>
                <a:pPr lvl="1">
                  <a:spcAft>
                    <a:spcPts val="600"/>
                  </a:spcAft>
                </a:pPr>
                <a:r>
                  <a:rPr lang="en-PH" dirty="0"/>
                  <a:t>Observable characteristics of observations (</a:t>
                </a:r>
                <a14:m>
                  <m:oMath xmlns:m="http://schemas.openxmlformats.org/officeDocument/2006/math">
                    <m:sSup>
                      <m:sSupPr>
                        <m:ctrlPr>
                          <a:rPr lang="en-PH" b="0" i="1" smtClean="0">
                            <a:latin typeface="Cambria Math" panose="02040503050406030204" pitchFamily="18" charset="0"/>
                          </a:rPr>
                        </m:ctrlPr>
                      </m:sSupPr>
                      <m:e>
                        <m:r>
                          <a:rPr lang="en-PH" b="0" i="1" smtClean="0">
                            <a:latin typeface="Cambria Math" panose="02040503050406030204" pitchFamily="18" charset="0"/>
                          </a:rPr>
                          <m:t>𝑋</m:t>
                        </m:r>
                      </m:e>
                      <m:sup>
                        <m:r>
                          <a:rPr lang="en-PH" b="0" i="1" smtClean="0">
                            <a:latin typeface="Cambria Math" panose="02040503050406030204" pitchFamily="18" charset="0"/>
                          </a:rPr>
                          <m:t>′</m:t>
                        </m:r>
                      </m:sup>
                    </m:sSup>
                    <m:r>
                      <a:rPr lang="en-PH" b="0" i="1" smtClean="0">
                        <a:latin typeface="Cambria Math" panose="02040503050406030204" pitchFamily="18" charset="0"/>
                      </a:rPr>
                      <m:t>𝑠</m:t>
                    </m:r>
                  </m:oMath>
                </a14:m>
                <a:r>
                  <a:rPr lang="en-PH" dirty="0"/>
                  <a:t>) – estimate counterfactual</a:t>
                </a:r>
              </a:p>
              <a:p>
                <a:pPr lvl="1">
                  <a:spcAft>
                    <a:spcPts val="600"/>
                  </a:spcAft>
                </a:pPr>
                <a:r>
                  <a:rPr lang="en-PH" dirty="0"/>
                  <a:t>Receiving treatment (</a:t>
                </a:r>
                <a14:m>
                  <m:oMath xmlns:m="http://schemas.openxmlformats.org/officeDocument/2006/math">
                    <m:r>
                      <a:rPr lang="en-PH" i="1">
                        <a:latin typeface="Cambria Math" panose="02040503050406030204" pitchFamily="18" charset="0"/>
                      </a:rPr>
                      <m:t>𝑇</m:t>
                    </m:r>
                  </m:oMath>
                </a14:m>
                <a:r>
                  <a:rPr lang="en-PH" dirty="0"/>
                  <a:t>) – this is the intervention</a:t>
                </a:r>
              </a:p>
              <a:p>
                <a:pPr lvl="1">
                  <a:spcAft>
                    <a:spcPts val="600"/>
                  </a:spcAft>
                </a:pPr>
                <a:r>
                  <a:rPr lang="en-PH" dirty="0"/>
                  <a:t>Assignment of treatment (</a:t>
                </a:r>
                <a14:m>
                  <m:oMath xmlns:m="http://schemas.openxmlformats.org/officeDocument/2006/math">
                    <m:r>
                      <a:rPr lang="en-PH" b="0" i="1" dirty="0" smtClean="0">
                        <a:latin typeface="Cambria Math" panose="02040503050406030204" pitchFamily="18" charset="0"/>
                      </a:rPr>
                      <m:t>𝑍</m:t>
                    </m:r>
                  </m:oMath>
                </a14:m>
                <a:r>
                  <a:rPr lang="en-PH" dirty="0"/>
                  <a:t>) –  this is the instrument</a:t>
                </a:r>
              </a:p>
              <a:p>
                <a:pPr lvl="1">
                  <a:spcAft>
                    <a:spcPts val="600"/>
                  </a:spcAft>
                </a:pPr>
                <a:r>
                  <a:rPr lang="en-PH" dirty="0"/>
                  <a:t>Program engagement details (e.g. compliance, attrition, spillovers, treatment levels)</a:t>
                </a:r>
              </a:p>
              <a:p>
                <a:pPr>
                  <a:spcAft>
                    <a:spcPts val="600"/>
                  </a:spcAft>
                </a:pPr>
                <a:r>
                  <a:rPr lang="en-PH" dirty="0"/>
                  <a:t>At the minimum, we need the </a:t>
                </a:r>
                <a14:m>
                  <m:oMath xmlns:m="http://schemas.openxmlformats.org/officeDocument/2006/math">
                    <m:sSup>
                      <m:sSupPr>
                        <m:ctrlPr>
                          <a:rPr lang="en-PH" i="1" dirty="0">
                            <a:latin typeface="Cambria Math" panose="02040503050406030204" pitchFamily="18" charset="0"/>
                          </a:rPr>
                        </m:ctrlPr>
                      </m:sSupPr>
                      <m:e>
                        <m:r>
                          <a:rPr lang="en-PH" i="1" dirty="0">
                            <a:latin typeface="Cambria Math" panose="02040503050406030204" pitchFamily="18" charset="0"/>
                          </a:rPr>
                          <m:t>𝑌</m:t>
                        </m:r>
                      </m:e>
                      <m:sup>
                        <m:r>
                          <a:rPr lang="en-PH" dirty="0">
                            <a:latin typeface="Cambria Math" panose="02040503050406030204" pitchFamily="18" charset="0"/>
                          </a:rPr>
                          <m:t>′</m:t>
                        </m:r>
                      </m:sup>
                    </m:sSup>
                    <m:r>
                      <m:rPr>
                        <m:sty m:val="p"/>
                      </m:rPr>
                      <a:rPr lang="en-PH" dirty="0">
                        <a:latin typeface="Cambria Math" panose="02040503050406030204" pitchFamily="18" charset="0"/>
                      </a:rPr>
                      <m:t>s</m:t>
                    </m:r>
                  </m:oMath>
                </a14:m>
                <a:r>
                  <a:rPr lang="en-PH" dirty="0"/>
                  <a:t>, </a:t>
                </a:r>
                <a14:m>
                  <m:oMath xmlns:m="http://schemas.openxmlformats.org/officeDocument/2006/math">
                    <m:sSup>
                      <m:sSupPr>
                        <m:ctrlPr>
                          <a:rPr lang="en-PH" i="1">
                            <a:latin typeface="Cambria Math" panose="02040503050406030204" pitchFamily="18" charset="0"/>
                          </a:rPr>
                        </m:ctrlPr>
                      </m:sSupPr>
                      <m:e>
                        <m:r>
                          <a:rPr lang="en-PH" i="1">
                            <a:latin typeface="Cambria Math" panose="02040503050406030204" pitchFamily="18" charset="0"/>
                          </a:rPr>
                          <m:t>𝑋</m:t>
                        </m:r>
                      </m:e>
                      <m:sup>
                        <m:r>
                          <a:rPr lang="en-PH" i="1">
                            <a:latin typeface="Cambria Math" panose="02040503050406030204" pitchFamily="18" charset="0"/>
                          </a:rPr>
                          <m:t>′</m:t>
                        </m:r>
                      </m:sup>
                    </m:sSup>
                    <m:r>
                      <a:rPr lang="en-PH" i="1">
                        <a:latin typeface="Cambria Math" panose="02040503050406030204" pitchFamily="18" charset="0"/>
                      </a:rPr>
                      <m:t>𝑠</m:t>
                    </m:r>
                  </m:oMath>
                </a14:m>
                <a:r>
                  <a:rPr lang="en-PH" dirty="0"/>
                  <a:t>, and </a:t>
                </a:r>
                <a14:m>
                  <m:oMath xmlns:m="http://schemas.openxmlformats.org/officeDocument/2006/math">
                    <m:r>
                      <a:rPr lang="en-PH" i="1" dirty="0" smtClean="0">
                        <a:latin typeface="Cambria Math" panose="02040503050406030204" pitchFamily="18" charset="0"/>
                      </a:rPr>
                      <m:t>𝑇</m:t>
                    </m:r>
                    <m:r>
                      <a:rPr lang="en-PH" i="1" dirty="0" smtClean="0">
                        <a:latin typeface="Cambria Math" panose="02040503050406030204" pitchFamily="18" charset="0"/>
                      </a:rPr>
                      <m:t>’</m:t>
                    </m:r>
                    <m:r>
                      <a:rPr lang="en-PH" i="1" dirty="0" smtClean="0">
                        <a:latin typeface="Cambria Math" panose="02040503050406030204" pitchFamily="18" charset="0"/>
                      </a:rPr>
                      <m:t>𝑠</m:t>
                    </m:r>
                  </m:oMath>
                </a14:m>
                <a:endParaRPr lang="en-PH" dirty="0"/>
              </a:p>
              <a:p>
                <a:pPr>
                  <a:spcAft>
                    <a:spcPts val="600"/>
                  </a:spcAft>
                </a:pPr>
                <a:r>
                  <a:rPr lang="en-PH" dirty="0"/>
                  <a:t>Program implementation data are also key </a:t>
                </a:r>
              </a:p>
            </p:txBody>
          </p:sp>
        </mc:Choice>
        <mc:Fallback xmlns="">
          <p:sp>
            <p:nvSpPr>
              <p:cNvPr id="3" name="Content Placeholder 2">
                <a:extLst>
                  <a:ext uri="{FF2B5EF4-FFF2-40B4-BE49-F238E27FC236}">
                    <a16:creationId xmlns:a16="http://schemas.microsoft.com/office/drawing/2014/main" id="{C60D9C1F-1773-4B25-8511-F9ECDAE7C02E}"/>
                  </a:ext>
                </a:extLst>
              </p:cNvPr>
              <p:cNvSpPr>
                <a:spLocks noGrp="1" noRot="1" noChangeAspect="1" noMove="1" noResize="1" noEditPoints="1" noAdjustHandles="1" noChangeArrowheads="1" noChangeShapeType="1" noTextEdit="1"/>
              </p:cNvSpPr>
              <p:nvPr>
                <p:ph idx="1"/>
              </p:nvPr>
            </p:nvSpPr>
            <p:spPr>
              <a:blipFill>
                <a:blip r:embed="rId2"/>
                <a:stretch>
                  <a:fillRect l="-1043" t="-2241" r="-116" b="-3361"/>
                </a:stretch>
              </a:blipFill>
            </p:spPr>
            <p:txBody>
              <a:bodyPr/>
              <a:lstStyle/>
              <a:p>
                <a:r>
                  <a:rPr lang="en-PH">
                    <a:noFill/>
                  </a:rPr>
                  <a:t> </a:t>
                </a:r>
              </a:p>
            </p:txBody>
          </p:sp>
        </mc:Fallback>
      </mc:AlternateContent>
    </p:spTree>
    <p:extLst>
      <p:ext uri="{BB962C8B-B14F-4D97-AF65-F5344CB8AC3E}">
        <p14:creationId xmlns:p14="http://schemas.microsoft.com/office/powerpoint/2010/main" val="23519822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8|2.3|1.7|1.8|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5003</TotalTime>
  <Words>7560</Words>
  <Application>Microsoft Macintosh PowerPoint</Application>
  <PresentationFormat>Widescreen</PresentationFormat>
  <Paragraphs>777</Paragraphs>
  <Slides>116</Slides>
  <Notes>4</Notes>
  <HiddenSlides>13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Arial</vt:lpstr>
      <vt:lpstr>Calibri</vt:lpstr>
      <vt:lpstr>Calibri Light</vt:lpstr>
      <vt:lpstr>Cambria Math</vt:lpstr>
      <vt:lpstr>Franklin Gothic Book</vt:lpstr>
      <vt:lpstr>Wingdings</vt:lpstr>
      <vt:lpstr>Office Theme</vt:lpstr>
      <vt:lpstr>Session 2.3:  Indicators and Data</vt:lpstr>
      <vt:lpstr>Objectives</vt:lpstr>
      <vt:lpstr>Outline for Today</vt:lpstr>
      <vt:lpstr>Primary References</vt:lpstr>
      <vt:lpstr>Warmup muna!</vt:lpstr>
      <vt:lpstr>Warmup!</vt:lpstr>
      <vt:lpstr>Warmup!</vt:lpstr>
      <vt:lpstr>Role of Data in Impact Evaluation</vt:lpstr>
      <vt:lpstr>Impact Evaluation Concepts</vt:lpstr>
      <vt:lpstr>Impact Evaluation Concepts</vt:lpstr>
      <vt:lpstr>Impact Evaluation Concepts</vt:lpstr>
      <vt:lpstr>Role of Data in Impact Evaluation</vt:lpstr>
      <vt:lpstr>Unit of Assignment, Treatment and Analysis</vt:lpstr>
      <vt:lpstr>“Units” in Impact Evaluation</vt:lpstr>
      <vt:lpstr>“Units” in Impact Evaluation</vt:lpstr>
      <vt:lpstr>Getting the Right Data: Evaluation Question and Outcome Indicators</vt:lpstr>
      <vt:lpstr>Evaluation Question</vt:lpstr>
      <vt:lpstr>Results Chain to Evaluation Question</vt:lpstr>
      <vt:lpstr>Evaluation Question</vt:lpstr>
      <vt:lpstr>Results Chain to Evaluation Question</vt:lpstr>
      <vt:lpstr>Results Chain to Evaluation Question</vt:lpstr>
      <vt:lpstr>Selecting Outcome Indicators</vt:lpstr>
      <vt:lpstr>Selecting Implementation Indicators</vt:lpstr>
      <vt:lpstr>Performance Indicators</vt:lpstr>
      <vt:lpstr>Checklist: Getting the Right Data</vt:lpstr>
      <vt:lpstr>Toy Example: Evaluating the Impact of a New Math curriculum</vt:lpstr>
      <vt:lpstr>Impact Evaluation Scenario</vt:lpstr>
      <vt:lpstr>Identifying the “Units” of Evaluation</vt:lpstr>
      <vt:lpstr>Evaluation Problem</vt:lpstr>
      <vt:lpstr>Results Chain to Evaluation Question</vt:lpstr>
      <vt:lpstr>Results Chain to Evaluation Question</vt:lpstr>
      <vt:lpstr>Results Chain to Evaluation Question</vt:lpstr>
      <vt:lpstr>Selecting Outcome Indicators</vt:lpstr>
      <vt:lpstr>Selecting Outcome Indicators</vt:lpstr>
      <vt:lpstr>Performance Indicators</vt:lpstr>
      <vt:lpstr>Selecting Implementation Indicators</vt:lpstr>
      <vt:lpstr>Metadata: Data on our Data</vt:lpstr>
      <vt:lpstr>Getting the Data Right: Data Collection Methods and Sources</vt:lpstr>
      <vt:lpstr>Importance of High-Quality Data</vt:lpstr>
      <vt:lpstr>Data Sources</vt:lpstr>
      <vt:lpstr>Data Sources</vt:lpstr>
      <vt:lpstr>Data Sources</vt:lpstr>
      <vt:lpstr>Data Sources</vt:lpstr>
      <vt:lpstr>Data Sources</vt:lpstr>
      <vt:lpstr>Baseline Data</vt:lpstr>
      <vt:lpstr>Role of Qualitative Data</vt:lpstr>
      <vt:lpstr>Sampling Design</vt:lpstr>
      <vt:lpstr>Sampling Design</vt:lpstr>
      <vt:lpstr>Sampling Design</vt:lpstr>
      <vt:lpstr>Two Methods of Sampling</vt:lpstr>
      <vt:lpstr>Some Methods of Probability Sampling</vt:lpstr>
      <vt:lpstr>Simple Random Sampling</vt:lpstr>
      <vt:lpstr>Simple Random Sampling</vt:lpstr>
      <vt:lpstr>Stratified Random Sampling</vt:lpstr>
      <vt:lpstr>Stratified Random Sampling</vt:lpstr>
      <vt:lpstr>Stratified Random Sampling</vt:lpstr>
      <vt:lpstr>Stratified Random Sampling</vt:lpstr>
      <vt:lpstr>Stratified Random Sampling</vt:lpstr>
      <vt:lpstr>Cluster Sampling</vt:lpstr>
      <vt:lpstr>Cluster Sampling</vt:lpstr>
      <vt:lpstr>Cluster Sampling</vt:lpstr>
      <vt:lpstr>Cluster Sampling</vt:lpstr>
      <vt:lpstr>Cluster Sampling</vt:lpstr>
      <vt:lpstr>Cluster Sampling</vt:lpstr>
      <vt:lpstr>Systematic Sampling</vt:lpstr>
      <vt:lpstr>Systematic Sampling</vt:lpstr>
      <vt:lpstr>Multi-stage Sampling</vt:lpstr>
      <vt:lpstr>Exercise on Sampling</vt:lpstr>
      <vt:lpstr>Sample Size Determination</vt:lpstr>
      <vt:lpstr>Sample Size Determination</vt:lpstr>
      <vt:lpstr>Statistical Power</vt:lpstr>
      <vt:lpstr>Type I and Type II Errors</vt:lpstr>
      <vt:lpstr>Sample Size Determination Determination</vt:lpstr>
      <vt:lpstr>Sample Size Determination Determination</vt:lpstr>
      <vt:lpstr>Survey Instruments</vt:lpstr>
      <vt:lpstr>Designing a Survey</vt:lpstr>
      <vt:lpstr>Designing a Survey</vt:lpstr>
      <vt:lpstr>Designing a Survey</vt:lpstr>
      <vt:lpstr>Survey Instruments</vt:lpstr>
      <vt:lpstr>Survey Instruments</vt:lpstr>
      <vt:lpstr>Survey Instruments</vt:lpstr>
      <vt:lpstr>Survey Instruments</vt:lpstr>
      <vt:lpstr>Design of Survey Questions</vt:lpstr>
      <vt:lpstr>Design of Survey Questions</vt:lpstr>
      <vt:lpstr>Design of Survey Questions</vt:lpstr>
      <vt:lpstr>Data Management</vt:lpstr>
      <vt:lpstr>Data Management Practices </vt:lpstr>
      <vt:lpstr>Different Impact Measures and the Required Data</vt:lpstr>
      <vt:lpstr>Different Impact Measures</vt:lpstr>
      <vt:lpstr>Different Impact Measures</vt:lpstr>
      <vt:lpstr>Different Impact Measures</vt:lpstr>
      <vt:lpstr>Different Impact Measures</vt:lpstr>
      <vt:lpstr>Different Impact Measures</vt:lpstr>
      <vt:lpstr>Different Impact Measures</vt:lpstr>
      <vt:lpstr>Different Impact Measures</vt:lpstr>
      <vt:lpstr>Different Impact Measures</vt:lpstr>
      <vt:lpstr>Different Impact Measures</vt:lpstr>
      <vt:lpstr>Different Impact Measures</vt:lpstr>
      <vt:lpstr>Role of Data in Impact Evaluation</vt:lpstr>
      <vt:lpstr>Case Study:  Impact Evaluation on DepEd’s School-Based Feeding Program</vt:lpstr>
      <vt:lpstr>IE of DepEd’s School-Based Feeding Program (SBFP)</vt:lpstr>
      <vt:lpstr>IE of DepEd’s School-Based Feeding Program</vt:lpstr>
      <vt:lpstr>PowerPoint Presentation</vt:lpstr>
      <vt:lpstr>PowerPoint Presentation</vt:lpstr>
      <vt:lpstr>Formulating the Evaluation Question(s)</vt:lpstr>
      <vt:lpstr>SBFP Example: Getting the Data Right</vt:lpstr>
      <vt:lpstr>SBFP Example: Getting the Data Right</vt:lpstr>
      <vt:lpstr>SBFP Example: Getting the Data Right</vt:lpstr>
      <vt:lpstr>SBFP Example: Getting the Data Right</vt:lpstr>
      <vt:lpstr>Data Challenges for the Impact Evaluation</vt:lpstr>
      <vt:lpstr>Data Challenges for the Impact Evaluation</vt:lpstr>
      <vt:lpstr>Data Challenges for the Impact Evaluation</vt:lpstr>
      <vt:lpstr>Data Challenges for the Impact Evaluation</vt:lpstr>
      <vt:lpstr>Data Challenges for the Impact Evaluation</vt:lpstr>
      <vt:lpstr>Data Challenges for Impact Evaluation</vt:lpstr>
      <vt:lpstr>Question and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Indicators and Data</dc:title>
  <dc:creator>Adrian Matthew G. Glova</dc:creator>
  <cp:lastModifiedBy>Adrian Matthew G. Glova</cp:lastModifiedBy>
  <cp:revision>934</cp:revision>
  <dcterms:created xsi:type="dcterms:W3CDTF">2023-04-09T06:28:50Z</dcterms:created>
  <dcterms:modified xsi:type="dcterms:W3CDTF">2024-04-18T02:08:44Z</dcterms:modified>
</cp:coreProperties>
</file>