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2" r:id="rId3"/>
    <p:sldId id="326" r:id="rId4"/>
    <p:sldId id="547" r:id="rId5"/>
    <p:sldId id="541" r:id="rId6"/>
    <p:sldId id="328" r:id="rId7"/>
    <p:sldId id="542" r:id="rId8"/>
    <p:sldId id="329" r:id="rId9"/>
    <p:sldId id="330" r:id="rId10"/>
    <p:sldId id="395" r:id="rId11"/>
    <p:sldId id="432" r:id="rId12"/>
    <p:sldId id="393" r:id="rId13"/>
    <p:sldId id="388" r:id="rId14"/>
    <p:sldId id="394" r:id="rId15"/>
    <p:sldId id="433" r:id="rId16"/>
    <p:sldId id="333" r:id="rId17"/>
    <p:sldId id="327" r:id="rId18"/>
    <p:sldId id="334" r:id="rId19"/>
    <p:sldId id="335" r:id="rId20"/>
    <p:sldId id="336" r:id="rId21"/>
    <p:sldId id="337" r:id="rId22"/>
    <p:sldId id="431" r:id="rId23"/>
    <p:sldId id="539" r:id="rId24"/>
    <p:sldId id="543" r:id="rId25"/>
    <p:sldId id="404" r:id="rId26"/>
    <p:sldId id="396" r:id="rId27"/>
    <p:sldId id="338" r:id="rId28"/>
    <p:sldId id="397" r:id="rId29"/>
    <p:sldId id="544" r:id="rId30"/>
    <p:sldId id="399" r:id="rId31"/>
    <p:sldId id="400" r:id="rId32"/>
    <p:sldId id="401" r:id="rId33"/>
    <p:sldId id="545" r:id="rId34"/>
    <p:sldId id="537" r:id="rId35"/>
    <p:sldId id="538" r:id="rId36"/>
    <p:sldId id="402" r:id="rId37"/>
    <p:sldId id="403" r:id="rId38"/>
    <p:sldId id="405" r:id="rId39"/>
    <p:sldId id="406" r:id="rId40"/>
    <p:sldId id="408" r:id="rId41"/>
    <p:sldId id="407" r:id="rId42"/>
    <p:sldId id="419" r:id="rId43"/>
    <p:sldId id="416" r:id="rId44"/>
    <p:sldId id="415" r:id="rId45"/>
    <p:sldId id="417" r:id="rId46"/>
    <p:sldId id="418" r:id="rId47"/>
    <p:sldId id="420" r:id="rId48"/>
    <p:sldId id="421" r:id="rId49"/>
    <p:sldId id="546" r:id="rId50"/>
    <p:sldId id="422" r:id="rId51"/>
    <p:sldId id="426" r:id="rId52"/>
    <p:sldId id="425" r:id="rId53"/>
    <p:sldId id="423" r:id="rId54"/>
    <p:sldId id="424" r:id="rId55"/>
    <p:sldId id="413" r:id="rId56"/>
    <p:sldId id="4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26" d="100"/>
          <a:sy n="126"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873A-475D-45FD-949C-30492FAC6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36FC78A-0509-4510-A49C-C59FAC289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B5FDF054-4CF5-41D0-9881-5BC306042A1B}"/>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5" name="Footer Placeholder 4">
            <a:extLst>
              <a:ext uri="{FF2B5EF4-FFF2-40B4-BE49-F238E27FC236}">
                <a16:creationId xmlns:a16="http://schemas.microsoft.com/office/drawing/2014/main" id="{DF35573D-AA59-41BE-94CC-93B22CC5D6E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35D5BB8-A11B-4054-8FB5-65E0CDBD86CE}"/>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20860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BB6B-D4B2-4848-9F76-337E4AA384DB}"/>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2F9345D-6632-460F-9D8E-A42D7F6857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DDB7B4-C1A6-4A71-97BC-C76FC6D8E1F3}"/>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5" name="Footer Placeholder 4">
            <a:extLst>
              <a:ext uri="{FF2B5EF4-FFF2-40B4-BE49-F238E27FC236}">
                <a16:creationId xmlns:a16="http://schemas.microsoft.com/office/drawing/2014/main" id="{2DDB9430-6910-4E55-A307-5738205BAAE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BF81095-C824-48BB-98FE-4DE937E8FE0D}"/>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55783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05C664-7B62-469D-A8E9-C56F64711D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D0760C7-3B07-48B3-BACB-EE2A92E8E5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69B573-C65C-4C2F-888B-63A71AA984C8}"/>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5" name="Footer Placeholder 4">
            <a:extLst>
              <a:ext uri="{FF2B5EF4-FFF2-40B4-BE49-F238E27FC236}">
                <a16:creationId xmlns:a16="http://schemas.microsoft.com/office/drawing/2014/main" id="{A1583C05-82A3-4FFE-A7BF-99604B224AF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E14ECF1-8718-4F06-BD9C-732AE2A82045}"/>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130922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3832-71B8-426A-8DB4-593A97F7B53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712D51E-9CAB-45EA-96E2-35A299B072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843059E-15BB-4000-BCC5-B54DB7DCBC91}"/>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5" name="Footer Placeholder 4">
            <a:extLst>
              <a:ext uri="{FF2B5EF4-FFF2-40B4-BE49-F238E27FC236}">
                <a16:creationId xmlns:a16="http://schemas.microsoft.com/office/drawing/2014/main" id="{DAA78F47-FA9D-4964-A14D-8AA5D297353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AEDFCA5-EDA9-4CCB-86FA-C352763661BB}"/>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310625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99D3-C277-4979-993E-41F1AA1CA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9FA2B5F-C982-4AC0-951E-BC7C978E8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E8CDFB-16B7-42D1-8E6C-64357562F0B2}"/>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5" name="Footer Placeholder 4">
            <a:extLst>
              <a:ext uri="{FF2B5EF4-FFF2-40B4-BE49-F238E27FC236}">
                <a16:creationId xmlns:a16="http://schemas.microsoft.com/office/drawing/2014/main" id="{90200418-1F86-46EE-8F2F-B2030BC6BE5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A19AB39-2FC5-4B69-9C2B-94831D0C2A82}"/>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300656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9B4-48DA-4CAC-AA3C-DC9C5817470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DC9A70F-7426-4B9B-AA24-9209B0E7CC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49E043B8-DD7A-4D53-B040-88F2761419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BE00CA1-5B8E-49D4-8668-7805563857A9}"/>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6" name="Footer Placeholder 5">
            <a:extLst>
              <a:ext uri="{FF2B5EF4-FFF2-40B4-BE49-F238E27FC236}">
                <a16:creationId xmlns:a16="http://schemas.microsoft.com/office/drawing/2014/main" id="{AA1C449A-6B7C-4766-AA2B-A7747CCDF7C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E907754-2897-4C77-A728-36702311C647}"/>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319648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F21A-7C14-484B-BB6E-0C6CF4EB7EE6}"/>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0AD7B6-B384-4E2C-91C7-1AF8359F4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A72B8F-B261-407C-9108-27DFB930E8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5C4E219-9A74-41AB-A63A-F1065B757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EF5F6F-DD9B-4792-860C-7D8313F004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A4533DB-97A8-4190-BABF-4E2BCCB9009D}"/>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8" name="Footer Placeholder 7">
            <a:extLst>
              <a:ext uri="{FF2B5EF4-FFF2-40B4-BE49-F238E27FC236}">
                <a16:creationId xmlns:a16="http://schemas.microsoft.com/office/drawing/2014/main" id="{D4443894-1CD3-4C3A-B170-AD652769CC6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64053C5D-F7AD-4A26-8337-E36F91B4179B}"/>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308798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84CA-6B06-493F-99BC-E0C02593A43D}"/>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BA42C980-FC7F-40BB-9B36-E58D8789E730}"/>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4" name="Footer Placeholder 3">
            <a:extLst>
              <a:ext uri="{FF2B5EF4-FFF2-40B4-BE49-F238E27FC236}">
                <a16:creationId xmlns:a16="http://schemas.microsoft.com/office/drawing/2014/main" id="{0415518E-1A3C-4BBD-9C25-980F6B7B885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4DE0131C-E105-4D47-A758-830F88EAB202}"/>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154655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EDF40-2DC4-48EB-B9C1-946C1E9576CB}"/>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3" name="Footer Placeholder 2">
            <a:extLst>
              <a:ext uri="{FF2B5EF4-FFF2-40B4-BE49-F238E27FC236}">
                <a16:creationId xmlns:a16="http://schemas.microsoft.com/office/drawing/2014/main" id="{2CF0A32B-DBEC-4604-A393-F3E3165C327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34C5D58-C787-488B-A806-3BEAE04722F2}"/>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367667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711-EB42-43BF-889C-767404FA0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C62E507-5596-4054-8914-7D37A11A6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4AE5077-1A23-4CE3-94E4-D3910E2C6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158D51-65AA-4AB4-B38E-97918AAD9DE5}"/>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6" name="Footer Placeholder 5">
            <a:extLst>
              <a:ext uri="{FF2B5EF4-FFF2-40B4-BE49-F238E27FC236}">
                <a16:creationId xmlns:a16="http://schemas.microsoft.com/office/drawing/2014/main" id="{4B7E7CAC-970E-496A-A307-B8B9F516EB5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321BF56-5E78-426C-AC76-6FED83D2B725}"/>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353931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2C1B-2536-41A5-A74A-44252AE18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46467476-86C8-449E-93CD-C0DF4146B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FC2B818F-1CF2-40AC-8A77-8B20927D3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A1EBB3-9AED-4AE4-8A4C-02696C8AE40B}"/>
              </a:ext>
            </a:extLst>
          </p:cNvPr>
          <p:cNvSpPr>
            <a:spLocks noGrp="1"/>
          </p:cNvSpPr>
          <p:nvPr>
            <p:ph type="dt" sz="half" idx="10"/>
          </p:nvPr>
        </p:nvSpPr>
        <p:spPr/>
        <p:txBody>
          <a:bodyPr/>
          <a:lstStyle/>
          <a:p>
            <a:fld id="{E7FC6FFF-D64B-4629-A763-06B4EE090034}" type="datetimeFigureOut">
              <a:rPr lang="en-PH" smtClean="0"/>
              <a:t>4/16/24</a:t>
            </a:fld>
            <a:endParaRPr lang="en-PH"/>
          </a:p>
        </p:txBody>
      </p:sp>
      <p:sp>
        <p:nvSpPr>
          <p:cNvPr id="6" name="Footer Placeholder 5">
            <a:extLst>
              <a:ext uri="{FF2B5EF4-FFF2-40B4-BE49-F238E27FC236}">
                <a16:creationId xmlns:a16="http://schemas.microsoft.com/office/drawing/2014/main" id="{C70959F6-8000-4AD4-914D-92519316147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14DDD0A-EEE1-4609-B890-3630A6C1C35E}"/>
              </a:ext>
            </a:extLst>
          </p:cNvPr>
          <p:cNvSpPr>
            <a:spLocks noGrp="1"/>
          </p:cNvSpPr>
          <p:nvPr>
            <p:ph type="sldNum" sz="quarter" idx="12"/>
          </p:nvPr>
        </p:nvSpPr>
        <p:spPr/>
        <p:txBody>
          <a:bodyPr/>
          <a:lstStyle/>
          <a:p>
            <a:fld id="{09C7CE31-A924-41A8-956A-A92DE8CD8431}" type="slidenum">
              <a:rPr lang="en-PH" smtClean="0"/>
              <a:t>‹#›</a:t>
            </a:fld>
            <a:endParaRPr lang="en-PH"/>
          </a:p>
        </p:txBody>
      </p:sp>
    </p:spTree>
    <p:extLst>
      <p:ext uri="{BB962C8B-B14F-4D97-AF65-F5344CB8AC3E}">
        <p14:creationId xmlns:p14="http://schemas.microsoft.com/office/powerpoint/2010/main" val="110792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37874-3A81-4BA3-B778-C7E7B6281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283E6EC-7FAC-4A84-9E3E-9AE4155E8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D590F02-3A00-4359-BF2F-200F37E14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C6FFF-D64B-4629-A763-06B4EE090034}" type="datetimeFigureOut">
              <a:rPr lang="en-PH" smtClean="0"/>
              <a:t>4/16/24</a:t>
            </a:fld>
            <a:endParaRPr lang="en-PH"/>
          </a:p>
        </p:txBody>
      </p:sp>
      <p:sp>
        <p:nvSpPr>
          <p:cNvPr id="5" name="Footer Placeholder 4">
            <a:extLst>
              <a:ext uri="{FF2B5EF4-FFF2-40B4-BE49-F238E27FC236}">
                <a16:creationId xmlns:a16="http://schemas.microsoft.com/office/drawing/2014/main" id="{FE992BDB-88F0-45BA-AD1C-7A78F2219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47751BB-B118-4BBE-836D-A635DC34B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7CE31-A924-41A8-956A-A92DE8CD8431}" type="slidenum">
              <a:rPr lang="en-PH" smtClean="0"/>
              <a:t>‹#›</a:t>
            </a:fld>
            <a:endParaRPr lang="en-PH"/>
          </a:p>
        </p:txBody>
      </p:sp>
    </p:spTree>
    <p:extLst>
      <p:ext uri="{BB962C8B-B14F-4D97-AF65-F5344CB8AC3E}">
        <p14:creationId xmlns:p14="http://schemas.microsoft.com/office/powerpoint/2010/main" val="198524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db.org/sites/default/files/publication/392376/impact-evaluation-development-interventions-guide.pdf" TargetMode="External"/><Relationship Id="rId2" Type="http://schemas.openxmlformats.org/officeDocument/2006/relationships/hyperlink" Target="https://openknowledge.worldbank.org/bitstream/handle/10986/2693/520990PUB0EPI1101Official0Use0Only1.pdf" TargetMode="External"/><Relationship Id="rId1" Type="http://schemas.openxmlformats.org/officeDocument/2006/relationships/slideLayout" Target="../slideLayouts/slideLayout2.xml"/><Relationship Id="rId4" Type="http://schemas.openxmlformats.org/officeDocument/2006/relationships/hyperlink" Target="https://openknowledge.worldbank.org/server/api/core/bitstreams/4659ef23-61ff-5df7-9b4e-89fda12b074d/conten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E13B-EA18-4983-855B-59ECCD40BA23}"/>
              </a:ext>
            </a:extLst>
          </p:cNvPr>
          <p:cNvSpPr>
            <a:spLocks noGrp="1"/>
          </p:cNvSpPr>
          <p:nvPr>
            <p:ph type="ctrTitle"/>
          </p:nvPr>
        </p:nvSpPr>
        <p:spPr>
          <a:xfrm>
            <a:off x="1524000" y="2133599"/>
            <a:ext cx="9144000" cy="1376363"/>
          </a:xfrm>
        </p:spPr>
        <p:txBody>
          <a:bodyPr/>
          <a:lstStyle/>
          <a:p>
            <a:r>
              <a:rPr lang="en-PH" dirty="0"/>
              <a:t>Propensity Score Matching</a:t>
            </a:r>
          </a:p>
        </p:txBody>
      </p:sp>
      <p:sp>
        <p:nvSpPr>
          <p:cNvPr id="3" name="Subtitle 2">
            <a:extLst>
              <a:ext uri="{FF2B5EF4-FFF2-40B4-BE49-F238E27FC236}">
                <a16:creationId xmlns:a16="http://schemas.microsoft.com/office/drawing/2014/main" id="{C6A053FA-26ED-437C-BE71-8593F7C1D935}"/>
              </a:ext>
            </a:extLst>
          </p:cNvPr>
          <p:cNvSpPr>
            <a:spLocks noGrp="1"/>
          </p:cNvSpPr>
          <p:nvPr>
            <p:ph type="subTitle" idx="1"/>
          </p:nvPr>
        </p:nvSpPr>
        <p:spPr>
          <a:xfrm>
            <a:off x="1524000" y="3966874"/>
            <a:ext cx="9144000" cy="1655762"/>
          </a:xfrm>
        </p:spPr>
        <p:txBody>
          <a:bodyPr/>
          <a:lstStyle/>
          <a:p>
            <a:r>
              <a:rPr lang="en-PH" dirty="0"/>
              <a:t>Adrian Matthew G. Glova</a:t>
            </a:r>
          </a:p>
          <a:p>
            <a:r>
              <a:rPr lang="en-PH" dirty="0"/>
              <a:t>Assistant Professor</a:t>
            </a:r>
          </a:p>
          <a:p>
            <a:r>
              <a:rPr lang="en-PH" dirty="0"/>
              <a:t>UP School of Statistics</a:t>
            </a:r>
          </a:p>
        </p:txBody>
      </p:sp>
    </p:spTree>
    <p:extLst>
      <p:ext uri="{BB962C8B-B14F-4D97-AF65-F5344CB8AC3E}">
        <p14:creationId xmlns:p14="http://schemas.microsoft.com/office/powerpoint/2010/main" val="34938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6890-4AC9-4CE6-B9CF-FCB3F889842F}"/>
              </a:ext>
            </a:extLst>
          </p:cNvPr>
          <p:cNvSpPr>
            <a:spLocks noGrp="1"/>
          </p:cNvSpPr>
          <p:nvPr>
            <p:ph type="title"/>
          </p:nvPr>
        </p:nvSpPr>
        <p:spPr/>
        <p:txBody>
          <a:bodyPr/>
          <a:lstStyle/>
          <a:p>
            <a:r>
              <a:rPr lang="en-PH"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C32FDD-99D2-4C5A-ABD7-8F6343BCA8C8}"/>
                  </a:ext>
                </a:extLst>
              </p:cNvPr>
              <p:cNvSpPr>
                <a:spLocks noGrp="1"/>
              </p:cNvSpPr>
              <p:nvPr>
                <p:ph idx="1"/>
              </p:nvPr>
            </p:nvSpPr>
            <p:spPr>
              <a:xfrm>
                <a:off x="838200" y="1825625"/>
                <a:ext cx="10515600" cy="4752728"/>
              </a:xfrm>
            </p:spPr>
            <p:txBody>
              <a:bodyPr>
                <a:normAutofit fontScale="92500"/>
              </a:bodyPr>
              <a:lstStyle/>
              <a:p>
                <a:pPr>
                  <a:spcAft>
                    <a:spcPts val="600"/>
                  </a:spcAft>
                </a:pPr>
                <a:r>
                  <a:rPr lang="en-PH" dirty="0"/>
                  <a:t>The dependent variable in this case is a binary variable for program participation. </a:t>
                </a:r>
                <a14:m>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𝑌</m:t>
                        </m:r>
                      </m:e>
                      <m:sub>
                        <m:r>
                          <a:rPr lang="en-PH" b="0" i="1" smtClean="0">
                            <a:latin typeface="Cambria Math" panose="02040503050406030204" pitchFamily="18" charset="0"/>
                          </a:rPr>
                          <m:t>𝑖</m:t>
                        </m:r>
                      </m:sub>
                    </m:sSub>
                    <m:r>
                      <a:rPr lang="en-PH" b="0" i="1" smtClean="0">
                        <a:latin typeface="Cambria Math" panose="02040503050406030204" pitchFamily="18" charset="0"/>
                      </a:rPr>
                      <m:t>=1</m:t>
                    </m:r>
                  </m:oMath>
                </a14:m>
                <a:r>
                  <a:rPr lang="en-PH" dirty="0"/>
                  <a:t> if the </a:t>
                </a:r>
                <a:r>
                  <a:rPr lang="en-PH" dirty="0" err="1"/>
                  <a:t>i-th</a:t>
                </a:r>
                <a:r>
                  <a:rPr lang="en-PH" dirty="0"/>
                  <a:t> observation received treatment and </a:t>
                </a:r>
                <a14:m>
                  <m:oMath xmlns:m="http://schemas.openxmlformats.org/officeDocument/2006/math">
                    <m:sSub>
                      <m:sSubPr>
                        <m:ctrlPr>
                          <a:rPr lang="en-PH" i="1">
                            <a:latin typeface="Cambria Math" panose="02040503050406030204" pitchFamily="18" charset="0"/>
                          </a:rPr>
                        </m:ctrlPr>
                      </m:sSubPr>
                      <m:e>
                        <m:r>
                          <a:rPr lang="en-PH" i="1">
                            <a:latin typeface="Cambria Math" panose="02040503050406030204" pitchFamily="18" charset="0"/>
                          </a:rPr>
                          <m:t>𝑌</m:t>
                        </m:r>
                      </m:e>
                      <m:sub>
                        <m:r>
                          <a:rPr lang="en-PH" i="1">
                            <a:latin typeface="Cambria Math" panose="02040503050406030204" pitchFamily="18" charset="0"/>
                          </a:rPr>
                          <m:t>𝑖</m:t>
                        </m:r>
                      </m:sub>
                    </m:sSub>
                    <m:r>
                      <a:rPr lang="en-PH" i="1">
                        <a:latin typeface="Cambria Math" panose="02040503050406030204" pitchFamily="18" charset="0"/>
                      </a:rPr>
                      <m:t>=</m:t>
                    </m:r>
                    <m:r>
                      <a:rPr lang="en-PH" b="0" i="1" smtClean="0">
                        <a:latin typeface="Cambria Math" panose="02040503050406030204" pitchFamily="18" charset="0"/>
                      </a:rPr>
                      <m:t>0</m:t>
                    </m:r>
                  </m:oMath>
                </a14:m>
                <a:r>
                  <a:rPr lang="en-PH" dirty="0"/>
                  <a:t> if otherwise</a:t>
                </a:r>
              </a:p>
              <a:p>
                <a:pPr>
                  <a:spcAft>
                    <a:spcPts val="600"/>
                  </a:spcAft>
                </a:pPr>
                <a:r>
                  <a:rPr lang="en-PH" dirty="0"/>
                  <a:t>In statistical terms, every </a:t>
                </a:r>
                <a14:m>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𝑌</m:t>
                        </m:r>
                      </m:e>
                      <m:sub>
                        <m:r>
                          <a:rPr lang="en-PH" b="0" i="1" smtClean="0">
                            <a:latin typeface="Cambria Math" panose="02040503050406030204" pitchFamily="18" charset="0"/>
                          </a:rPr>
                          <m:t>𝑖</m:t>
                        </m:r>
                      </m:sub>
                    </m:sSub>
                    <m:r>
                      <a:rPr lang="en-PH" i="1">
                        <a:latin typeface="Cambria Math" panose="02040503050406030204" pitchFamily="18" charset="0"/>
                      </a:rPr>
                      <m:t> </m:t>
                    </m:r>
                  </m:oMath>
                </a14:m>
                <a:r>
                  <a:rPr lang="en-PH" dirty="0"/>
                  <a:t>follows a Bernoulli distribution with “probability of success” </a:t>
                </a:r>
                <a14:m>
                  <m:oMath xmlns:m="http://schemas.openxmlformats.org/officeDocument/2006/math">
                    <m:r>
                      <a:rPr lang="en-PH" i="1" dirty="0" smtClean="0">
                        <a:latin typeface="Cambria Math" panose="02040503050406030204" pitchFamily="18" charset="0"/>
                      </a:rPr>
                      <m:t>𝑝</m:t>
                    </m:r>
                  </m:oMath>
                </a14:m>
                <a:r>
                  <a:rPr lang="en-PH" dirty="0"/>
                  <a:t>. Collectively, the </a:t>
                </a:r>
                <a14:m>
                  <m:oMath xmlns:m="http://schemas.openxmlformats.org/officeDocument/2006/math">
                    <m:sSubSup>
                      <m:sSubSupPr>
                        <m:ctrlPr>
                          <a:rPr lang="en-PH" b="0" i="1" smtClean="0">
                            <a:latin typeface="Cambria Math" panose="02040503050406030204" pitchFamily="18" charset="0"/>
                          </a:rPr>
                        </m:ctrlPr>
                      </m:sSubSupPr>
                      <m:e>
                        <m:r>
                          <a:rPr lang="en-PH" i="1">
                            <a:latin typeface="Cambria Math" panose="02040503050406030204" pitchFamily="18" charset="0"/>
                          </a:rPr>
                          <m:t>𝑌</m:t>
                        </m:r>
                      </m:e>
                      <m:sub>
                        <m:r>
                          <a:rPr lang="en-PH" i="1">
                            <a:latin typeface="Cambria Math" panose="02040503050406030204" pitchFamily="18" charset="0"/>
                          </a:rPr>
                          <m:t>𝑖</m:t>
                        </m:r>
                      </m:sub>
                      <m:sup>
                        <m:r>
                          <a:rPr lang="en-PH" b="0" i="1" smtClean="0">
                            <a:latin typeface="Cambria Math" panose="02040503050406030204" pitchFamily="18" charset="0"/>
                          </a:rPr>
                          <m:t>′</m:t>
                        </m:r>
                      </m:sup>
                    </m:sSubSup>
                    <m:r>
                      <a:rPr lang="en-PH" b="0" i="1" smtClean="0">
                        <a:latin typeface="Cambria Math" panose="02040503050406030204" pitchFamily="18" charset="0"/>
                      </a:rPr>
                      <m:t>𝑠</m:t>
                    </m:r>
                  </m:oMath>
                </a14:m>
                <a:r>
                  <a:rPr lang="en-PH" dirty="0"/>
                  <a:t> would be a Binomial-distributed variable with </a:t>
                </a:r>
                <a14:m>
                  <m:oMath xmlns:m="http://schemas.openxmlformats.org/officeDocument/2006/math">
                    <m:r>
                      <a:rPr lang="en-PH" i="1" dirty="0" smtClean="0">
                        <a:latin typeface="Cambria Math" panose="02040503050406030204" pitchFamily="18" charset="0"/>
                      </a:rPr>
                      <m:t>𝑛</m:t>
                    </m:r>
                  </m:oMath>
                </a14:m>
                <a:r>
                  <a:rPr lang="en-PH" dirty="0"/>
                  <a:t> observations and </a:t>
                </a:r>
                <a14:m>
                  <m:oMath xmlns:m="http://schemas.openxmlformats.org/officeDocument/2006/math">
                    <m:r>
                      <a:rPr lang="en-PH" i="1" dirty="0" smtClean="0">
                        <a:latin typeface="Cambria Math" panose="02040503050406030204" pitchFamily="18" charset="0"/>
                      </a:rPr>
                      <m:t>𝑝</m:t>
                    </m:r>
                  </m:oMath>
                </a14:m>
                <a:r>
                  <a:rPr lang="en-PH" dirty="0"/>
                  <a:t> “probability of success”</a:t>
                </a:r>
              </a:p>
              <a:p>
                <a:pPr>
                  <a:spcAft>
                    <a:spcPts val="600"/>
                  </a:spcAft>
                </a:pPr>
                <a:r>
                  <a:rPr lang="en-PH" dirty="0"/>
                  <a:t>Assuming a single regressor, the logistic regression model is given by:</a:t>
                </a:r>
              </a:p>
              <a:p>
                <a:pPr marL="0" indent="0">
                  <a:spcAft>
                    <a:spcPts val="600"/>
                  </a:spcAft>
                  <a:buNone/>
                </a:pPr>
                <a14:m>
                  <m:oMathPara xmlns:m="http://schemas.openxmlformats.org/officeDocument/2006/math">
                    <m:oMathParaPr>
                      <m:jc m:val="centerGroup"/>
                    </m:oMathParaPr>
                    <m:oMath xmlns:m="http://schemas.openxmlformats.org/officeDocument/2006/math">
                      <m:func>
                        <m:funcPr>
                          <m:ctrlPr>
                            <a:rPr lang="en-PH" i="1">
                              <a:latin typeface="Cambria Math" panose="02040503050406030204" pitchFamily="18" charset="0"/>
                            </a:rPr>
                          </m:ctrlPr>
                        </m:funcPr>
                        <m:fName>
                          <m:r>
                            <m:rPr>
                              <m:sty m:val="p"/>
                            </m:rPr>
                            <a:rPr lang="en-PH">
                              <a:latin typeface="Cambria Math" panose="02040503050406030204" pitchFamily="18" charset="0"/>
                            </a:rPr>
                            <m:t>l</m:t>
                          </m:r>
                          <m:r>
                            <a:rPr lang="en-PH" b="0" i="1" smtClean="0">
                              <a:latin typeface="Cambria Math" panose="02040503050406030204" pitchFamily="18" charset="0"/>
                            </a:rPr>
                            <m:t>𝑛</m:t>
                          </m:r>
                        </m:fName>
                        <m:e>
                          <m:d>
                            <m:dPr>
                              <m:ctrlPr>
                                <a:rPr lang="en-PH" i="1">
                                  <a:latin typeface="Cambria Math" panose="02040503050406030204" pitchFamily="18" charset="0"/>
                                </a:rPr>
                              </m:ctrlPr>
                            </m:dPr>
                            <m:e>
                              <m:f>
                                <m:fPr>
                                  <m:ctrlPr>
                                    <a:rPr lang="en-PH" i="1">
                                      <a:latin typeface="Cambria Math" panose="02040503050406030204" pitchFamily="18" charset="0"/>
                                    </a:rPr>
                                  </m:ctrlPr>
                                </m:fPr>
                                <m:num>
                                  <m:r>
                                    <a:rPr lang="en-PH" i="1">
                                      <a:latin typeface="Cambria Math" panose="02040503050406030204" pitchFamily="18" charset="0"/>
                                    </a:rPr>
                                    <m:t>𝑝</m:t>
                                  </m:r>
                                </m:num>
                                <m:den>
                                  <m:r>
                                    <a:rPr lang="en-PH" i="1">
                                      <a:latin typeface="Cambria Math" panose="02040503050406030204" pitchFamily="18" charset="0"/>
                                    </a:rPr>
                                    <m:t>1−</m:t>
                                  </m:r>
                                  <m:r>
                                    <a:rPr lang="en-PH" i="1">
                                      <a:latin typeface="Cambria Math" panose="02040503050406030204" pitchFamily="18" charset="0"/>
                                    </a:rPr>
                                    <m:t>𝑝</m:t>
                                  </m:r>
                                </m:den>
                              </m:f>
                            </m:e>
                          </m:d>
                        </m:e>
                      </m:func>
                      <m:r>
                        <a:rPr lang="en-PH" i="1">
                          <a:latin typeface="Cambria Math" panose="02040503050406030204" pitchFamily="18" charset="0"/>
                        </a:rPr>
                        <m:t>=</m:t>
                      </m:r>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𝛽</m:t>
                          </m:r>
                        </m:e>
                        <m:sub>
                          <m:r>
                            <a:rPr lang="en-PH" i="1">
                              <a:latin typeface="Cambria Math" panose="02040503050406030204" pitchFamily="18" charset="0"/>
                              <a:ea typeface="Cambria Math" panose="02040503050406030204" pitchFamily="18" charset="0"/>
                            </a:rPr>
                            <m:t>𝑜</m:t>
                          </m:r>
                        </m:sub>
                      </m:sSub>
                      <m:r>
                        <a:rPr lang="en-PH" i="1">
                          <a:latin typeface="Cambria Math" panose="02040503050406030204" pitchFamily="18" charset="0"/>
                          <a:ea typeface="Cambria Math" panose="02040503050406030204" pitchFamily="18" charset="0"/>
                        </a:rPr>
                        <m:t>+</m:t>
                      </m:r>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𝛽</m:t>
                          </m:r>
                        </m:e>
                        <m:sub>
                          <m:r>
                            <a:rPr lang="en-PH" i="1">
                              <a:latin typeface="Cambria Math" panose="02040503050406030204" pitchFamily="18" charset="0"/>
                              <a:ea typeface="Cambria Math" panose="02040503050406030204" pitchFamily="18" charset="0"/>
                            </a:rPr>
                            <m:t>1</m:t>
                          </m:r>
                        </m:sub>
                      </m:sSub>
                      <m:r>
                        <a:rPr lang="en-PH" i="1">
                          <a:latin typeface="Cambria Math" panose="02040503050406030204" pitchFamily="18" charset="0"/>
                          <a:ea typeface="Cambria Math" panose="02040503050406030204" pitchFamily="18" charset="0"/>
                        </a:rPr>
                        <m:t>𝑋</m:t>
                      </m:r>
                    </m:oMath>
                  </m:oMathPara>
                </a14:m>
                <a:endParaRPr lang="en-PH" dirty="0"/>
              </a:p>
              <a:p>
                <a:pPr>
                  <a:spcAft>
                    <a:spcPts val="600"/>
                  </a:spcAft>
                </a:pPr>
                <a:r>
                  <a:rPr lang="en-PH" dirty="0"/>
                  <a:t>We are essentially modelling the log-odds where </a:t>
                </a:r>
                <a14:m>
                  <m:oMath xmlns:m="http://schemas.openxmlformats.org/officeDocument/2006/math">
                    <m:r>
                      <a:rPr lang="en-PH" i="1">
                        <a:latin typeface="Cambria Math" panose="02040503050406030204" pitchFamily="18" charset="0"/>
                      </a:rPr>
                      <m:t>𝑝</m:t>
                    </m:r>
                  </m:oMath>
                </a14:m>
                <a:r>
                  <a:rPr lang="en-PH" dirty="0"/>
                  <a:t> is the “probability of success”</a:t>
                </a:r>
              </a:p>
              <a:p>
                <a:pPr>
                  <a:spcAft>
                    <a:spcPts val="600"/>
                  </a:spcAft>
                </a:pPr>
                <a:endParaRPr lang="en-PH" dirty="0"/>
              </a:p>
              <a:p>
                <a:pPr marL="0" indent="0">
                  <a:spcAft>
                    <a:spcPts val="600"/>
                  </a:spcAft>
                  <a:buNone/>
                </a:pPr>
                <a:endParaRPr lang="en-PH" dirty="0"/>
              </a:p>
            </p:txBody>
          </p:sp>
        </mc:Choice>
        <mc:Fallback>
          <p:sp>
            <p:nvSpPr>
              <p:cNvPr id="3" name="Content Placeholder 2">
                <a:extLst>
                  <a:ext uri="{FF2B5EF4-FFF2-40B4-BE49-F238E27FC236}">
                    <a16:creationId xmlns:a16="http://schemas.microsoft.com/office/drawing/2014/main" id="{D7C32FDD-99D2-4C5A-ABD7-8F6343BCA8C8}"/>
                  </a:ext>
                </a:extLst>
              </p:cNvPr>
              <p:cNvSpPr>
                <a:spLocks noGrp="1" noRot="1" noChangeAspect="1" noMove="1" noResize="1" noEditPoints="1" noAdjustHandles="1" noChangeArrowheads="1" noChangeShapeType="1" noTextEdit="1"/>
              </p:cNvSpPr>
              <p:nvPr>
                <p:ph idx="1"/>
              </p:nvPr>
            </p:nvSpPr>
            <p:spPr>
              <a:xfrm>
                <a:off x="838200" y="1825625"/>
                <a:ext cx="10515600" cy="4752728"/>
              </a:xfrm>
              <a:blipFill>
                <a:blip r:embed="rId2"/>
                <a:stretch>
                  <a:fillRect l="-965" t="-1867" b="-1867"/>
                </a:stretch>
              </a:blipFill>
            </p:spPr>
            <p:txBody>
              <a:bodyPr/>
              <a:lstStyle/>
              <a:p>
                <a:r>
                  <a:rPr lang="en-US">
                    <a:noFill/>
                  </a:rPr>
                  <a:t> </a:t>
                </a:r>
              </a:p>
            </p:txBody>
          </p:sp>
        </mc:Fallback>
      </mc:AlternateContent>
    </p:spTree>
    <p:extLst>
      <p:ext uri="{BB962C8B-B14F-4D97-AF65-F5344CB8AC3E}">
        <p14:creationId xmlns:p14="http://schemas.microsoft.com/office/powerpoint/2010/main" val="78784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6890-4AC9-4CE6-B9CF-FCB3F889842F}"/>
              </a:ext>
            </a:extLst>
          </p:cNvPr>
          <p:cNvSpPr>
            <a:spLocks noGrp="1"/>
          </p:cNvSpPr>
          <p:nvPr>
            <p:ph type="title"/>
          </p:nvPr>
        </p:nvSpPr>
        <p:spPr/>
        <p:txBody>
          <a:bodyPr/>
          <a:lstStyle/>
          <a:p>
            <a:r>
              <a:rPr lang="en-PH"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C32FDD-99D2-4C5A-ABD7-8F6343BCA8C8}"/>
                  </a:ext>
                </a:extLst>
              </p:cNvPr>
              <p:cNvSpPr>
                <a:spLocks noGrp="1"/>
              </p:cNvSpPr>
              <p:nvPr>
                <p:ph idx="1"/>
              </p:nvPr>
            </p:nvSpPr>
            <p:spPr>
              <a:xfrm>
                <a:off x="838200" y="1825625"/>
                <a:ext cx="10515600" cy="4752728"/>
              </a:xfrm>
            </p:spPr>
            <p:txBody>
              <a:bodyPr>
                <a:normAutofit/>
              </a:bodyPr>
              <a:lstStyle/>
              <a:p>
                <a:pPr>
                  <a:spcAft>
                    <a:spcPts val="600"/>
                  </a:spcAft>
                </a:pPr>
                <a:r>
                  <a:rPr lang="en-PH" dirty="0"/>
                  <a:t>We may also predict probabilities with the logistic regression model: </a:t>
                </a:r>
                <a:endParaRPr lang="en-PH"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𝐸</m:t>
                      </m:r>
                      <m:d>
                        <m:dPr>
                          <m:ctrlPr>
                            <a:rPr lang="en-PH" b="0" i="1" smtClean="0">
                              <a:latin typeface="Cambria Math" panose="02040503050406030204" pitchFamily="18" charset="0"/>
                            </a:rPr>
                          </m:ctrlPr>
                        </m:dPr>
                        <m:e>
                          <m:r>
                            <a:rPr lang="en-PH" b="0" i="1" smtClean="0">
                              <a:latin typeface="Cambria Math" panose="02040503050406030204" pitchFamily="18" charset="0"/>
                            </a:rPr>
                            <m:t>𝑌</m:t>
                          </m:r>
                        </m:e>
                        <m:e>
                          <m:r>
                            <a:rPr lang="en-PH" b="0" i="1" smtClean="0">
                              <a:latin typeface="Cambria Math" panose="02040503050406030204" pitchFamily="18" charset="0"/>
                            </a:rPr>
                            <m:t>𝑋</m:t>
                          </m:r>
                        </m:e>
                      </m:d>
                      <m:r>
                        <a:rPr lang="en-PH" b="0" i="1" smtClean="0">
                          <a:latin typeface="Cambria Math" panose="02040503050406030204" pitchFamily="18" charset="0"/>
                        </a:rPr>
                        <m:t>=</m:t>
                      </m:r>
                      <m:r>
                        <a:rPr lang="en-PH" b="0" i="1" smtClean="0">
                          <a:latin typeface="Cambria Math" panose="02040503050406030204" pitchFamily="18" charset="0"/>
                        </a:rPr>
                        <m:t>𝑃</m:t>
                      </m:r>
                      <m:d>
                        <m:dPr>
                          <m:ctrlPr>
                            <a:rPr lang="en-PH" b="0" i="1" smtClean="0">
                              <a:latin typeface="Cambria Math" panose="02040503050406030204" pitchFamily="18" charset="0"/>
                            </a:rPr>
                          </m:ctrlPr>
                        </m:dPr>
                        <m:e>
                          <m:r>
                            <a:rPr lang="en-PH" b="0" i="1" smtClean="0">
                              <a:latin typeface="Cambria Math" panose="02040503050406030204" pitchFamily="18" charset="0"/>
                            </a:rPr>
                            <m:t>𝑌</m:t>
                          </m:r>
                          <m:r>
                            <a:rPr lang="en-PH" b="0" i="1" smtClean="0">
                              <a:latin typeface="Cambria Math" panose="02040503050406030204" pitchFamily="18" charset="0"/>
                            </a:rPr>
                            <m:t>=1</m:t>
                          </m:r>
                        </m:e>
                        <m:e>
                          <m:r>
                            <a:rPr lang="en-PH" b="0" i="1" smtClean="0">
                              <a:latin typeface="Cambria Math" panose="02040503050406030204" pitchFamily="18" charset="0"/>
                            </a:rPr>
                            <m:t>𝑋</m:t>
                          </m:r>
                        </m:e>
                      </m:d>
                      <m:r>
                        <a:rPr lang="en-PH" b="0" i="1" smtClean="0">
                          <a:latin typeface="Cambria Math" panose="02040503050406030204" pitchFamily="18" charset="0"/>
                        </a:rPr>
                        <m:t>=</m:t>
                      </m:r>
                      <m:acc>
                        <m:accPr>
                          <m:chr m:val="̂"/>
                          <m:ctrlPr>
                            <a:rPr lang="en-PH" i="1" smtClean="0">
                              <a:latin typeface="Cambria Math" panose="02040503050406030204" pitchFamily="18" charset="0"/>
                            </a:rPr>
                          </m:ctrlPr>
                        </m:accPr>
                        <m:e>
                          <m:r>
                            <a:rPr lang="en-PH" i="1" smtClean="0">
                              <a:latin typeface="Cambria Math" panose="02040503050406030204" pitchFamily="18" charset="0"/>
                            </a:rPr>
                            <m:t>𝑝</m:t>
                          </m:r>
                        </m:e>
                      </m:acc>
                      <m:r>
                        <a:rPr lang="en-PH" b="0" i="1" smtClean="0">
                          <a:latin typeface="Cambria Math" panose="02040503050406030204" pitchFamily="18" charset="0"/>
                        </a:rPr>
                        <m:t>=</m:t>
                      </m:r>
                      <m:f>
                        <m:fPr>
                          <m:ctrlPr>
                            <a:rPr lang="en-PH" b="0" i="1" dirty="0" smtClean="0">
                              <a:latin typeface="Cambria Math" panose="02040503050406030204" pitchFamily="18" charset="0"/>
                            </a:rPr>
                          </m:ctrlPr>
                        </m:fPr>
                        <m:num>
                          <m:sSup>
                            <m:sSupPr>
                              <m:ctrlPr>
                                <a:rPr lang="en-PH" i="1">
                                  <a:latin typeface="Cambria Math" panose="02040503050406030204" pitchFamily="18" charset="0"/>
                                </a:rPr>
                              </m:ctrlPr>
                            </m:sSupPr>
                            <m:e>
                              <m:r>
                                <a:rPr lang="en-PH" i="1">
                                  <a:latin typeface="Cambria Math" panose="02040503050406030204" pitchFamily="18" charset="0"/>
                                </a:rPr>
                                <m:t>𝑒</m:t>
                              </m:r>
                            </m:e>
                            <m:sup>
                              <m:sSub>
                                <m:sSubPr>
                                  <m:ctrlPr>
                                    <a:rPr lang="en-PH" b="0" i="1" smtClean="0">
                                      <a:latin typeface="Cambria Math" panose="02040503050406030204" pitchFamily="18" charset="0"/>
                                    </a:rPr>
                                  </m:ctrlPr>
                                </m:sSubPr>
                                <m:e>
                                  <m:acc>
                                    <m:accPr>
                                      <m:chr m:val="̂"/>
                                      <m:ctrlPr>
                                        <a:rPr lang="en-PH" i="1" smtClean="0">
                                          <a:latin typeface="Cambria Math" panose="02040503050406030204" pitchFamily="18" charset="0"/>
                                        </a:rPr>
                                      </m:ctrlPr>
                                    </m:accPr>
                                    <m:e>
                                      <m:r>
                                        <a:rPr lang="en-PH" i="1" smtClean="0">
                                          <a:latin typeface="Cambria Math" panose="02040503050406030204" pitchFamily="18" charset="0"/>
                                          <a:ea typeface="Cambria Math" panose="02040503050406030204" pitchFamily="18" charset="0"/>
                                        </a:rPr>
                                        <m:t>𝛽</m:t>
                                      </m:r>
                                    </m:e>
                                  </m:acc>
                                </m:e>
                                <m:sub>
                                  <m:r>
                                    <a:rPr lang="en-PH" b="0" i="1" smtClean="0">
                                      <a:latin typeface="Cambria Math" panose="02040503050406030204" pitchFamily="18" charset="0"/>
                                    </a:rPr>
                                    <m:t>𝑜</m:t>
                                  </m:r>
                                </m:sub>
                              </m:sSub>
                              <m:r>
                                <a:rPr lang="en-PH" i="1">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rPr>
                                  </m:ctrlPr>
                                </m:sSubPr>
                                <m:e>
                                  <m:acc>
                                    <m:accPr>
                                      <m:chr m:val="̂"/>
                                      <m:ctrlPr>
                                        <a:rPr lang="en-PH" i="1" smtClean="0">
                                          <a:latin typeface="Cambria Math" panose="02040503050406030204" pitchFamily="18" charset="0"/>
                                        </a:rPr>
                                      </m:ctrlPr>
                                    </m:accPr>
                                    <m:e>
                                      <m:r>
                                        <a:rPr lang="en-PH" i="1" smtClean="0">
                                          <a:latin typeface="Cambria Math" panose="02040503050406030204" pitchFamily="18" charset="0"/>
                                          <a:ea typeface="Cambria Math" panose="02040503050406030204" pitchFamily="18" charset="0"/>
                                        </a:rPr>
                                        <m:t>𝛽</m:t>
                                      </m:r>
                                    </m:e>
                                  </m:acc>
                                </m:e>
                                <m:sub>
                                  <m:r>
                                    <a:rPr lang="en-PH" b="0" i="1" smtClean="0">
                                      <a:latin typeface="Cambria Math" panose="02040503050406030204" pitchFamily="18" charset="0"/>
                                      <a:ea typeface="Cambria Math" panose="02040503050406030204" pitchFamily="18" charset="0"/>
                                    </a:rPr>
                                    <m:t>1</m:t>
                                  </m:r>
                                </m:sub>
                              </m:sSub>
                              <m:r>
                                <a:rPr lang="en-PH" i="1">
                                  <a:latin typeface="Cambria Math" panose="02040503050406030204" pitchFamily="18" charset="0"/>
                                  <a:ea typeface="Cambria Math" panose="02040503050406030204" pitchFamily="18" charset="0"/>
                                </a:rPr>
                                <m:t>𝑋</m:t>
                              </m:r>
                              <m:r>
                                <m:rPr>
                                  <m:nor/>
                                </m:rPr>
                                <a:rPr lang="en-PH" dirty="0"/>
                                <m:t> </m:t>
                              </m:r>
                            </m:sup>
                          </m:sSup>
                        </m:num>
                        <m:den>
                          <m:r>
                            <a:rPr lang="en-PH" b="0" i="1" dirty="0" smtClean="0">
                              <a:latin typeface="Cambria Math" panose="02040503050406030204" pitchFamily="18" charset="0"/>
                            </a:rPr>
                            <m:t>1+</m:t>
                          </m:r>
                          <m:sSup>
                            <m:sSupPr>
                              <m:ctrlPr>
                                <a:rPr lang="en-PH" i="1">
                                  <a:latin typeface="Cambria Math" panose="02040503050406030204" pitchFamily="18" charset="0"/>
                                </a:rPr>
                              </m:ctrlPr>
                            </m:sSupPr>
                            <m:e>
                              <m:r>
                                <a:rPr lang="en-PH" i="1">
                                  <a:latin typeface="Cambria Math" panose="02040503050406030204" pitchFamily="18" charset="0"/>
                                </a:rPr>
                                <m:t>𝑒</m:t>
                              </m:r>
                            </m:e>
                            <m:sup>
                              <m:sSub>
                                <m:sSubPr>
                                  <m:ctrlPr>
                                    <a:rPr lang="en-PH" b="0" i="1" smtClean="0">
                                      <a:latin typeface="Cambria Math" panose="02040503050406030204" pitchFamily="18" charset="0"/>
                                    </a:rPr>
                                  </m:ctrlPr>
                                </m:sSubPr>
                                <m:e>
                                  <m:acc>
                                    <m:accPr>
                                      <m:chr m:val="̂"/>
                                      <m:ctrlPr>
                                        <a:rPr lang="en-PH" i="1" smtClean="0">
                                          <a:latin typeface="Cambria Math" panose="02040503050406030204" pitchFamily="18" charset="0"/>
                                        </a:rPr>
                                      </m:ctrlPr>
                                    </m:accPr>
                                    <m:e>
                                      <m:r>
                                        <a:rPr lang="en-PH" i="1" smtClean="0">
                                          <a:latin typeface="Cambria Math" panose="02040503050406030204" pitchFamily="18" charset="0"/>
                                          <a:ea typeface="Cambria Math" panose="02040503050406030204" pitchFamily="18" charset="0"/>
                                        </a:rPr>
                                        <m:t>𝛽</m:t>
                                      </m:r>
                                    </m:e>
                                  </m:acc>
                                </m:e>
                                <m:sub>
                                  <m:r>
                                    <a:rPr lang="en-PH" b="0" i="1" smtClean="0">
                                      <a:latin typeface="Cambria Math" panose="02040503050406030204" pitchFamily="18" charset="0"/>
                                    </a:rPr>
                                    <m:t>𝑜</m:t>
                                  </m:r>
                                </m:sub>
                              </m:sSub>
                              <m:r>
                                <a:rPr lang="en-PH" i="1">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rPr>
                                  </m:ctrlPr>
                                </m:sSubPr>
                                <m:e>
                                  <m:acc>
                                    <m:accPr>
                                      <m:chr m:val="̂"/>
                                      <m:ctrlPr>
                                        <a:rPr lang="en-PH" i="1" smtClean="0">
                                          <a:latin typeface="Cambria Math" panose="02040503050406030204" pitchFamily="18" charset="0"/>
                                        </a:rPr>
                                      </m:ctrlPr>
                                    </m:accPr>
                                    <m:e>
                                      <m:r>
                                        <a:rPr lang="en-PH" i="1" smtClean="0">
                                          <a:latin typeface="Cambria Math" panose="02040503050406030204" pitchFamily="18" charset="0"/>
                                          <a:ea typeface="Cambria Math" panose="02040503050406030204" pitchFamily="18" charset="0"/>
                                        </a:rPr>
                                        <m:t>𝛽</m:t>
                                      </m:r>
                                    </m:e>
                                  </m:acc>
                                </m:e>
                                <m:sub>
                                  <m:r>
                                    <a:rPr lang="en-PH" b="0" i="1" smtClean="0">
                                      <a:latin typeface="Cambria Math" panose="02040503050406030204" pitchFamily="18" charset="0"/>
                                      <a:ea typeface="Cambria Math" panose="02040503050406030204" pitchFamily="18" charset="0"/>
                                    </a:rPr>
                                    <m:t>1</m:t>
                                  </m:r>
                                </m:sub>
                              </m:sSub>
                              <m:r>
                                <a:rPr lang="en-PH" i="1">
                                  <a:latin typeface="Cambria Math" panose="02040503050406030204" pitchFamily="18" charset="0"/>
                                  <a:ea typeface="Cambria Math" panose="02040503050406030204" pitchFamily="18" charset="0"/>
                                </a:rPr>
                                <m:t>𝑋</m:t>
                              </m:r>
                              <m:r>
                                <m:rPr>
                                  <m:nor/>
                                </m:rPr>
                                <a:rPr lang="en-PH" dirty="0"/>
                                <m:t> </m:t>
                              </m:r>
                            </m:sup>
                          </m:sSup>
                        </m:den>
                      </m:f>
                    </m:oMath>
                  </m:oMathPara>
                </a14:m>
                <a:endParaRPr lang="en-PH" dirty="0"/>
              </a:p>
              <a:p>
                <a:pPr>
                  <a:spcAft>
                    <a:spcPts val="600"/>
                  </a:spcAft>
                </a:pPr>
                <a:r>
                  <a:rPr lang="en-PH" dirty="0"/>
                  <a:t>The effect of </a:t>
                </a:r>
                <a14:m>
                  <m:oMath xmlns:m="http://schemas.openxmlformats.org/officeDocument/2006/math">
                    <m:r>
                      <a:rPr lang="en-PH" b="0" i="1">
                        <a:latin typeface="Cambria Math" panose="02040503050406030204" pitchFamily="18" charset="0"/>
                        <a:ea typeface="Cambria Math" panose="02040503050406030204" pitchFamily="18" charset="0"/>
                      </a:rPr>
                      <m:t>𝑋</m:t>
                    </m:r>
                  </m:oMath>
                </a14:m>
                <a:r>
                  <a:rPr lang="en-PH" dirty="0"/>
                  <a:t> on </a:t>
                </a:r>
                <a14:m>
                  <m:oMath xmlns:m="http://schemas.openxmlformats.org/officeDocument/2006/math">
                    <m:func>
                      <m:funcPr>
                        <m:ctrlPr>
                          <a:rPr lang="en-PH" i="1">
                            <a:latin typeface="Cambria Math" panose="02040503050406030204" pitchFamily="18" charset="0"/>
                          </a:rPr>
                        </m:ctrlPr>
                      </m:funcPr>
                      <m:fName>
                        <m:r>
                          <a:rPr lang="en-PH" b="0" i="1">
                            <a:latin typeface="Cambria Math" panose="02040503050406030204" pitchFamily="18" charset="0"/>
                          </a:rPr>
                          <m:t>𝑙</m:t>
                        </m:r>
                        <m:r>
                          <a:rPr lang="en-PH" b="0" i="1" smtClean="0">
                            <a:latin typeface="Cambria Math" panose="02040503050406030204" pitchFamily="18" charset="0"/>
                          </a:rPr>
                          <m:t>𝑛</m:t>
                        </m:r>
                      </m:fName>
                      <m:e>
                        <m:d>
                          <m:dPr>
                            <m:ctrlPr>
                              <a:rPr lang="en-PH" i="1">
                                <a:latin typeface="Cambria Math" panose="02040503050406030204" pitchFamily="18" charset="0"/>
                              </a:rPr>
                            </m:ctrlPr>
                          </m:dPr>
                          <m:e>
                            <m:f>
                              <m:fPr>
                                <m:ctrlPr>
                                  <a:rPr lang="en-PH" i="1">
                                    <a:latin typeface="Cambria Math" panose="02040503050406030204" pitchFamily="18" charset="0"/>
                                  </a:rPr>
                                </m:ctrlPr>
                              </m:fPr>
                              <m:num>
                                <m:r>
                                  <a:rPr lang="en-PH" b="0" i="1">
                                    <a:latin typeface="Cambria Math" panose="02040503050406030204" pitchFamily="18" charset="0"/>
                                  </a:rPr>
                                  <m:t>𝑝</m:t>
                                </m:r>
                              </m:num>
                              <m:den>
                                <m:r>
                                  <a:rPr lang="en-PH" b="0" i="1">
                                    <a:latin typeface="Cambria Math" panose="02040503050406030204" pitchFamily="18" charset="0"/>
                                  </a:rPr>
                                  <m:t>1−</m:t>
                                </m:r>
                                <m:r>
                                  <a:rPr lang="en-PH" b="0" i="1">
                                    <a:latin typeface="Cambria Math" panose="02040503050406030204" pitchFamily="18" charset="0"/>
                                  </a:rPr>
                                  <m:t>𝑝</m:t>
                                </m:r>
                              </m:den>
                            </m:f>
                          </m:e>
                        </m:d>
                      </m:e>
                    </m:func>
                  </m:oMath>
                </a14:m>
                <a:r>
                  <a:rPr lang="en-PH" dirty="0"/>
                  <a:t> is linear – that is </a:t>
                </a:r>
                <a14:m>
                  <m:oMath xmlns:m="http://schemas.openxmlformats.org/officeDocument/2006/math">
                    <m:sSub>
                      <m:sSubPr>
                        <m:ctrlPr>
                          <a:rPr lang="en-PH" i="1">
                            <a:latin typeface="Cambria Math" panose="02040503050406030204" pitchFamily="18" charset="0"/>
                            <a:ea typeface="Cambria Math" panose="02040503050406030204" pitchFamily="18" charset="0"/>
                          </a:rPr>
                        </m:ctrlPr>
                      </m:sSubPr>
                      <m:e>
                        <m:r>
                          <a:rPr lang="en-PH" b="0" i="1">
                            <a:latin typeface="Cambria Math" panose="02040503050406030204" pitchFamily="18" charset="0"/>
                            <a:ea typeface="Cambria Math" panose="02040503050406030204" pitchFamily="18" charset="0"/>
                          </a:rPr>
                          <m:t>𝛽</m:t>
                        </m:r>
                      </m:e>
                      <m:sub>
                        <m:r>
                          <a:rPr lang="en-PH" b="0" i="1">
                            <a:latin typeface="Cambria Math" panose="02040503050406030204" pitchFamily="18" charset="0"/>
                            <a:ea typeface="Cambria Math" panose="02040503050406030204" pitchFamily="18" charset="0"/>
                          </a:rPr>
                          <m:t>1</m:t>
                        </m:r>
                      </m:sub>
                    </m:sSub>
                  </m:oMath>
                </a14:m>
                <a:r>
                  <a:rPr lang="en-PH" dirty="0"/>
                  <a:t>. However, the effect of </a:t>
                </a:r>
                <a14:m>
                  <m:oMath xmlns:m="http://schemas.openxmlformats.org/officeDocument/2006/math">
                    <m:r>
                      <a:rPr lang="en-PH" b="0" i="1">
                        <a:latin typeface="Cambria Math" panose="02040503050406030204" pitchFamily="18" charset="0"/>
                        <a:ea typeface="Cambria Math" panose="02040503050406030204" pitchFamily="18" charset="0"/>
                      </a:rPr>
                      <m:t>𝑋</m:t>
                    </m:r>
                  </m:oMath>
                </a14:m>
                <a:r>
                  <a:rPr lang="en-PH" dirty="0"/>
                  <a:t> on </a:t>
                </a:r>
                <a14:m>
                  <m:oMath xmlns:m="http://schemas.openxmlformats.org/officeDocument/2006/math">
                    <m:r>
                      <a:rPr lang="en-PH" b="0" i="1">
                        <a:latin typeface="Cambria Math" panose="02040503050406030204" pitchFamily="18" charset="0"/>
                      </a:rPr>
                      <m:t>𝑌</m:t>
                    </m:r>
                  </m:oMath>
                </a14:m>
                <a:r>
                  <a:rPr lang="en-PH" dirty="0"/>
                  <a:t>, and in turn </a:t>
                </a:r>
                <a14:m>
                  <m:oMath xmlns:m="http://schemas.openxmlformats.org/officeDocument/2006/math">
                    <m:r>
                      <a:rPr lang="en-PH" b="0" i="1">
                        <a:latin typeface="Cambria Math" panose="02040503050406030204" pitchFamily="18" charset="0"/>
                      </a:rPr>
                      <m:t>𝑃</m:t>
                    </m:r>
                    <m:r>
                      <a:rPr lang="en-PH" b="0" i="1" smtClean="0">
                        <a:latin typeface="Cambria Math" panose="02040503050406030204" pitchFamily="18" charset="0"/>
                      </a:rPr>
                      <m:t>(</m:t>
                    </m:r>
                    <m:r>
                      <a:rPr lang="en-PH" b="0" i="1" smtClean="0">
                        <a:latin typeface="Cambria Math" panose="02040503050406030204" pitchFamily="18" charset="0"/>
                      </a:rPr>
                      <m:t>𝑌</m:t>
                    </m:r>
                    <m:r>
                      <a:rPr lang="en-PH" b="0" i="1" smtClean="0">
                        <a:latin typeface="Cambria Math" panose="02040503050406030204" pitchFamily="18" charset="0"/>
                      </a:rPr>
                      <m:t>=1)</m:t>
                    </m:r>
                  </m:oMath>
                </a14:m>
                <a:r>
                  <a:rPr lang="en-PH" dirty="0"/>
                  <a:t>, is non-linear since we use the logistic function</a:t>
                </a:r>
              </a:p>
              <a:p>
                <a:pPr>
                  <a:spcAft>
                    <a:spcPts val="600"/>
                  </a:spcAft>
                </a:pPr>
                <a:r>
                  <a:rPr lang="en-PH" dirty="0"/>
                  <a:t>This may be extended to multiple dimensions if we have more than one explanatory variable</a:t>
                </a:r>
              </a:p>
              <a:p>
                <a:pPr marL="0" indent="0">
                  <a:spcAft>
                    <a:spcPts val="600"/>
                  </a:spcAft>
                  <a:buNone/>
                </a:pPr>
                <a:endParaRPr lang="en-PH" dirty="0"/>
              </a:p>
            </p:txBody>
          </p:sp>
        </mc:Choice>
        <mc:Fallback xmlns="">
          <p:sp>
            <p:nvSpPr>
              <p:cNvPr id="3" name="Content Placeholder 2">
                <a:extLst>
                  <a:ext uri="{FF2B5EF4-FFF2-40B4-BE49-F238E27FC236}">
                    <a16:creationId xmlns:a16="http://schemas.microsoft.com/office/drawing/2014/main" id="{D7C32FDD-99D2-4C5A-ABD7-8F6343BCA8C8}"/>
                  </a:ext>
                </a:extLst>
              </p:cNvPr>
              <p:cNvSpPr>
                <a:spLocks noGrp="1" noRot="1" noChangeAspect="1" noMove="1" noResize="1" noEditPoints="1" noAdjustHandles="1" noChangeArrowheads="1" noChangeShapeType="1" noTextEdit="1"/>
              </p:cNvSpPr>
              <p:nvPr>
                <p:ph idx="1"/>
              </p:nvPr>
            </p:nvSpPr>
            <p:spPr>
              <a:xfrm>
                <a:off x="838200" y="1825625"/>
                <a:ext cx="10515600" cy="4752728"/>
              </a:xfrm>
              <a:blipFill>
                <a:blip r:embed="rId2"/>
                <a:stretch>
                  <a:fillRect l="-1043" t="-2051"/>
                </a:stretch>
              </a:blipFill>
            </p:spPr>
            <p:txBody>
              <a:bodyPr/>
              <a:lstStyle/>
              <a:p>
                <a:r>
                  <a:rPr lang="en-PH">
                    <a:noFill/>
                  </a:rPr>
                  <a:t> </a:t>
                </a:r>
              </a:p>
            </p:txBody>
          </p:sp>
        </mc:Fallback>
      </mc:AlternateContent>
    </p:spTree>
    <p:extLst>
      <p:ext uri="{BB962C8B-B14F-4D97-AF65-F5344CB8AC3E}">
        <p14:creationId xmlns:p14="http://schemas.microsoft.com/office/powerpoint/2010/main" val="93010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5F34E80-845E-4698-B551-8AA102678364}"/>
                  </a:ext>
                </a:extLst>
              </p:cNvPr>
              <p:cNvSpPr>
                <a:spLocks noGrp="1"/>
              </p:cNvSpPr>
              <p:nvPr>
                <p:ph type="title"/>
              </p:nvPr>
            </p:nvSpPr>
            <p:spPr>
              <a:xfrm>
                <a:off x="1012054" y="150543"/>
                <a:ext cx="10049523" cy="1325563"/>
              </a:xfrm>
            </p:spPr>
            <p:txBody>
              <a:bodyPr>
                <a:normAutofit fontScale="90000"/>
              </a:bodyPr>
              <a:lstStyle/>
              <a:p>
                <a:r>
                  <a:rPr lang="en-PH" dirty="0"/>
                  <a:t>Graph of </a:t>
                </a:r>
                <a14:m>
                  <m:oMath xmlns:m="http://schemas.openxmlformats.org/officeDocument/2006/math">
                    <m:r>
                      <a:rPr lang="en-PH" i="1" dirty="0" smtClean="0">
                        <a:latin typeface="Cambria Math" panose="02040503050406030204" pitchFamily="18" charset="0"/>
                      </a:rPr>
                      <m:t>𝑦</m:t>
                    </m:r>
                    <m:r>
                      <a:rPr lang="en-PH" i="1" dirty="0" smtClean="0">
                        <a:latin typeface="Cambria Math" panose="02040503050406030204" pitchFamily="18" charset="0"/>
                      </a:rPr>
                      <m:t> =</m:t>
                    </m:r>
                    <m:f>
                      <m:fPr>
                        <m:ctrlPr>
                          <a:rPr lang="en-PH" b="0" i="1" dirty="0" smtClean="0">
                            <a:latin typeface="Cambria Math" panose="02040503050406030204" pitchFamily="18" charset="0"/>
                          </a:rPr>
                        </m:ctrlPr>
                      </m:fPr>
                      <m:num>
                        <m:sSup>
                          <m:sSupPr>
                            <m:ctrlPr>
                              <a:rPr lang="en-PH" b="0" i="1" dirty="0" smtClean="0">
                                <a:latin typeface="Cambria Math" panose="02040503050406030204" pitchFamily="18" charset="0"/>
                              </a:rPr>
                            </m:ctrlPr>
                          </m:sSupPr>
                          <m:e>
                            <m:r>
                              <a:rPr lang="en-PH" b="0" i="1" dirty="0" smtClean="0">
                                <a:latin typeface="Cambria Math" panose="02040503050406030204" pitchFamily="18" charset="0"/>
                              </a:rPr>
                              <m:t>𝑒</m:t>
                            </m:r>
                          </m:e>
                          <m:sup>
                            <m:r>
                              <a:rPr lang="en-PH" b="0" i="1" dirty="0" smtClean="0">
                                <a:latin typeface="Cambria Math" panose="02040503050406030204" pitchFamily="18" charset="0"/>
                              </a:rPr>
                              <m:t>𝑥</m:t>
                            </m:r>
                          </m:sup>
                        </m:sSup>
                      </m:num>
                      <m:den>
                        <m:r>
                          <a:rPr lang="en-PH" b="0" i="1" dirty="0" smtClean="0">
                            <a:latin typeface="Cambria Math" panose="02040503050406030204" pitchFamily="18" charset="0"/>
                          </a:rPr>
                          <m:t>1+</m:t>
                        </m:r>
                        <m:sSup>
                          <m:sSupPr>
                            <m:ctrlPr>
                              <a:rPr lang="en-PH" b="0" i="1" dirty="0" smtClean="0">
                                <a:latin typeface="Cambria Math" panose="02040503050406030204" pitchFamily="18" charset="0"/>
                              </a:rPr>
                            </m:ctrlPr>
                          </m:sSupPr>
                          <m:e>
                            <m:r>
                              <a:rPr lang="en-PH" b="0" i="1" dirty="0" smtClean="0">
                                <a:latin typeface="Cambria Math" panose="02040503050406030204" pitchFamily="18" charset="0"/>
                              </a:rPr>
                              <m:t>𝑒</m:t>
                            </m:r>
                          </m:e>
                          <m:sup>
                            <m:r>
                              <a:rPr lang="en-PH" b="0" i="1" dirty="0" smtClean="0">
                                <a:latin typeface="Cambria Math" panose="02040503050406030204" pitchFamily="18" charset="0"/>
                              </a:rPr>
                              <m:t>𝑥</m:t>
                            </m:r>
                          </m:sup>
                        </m:sSup>
                      </m:den>
                    </m:f>
                  </m:oMath>
                </a14:m>
                <a:r>
                  <a:rPr lang="en-PH" dirty="0"/>
                  <a:t> (Sigmoid or Logistic Curve)</a:t>
                </a:r>
              </a:p>
            </p:txBody>
          </p:sp>
        </mc:Choice>
        <mc:Fallback xmlns="">
          <p:sp>
            <p:nvSpPr>
              <p:cNvPr id="2" name="Title 1">
                <a:extLst>
                  <a:ext uri="{FF2B5EF4-FFF2-40B4-BE49-F238E27FC236}">
                    <a16:creationId xmlns:a16="http://schemas.microsoft.com/office/drawing/2014/main" id="{55F34E80-845E-4698-B551-8AA102678364}"/>
                  </a:ext>
                </a:extLst>
              </p:cNvPr>
              <p:cNvSpPr>
                <a:spLocks noGrp="1" noRot="1" noChangeAspect="1" noMove="1" noResize="1" noEditPoints="1" noAdjustHandles="1" noChangeArrowheads="1" noChangeShapeType="1" noTextEdit="1"/>
              </p:cNvSpPr>
              <p:nvPr>
                <p:ph type="title"/>
              </p:nvPr>
            </p:nvSpPr>
            <p:spPr>
              <a:xfrm>
                <a:off x="1012054" y="150543"/>
                <a:ext cx="10049523" cy="1325563"/>
              </a:xfrm>
              <a:blipFill>
                <a:blip r:embed="rId2"/>
                <a:stretch>
                  <a:fillRect l="-2122"/>
                </a:stretch>
              </a:blipFill>
            </p:spPr>
            <p:txBody>
              <a:bodyPr/>
              <a:lstStyle/>
              <a:p>
                <a:r>
                  <a:rPr lang="en-PH">
                    <a:noFill/>
                  </a:rPr>
                  <a:t> </a:t>
                </a:r>
              </a:p>
            </p:txBody>
          </p:sp>
        </mc:Fallback>
      </mc:AlternateContent>
      <p:pic>
        <p:nvPicPr>
          <p:cNvPr id="1028" name="Picture 4" descr="Logistic function - Wikipedia">
            <a:extLst>
              <a:ext uri="{FF2B5EF4-FFF2-40B4-BE49-F238E27FC236}">
                <a16:creationId xmlns:a16="http://schemas.microsoft.com/office/drawing/2014/main" id="{86A5CA0B-FB85-435E-81B3-52453E1F5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164" y="1695635"/>
            <a:ext cx="6957874" cy="46385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05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9C8C-B49A-4926-9270-334B0F4CE46B}"/>
              </a:ext>
            </a:extLst>
          </p:cNvPr>
          <p:cNvSpPr>
            <a:spLocks noGrp="1"/>
          </p:cNvSpPr>
          <p:nvPr>
            <p:ph type="title"/>
          </p:nvPr>
        </p:nvSpPr>
        <p:spPr/>
        <p:txBody>
          <a:bodyPr/>
          <a:lstStyle/>
          <a:p>
            <a:r>
              <a:rPr lang="en-PH" dirty="0" err="1"/>
              <a:t>Probit</a:t>
            </a:r>
            <a:r>
              <a:rPr lang="en-PH" dirty="0"/>
              <a:t>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BD4FCE-77E5-4FF2-8876-61290A7951C4}"/>
                  </a:ext>
                </a:extLst>
              </p:cNvPr>
              <p:cNvSpPr>
                <a:spLocks noGrp="1"/>
              </p:cNvSpPr>
              <p:nvPr>
                <p:ph idx="1"/>
              </p:nvPr>
            </p:nvSpPr>
            <p:spPr/>
            <p:txBody>
              <a:bodyPr/>
              <a:lstStyle/>
              <a:p>
                <a:pPr>
                  <a:spcAft>
                    <a:spcPts val="600"/>
                  </a:spcAft>
                </a:pPr>
                <a:r>
                  <a:rPr lang="en-PH" dirty="0"/>
                  <a:t>Given by the equation</a:t>
                </a:r>
                <a:r>
                  <a:rPr lang="en-PH" dirty="0">
                    <a:latin typeface="Cambria Math" panose="02040503050406030204" pitchFamily="18" charset="0"/>
                  </a:rPr>
                  <a:t>: </a:t>
                </a:r>
                <a:endParaRPr lang="en-PH" b="0"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𝐸</m:t>
                      </m:r>
                      <m:d>
                        <m:dPr>
                          <m:ctrlPr>
                            <a:rPr lang="en-PH" b="0" i="1" smtClean="0">
                              <a:latin typeface="Cambria Math" panose="02040503050406030204" pitchFamily="18" charset="0"/>
                            </a:rPr>
                          </m:ctrlPr>
                        </m:dPr>
                        <m:e>
                          <m:r>
                            <a:rPr lang="en-PH" b="0" i="1" smtClean="0">
                              <a:latin typeface="Cambria Math" panose="02040503050406030204" pitchFamily="18" charset="0"/>
                            </a:rPr>
                            <m:t>𝑌</m:t>
                          </m:r>
                        </m:e>
                        <m:e>
                          <m:r>
                            <a:rPr lang="en-PH" b="0" i="1" smtClean="0">
                              <a:latin typeface="Cambria Math" panose="02040503050406030204" pitchFamily="18" charset="0"/>
                            </a:rPr>
                            <m:t>𝑋</m:t>
                          </m:r>
                        </m:e>
                      </m:d>
                      <m:r>
                        <a:rPr lang="en-PH" b="0" i="1" smtClean="0">
                          <a:latin typeface="Cambria Math" panose="02040503050406030204" pitchFamily="18" charset="0"/>
                        </a:rPr>
                        <m:t>=</m:t>
                      </m:r>
                      <m:r>
                        <a:rPr lang="en-PH" b="0" i="1" smtClean="0">
                          <a:latin typeface="Cambria Math" panose="02040503050406030204" pitchFamily="18" charset="0"/>
                        </a:rPr>
                        <m:t>𝑃</m:t>
                      </m:r>
                      <m:d>
                        <m:dPr>
                          <m:ctrlPr>
                            <a:rPr lang="en-PH" b="0" i="1" smtClean="0">
                              <a:latin typeface="Cambria Math" panose="02040503050406030204" pitchFamily="18" charset="0"/>
                            </a:rPr>
                          </m:ctrlPr>
                        </m:dPr>
                        <m:e>
                          <m:r>
                            <a:rPr lang="en-PH" b="0" i="1" smtClean="0">
                              <a:latin typeface="Cambria Math" panose="02040503050406030204" pitchFamily="18" charset="0"/>
                            </a:rPr>
                            <m:t>𝑌</m:t>
                          </m:r>
                          <m:r>
                            <a:rPr lang="en-PH" b="0" i="1" smtClean="0">
                              <a:latin typeface="Cambria Math" panose="02040503050406030204" pitchFamily="18" charset="0"/>
                            </a:rPr>
                            <m:t>=1</m:t>
                          </m:r>
                        </m:e>
                        <m:e>
                          <m:r>
                            <a:rPr lang="en-PH" b="0" i="1" smtClean="0">
                              <a:latin typeface="Cambria Math" panose="02040503050406030204" pitchFamily="18" charset="0"/>
                            </a:rPr>
                            <m:t>𝑋</m:t>
                          </m:r>
                        </m:e>
                      </m:d>
                      <m:r>
                        <a:rPr lang="en-PH"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𝛽</m:t>
                          </m:r>
                        </m:e>
                        <m:sub>
                          <m:r>
                            <a:rPr lang="en-PH" b="0" i="1" smtClean="0">
                              <a:latin typeface="Cambria Math" panose="02040503050406030204" pitchFamily="18" charset="0"/>
                              <a:ea typeface="Cambria Math" panose="02040503050406030204" pitchFamily="18" charset="0"/>
                            </a:rPr>
                            <m:t>0</m:t>
                          </m:r>
                        </m:sub>
                      </m:sSub>
                      <m:r>
                        <a:rPr lang="en-PH" b="0" i="1" smtClean="0">
                          <a:latin typeface="Cambria Math" panose="02040503050406030204" pitchFamily="18" charset="0"/>
                          <a:ea typeface="Cambria Math" panose="02040503050406030204" pitchFamily="18" charset="0"/>
                        </a:rPr>
                        <m:t>+</m:t>
                      </m:r>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𝛽</m:t>
                          </m:r>
                        </m:e>
                        <m:sub>
                          <m:r>
                            <a:rPr lang="en-PH" b="0" i="1" smtClean="0">
                              <a:latin typeface="Cambria Math" panose="02040503050406030204" pitchFamily="18" charset="0"/>
                              <a:ea typeface="Cambria Math" panose="02040503050406030204" pitchFamily="18" charset="0"/>
                            </a:rPr>
                            <m:t>1</m:t>
                          </m:r>
                        </m:sub>
                      </m:sSub>
                      <m:r>
                        <a:rPr lang="en-PH" b="0" i="1" smtClean="0">
                          <a:latin typeface="Cambria Math" panose="02040503050406030204" pitchFamily="18" charset="0"/>
                          <a:ea typeface="Cambria Math" panose="02040503050406030204" pitchFamily="18" charset="0"/>
                        </a:rPr>
                        <m:t>𝑋</m:t>
                      </m:r>
                      <m:r>
                        <a:rPr lang="en-PH" b="0" i="1" smtClean="0">
                          <a:latin typeface="Cambria Math" panose="02040503050406030204" pitchFamily="18" charset="0"/>
                          <a:ea typeface="Cambria Math" panose="02040503050406030204" pitchFamily="18" charset="0"/>
                        </a:rPr>
                        <m:t>)</m:t>
                      </m:r>
                    </m:oMath>
                  </m:oMathPara>
                </a14:m>
                <a:endParaRPr lang="en-PH" dirty="0"/>
              </a:p>
              <a:p>
                <a:pPr>
                  <a:spcAft>
                    <a:spcPts val="600"/>
                  </a:spcAft>
                </a:pPr>
                <a:r>
                  <a:rPr lang="en-PH" dirty="0"/>
                  <a:t>Remember that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Φ</m:t>
                    </m:r>
                    <m:d>
                      <m:dPr>
                        <m:ctrlPr>
                          <a:rPr lang="en-PH" i="1">
                            <a:latin typeface="Cambria Math" panose="02040503050406030204" pitchFamily="18" charset="0"/>
                            <a:ea typeface="Cambria Math" panose="02040503050406030204" pitchFamily="18" charset="0"/>
                          </a:rPr>
                        </m:ctrlPr>
                      </m:dPr>
                      <m:e>
                        <m:r>
                          <a:rPr lang="en-PH" b="0" i="1" smtClean="0">
                            <a:latin typeface="Cambria Math" panose="02040503050406030204" pitchFamily="18" charset="0"/>
                            <a:ea typeface="Cambria Math" panose="02040503050406030204" pitchFamily="18" charset="0"/>
                          </a:rPr>
                          <m:t>𝑧</m:t>
                        </m:r>
                      </m:e>
                    </m:d>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𝑃</m:t>
                    </m:r>
                    <m:d>
                      <m:dPr>
                        <m:ctrlPr>
                          <a:rPr lang="en-PH" b="0" i="1" smtClean="0">
                            <a:latin typeface="Cambria Math" panose="02040503050406030204" pitchFamily="18" charset="0"/>
                            <a:ea typeface="Cambria Math" panose="02040503050406030204" pitchFamily="18" charset="0"/>
                          </a:rPr>
                        </m:ctrlPr>
                      </m:dPr>
                      <m:e>
                        <m:r>
                          <a:rPr lang="en-PH" b="0" i="1" smtClean="0">
                            <a:latin typeface="Cambria Math" panose="02040503050406030204" pitchFamily="18" charset="0"/>
                            <a:ea typeface="Cambria Math" panose="02040503050406030204" pitchFamily="18" charset="0"/>
                          </a:rPr>
                          <m:t>𝑍</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𝑧</m:t>
                        </m:r>
                      </m:e>
                    </m:d>
                    <m:r>
                      <a:rPr lang="en-PH" b="0" i="1" smtClean="0">
                        <a:latin typeface="Cambria Math" panose="02040503050406030204" pitchFamily="18" charset="0"/>
                        <a:ea typeface="Cambria Math" panose="02040503050406030204" pitchFamily="18" charset="0"/>
                      </a:rPr>
                      <m:t>, </m:t>
                    </m:r>
                    <m:r>
                      <a:rPr lang="en-PH" b="0" i="1" smtClean="0">
                        <a:latin typeface="Cambria Math" panose="02040503050406030204" pitchFamily="18" charset="0"/>
                        <a:ea typeface="Cambria Math" panose="02040503050406030204" pitchFamily="18" charset="0"/>
                      </a:rPr>
                      <m:t>𝑍</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𝑁</m:t>
                    </m:r>
                    <m:r>
                      <a:rPr lang="en-PH" b="0" i="1" smtClean="0">
                        <a:latin typeface="Cambria Math" panose="02040503050406030204" pitchFamily="18" charset="0"/>
                        <a:ea typeface="Cambria Math" panose="02040503050406030204" pitchFamily="18" charset="0"/>
                      </a:rPr>
                      <m:t>(0,1)</m:t>
                    </m:r>
                  </m:oMath>
                </a14:m>
                <a:endParaRPr lang="en-PH" dirty="0"/>
              </a:p>
              <a:p>
                <a:pPr>
                  <a:spcAft>
                    <a:spcPts val="600"/>
                  </a:spcAft>
                </a:pPr>
                <a:r>
                  <a:rPr lang="en-PH" dirty="0"/>
                  <a:t>The </a:t>
                </a:r>
                <a:r>
                  <a:rPr lang="en-PH" dirty="0" err="1"/>
                  <a:t>probit</a:t>
                </a:r>
                <a:r>
                  <a:rPr lang="en-PH" dirty="0"/>
                  <a:t> coefficients represent the change in </a:t>
                </a:r>
                <a14:m>
                  <m:oMath xmlns:m="http://schemas.openxmlformats.org/officeDocument/2006/math">
                    <m:r>
                      <a:rPr lang="en-PH" b="0" i="1">
                        <a:latin typeface="Cambria Math" panose="02040503050406030204" pitchFamily="18" charset="0"/>
                        <a:ea typeface="Cambria Math" panose="02040503050406030204" pitchFamily="18" charset="0"/>
                      </a:rPr>
                      <m:t>𝑧</m:t>
                    </m:r>
                  </m:oMath>
                </a14:m>
                <a:r>
                  <a:rPr lang="en-PH" dirty="0"/>
                  <a:t> with a small change in </a:t>
                </a:r>
                <a14:m>
                  <m:oMath xmlns:m="http://schemas.openxmlformats.org/officeDocument/2006/math">
                    <m:r>
                      <a:rPr lang="en-PH" b="0" i="1">
                        <a:latin typeface="Cambria Math" panose="02040503050406030204" pitchFamily="18" charset="0"/>
                        <a:ea typeface="Cambria Math" panose="02040503050406030204" pitchFamily="18" charset="0"/>
                      </a:rPr>
                      <m:t>𝑋</m:t>
                    </m:r>
                    <m:r>
                      <a:rPr lang="en-PH" b="0" i="0" smtClean="0">
                        <a:latin typeface="Cambria Math" panose="02040503050406030204" pitchFamily="18" charset="0"/>
                        <a:ea typeface="Cambria Math" panose="02040503050406030204" pitchFamily="18" charset="0"/>
                      </a:rPr>
                      <m:t>.</m:t>
                    </m:r>
                  </m:oMath>
                </a14:m>
                <a:r>
                  <a:rPr lang="en-PH" dirty="0"/>
                  <a:t> The effect on </a:t>
                </a:r>
                <a14:m>
                  <m:oMath xmlns:m="http://schemas.openxmlformats.org/officeDocument/2006/math">
                    <m:r>
                      <a:rPr lang="en-PH" b="0" i="1">
                        <a:latin typeface="Cambria Math" panose="02040503050406030204" pitchFamily="18" charset="0"/>
                        <a:ea typeface="Cambria Math" panose="02040503050406030204" pitchFamily="18" charset="0"/>
                      </a:rPr>
                      <m:t>𝑧</m:t>
                    </m:r>
                  </m:oMath>
                </a14:m>
                <a:r>
                  <a:rPr lang="en-PH" dirty="0"/>
                  <a:t> of a change in </a:t>
                </a:r>
                <a14:m>
                  <m:oMath xmlns:m="http://schemas.openxmlformats.org/officeDocument/2006/math">
                    <m:r>
                      <a:rPr lang="en-PH" b="0" i="1">
                        <a:latin typeface="Cambria Math" panose="02040503050406030204" pitchFamily="18" charset="0"/>
                        <a:ea typeface="Cambria Math" panose="02040503050406030204" pitchFamily="18" charset="0"/>
                      </a:rPr>
                      <m:t>𝑋</m:t>
                    </m:r>
                  </m:oMath>
                </a14:m>
                <a:r>
                  <a:rPr lang="en-PH" dirty="0"/>
                  <a:t> (i.e. </a:t>
                </a:r>
                <a14:m>
                  <m:oMath xmlns:m="http://schemas.openxmlformats.org/officeDocument/2006/math">
                    <m:sSub>
                      <m:sSubPr>
                        <m:ctrlPr>
                          <a:rPr lang="en-PH" i="1">
                            <a:latin typeface="Cambria Math" panose="02040503050406030204" pitchFamily="18" charset="0"/>
                            <a:ea typeface="Cambria Math" panose="02040503050406030204" pitchFamily="18" charset="0"/>
                          </a:rPr>
                        </m:ctrlPr>
                      </m:sSubPr>
                      <m:e>
                        <m:r>
                          <a:rPr lang="en-PH" b="0" i="1">
                            <a:latin typeface="Cambria Math" panose="02040503050406030204" pitchFamily="18" charset="0"/>
                            <a:ea typeface="Cambria Math" panose="02040503050406030204" pitchFamily="18" charset="0"/>
                          </a:rPr>
                          <m:t>𝛽</m:t>
                        </m:r>
                      </m:e>
                      <m:sub>
                        <m:r>
                          <a:rPr lang="en-PH" b="0" i="1">
                            <a:latin typeface="Cambria Math" panose="02040503050406030204" pitchFamily="18" charset="0"/>
                            <a:ea typeface="Cambria Math" panose="02040503050406030204" pitchFamily="18" charset="0"/>
                          </a:rPr>
                          <m:t>1</m:t>
                        </m:r>
                      </m:sub>
                    </m:sSub>
                  </m:oMath>
                </a14:m>
                <a:r>
                  <a:rPr lang="en-PH" dirty="0"/>
                  <a:t>) is linear, but the link between </a:t>
                </a:r>
                <a14:m>
                  <m:oMath xmlns:m="http://schemas.openxmlformats.org/officeDocument/2006/math">
                    <m:r>
                      <a:rPr lang="en-PH" b="0" i="1">
                        <a:latin typeface="Cambria Math" panose="02040503050406030204" pitchFamily="18" charset="0"/>
                        <a:ea typeface="Cambria Math" panose="02040503050406030204" pitchFamily="18" charset="0"/>
                      </a:rPr>
                      <m:t>𝑧</m:t>
                    </m:r>
                  </m:oMath>
                </a14:m>
                <a:r>
                  <a:rPr lang="en-PH" dirty="0"/>
                  <a:t> and </a:t>
                </a:r>
                <a14:m>
                  <m:oMath xmlns:m="http://schemas.openxmlformats.org/officeDocument/2006/math">
                    <m:r>
                      <a:rPr lang="en-PH" b="0" i="1">
                        <a:latin typeface="Cambria Math" panose="02040503050406030204" pitchFamily="18" charset="0"/>
                      </a:rPr>
                      <m:t>𝑌</m:t>
                    </m:r>
                  </m:oMath>
                </a14:m>
                <a:r>
                  <a:rPr lang="en-PH" dirty="0"/>
                  <a:t> is non-linear since we use </a:t>
                </a:r>
                <a14:m>
                  <m:oMath xmlns:m="http://schemas.openxmlformats.org/officeDocument/2006/math">
                    <m:r>
                      <a:rPr lang="el-GR" b="0" i="1">
                        <a:latin typeface="Cambria Math" panose="02040503050406030204" pitchFamily="18" charset="0"/>
                        <a:ea typeface="Cambria Math" panose="02040503050406030204" pitchFamily="18" charset="0"/>
                      </a:rPr>
                      <m:t>𝛷</m:t>
                    </m:r>
                    <m:d>
                      <m:dPr>
                        <m:ctrlPr>
                          <a:rPr lang="en-PH" i="1">
                            <a:latin typeface="Cambria Math" panose="02040503050406030204" pitchFamily="18" charset="0"/>
                            <a:ea typeface="Cambria Math" panose="02040503050406030204" pitchFamily="18" charset="0"/>
                          </a:rPr>
                        </m:ctrlPr>
                      </m:dPr>
                      <m:e>
                        <m:r>
                          <a:rPr lang="en-PH" b="0" i="1" smtClean="0">
                            <a:latin typeface="Cambria Math" panose="02040503050406030204" pitchFamily="18" charset="0"/>
                            <a:ea typeface="Cambria Math" panose="02040503050406030204" pitchFamily="18" charset="0"/>
                          </a:rPr>
                          <m:t>.</m:t>
                        </m:r>
                      </m:e>
                    </m:d>
                  </m:oMath>
                </a14:m>
                <a:endParaRPr lang="en-PH" dirty="0"/>
              </a:p>
              <a:p>
                <a:pPr>
                  <a:spcAft>
                    <a:spcPts val="600"/>
                  </a:spcAft>
                </a:pPr>
                <a:r>
                  <a:rPr lang="en-US" dirty="0"/>
                  <a:t>Since the dependent variable is a nonlinear function of the regressors, the coefficient on </a:t>
                </a:r>
                <a14:m>
                  <m:oMath xmlns:m="http://schemas.openxmlformats.org/officeDocument/2006/math">
                    <m:r>
                      <a:rPr lang="en-PH" i="1">
                        <a:latin typeface="Cambria Math" panose="02040503050406030204" pitchFamily="18" charset="0"/>
                        <a:ea typeface="Cambria Math" panose="02040503050406030204" pitchFamily="18" charset="0"/>
                      </a:rPr>
                      <m:t>𝑋</m:t>
                    </m:r>
                    <m:r>
                      <a:rPr lang="en-PH" i="1">
                        <a:latin typeface="Cambria Math" panose="02040503050406030204" pitchFamily="18" charset="0"/>
                        <a:ea typeface="Cambria Math" panose="02040503050406030204" pitchFamily="18" charset="0"/>
                      </a:rPr>
                      <m:t> </m:t>
                    </m:r>
                  </m:oMath>
                </a14:m>
                <a:r>
                  <a:rPr lang="en-US" dirty="0"/>
                  <a:t>has no direct interpretation</a:t>
                </a:r>
                <a:endParaRPr lang="en-PH" dirty="0"/>
              </a:p>
            </p:txBody>
          </p:sp>
        </mc:Choice>
        <mc:Fallback xmlns="">
          <p:sp>
            <p:nvSpPr>
              <p:cNvPr id="3" name="Content Placeholder 2">
                <a:extLst>
                  <a:ext uri="{FF2B5EF4-FFF2-40B4-BE49-F238E27FC236}">
                    <a16:creationId xmlns:a16="http://schemas.microsoft.com/office/drawing/2014/main" id="{EEBD4FCE-77E5-4FF2-8876-61290A7951C4}"/>
                  </a:ext>
                </a:extLst>
              </p:cNvPr>
              <p:cNvSpPr>
                <a:spLocks noGrp="1" noRot="1" noChangeAspect="1" noMove="1" noResize="1" noEditPoints="1" noAdjustHandles="1" noChangeArrowheads="1" noChangeShapeType="1" noTextEdit="1"/>
              </p:cNvSpPr>
              <p:nvPr>
                <p:ph idx="1"/>
              </p:nvPr>
            </p:nvSpPr>
            <p:spPr>
              <a:blipFill>
                <a:blip r:embed="rId2"/>
                <a:stretch>
                  <a:fillRect l="-1043" t="-2661" r="-232"/>
                </a:stretch>
              </a:blipFill>
            </p:spPr>
            <p:txBody>
              <a:bodyPr/>
              <a:lstStyle/>
              <a:p>
                <a:r>
                  <a:rPr lang="en-PH">
                    <a:noFill/>
                  </a:rPr>
                  <a:t> </a:t>
                </a:r>
              </a:p>
            </p:txBody>
          </p:sp>
        </mc:Fallback>
      </mc:AlternateContent>
    </p:spTree>
    <p:extLst>
      <p:ext uri="{BB962C8B-B14F-4D97-AF65-F5344CB8AC3E}">
        <p14:creationId xmlns:p14="http://schemas.microsoft.com/office/powerpoint/2010/main" val="318072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92D6-41A6-477D-A66D-5C0CA1403555}"/>
              </a:ext>
            </a:extLst>
          </p:cNvPr>
          <p:cNvSpPr>
            <a:spLocks noGrp="1"/>
          </p:cNvSpPr>
          <p:nvPr>
            <p:ph type="title"/>
          </p:nvPr>
        </p:nvSpPr>
        <p:spPr/>
        <p:txBody>
          <a:bodyPr/>
          <a:lstStyle/>
          <a:p>
            <a:pPr algn="ctr"/>
            <a:r>
              <a:rPr lang="en-PH" dirty="0"/>
              <a:t>CDF of Standard Normal</a:t>
            </a:r>
          </a:p>
        </p:txBody>
      </p:sp>
      <p:pic>
        <p:nvPicPr>
          <p:cNvPr id="2050" name="Picture 2" descr="Figure">
            <a:extLst>
              <a:ext uri="{FF2B5EF4-FFF2-40B4-BE49-F238E27FC236}">
                <a16:creationId xmlns:a16="http://schemas.microsoft.com/office/drawing/2014/main" id="{5CF0AD4F-112C-4411-A958-70E08A314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648" y="2436334"/>
            <a:ext cx="9818703" cy="29379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5629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330A-EAFF-49CE-B028-A73A84332950}"/>
              </a:ext>
            </a:extLst>
          </p:cNvPr>
          <p:cNvSpPr>
            <a:spLocks noGrp="1"/>
          </p:cNvSpPr>
          <p:nvPr>
            <p:ph type="title"/>
          </p:nvPr>
        </p:nvSpPr>
        <p:spPr/>
        <p:txBody>
          <a:bodyPr/>
          <a:lstStyle/>
          <a:p>
            <a:r>
              <a:rPr lang="en-PH" dirty="0"/>
              <a:t>Theory of PSM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1B6B8E-0D0E-46C4-80CF-7320BEDC1B29}"/>
                  </a:ext>
                </a:extLst>
              </p:cNvPr>
              <p:cNvSpPr>
                <a:spLocks noGrp="1"/>
              </p:cNvSpPr>
              <p:nvPr>
                <p:ph idx="1"/>
              </p:nvPr>
            </p:nvSpPr>
            <p:spPr/>
            <p:txBody>
              <a:bodyPr>
                <a:normAutofit lnSpcReduction="10000"/>
              </a:bodyPr>
              <a:lstStyle/>
              <a:p>
                <a:pPr>
                  <a:spcAft>
                    <a:spcPts val="600"/>
                  </a:spcAft>
                </a:pPr>
                <a:r>
                  <a:rPr lang="en-PH" dirty="0"/>
                  <a:t>So what: both logit and </a:t>
                </a:r>
                <a:r>
                  <a:rPr lang="en-PH" dirty="0" err="1"/>
                  <a:t>probit</a:t>
                </a:r>
                <a:r>
                  <a:rPr lang="en-PH" dirty="0"/>
                  <a:t> models take a set of explanatory variables (</a:t>
                </a:r>
                <a14:m>
                  <m:oMath xmlns:m="http://schemas.openxmlformats.org/officeDocument/2006/math">
                    <m:r>
                      <a:rPr lang="en-PH" i="1" dirty="0" smtClean="0">
                        <a:latin typeface="Cambria Math" panose="02040503050406030204" pitchFamily="18" charset="0"/>
                      </a:rPr>
                      <m:t>𝑋</m:t>
                    </m:r>
                    <m:r>
                      <a:rPr lang="en-PH" i="1" dirty="0" smtClean="0">
                        <a:latin typeface="Cambria Math" panose="02040503050406030204" pitchFamily="18" charset="0"/>
                      </a:rPr>
                      <m:t>’</m:t>
                    </m:r>
                    <m:r>
                      <a:rPr lang="en-PH" i="1" dirty="0" smtClean="0">
                        <a:latin typeface="Cambria Math" panose="02040503050406030204" pitchFamily="18" charset="0"/>
                      </a:rPr>
                      <m:t>𝑠</m:t>
                    </m:r>
                  </m:oMath>
                </a14:m>
                <a:r>
                  <a:rPr lang="en-PH" dirty="0"/>
                  <a:t> which are our observables) and use them to predict the probability of program treatment (propensity score)</a:t>
                </a:r>
              </a:p>
              <a:p>
                <a:pPr lvl="1">
                  <a:spcAft>
                    <a:spcPts val="600"/>
                  </a:spcAft>
                </a:pPr>
                <a:r>
                  <a:rPr lang="en-PH" dirty="0"/>
                  <a:t>These models are ideal for propensity score estimation as they yield predicted probabilities between 0 and 100%</a:t>
                </a:r>
              </a:p>
              <a:p>
                <a:pPr lvl="1">
                  <a:spcAft>
                    <a:spcPts val="600"/>
                  </a:spcAft>
                </a:pPr>
                <a:r>
                  <a:rPr lang="en-PH" dirty="0"/>
                  <a:t>Other regression models may predict negative values or values beyond 100% as the probability of participation</a:t>
                </a:r>
              </a:p>
              <a:p>
                <a:pPr>
                  <a:spcAft>
                    <a:spcPts val="600"/>
                  </a:spcAft>
                </a:pPr>
                <a:r>
                  <a:rPr lang="en-PH" dirty="0"/>
                  <a:t>Other classification algorithms or models may also be used to estimate the propensity score</a:t>
                </a:r>
              </a:p>
              <a:p>
                <a:pPr lvl="1">
                  <a:spcAft>
                    <a:spcPts val="600"/>
                  </a:spcAft>
                </a:pPr>
                <a:r>
                  <a:rPr lang="en-PH" dirty="0"/>
                  <a:t>Deep learning models</a:t>
                </a:r>
              </a:p>
              <a:p>
                <a:pPr lvl="1">
                  <a:spcAft>
                    <a:spcPts val="600"/>
                  </a:spcAft>
                </a:pPr>
                <a:r>
                  <a:rPr lang="en-PH" dirty="0"/>
                  <a:t>Random forests, gradient boosting, LASSO, ridge regression</a:t>
                </a:r>
              </a:p>
            </p:txBody>
          </p:sp>
        </mc:Choice>
        <mc:Fallback>
          <p:sp>
            <p:nvSpPr>
              <p:cNvPr id="3" name="Content Placeholder 2">
                <a:extLst>
                  <a:ext uri="{FF2B5EF4-FFF2-40B4-BE49-F238E27FC236}">
                    <a16:creationId xmlns:a16="http://schemas.microsoft.com/office/drawing/2014/main" id="{C61B6B8E-0D0E-46C4-80CF-7320BEDC1B29}"/>
                  </a:ext>
                </a:extLst>
              </p:cNvPr>
              <p:cNvSpPr>
                <a:spLocks noGrp="1" noRot="1" noChangeAspect="1" noMove="1" noResize="1" noEditPoints="1" noAdjustHandles="1" noChangeArrowheads="1" noChangeShapeType="1" noTextEdit="1"/>
              </p:cNvSpPr>
              <p:nvPr>
                <p:ph idx="1"/>
              </p:nvPr>
            </p:nvSpPr>
            <p:spPr>
              <a:blipFill>
                <a:blip r:embed="rId2"/>
                <a:stretch>
                  <a:fillRect l="-1086" t="-3198" r="-1327" b="-2326"/>
                </a:stretch>
              </a:blipFill>
            </p:spPr>
            <p:txBody>
              <a:bodyPr/>
              <a:lstStyle/>
              <a:p>
                <a:r>
                  <a:rPr lang="en-US">
                    <a:noFill/>
                  </a:rPr>
                  <a:t> </a:t>
                </a:r>
              </a:p>
            </p:txBody>
          </p:sp>
        </mc:Fallback>
      </mc:AlternateContent>
    </p:spTree>
    <p:extLst>
      <p:ext uri="{BB962C8B-B14F-4D97-AF65-F5344CB8AC3E}">
        <p14:creationId xmlns:p14="http://schemas.microsoft.com/office/powerpoint/2010/main" val="211532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ACC1-F5BE-4E31-8A75-7D1B75996D9A}"/>
              </a:ext>
            </a:extLst>
          </p:cNvPr>
          <p:cNvSpPr>
            <a:spLocks noGrp="1"/>
          </p:cNvSpPr>
          <p:nvPr>
            <p:ph type="title"/>
          </p:nvPr>
        </p:nvSpPr>
        <p:spPr/>
        <p:txBody>
          <a:bodyPr/>
          <a:lstStyle/>
          <a:p>
            <a:r>
              <a:rPr lang="en-PH" dirty="0"/>
              <a:t>Theory of PSM</a:t>
            </a:r>
          </a:p>
        </p:txBody>
      </p:sp>
      <p:sp>
        <p:nvSpPr>
          <p:cNvPr id="3" name="Content Placeholder 2">
            <a:extLst>
              <a:ext uri="{FF2B5EF4-FFF2-40B4-BE49-F238E27FC236}">
                <a16:creationId xmlns:a16="http://schemas.microsoft.com/office/drawing/2014/main" id="{1644D6C1-B232-477F-B304-A21BA7601586}"/>
              </a:ext>
            </a:extLst>
          </p:cNvPr>
          <p:cNvSpPr>
            <a:spLocks noGrp="1"/>
          </p:cNvSpPr>
          <p:nvPr>
            <p:ph idx="1"/>
          </p:nvPr>
        </p:nvSpPr>
        <p:spPr/>
        <p:txBody>
          <a:bodyPr>
            <a:normAutofit/>
          </a:bodyPr>
          <a:lstStyle/>
          <a:p>
            <a:pPr>
              <a:spcAft>
                <a:spcPts val="600"/>
              </a:spcAft>
            </a:pPr>
            <a:r>
              <a:rPr lang="en-PH" dirty="0"/>
              <a:t>Outcomes for participating and non-participating units </a:t>
            </a:r>
            <a:r>
              <a:rPr lang="en-PH" b="1" dirty="0"/>
              <a:t>with similar propensity scores are compared to obtain the treatment effect</a:t>
            </a:r>
          </a:p>
          <a:p>
            <a:pPr lvl="1">
              <a:spcAft>
                <a:spcPts val="600"/>
              </a:spcAft>
            </a:pPr>
            <a:r>
              <a:rPr lang="en-PH" dirty="0"/>
              <a:t>Treatment units for which no match can be found (i.e. no counterfactual) are dropped as they may skew estimated treatment effects</a:t>
            </a:r>
          </a:p>
          <a:p>
            <a:pPr lvl="1">
              <a:spcAft>
                <a:spcPts val="600"/>
              </a:spcAft>
            </a:pPr>
            <a:r>
              <a:rPr lang="en-PH" dirty="0"/>
              <a:t>Matching algorithms may include: Nearest neighbor, N-nearest neighbor, radius matching, stratification or interval matching, local linear matching</a:t>
            </a:r>
          </a:p>
          <a:p>
            <a:pPr lvl="1">
              <a:spcAft>
                <a:spcPts val="600"/>
              </a:spcAft>
            </a:pPr>
            <a:r>
              <a:rPr lang="en-PH" dirty="0"/>
              <a:t>Sanity check: compare results with different matching algorithms</a:t>
            </a:r>
          </a:p>
          <a:p>
            <a:pPr lvl="1">
              <a:spcAft>
                <a:spcPts val="600"/>
              </a:spcAft>
            </a:pPr>
            <a:r>
              <a:rPr lang="en-PH" dirty="0"/>
              <a:t>Matching dictates the estimated counterfactual for each treatment unit</a:t>
            </a:r>
          </a:p>
        </p:txBody>
      </p:sp>
    </p:spTree>
    <p:extLst>
      <p:ext uri="{BB962C8B-B14F-4D97-AF65-F5344CB8AC3E}">
        <p14:creationId xmlns:p14="http://schemas.microsoft.com/office/powerpoint/2010/main" val="226690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EB1D-DD7E-4C3A-A397-48BCDE9FA747}"/>
              </a:ext>
            </a:extLst>
          </p:cNvPr>
          <p:cNvSpPr>
            <a:spLocks noGrp="1"/>
          </p:cNvSpPr>
          <p:nvPr>
            <p:ph type="title"/>
          </p:nvPr>
        </p:nvSpPr>
        <p:spPr/>
        <p:txBody>
          <a:bodyPr/>
          <a:lstStyle/>
          <a:p>
            <a:r>
              <a:rPr lang="en-PH" dirty="0"/>
              <a:t>Theory of PSM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C177C6-CD08-484D-9AB1-A52BCDD670B0}"/>
                  </a:ext>
                </a:extLst>
              </p:cNvPr>
              <p:cNvSpPr>
                <a:spLocks noGrp="1"/>
              </p:cNvSpPr>
              <p:nvPr>
                <p:ph idx="1"/>
              </p:nvPr>
            </p:nvSpPr>
            <p:spPr/>
            <p:txBody>
              <a:bodyPr>
                <a:normAutofit fontScale="92500"/>
              </a:bodyPr>
              <a:lstStyle/>
              <a:p>
                <a:pPr>
                  <a:spcAft>
                    <a:spcPts val="600"/>
                  </a:spcAft>
                </a:pPr>
                <a:r>
                  <a:rPr lang="en-PH" dirty="0"/>
                  <a:t>Assumption 1: Conditional Independence</a:t>
                </a:r>
              </a:p>
              <a:p>
                <a:pPr marL="457200" lvl="1" indent="0">
                  <a:spcAft>
                    <a:spcPts val="600"/>
                  </a:spcAft>
                  <a:buNone/>
                </a:pPr>
                <a14:m>
                  <m:oMathPara xmlns:m="http://schemas.openxmlformats.org/officeDocument/2006/math">
                    <m:oMathParaPr>
                      <m:jc m:val="centerGroup"/>
                    </m:oMathParaPr>
                    <m:oMath xmlns:m="http://schemas.openxmlformats.org/officeDocument/2006/math">
                      <m:d>
                        <m:dPr>
                          <m:ctrlPr>
                            <a:rPr lang="en-PH" b="0" i="1" smtClean="0">
                              <a:latin typeface="Cambria Math" panose="02040503050406030204" pitchFamily="18" charset="0"/>
                            </a:rPr>
                          </m:ctrlPr>
                        </m:dPr>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e>
                      </m:d>
                      <m:r>
                        <a:rPr lang="en-PH" b="0" i="1" smtClean="0">
                          <a:latin typeface="Cambria Math" panose="02040503050406030204" pitchFamily="18" charset="0"/>
                        </a:rPr>
                        <m:t> </m:t>
                      </m:r>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rPr>
                          </m:ctrlPr>
                        </m:sSubPr>
                        <m:e>
                          <m:r>
                            <a:rPr lang="en-PH" b="0" i="1" smtClean="0">
                              <a:latin typeface="Cambria Math" panose="02040503050406030204" pitchFamily="18" charset="0"/>
                            </a:rPr>
                            <m:t>𝑇</m:t>
                          </m:r>
                        </m:e>
                        <m:sub>
                          <m:r>
                            <a:rPr lang="en-PH" b="0" i="1" smtClean="0">
                              <a:latin typeface="Cambria Math" panose="02040503050406030204" pitchFamily="18" charset="0"/>
                            </a:rPr>
                            <m:t>𝑖</m:t>
                          </m:r>
                        </m:sub>
                      </m:sSub>
                      <m:r>
                        <a:rPr lang="en-PH" b="0" i="1" smtClean="0">
                          <a:latin typeface="Cambria Math" panose="02040503050406030204" pitchFamily="18" charset="0"/>
                        </a:rPr>
                        <m:t>|</m:t>
                      </m:r>
                      <m:sSub>
                        <m:sSubPr>
                          <m:ctrlPr>
                            <a:rPr lang="en-PH" b="0" i="1" smtClean="0">
                              <a:latin typeface="Cambria Math" panose="02040503050406030204" pitchFamily="18" charset="0"/>
                            </a:rPr>
                          </m:ctrlPr>
                        </m:sSubPr>
                        <m:e>
                          <m:r>
                            <a:rPr lang="en-PH" b="1" i="1" smtClean="0">
                              <a:latin typeface="Cambria Math" panose="02040503050406030204" pitchFamily="18" charset="0"/>
                            </a:rPr>
                            <m:t>𝑿</m:t>
                          </m:r>
                        </m:e>
                        <m:sub>
                          <m:r>
                            <a:rPr lang="en-PH" b="0" i="1" smtClean="0">
                              <a:latin typeface="Cambria Math" panose="02040503050406030204" pitchFamily="18" charset="0"/>
                            </a:rPr>
                            <m:t>𝑖</m:t>
                          </m:r>
                        </m:sub>
                      </m:sSub>
                    </m:oMath>
                  </m:oMathPara>
                </a14:m>
                <a:endParaRPr lang="en-PH" dirty="0"/>
              </a:p>
              <a:p>
                <a:pPr lvl="1">
                  <a:spcAft>
                    <a:spcPts val="600"/>
                  </a:spcAft>
                </a:pPr>
                <a:r>
                  <a:rPr lang="en-PH" dirty="0"/>
                  <a:t>Potential outcomes for treatment and control units are uncorrelated with treatment assignment after controlling for observables </a:t>
                </a:r>
                <a14:m>
                  <m:oMath xmlns:m="http://schemas.openxmlformats.org/officeDocument/2006/math">
                    <m:r>
                      <a:rPr lang="en-PH" b="1" i="1" smtClean="0">
                        <a:latin typeface="Cambria Math" panose="02040503050406030204" pitchFamily="18" charset="0"/>
                      </a:rPr>
                      <m:t>𝑿</m:t>
                    </m:r>
                  </m:oMath>
                </a14:m>
                <a:endParaRPr lang="en-PH" b="1" dirty="0"/>
              </a:p>
              <a:p>
                <a:pPr lvl="1">
                  <a:spcAft>
                    <a:spcPts val="600"/>
                  </a:spcAft>
                </a:pPr>
                <a:r>
                  <a:rPr lang="en-PH" b="1" dirty="0"/>
                  <a:t>Implies that program uptake is based solely on observable characteristics</a:t>
                </a:r>
              </a:p>
              <a:p>
                <a:pPr lvl="1">
                  <a:spcAft>
                    <a:spcPts val="600"/>
                  </a:spcAft>
                </a:pPr>
                <a:r>
                  <a:rPr lang="en-PH" dirty="0"/>
                  <a:t>This assumption cannot be directly tested </a:t>
                </a:r>
              </a:p>
              <a:p>
                <a:pPr lvl="1">
                  <a:spcAft>
                    <a:spcPts val="600"/>
                  </a:spcAft>
                </a:pPr>
                <a:r>
                  <a:rPr lang="en-PH" dirty="0"/>
                  <a:t>Dependent on the targeting mechanism and individual take-up of the program</a:t>
                </a:r>
              </a:p>
              <a:p>
                <a:pPr lvl="1">
                  <a:spcAft>
                    <a:spcPts val="600"/>
                  </a:spcAft>
                </a:pPr>
                <a:r>
                  <a:rPr lang="en-PH" dirty="0"/>
                  <a:t>Baseline data of pre-program characteristics may provide a list of covariates that may predict participation</a:t>
                </a:r>
              </a:p>
              <a:p>
                <a:pPr lvl="1">
                  <a:spcAft>
                    <a:spcPts val="600"/>
                  </a:spcAft>
                </a:pPr>
                <a:r>
                  <a:rPr lang="en-PH" dirty="0"/>
                  <a:t>For TOT or ATT, we assume </a:t>
                </a:r>
                <a:r>
                  <a:rPr lang="en-PH" i="1" dirty="0" err="1"/>
                  <a:t>unconfoundedness</a:t>
                </a:r>
                <a:r>
                  <a:rPr lang="en-PH" i="1" dirty="0"/>
                  <a:t>:   </a:t>
                </a:r>
                <a14:m>
                  <m:oMath xmlns:m="http://schemas.openxmlformats.org/officeDocument/2006/math">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rPr>
                        </m:ctrlPr>
                      </m:sSubPr>
                      <m:e>
                        <m:r>
                          <a:rPr lang="en-PH" b="0" i="1" smtClean="0">
                            <a:latin typeface="Cambria Math" panose="02040503050406030204" pitchFamily="18" charset="0"/>
                          </a:rPr>
                          <m:t>𝑇</m:t>
                        </m:r>
                      </m:e>
                      <m:sub>
                        <m:r>
                          <a:rPr lang="en-PH" b="0" i="1" smtClean="0">
                            <a:latin typeface="Cambria Math" panose="02040503050406030204" pitchFamily="18" charset="0"/>
                          </a:rPr>
                          <m:t>𝑖</m:t>
                        </m:r>
                      </m:sub>
                    </m:sSub>
                    <m:r>
                      <a:rPr lang="en-PH" b="0" i="1" smtClean="0">
                        <a:latin typeface="Cambria Math" panose="02040503050406030204" pitchFamily="18" charset="0"/>
                      </a:rPr>
                      <m:t>|</m:t>
                    </m:r>
                    <m:sSub>
                      <m:sSubPr>
                        <m:ctrlPr>
                          <a:rPr lang="en-PH" b="0" i="1" smtClean="0">
                            <a:latin typeface="Cambria Math" panose="02040503050406030204" pitchFamily="18" charset="0"/>
                          </a:rPr>
                        </m:ctrlPr>
                      </m:sSubPr>
                      <m:e>
                        <m:r>
                          <a:rPr lang="en-PH" b="1" i="1" smtClean="0">
                            <a:latin typeface="Cambria Math" panose="02040503050406030204" pitchFamily="18" charset="0"/>
                          </a:rPr>
                          <m:t>𝑿</m:t>
                        </m:r>
                      </m:e>
                      <m:sub>
                        <m:r>
                          <a:rPr lang="en-PH" b="0" i="1" smtClean="0">
                            <a:latin typeface="Cambria Math" panose="02040503050406030204" pitchFamily="18" charset="0"/>
                          </a:rPr>
                          <m:t>𝑖</m:t>
                        </m:r>
                      </m:sub>
                    </m:sSub>
                  </m:oMath>
                </a14:m>
                <a:r>
                  <a:rPr lang="en-PH" dirty="0"/>
                  <a:t> (</a:t>
                </a:r>
                <a:r>
                  <a:rPr lang="en-PH" dirty="0" err="1"/>
                  <a:t>Khandker</a:t>
                </a:r>
                <a:r>
                  <a:rPr lang="en-PH" dirty="0"/>
                  <a:t>, 2009)</a:t>
                </a:r>
              </a:p>
              <a:p>
                <a:pPr lvl="1">
                  <a:spcAft>
                    <a:spcPts val="600"/>
                  </a:spcAft>
                </a:pPr>
                <a:endParaRPr lang="en-PH" i="1" dirty="0"/>
              </a:p>
            </p:txBody>
          </p:sp>
        </mc:Choice>
        <mc:Fallback>
          <p:sp>
            <p:nvSpPr>
              <p:cNvPr id="3" name="Content Placeholder 2">
                <a:extLst>
                  <a:ext uri="{FF2B5EF4-FFF2-40B4-BE49-F238E27FC236}">
                    <a16:creationId xmlns:a16="http://schemas.microsoft.com/office/drawing/2014/main" id="{62C177C6-CD08-484D-9AB1-A52BCDD670B0}"/>
                  </a:ext>
                </a:extLst>
              </p:cNvPr>
              <p:cNvSpPr>
                <a:spLocks noGrp="1" noRot="1" noChangeAspect="1" noMove="1" noResize="1" noEditPoints="1" noAdjustHandles="1" noChangeArrowheads="1" noChangeShapeType="1" noTextEdit="1"/>
              </p:cNvSpPr>
              <p:nvPr>
                <p:ph idx="1"/>
              </p:nvPr>
            </p:nvSpPr>
            <p:spPr>
              <a:blipFill>
                <a:blip r:embed="rId2"/>
                <a:stretch>
                  <a:fillRect l="-965" t="-2035" r="-965"/>
                </a:stretch>
              </a:blipFill>
            </p:spPr>
            <p:txBody>
              <a:bodyPr/>
              <a:lstStyle/>
              <a:p>
                <a:r>
                  <a:rPr lang="en-US">
                    <a:noFill/>
                  </a:rPr>
                  <a:t> </a:t>
                </a:r>
              </a:p>
            </p:txBody>
          </p:sp>
        </mc:Fallback>
      </mc:AlternateContent>
    </p:spTree>
    <p:extLst>
      <p:ext uri="{BB962C8B-B14F-4D97-AF65-F5344CB8AC3E}">
        <p14:creationId xmlns:p14="http://schemas.microsoft.com/office/powerpoint/2010/main" val="384243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0F6-4D2D-49D7-8144-4A51B945D8F9}"/>
              </a:ext>
            </a:extLst>
          </p:cNvPr>
          <p:cNvSpPr>
            <a:spLocks noGrp="1"/>
          </p:cNvSpPr>
          <p:nvPr>
            <p:ph type="title"/>
          </p:nvPr>
        </p:nvSpPr>
        <p:spPr/>
        <p:txBody>
          <a:bodyPr/>
          <a:lstStyle/>
          <a:p>
            <a:r>
              <a:rPr lang="en-PH" dirty="0"/>
              <a:t>Theory of PSM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7D846-2D81-46BA-B419-4EB328F45471}"/>
                  </a:ext>
                </a:extLst>
              </p:cNvPr>
              <p:cNvSpPr>
                <a:spLocks noGrp="1"/>
              </p:cNvSpPr>
              <p:nvPr>
                <p:ph idx="1"/>
              </p:nvPr>
            </p:nvSpPr>
            <p:spPr/>
            <p:txBody>
              <a:bodyPr>
                <a:normAutofit lnSpcReduction="10000"/>
              </a:bodyPr>
              <a:lstStyle/>
              <a:p>
                <a:r>
                  <a:rPr lang="en-PH" dirty="0"/>
                  <a:t>Assumption 2: Common Support</a:t>
                </a:r>
              </a:p>
              <a:p>
                <a:pPr marL="0" indent="0">
                  <a:buNone/>
                </a:pPr>
                <a:endParaRPr lang="en-PH" dirty="0"/>
              </a:p>
              <a:p>
                <a:pPr marL="0" indent="0">
                  <a:buNone/>
                </a:pPr>
                <a14:m>
                  <m:oMathPara xmlns:m="http://schemas.openxmlformats.org/officeDocument/2006/math">
                    <m:oMathParaPr>
                      <m:jc m:val="centerGroup"/>
                    </m:oMathParaPr>
                    <m:oMath xmlns:m="http://schemas.openxmlformats.org/officeDocument/2006/math">
                      <m:r>
                        <a:rPr lang="en-PH" i="1">
                          <a:latin typeface="Cambria Math" panose="02040503050406030204" pitchFamily="18" charset="0"/>
                        </a:rPr>
                        <m:t>0</m:t>
                      </m:r>
                      <m:r>
                        <a:rPr lang="en-PH" b="0" i="1" smtClean="0">
                          <a:latin typeface="Cambria Math" panose="02040503050406030204" pitchFamily="18" charset="0"/>
                        </a:rPr>
                        <m:t>&lt;</m:t>
                      </m:r>
                      <m:r>
                        <a:rPr lang="en-PH" b="0" i="1" smtClean="0">
                          <a:latin typeface="Cambria Math" panose="02040503050406030204" pitchFamily="18" charset="0"/>
                        </a:rPr>
                        <m:t>𝑃</m:t>
                      </m:r>
                      <m:d>
                        <m:dPr>
                          <m:ctrlPr>
                            <a:rPr lang="en-PH" b="0" i="1" smtClean="0">
                              <a:latin typeface="Cambria Math" panose="02040503050406030204" pitchFamily="18" charset="0"/>
                            </a:rPr>
                          </m:ctrlPr>
                        </m:dPr>
                        <m:e>
                          <m:sSub>
                            <m:sSubPr>
                              <m:ctrlPr>
                                <a:rPr lang="en-PH" b="0" i="1" smtClean="0">
                                  <a:latin typeface="Cambria Math" panose="02040503050406030204" pitchFamily="18" charset="0"/>
                                </a:rPr>
                              </m:ctrlPr>
                            </m:sSubPr>
                            <m:e>
                              <m:r>
                                <a:rPr lang="en-PH" b="0" i="1" smtClean="0">
                                  <a:latin typeface="Cambria Math" panose="02040503050406030204" pitchFamily="18" charset="0"/>
                                </a:rPr>
                                <m:t>𝑇</m:t>
                              </m:r>
                            </m:e>
                            <m:sub>
                              <m:r>
                                <a:rPr lang="en-PH" b="0" i="1" smtClean="0">
                                  <a:latin typeface="Cambria Math" panose="02040503050406030204" pitchFamily="18" charset="0"/>
                                </a:rPr>
                                <m:t>𝑖</m:t>
                              </m:r>
                            </m:sub>
                          </m:sSub>
                          <m:r>
                            <a:rPr lang="en-PH" b="0" i="1" smtClean="0">
                              <a:latin typeface="Cambria Math" panose="02040503050406030204" pitchFamily="18" charset="0"/>
                            </a:rPr>
                            <m:t>=1</m:t>
                          </m:r>
                        </m:e>
                        <m:e>
                          <m:sSub>
                            <m:sSubPr>
                              <m:ctrlPr>
                                <a:rPr lang="en-PH" b="1" i="1" smtClean="0">
                                  <a:latin typeface="Cambria Math" panose="02040503050406030204" pitchFamily="18" charset="0"/>
                                </a:rPr>
                              </m:ctrlPr>
                            </m:sSubPr>
                            <m:e>
                              <m:r>
                                <a:rPr lang="en-PH" b="1" i="1" smtClean="0">
                                  <a:latin typeface="Cambria Math" panose="02040503050406030204" pitchFamily="18" charset="0"/>
                                </a:rPr>
                                <m:t>𝑿</m:t>
                              </m:r>
                            </m:e>
                            <m:sub>
                              <m:r>
                                <a:rPr lang="en-PH" b="0" i="1" smtClean="0">
                                  <a:latin typeface="Cambria Math" panose="02040503050406030204" pitchFamily="18" charset="0"/>
                                </a:rPr>
                                <m:t>𝑖</m:t>
                              </m:r>
                            </m:sub>
                          </m:sSub>
                        </m:e>
                      </m:d>
                      <m:r>
                        <a:rPr lang="en-PH" b="0" i="1" smtClean="0">
                          <a:latin typeface="Cambria Math" panose="02040503050406030204" pitchFamily="18" charset="0"/>
                        </a:rPr>
                        <m:t>&lt;1</m:t>
                      </m:r>
                    </m:oMath>
                  </m:oMathPara>
                </a14:m>
                <a:endParaRPr lang="en-PH" dirty="0"/>
              </a:p>
              <a:p>
                <a:pPr marL="457200" lvl="1" indent="0">
                  <a:spcAft>
                    <a:spcPts val="600"/>
                  </a:spcAft>
                  <a:buNone/>
                </a:pPr>
                <a:endParaRPr lang="en-PH" dirty="0"/>
              </a:p>
              <a:p>
                <a:pPr lvl="1">
                  <a:spcAft>
                    <a:spcPts val="600"/>
                  </a:spcAft>
                </a:pPr>
                <a:r>
                  <a:rPr lang="en-PH" dirty="0"/>
                  <a:t>This condition ensures that treatment units have comparable counterfactual units “in the neighborhood” of the propensity score distribution</a:t>
                </a:r>
              </a:p>
              <a:p>
                <a:pPr lvl="1">
                  <a:spcAft>
                    <a:spcPts val="600"/>
                  </a:spcAft>
                </a:pPr>
                <a:r>
                  <a:rPr lang="en-PH" dirty="0"/>
                  <a:t>PSM would require a large set of non-participant observations to increase the likelihood of getting a match for each treatment unit</a:t>
                </a:r>
              </a:p>
              <a:p>
                <a:pPr lvl="1">
                  <a:spcAft>
                    <a:spcPts val="600"/>
                  </a:spcAft>
                </a:pPr>
                <a:r>
                  <a:rPr lang="en-PH" dirty="0"/>
                  <a:t>In some cases, a non-random subset of treatment units may have to be dropped due to weak common support (may induce bias) </a:t>
                </a:r>
              </a:p>
              <a:p>
                <a:pPr lvl="1">
                  <a:spcAft>
                    <a:spcPts val="600"/>
                  </a:spcAft>
                </a:pPr>
                <a:r>
                  <a:rPr lang="en-US" dirty="0"/>
                  <a:t>For TOT, it suffices to assume that </a:t>
                </a:r>
                <a14:m>
                  <m:oMath xmlns:m="http://schemas.openxmlformats.org/officeDocument/2006/math">
                    <m:r>
                      <a:rPr lang="en-PH" b="0" i="1" smtClean="0">
                        <a:latin typeface="Cambria Math" panose="02040503050406030204" pitchFamily="18" charset="0"/>
                      </a:rPr>
                      <m:t>𝑃</m:t>
                    </m:r>
                    <m:d>
                      <m:dPr>
                        <m:ctrlPr>
                          <a:rPr lang="en-PH" b="0" i="1" smtClean="0">
                            <a:latin typeface="Cambria Math" panose="02040503050406030204" pitchFamily="18" charset="0"/>
                          </a:rPr>
                        </m:ctrlPr>
                      </m:dPr>
                      <m:e>
                        <m:sSub>
                          <m:sSubPr>
                            <m:ctrlPr>
                              <a:rPr lang="en-PH" b="0" i="1" smtClean="0">
                                <a:latin typeface="Cambria Math" panose="02040503050406030204" pitchFamily="18" charset="0"/>
                              </a:rPr>
                            </m:ctrlPr>
                          </m:sSubPr>
                          <m:e>
                            <m:r>
                              <a:rPr lang="en-PH" b="0" i="1" smtClean="0">
                                <a:latin typeface="Cambria Math" panose="02040503050406030204" pitchFamily="18" charset="0"/>
                              </a:rPr>
                              <m:t>𝑇</m:t>
                            </m:r>
                          </m:e>
                          <m:sub>
                            <m:r>
                              <a:rPr lang="en-PH" b="0" i="1" smtClean="0">
                                <a:latin typeface="Cambria Math" panose="02040503050406030204" pitchFamily="18" charset="0"/>
                              </a:rPr>
                              <m:t>𝑖</m:t>
                            </m:r>
                          </m:sub>
                        </m:sSub>
                        <m:r>
                          <a:rPr lang="en-PH" b="0" i="1" smtClean="0">
                            <a:latin typeface="Cambria Math" panose="02040503050406030204" pitchFamily="18" charset="0"/>
                          </a:rPr>
                          <m:t>=1</m:t>
                        </m:r>
                      </m:e>
                      <m:e>
                        <m:sSub>
                          <m:sSubPr>
                            <m:ctrlPr>
                              <a:rPr lang="en-PH" b="1" i="1" smtClean="0">
                                <a:latin typeface="Cambria Math" panose="02040503050406030204" pitchFamily="18" charset="0"/>
                              </a:rPr>
                            </m:ctrlPr>
                          </m:sSubPr>
                          <m:e>
                            <m:r>
                              <a:rPr lang="en-PH" b="1" i="1" smtClean="0">
                                <a:latin typeface="Cambria Math" panose="02040503050406030204" pitchFamily="18" charset="0"/>
                              </a:rPr>
                              <m:t>𝑿</m:t>
                            </m:r>
                          </m:e>
                          <m:sub>
                            <m:r>
                              <a:rPr lang="en-PH" b="0" i="1" smtClean="0">
                                <a:latin typeface="Cambria Math" panose="02040503050406030204" pitchFamily="18" charset="0"/>
                              </a:rPr>
                              <m:t>𝑖</m:t>
                            </m:r>
                          </m:sub>
                        </m:sSub>
                      </m:e>
                    </m:d>
                    <m:r>
                      <a:rPr lang="en-PH" b="0" i="1" smtClean="0">
                        <a:latin typeface="Cambria Math" panose="02040503050406030204" pitchFamily="18" charset="0"/>
                      </a:rPr>
                      <m:t>&lt;1</m:t>
                    </m:r>
                  </m:oMath>
                </a14:m>
                <a:endParaRPr lang="en-PH" dirty="0"/>
              </a:p>
              <a:p>
                <a:pPr lvl="2"/>
                <a:endParaRPr lang="en-PH" dirty="0"/>
              </a:p>
            </p:txBody>
          </p:sp>
        </mc:Choice>
        <mc:Fallback xmlns="">
          <p:sp>
            <p:nvSpPr>
              <p:cNvPr id="3" name="Content Placeholder 2">
                <a:extLst>
                  <a:ext uri="{FF2B5EF4-FFF2-40B4-BE49-F238E27FC236}">
                    <a16:creationId xmlns:a16="http://schemas.microsoft.com/office/drawing/2014/main" id="{B5B7D846-2D81-46BA-B419-4EB328F45471}"/>
                  </a:ext>
                </a:extLst>
              </p:cNvPr>
              <p:cNvSpPr>
                <a:spLocks noGrp="1" noRot="1" noChangeAspect="1" noMove="1" noResize="1" noEditPoints="1" noAdjustHandles="1" noChangeArrowheads="1" noChangeShapeType="1" noTextEdit="1"/>
              </p:cNvSpPr>
              <p:nvPr>
                <p:ph idx="1"/>
              </p:nvPr>
            </p:nvSpPr>
            <p:spPr>
              <a:blipFill>
                <a:blip r:embed="rId2"/>
                <a:stretch>
                  <a:fillRect l="-1043" t="-3081" r="-174" b="-980"/>
                </a:stretch>
              </a:blipFill>
            </p:spPr>
            <p:txBody>
              <a:bodyPr/>
              <a:lstStyle/>
              <a:p>
                <a:r>
                  <a:rPr lang="en-PH">
                    <a:noFill/>
                  </a:rPr>
                  <a:t> </a:t>
                </a:r>
              </a:p>
            </p:txBody>
          </p:sp>
        </mc:Fallback>
      </mc:AlternateContent>
    </p:spTree>
    <p:extLst>
      <p:ext uri="{BB962C8B-B14F-4D97-AF65-F5344CB8AC3E}">
        <p14:creationId xmlns:p14="http://schemas.microsoft.com/office/powerpoint/2010/main" val="236691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B440-9C45-4C4A-8315-7D838C40ED6A}"/>
              </a:ext>
            </a:extLst>
          </p:cNvPr>
          <p:cNvSpPr>
            <a:spLocks noGrp="1"/>
          </p:cNvSpPr>
          <p:nvPr>
            <p:ph type="title"/>
          </p:nvPr>
        </p:nvSpPr>
        <p:spPr/>
        <p:txBody>
          <a:bodyPr/>
          <a:lstStyle/>
          <a:p>
            <a:r>
              <a:rPr lang="en-PH" dirty="0"/>
              <a:t>Region of Common Support</a:t>
            </a:r>
          </a:p>
        </p:txBody>
      </p:sp>
      <p:pic>
        <p:nvPicPr>
          <p:cNvPr id="4" name="Picture 3">
            <a:extLst>
              <a:ext uri="{FF2B5EF4-FFF2-40B4-BE49-F238E27FC236}">
                <a16:creationId xmlns:a16="http://schemas.microsoft.com/office/drawing/2014/main" id="{0FA8EDF8-A010-4A7E-BD67-B7BE14AF620C}"/>
              </a:ext>
            </a:extLst>
          </p:cNvPr>
          <p:cNvPicPr>
            <a:picLocks noChangeAspect="1"/>
          </p:cNvPicPr>
          <p:nvPr/>
        </p:nvPicPr>
        <p:blipFill>
          <a:blip r:embed="rId2"/>
          <a:stretch>
            <a:fillRect/>
          </a:stretch>
        </p:blipFill>
        <p:spPr>
          <a:xfrm>
            <a:off x="2631713" y="1524434"/>
            <a:ext cx="6928572" cy="4823205"/>
          </a:xfrm>
          <a:prstGeom prst="rect">
            <a:avLst/>
          </a:prstGeom>
        </p:spPr>
      </p:pic>
      <p:sp>
        <p:nvSpPr>
          <p:cNvPr id="5" name="TextBox 4">
            <a:extLst>
              <a:ext uri="{FF2B5EF4-FFF2-40B4-BE49-F238E27FC236}">
                <a16:creationId xmlns:a16="http://schemas.microsoft.com/office/drawing/2014/main" id="{2C995EF0-E2F5-4EDE-8A40-C5817F05B557}"/>
              </a:ext>
            </a:extLst>
          </p:cNvPr>
          <p:cNvSpPr txBox="1"/>
          <p:nvPr/>
        </p:nvSpPr>
        <p:spPr>
          <a:xfrm>
            <a:off x="4657436" y="6294450"/>
            <a:ext cx="2877127" cy="369332"/>
          </a:xfrm>
          <a:prstGeom prst="rect">
            <a:avLst/>
          </a:prstGeom>
          <a:noFill/>
        </p:spPr>
        <p:txBody>
          <a:bodyPr wrap="square" rtlCol="0">
            <a:spAutoFit/>
          </a:bodyPr>
          <a:lstStyle/>
          <a:p>
            <a:r>
              <a:rPr lang="en-PH" dirty="0"/>
              <a:t>Source: Gertler et al. (2016)</a:t>
            </a:r>
          </a:p>
        </p:txBody>
      </p:sp>
    </p:spTree>
    <p:extLst>
      <p:ext uri="{BB962C8B-B14F-4D97-AF65-F5344CB8AC3E}">
        <p14:creationId xmlns:p14="http://schemas.microsoft.com/office/powerpoint/2010/main" val="279085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8C77-56F5-46C3-8B8D-E52672C3805C}"/>
              </a:ext>
            </a:extLst>
          </p:cNvPr>
          <p:cNvSpPr>
            <a:spLocks noGrp="1"/>
          </p:cNvSpPr>
          <p:nvPr>
            <p:ph type="title"/>
          </p:nvPr>
        </p:nvSpPr>
        <p:spPr/>
        <p:txBody>
          <a:bodyPr/>
          <a:lstStyle/>
          <a:p>
            <a:r>
              <a:rPr lang="en-PH" dirty="0"/>
              <a:t>Primary References</a:t>
            </a:r>
          </a:p>
        </p:txBody>
      </p:sp>
      <p:sp>
        <p:nvSpPr>
          <p:cNvPr id="3" name="Content Placeholder 2">
            <a:extLst>
              <a:ext uri="{FF2B5EF4-FFF2-40B4-BE49-F238E27FC236}">
                <a16:creationId xmlns:a16="http://schemas.microsoft.com/office/drawing/2014/main" id="{BAD8CD5B-52A2-4F0C-BB36-E0D74A7A6D5E}"/>
              </a:ext>
            </a:extLst>
          </p:cNvPr>
          <p:cNvSpPr>
            <a:spLocks noGrp="1"/>
          </p:cNvSpPr>
          <p:nvPr>
            <p:ph idx="1"/>
          </p:nvPr>
        </p:nvSpPr>
        <p:spPr/>
        <p:txBody>
          <a:bodyPr>
            <a:normAutofit/>
          </a:bodyPr>
          <a:lstStyle/>
          <a:p>
            <a:pPr>
              <a:spcAft>
                <a:spcPts val="600"/>
              </a:spcAft>
            </a:pPr>
            <a:r>
              <a:rPr lang="en-US" sz="2000" dirty="0" err="1"/>
              <a:t>Khandker</a:t>
            </a:r>
            <a:r>
              <a:rPr lang="en-US" sz="2000" dirty="0"/>
              <a:t>, S., G. </a:t>
            </a:r>
            <a:r>
              <a:rPr lang="en-US" sz="2000" dirty="0" err="1"/>
              <a:t>Koolwal</a:t>
            </a:r>
            <a:r>
              <a:rPr lang="en-US" sz="2000" dirty="0"/>
              <a:t>, and H. Samad. 2009. </a:t>
            </a:r>
            <a:r>
              <a:rPr lang="en-US" sz="2000" i="1" dirty="0"/>
              <a:t>Handbook on Impact Evaluation: Quantitative Methods and Practices</a:t>
            </a:r>
            <a:r>
              <a:rPr lang="en-US" sz="2000" dirty="0"/>
              <a:t>. Washington, DC: World Bank. </a:t>
            </a:r>
            <a:r>
              <a:rPr lang="en-US" sz="2000" dirty="0">
                <a:hlinkClick r:id="rId2"/>
              </a:rPr>
              <a:t>https://openknowledge.worldbank.org/bitstream/hand</a:t>
            </a:r>
            <a:r>
              <a:rPr lang="en-PH" sz="2000" dirty="0">
                <a:hlinkClick r:id="rId2"/>
              </a:rPr>
              <a:t>le/10986/2693/520990PUB0EPI1101Official0Use0Only1.pdf</a:t>
            </a:r>
            <a:r>
              <a:rPr lang="en-PH" sz="2000" dirty="0"/>
              <a:t>.</a:t>
            </a:r>
          </a:p>
          <a:p>
            <a:pPr>
              <a:spcAft>
                <a:spcPts val="600"/>
              </a:spcAft>
            </a:pPr>
            <a:r>
              <a:rPr lang="en-PH" sz="2000" dirty="0"/>
              <a:t>White, H., and D. </a:t>
            </a:r>
            <a:r>
              <a:rPr lang="en-PH" sz="2000" dirty="0" err="1"/>
              <a:t>Raitzer</a:t>
            </a:r>
            <a:r>
              <a:rPr lang="en-PH" sz="2000" dirty="0"/>
              <a:t>. 2017. </a:t>
            </a:r>
            <a:r>
              <a:rPr lang="en-PH" sz="2000" i="1" dirty="0"/>
              <a:t>Impact Evaluation of Development Interventions: A Practical Guide. </a:t>
            </a:r>
            <a:r>
              <a:rPr lang="en-PH" sz="2000" dirty="0"/>
              <a:t>Manila, Philippines: Asian Development Bank. </a:t>
            </a:r>
            <a:r>
              <a:rPr lang="en-PH" sz="2000" dirty="0">
                <a:hlinkClick r:id="rId3"/>
              </a:rPr>
              <a:t>https://www.adb.org/sites/default/files/publication/392376/impact-evaluation-development-interventions-guide.pdf</a:t>
            </a:r>
            <a:endParaRPr lang="en-PH" sz="2000" dirty="0"/>
          </a:p>
          <a:p>
            <a:pPr>
              <a:spcAft>
                <a:spcPts val="600"/>
              </a:spcAft>
            </a:pPr>
            <a:r>
              <a:rPr lang="en-PH" sz="2000" dirty="0"/>
              <a:t>Gertler, Paul J., Sebastian Martinez, Patrick </a:t>
            </a:r>
            <a:r>
              <a:rPr lang="en-PH" sz="2000" dirty="0" err="1"/>
              <a:t>Premand</a:t>
            </a:r>
            <a:r>
              <a:rPr lang="en-PH" sz="2000" dirty="0"/>
              <a:t>, Laura B. Rawlings, and </a:t>
            </a:r>
            <a:r>
              <a:rPr lang="en-US" sz="2000" dirty="0"/>
              <a:t>Christel M. J. Vermeersch. 2016. </a:t>
            </a:r>
            <a:r>
              <a:rPr lang="en-US" sz="2000" i="1" dirty="0"/>
              <a:t>Impact Evaluation in Practice</a:t>
            </a:r>
            <a:r>
              <a:rPr lang="en-US" sz="2000" dirty="0"/>
              <a:t>, </a:t>
            </a:r>
            <a:r>
              <a:rPr lang="en-US" sz="2000" i="1" dirty="0"/>
              <a:t>second edition</a:t>
            </a:r>
            <a:r>
              <a:rPr lang="en-US" sz="2000" dirty="0"/>
              <a:t>. Washington, DC: Inter-American Development Bank and World Bank. </a:t>
            </a:r>
            <a:r>
              <a:rPr lang="en-US" sz="2000" dirty="0">
                <a:hlinkClick r:id="rId4"/>
              </a:rPr>
              <a:t>https://openknowledge.worldbank.org/server/api/core/bitstreams/4659ef23-61ff-5df7-9b4e-89fda12b074d/content</a:t>
            </a:r>
            <a:endParaRPr lang="en-US" sz="2000" dirty="0"/>
          </a:p>
          <a:p>
            <a:pPr>
              <a:spcAft>
                <a:spcPts val="600"/>
              </a:spcAft>
            </a:pPr>
            <a:endParaRPr lang="en-US" sz="2000" dirty="0"/>
          </a:p>
          <a:p>
            <a:pPr marL="0" indent="0">
              <a:spcAft>
                <a:spcPts val="600"/>
              </a:spcAft>
              <a:buNone/>
            </a:pPr>
            <a:endParaRPr lang="en-PH" sz="2000" dirty="0"/>
          </a:p>
        </p:txBody>
      </p:sp>
    </p:spTree>
    <p:extLst>
      <p:ext uri="{BB962C8B-B14F-4D97-AF65-F5344CB8AC3E}">
        <p14:creationId xmlns:p14="http://schemas.microsoft.com/office/powerpoint/2010/main" val="226439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243F-541C-4935-808D-A67156B478E3}"/>
              </a:ext>
            </a:extLst>
          </p:cNvPr>
          <p:cNvSpPr>
            <a:spLocks noGrp="1"/>
          </p:cNvSpPr>
          <p:nvPr>
            <p:ph type="title"/>
          </p:nvPr>
        </p:nvSpPr>
        <p:spPr/>
        <p:txBody>
          <a:bodyPr/>
          <a:lstStyle/>
          <a:p>
            <a:r>
              <a:rPr lang="en-PH" dirty="0"/>
              <a:t>Region of Common Support</a:t>
            </a:r>
          </a:p>
        </p:txBody>
      </p:sp>
      <p:pic>
        <p:nvPicPr>
          <p:cNvPr id="4" name="Picture 3">
            <a:extLst>
              <a:ext uri="{FF2B5EF4-FFF2-40B4-BE49-F238E27FC236}">
                <a16:creationId xmlns:a16="http://schemas.microsoft.com/office/drawing/2014/main" id="{72AF3254-0E35-4D09-9A42-8040172D147D}"/>
              </a:ext>
            </a:extLst>
          </p:cNvPr>
          <p:cNvPicPr>
            <a:picLocks noChangeAspect="1"/>
          </p:cNvPicPr>
          <p:nvPr/>
        </p:nvPicPr>
        <p:blipFill>
          <a:blip r:embed="rId2"/>
          <a:stretch>
            <a:fillRect/>
          </a:stretch>
        </p:blipFill>
        <p:spPr>
          <a:xfrm>
            <a:off x="1311419" y="1619251"/>
            <a:ext cx="8848725" cy="4229100"/>
          </a:xfrm>
          <a:prstGeom prst="rect">
            <a:avLst/>
          </a:prstGeom>
        </p:spPr>
      </p:pic>
      <p:sp>
        <p:nvSpPr>
          <p:cNvPr id="5" name="TextBox 4">
            <a:extLst>
              <a:ext uri="{FF2B5EF4-FFF2-40B4-BE49-F238E27FC236}">
                <a16:creationId xmlns:a16="http://schemas.microsoft.com/office/drawing/2014/main" id="{2DC42101-731E-4911-97E3-29718F27C29A}"/>
              </a:ext>
            </a:extLst>
          </p:cNvPr>
          <p:cNvSpPr txBox="1"/>
          <p:nvPr/>
        </p:nvSpPr>
        <p:spPr>
          <a:xfrm>
            <a:off x="4436918" y="6054305"/>
            <a:ext cx="3318164" cy="369332"/>
          </a:xfrm>
          <a:prstGeom prst="rect">
            <a:avLst/>
          </a:prstGeom>
          <a:noFill/>
        </p:spPr>
        <p:txBody>
          <a:bodyPr wrap="square" rtlCol="0">
            <a:spAutoFit/>
          </a:bodyPr>
          <a:lstStyle/>
          <a:p>
            <a:r>
              <a:rPr lang="en-PH" dirty="0"/>
              <a:t>Source: </a:t>
            </a:r>
            <a:r>
              <a:rPr lang="en-PH" dirty="0" err="1"/>
              <a:t>Khandker</a:t>
            </a:r>
            <a:r>
              <a:rPr lang="en-PH" dirty="0"/>
              <a:t> et al. (2009)</a:t>
            </a:r>
          </a:p>
        </p:txBody>
      </p:sp>
    </p:spTree>
    <p:extLst>
      <p:ext uri="{BB962C8B-B14F-4D97-AF65-F5344CB8AC3E}">
        <p14:creationId xmlns:p14="http://schemas.microsoft.com/office/powerpoint/2010/main" val="291428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BB09-CDC4-4E29-A7B0-309210A81B02}"/>
              </a:ext>
            </a:extLst>
          </p:cNvPr>
          <p:cNvSpPr>
            <a:spLocks noGrp="1"/>
          </p:cNvSpPr>
          <p:nvPr>
            <p:ph type="title"/>
          </p:nvPr>
        </p:nvSpPr>
        <p:spPr/>
        <p:txBody>
          <a:bodyPr/>
          <a:lstStyle/>
          <a:p>
            <a:r>
              <a:rPr lang="en-PH" dirty="0"/>
              <a:t>Treatment Effect of PSM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7CD90B-DA7A-4F45-BA54-C1485339F755}"/>
                  </a:ext>
                </a:extLst>
              </p:cNvPr>
              <p:cNvSpPr>
                <a:spLocks noGrp="1"/>
              </p:cNvSpPr>
              <p:nvPr>
                <p:ph idx="1"/>
              </p:nvPr>
            </p:nvSpPr>
            <p:spPr/>
            <p:txBody>
              <a:bodyPr>
                <a:normAutofit fontScale="92500" lnSpcReduction="10000"/>
              </a:bodyPr>
              <a:lstStyle/>
              <a:p>
                <a:r>
                  <a:rPr lang="en-PH" dirty="0"/>
                  <a:t>To get the ATT or TOT, we obtain:</a:t>
                </a:r>
              </a:p>
              <a:p>
                <a:endParaRPr lang="en-PH"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d>
                        <m:dPr>
                          <m:ctrlPr>
                            <a:rPr lang="en-US" b="0" i="1" smtClean="0">
                              <a:latin typeface="Cambria Math" panose="02040503050406030204" pitchFamily="18" charset="0"/>
                            </a:rPr>
                          </m:ctrlPr>
                        </m:dPr>
                        <m:e>
                          <m:r>
                            <a:rPr lang="en-US" b="1" i="1" smtClean="0">
                              <a:latin typeface="Cambria Math" panose="02040503050406030204" pitchFamily="18" charset="0"/>
                            </a:rPr>
                            <m:t>𝑿</m:t>
                          </m:r>
                        </m:e>
                      </m:d>
                      <m:r>
                        <a:rPr lang="en-US" b="0" i="1" smtClean="0">
                          <a:latin typeface="Cambria Math" panose="02040503050406030204" pitchFamily="18" charset="0"/>
                        </a:rPr>
                        <m:t>=</m:t>
                      </m:r>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e>
                            <m:e>
                              <m:r>
                                <a:rPr lang="en-PH" i="1">
                                  <a:latin typeface="Cambria Math" panose="02040503050406030204" pitchFamily="18" charset="0"/>
                                </a:rPr>
                                <m:t>𝑇</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PH" b="1" i="1">
                                      <a:latin typeface="Cambria Math" panose="02040503050406030204" pitchFamily="18" charset="0"/>
                                    </a:rPr>
                                    <m:t>𝑿</m:t>
                                  </m:r>
                                </m:e>
                              </m:d>
                            </m:e>
                          </m:d>
                          <m:r>
                            <a:rPr lang="en-US" b="0" i="1" smtClean="0">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e>
                            <m:e>
                              <m:r>
                                <a:rPr lang="en-PH" i="1">
                                  <a:latin typeface="Cambria Math" panose="02040503050406030204" pitchFamily="18" charset="0"/>
                                </a:rPr>
                                <m:t>𝑇</m:t>
                              </m:r>
                              <m:r>
                                <a:rPr lang="en-US" i="1">
                                  <a:latin typeface="Cambria Math" panose="02040503050406030204" pitchFamily="18" charset="0"/>
                                </a:rPr>
                                <m:t>=</m:t>
                              </m:r>
                              <m:r>
                                <a:rPr lang="en-PH"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PH" b="1" i="1">
                                      <a:latin typeface="Cambria Math" panose="02040503050406030204" pitchFamily="18" charset="0"/>
                                    </a:rPr>
                                    <m:t>𝑿</m:t>
                                  </m:r>
                                </m:e>
                              </m:d>
                            </m:e>
                          </m:d>
                          <m:r>
                            <a:rPr lang="en-PH" b="0" i="1" smtClean="0">
                              <a:latin typeface="Cambria Math" panose="02040503050406030204" pitchFamily="18" charset="0"/>
                            </a:rPr>
                            <m:t> </m:t>
                          </m:r>
                        </m:e>
                      </m:d>
                      <m:r>
                        <a:rPr lang="en-PH" b="0" i="1" smtClean="0">
                          <a:latin typeface="Cambria Math" panose="02040503050406030204" pitchFamily="18" charset="0"/>
                        </a:rPr>
                        <m:t> </m:t>
                      </m:r>
                      <m:r>
                        <a:rPr lang="en-PH" i="1">
                          <a:latin typeface="Cambria Math" panose="02040503050406030204" pitchFamily="18" charset="0"/>
                        </a:rPr>
                        <m:t>𝑇</m:t>
                      </m:r>
                      <m:r>
                        <a:rPr lang="en-US" b="0" i="1" smtClean="0">
                          <a:latin typeface="Cambria Math" panose="02040503050406030204" pitchFamily="18" charset="0"/>
                        </a:rPr>
                        <m:t>=1]</m:t>
                      </m:r>
                    </m:oMath>
                  </m:oMathPara>
                </a14:m>
                <a:endParaRPr lang="en-PH" dirty="0"/>
              </a:p>
              <a:p>
                <a:pPr marL="0" indent="0">
                  <a:buNone/>
                </a:pPr>
                <a:endParaRPr lang="en-US" dirty="0"/>
              </a:p>
              <a:p>
                <a:r>
                  <a:rPr lang="en-US" dirty="0"/>
                  <a:t>Specifically, for the region of common support, where </a:t>
                </a:r>
                <a14:m>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𝑁</m:t>
                        </m:r>
                      </m:e>
                      <m:sub>
                        <m:r>
                          <a:rPr lang="en-PH" b="0" i="1" smtClean="0">
                            <a:latin typeface="Cambria Math" panose="02040503050406030204" pitchFamily="18" charset="0"/>
                          </a:rPr>
                          <m:t>𝑇</m:t>
                        </m:r>
                      </m:sub>
                    </m:sSub>
                    <m:r>
                      <a:rPr lang="en-PH" b="0" i="1" smtClean="0">
                        <a:latin typeface="Cambria Math" panose="02040503050406030204" pitchFamily="18" charset="0"/>
                      </a:rPr>
                      <m:t> </m:t>
                    </m:r>
                  </m:oMath>
                </a14:m>
                <a:r>
                  <a:rPr lang="en-US" dirty="0"/>
                  <a:t>is the number of participants and </a:t>
                </a:r>
                <a14:m>
                  <m:oMath xmlns:m="http://schemas.openxmlformats.org/officeDocument/2006/math">
                    <m:r>
                      <a:rPr lang="en-PH" b="0" i="1" smtClean="0">
                        <a:latin typeface="Cambria Math" panose="02040503050406030204" pitchFamily="18" charset="0"/>
                        <a:ea typeface="Cambria Math" panose="02040503050406030204" pitchFamily="18" charset="0"/>
                      </a:rPr>
                      <m:t>𝜔</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𝑖</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𝑗</m:t>
                    </m:r>
                    <m:r>
                      <a:rPr lang="en-PH" b="0" i="1" smtClean="0">
                        <a:latin typeface="Cambria Math" panose="02040503050406030204" pitchFamily="18" charset="0"/>
                        <a:ea typeface="Cambria Math" panose="02040503050406030204" pitchFamily="18" charset="0"/>
                      </a:rPr>
                      <m:t>) </m:t>
                    </m:r>
                  </m:oMath>
                </a14:m>
                <a:r>
                  <a:rPr lang="en-US" dirty="0"/>
                  <a:t>is a weighting function for the matched non-participants: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d>
                        <m:dPr>
                          <m:ctrlPr>
                            <a:rPr lang="en-US" b="0" i="1" smtClean="0">
                              <a:latin typeface="Cambria Math" panose="02040503050406030204" pitchFamily="18" charset="0"/>
                            </a:rPr>
                          </m:ctrlPr>
                        </m:dPr>
                        <m:e>
                          <m:r>
                            <a:rPr lang="en-US" b="1" i="1" smtClean="0">
                              <a:latin typeface="Cambria Math" panose="02040503050406030204" pitchFamily="18" charset="0"/>
                            </a:rPr>
                            <m:t>𝑿</m:t>
                          </m:r>
                        </m:e>
                      </m:d>
                      <m:r>
                        <a:rPr lang="en-PH" b="0" i="1" smtClean="0">
                          <a:latin typeface="Cambria Math" panose="02040503050406030204" pitchFamily="18" charset="0"/>
                        </a:rPr>
                        <m:t>=</m:t>
                      </m:r>
                      <m:f>
                        <m:fPr>
                          <m:ctrlPr>
                            <a:rPr lang="en-PH" b="0" i="1" smtClean="0">
                              <a:latin typeface="Cambria Math" panose="02040503050406030204" pitchFamily="18" charset="0"/>
                            </a:rPr>
                          </m:ctrlPr>
                        </m:fPr>
                        <m:num>
                          <m:r>
                            <a:rPr lang="en-PH" b="0" i="1" smtClean="0">
                              <a:latin typeface="Cambria Math" panose="02040503050406030204" pitchFamily="18" charset="0"/>
                            </a:rPr>
                            <m:t>1</m:t>
                          </m:r>
                        </m:num>
                        <m:den>
                          <m:sSub>
                            <m:sSubPr>
                              <m:ctrlPr>
                                <a:rPr lang="en-PH" b="0" i="1" smtClean="0">
                                  <a:latin typeface="Cambria Math" panose="02040503050406030204" pitchFamily="18" charset="0"/>
                                </a:rPr>
                              </m:ctrlPr>
                            </m:sSubPr>
                            <m:e>
                              <m:r>
                                <a:rPr lang="en-PH" b="0" i="1" smtClean="0">
                                  <a:latin typeface="Cambria Math" panose="02040503050406030204" pitchFamily="18" charset="0"/>
                                </a:rPr>
                                <m:t>𝑁</m:t>
                              </m:r>
                            </m:e>
                            <m:sub>
                              <m:r>
                                <a:rPr lang="en-PH" b="0" i="1" smtClean="0">
                                  <a:latin typeface="Cambria Math" panose="02040503050406030204" pitchFamily="18" charset="0"/>
                                </a:rPr>
                                <m:t>𝑇</m:t>
                              </m:r>
                            </m:sub>
                          </m:sSub>
                        </m:den>
                      </m:f>
                      <m:r>
                        <a:rPr lang="en-PH" b="0" i="1" smtClean="0">
                          <a:latin typeface="Cambria Math" panose="02040503050406030204" pitchFamily="18" charset="0"/>
                        </a:rPr>
                        <m:t>[</m:t>
                      </m:r>
                      <m:nary>
                        <m:naryPr>
                          <m:chr m:val="∑"/>
                          <m:supHide m:val="on"/>
                          <m:ctrlPr>
                            <a:rPr lang="en-PH" b="0" i="1" smtClean="0">
                              <a:latin typeface="Cambria Math" panose="02040503050406030204" pitchFamily="18" charset="0"/>
                            </a:rPr>
                          </m:ctrlPr>
                        </m:naryPr>
                        <m:sub>
                          <m:r>
                            <m:rPr>
                              <m:brk m:alnAt="7"/>
                            </m:rPr>
                            <a:rPr lang="en-PH" b="0" i="1" smtClean="0">
                              <a:latin typeface="Cambria Math" panose="02040503050406030204" pitchFamily="18" charset="0"/>
                            </a:rPr>
                            <m:t>𝑖</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𝑇</m:t>
                          </m:r>
                        </m:sub>
                        <m:sup/>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e>
                      </m:nary>
                      <m:r>
                        <a:rPr lang="en-PH" b="0" i="1" smtClean="0">
                          <a:latin typeface="Cambria Math" panose="02040503050406030204" pitchFamily="18" charset="0"/>
                        </a:rPr>
                        <m:t>−</m:t>
                      </m:r>
                      <m:nary>
                        <m:naryPr>
                          <m:chr m:val="∑"/>
                          <m:supHide m:val="on"/>
                          <m:ctrlPr>
                            <a:rPr lang="en-PH" b="0" i="1" smtClean="0">
                              <a:latin typeface="Cambria Math" panose="02040503050406030204" pitchFamily="18" charset="0"/>
                            </a:rPr>
                          </m:ctrlPr>
                        </m:naryPr>
                        <m:sub>
                          <m:r>
                            <a:rPr lang="en-PH" b="0" i="1" smtClean="0">
                              <a:latin typeface="Cambria Math" panose="02040503050406030204" pitchFamily="18" charset="0"/>
                            </a:rPr>
                            <m:t>𝑗</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𝐶</m:t>
                          </m:r>
                        </m:sub>
                        <m:sup/>
                        <m:e>
                          <m:r>
                            <a:rPr lang="en-PH" b="0" i="1" smtClean="0">
                              <a:latin typeface="Cambria Math" panose="02040503050406030204" pitchFamily="18" charset="0"/>
                              <a:ea typeface="Cambria Math" panose="02040503050406030204" pitchFamily="18" charset="0"/>
                            </a:rPr>
                            <m:t>𝜔</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𝑖</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𝑗</m:t>
                          </m:r>
                          <m:r>
                            <a:rPr lang="en-PH" b="0" i="1" smtClean="0">
                              <a:latin typeface="Cambria Math" panose="02040503050406030204" pitchFamily="18" charset="0"/>
                              <a:ea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𝑗</m:t>
                              </m:r>
                            </m:sub>
                            <m:sup>
                              <m:r>
                                <a:rPr lang="en-PH" b="0" i="1" smtClean="0">
                                  <a:latin typeface="Cambria Math" panose="02040503050406030204" pitchFamily="18" charset="0"/>
                                </a:rPr>
                                <m:t>𝐶</m:t>
                              </m:r>
                            </m:sup>
                          </m:sSubSup>
                        </m:e>
                      </m:nary>
                      <m:r>
                        <a:rPr lang="en-PH"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667CD90B-DA7A-4F45-BA54-C1485339F755}"/>
                  </a:ext>
                </a:extLst>
              </p:cNvPr>
              <p:cNvSpPr>
                <a:spLocks noGrp="1" noRot="1" noChangeAspect="1" noMove="1" noResize="1" noEditPoints="1" noAdjustHandles="1" noChangeArrowheads="1" noChangeShapeType="1" noTextEdit="1"/>
              </p:cNvSpPr>
              <p:nvPr>
                <p:ph idx="1"/>
              </p:nvPr>
            </p:nvSpPr>
            <p:spPr>
              <a:blipFill>
                <a:blip r:embed="rId2"/>
                <a:stretch>
                  <a:fillRect l="-928" t="-2801" r="-174"/>
                </a:stretch>
              </a:blipFill>
            </p:spPr>
            <p:txBody>
              <a:bodyPr/>
              <a:lstStyle/>
              <a:p>
                <a:r>
                  <a:rPr lang="en-PH">
                    <a:noFill/>
                  </a:rPr>
                  <a:t> </a:t>
                </a:r>
              </a:p>
            </p:txBody>
          </p:sp>
        </mc:Fallback>
      </mc:AlternateContent>
    </p:spTree>
    <p:extLst>
      <p:ext uri="{BB962C8B-B14F-4D97-AF65-F5344CB8AC3E}">
        <p14:creationId xmlns:p14="http://schemas.microsoft.com/office/powerpoint/2010/main" val="325641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BB09-CDC4-4E29-A7B0-309210A81B02}"/>
              </a:ext>
            </a:extLst>
          </p:cNvPr>
          <p:cNvSpPr>
            <a:spLocks noGrp="1"/>
          </p:cNvSpPr>
          <p:nvPr>
            <p:ph type="title"/>
          </p:nvPr>
        </p:nvSpPr>
        <p:spPr/>
        <p:txBody>
          <a:bodyPr/>
          <a:lstStyle/>
          <a:p>
            <a:r>
              <a:rPr lang="en-PH" dirty="0"/>
              <a:t>Treatment Effect of PSM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7CD90B-DA7A-4F45-BA54-C1485339F755}"/>
                  </a:ext>
                </a:extLst>
              </p:cNvPr>
              <p:cNvSpPr>
                <a:spLocks noGrp="1"/>
              </p:cNvSpPr>
              <p:nvPr>
                <p:ph idx="1"/>
              </p:nvPr>
            </p:nvSpPr>
            <p:spPr/>
            <p:txBody>
              <a:bodyPr>
                <a:normAutofit/>
              </a:bodyPr>
              <a:lstStyle/>
              <a:p>
                <a:pPr>
                  <a:spcAft>
                    <a:spcPts val="1200"/>
                  </a:spcAft>
                </a:pPr>
                <a:r>
                  <a:rPr lang="en-PH" dirty="0"/>
                  <a:t>In practice, certain treatment units are dropped because they have no satisfactory match based on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PH" b="1" i="1">
                            <a:latin typeface="Cambria Math" panose="02040503050406030204" pitchFamily="18" charset="0"/>
                          </a:rPr>
                          <m:t>𝑿</m:t>
                        </m:r>
                      </m:e>
                    </m:d>
                  </m:oMath>
                </a14:m>
                <a:r>
                  <a:rPr lang="en-PH" dirty="0"/>
                  <a:t> or some exact covariate. In that case, we only get the local average treatment effect (LATE):</a:t>
                </a:r>
              </a:p>
              <a:p>
                <a:pPr marL="0" indent="0">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𝐿𝐴𝑇𝐸</m:t>
                      </m:r>
                      <m:d>
                        <m:dPr>
                          <m:ctrlPr>
                            <a:rPr lang="en-US" i="1">
                              <a:latin typeface="Cambria Math" panose="02040503050406030204" pitchFamily="18" charset="0"/>
                            </a:rPr>
                          </m:ctrlPr>
                        </m:dPr>
                        <m:e>
                          <m:r>
                            <a:rPr lang="en-US" b="1" i="1">
                              <a:latin typeface="Cambria Math" panose="02040503050406030204" pitchFamily="18" charset="0"/>
                            </a:rPr>
                            <m:t>𝑿</m:t>
                          </m:r>
                        </m:e>
                      </m:d>
                      <m:r>
                        <a:rPr lang="en-US" i="1">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e>
                            <m:e>
                              <m:r>
                                <a:rPr lang="en-PH" i="1">
                                  <a:latin typeface="Cambria Math" panose="02040503050406030204" pitchFamily="18" charset="0"/>
                                </a:rPr>
                                <m:t>𝑇</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PH" b="1" i="1">
                                      <a:latin typeface="Cambria Math" panose="02040503050406030204" pitchFamily="18" charset="0"/>
                                    </a:rPr>
                                    <m:t>𝑿</m:t>
                                  </m:r>
                                </m:e>
                              </m:d>
                            </m:e>
                          </m:d>
                          <m:r>
                            <a:rPr lang="en-US" i="1">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𝐶</m:t>
                                  </m:r>
                                </m:sup>
                              </m:sSup>
                            </m:e>
                            <m:e>
                              <m:r>
                                <a:rPr lang="en-PH" i="1">
                                  <a:latin typeface="Cambria Math" panose="02040503050406030204" pitchFamily="18" charset="0"/>
                                </a:rPr>
                                <m:t>𝑇</m:t>
                              </m:r>
                              <m:r>
                                <a:rPr lang="en-US" i="1">
                                  <a:latin typeface="Cambria Math" panose="02040503050406030204" pitchFamily="18" charset="0"/>
                                </a:rPr>
                                <m:t>=</m:t>
                              </m:r>
                              <m:r>
                                <a:rPr lang="en-PH"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PH" b="1" i="1">
                                      <a:latin typeface="Cambria Math" panose="02040503050406030204" pitchFamily="18" charset="0"/>
                                    </a:rPr>
                                    <m:t>𝑿</m:t>
                                  </m:r>
                                </m:e>
                              </m:d>
                            </m:e>
                          </m:d>
                          <m:r>
                            <a:rPr lang="en-PH" i="1">
                              <a:latin typeface="Cambria Math" panose="02040503050406030204" pitchFamily="18" charset="0"/>
                            </a:rPr>
                            <m:t> </m:t>
                          </m:r>
                        </m:e>
                      </m:d>
                      <m:r>
                        <a:rPr lang="en-PH" i="1">
                          <a:latin typeface="Cambria Math" panose="02040503050406030204" pitchFamily="18" charset="0"/>
                        </a:rPr>
                        <m:t> </m:t>
                      </m:r>
                      <m:r>
                        <a:rPr lang="en-PH" i="1">
                          <a:latin typeface="Cambria Math" panose="02040503050406030204" pitchFamily="18" charset="0"/>
                        </a:rPr>
                        <m:t>𝑇</m:t>
                      </m:r>
                      <m:r>
                        <a:rPr lang="en-US" i="1">
                          <a:latin typeface="Cambria Math" panose="02040503050406030204" pitchFamily="18" charset="0"/>
                        </a:rPr>
                        <m:t>=1]</m:t>
                      </m:r>
                    </m:oMath>
                  </m:oMathPara>
                </a14:m>
                <a:endParaRPr lang="en-PH" dirty="0"/>
              </a:p>
              <a:p>
                <a:pPr>
                  <a:spcAft>
                    <a:spcPts val="1200"/>
                  </a:spcAft>
                </a:pPr>
                <a:r>
                  <a:rPr lang="en-US" dirty="0"/>
                  <a:t>Intuitively, treatment units in the middle of the distribution can be easily matched. However, enrollees with propensity score close to 1, and non-enrollees with propensity score close to 0 are likely to be dropped</a:t>
                </a:r>
              </a:p>
              <a:p>
                <a:pPr lvl="1">
                  <a:spcAft>
                    <a:spcPts val="1200"/>
                  </a:spcAft>
                </a:pPr>
                <a:r>
                  <a:rPr lang="en-US" dirty="0"/>
                  <a:t>This also demonstrates why we need a large data set of non-participants</a:t>
                </a:r>
              </a:p>
            </p:txBody>
          </p:sp>
        </mc:Choice>
        <mc:Fallback xmlns="">
          <p:sp>
            <p:nvSpPr>
              <p:cNvPr id="3" name="Content Placeholder 2">
                <a:extLst>
                  <a:ext uri="{FF2B5EF4-FFF2-40B4-BE49-F238E27FC236}">
                    <a16:creationId xmlns:a16="http://schemas.microsoft.com/office/drawing/2014/main" id="{667CD90B-DA7A-4F45-BA54-C1485339F755}"/>
                  </a:ext>
                </a:extLst>
              </p:cNvPr>
              <p:cNvSpPr>
                <a:spLocks noGrp="1" noRot="1" noChangeAspect="1" noMove="1" noResize="1" noEditPoints="1" noAdjustHandles="1" noChangeArrowheads="1" noChangeShapeType="1" noTextEdit="1"/>
              </p:cNvSpPr>
              <p:nvPr>
                <p:ph idx="1"/>
              </p:nvPr>
            </p:nvSpPr>
            <p:spPr>
              <a:blipFill>
                <a:blip r:embed="rId2"/>
                <a:stretch>
                  <a:fillRect l="-1043" t="-2241" r="-1797"/>
                </a:stretch>
              </a:blipFill>
            </p:spPr>
            <p:txBody>
              <a:bodyPr/>
              <a:lstStyle/>
              <a:p>
                <a:r>
                  <a:rPr lang="en-PH">
                    <a:noFill/>
                  </a:rPr>
                  <a:t> </a:t>
                </a:r>
              </a:p>
            </p:txBody>
          </p:sp>
        </mc:Fallback>
      </mc:AlternateContent>
    </p:spTree>
    <p:extLst>
      <p:ext uri="{BB962C8B-B14F-4D97-AF65-F5344CB8AC3E}">
        <p14:creationId xmlns:p14="http://schemas.microsoft.com/office/powerpoint/2010/main" val="360540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BB09-CDC4-4E29-A7B0-309210A81B02}"/>
              </a:ext>
            </a:extLst>
          </p:cNvPr>
          <p:cNvSpPr>
            <a:spLocks noGrp="1"/>
          </p:cNvSpPr>
          <p:nvPr>
            <p:ph type="title"/>
          </p:nvPr>
        </p:nvSpPr>
        <p:spPr/>
        <p:txBody>
          <a:bodyPr/>
          <a:lstStyle/>
          <a:p>
            <a:r>
              <a:rPr lang="en-PH" dirty="0"/>
              <a:t>Treatment Effect of PSM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7CD90B-DA7A-4F45-BA54-C1485339F755}"/>
                  </a:ext>
                </a:extLst>
              </p:cNvPr>
              <p:cNvSpPr>
                <a:spLocks noGrp="1"/>
              </p:cNvSpPr>
              <p:nvPr>
                <p:ph idx="1"/>
              </p:nvPr>
            </p:nvSpPr>
            <p:spPr/>
            <p:txBody>
              <a:bodyPr>
                <a:normAutofit lnSpcReduction="10000"/>
              </a:bodyPr>
              <a:lstStyle/>
              <a:p>
                <a:pPr>
                  <a:spcAft>
                    <a:spcPts val="1200"/>
                  </a:spcAft>
                </a:pPr>
                <a:r>
                  <a:rPr lang="en-PH" dirty="0"/>
                  <a:t>The treatment effect (denoted by dummy variable </a:t>
                </a:r>
                <a14:m>
                  <m:oMath xmlns:m="http://schemas.openxmlformats.org/officeDocument/2006/math">
                    <m:r>
                      <a:rPr lang="en-PH" i="1" dirty="0" smtClean="0">
                        <a:latin typeface="Cambria Math" panose="02040503050406030204" pitchFamily="18" charset="0"/>
                      </a:rPr>
                      <m:t>𝑇</m:t>
                    </m:r>
                  </m:oMath>
                </a14:m>
                <a:r>
                  <a:rPr lang="en-PH" dirty="0"/>
                  <a:t>) may also be estimated in a regression framework such that: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𝑌</m:t>
                          </m:r>
                        </m:e>
                        <m:sub>
                          <m:r>
                            <a:rPr lang="en-PH" b="0" i="1" smtClean="0">
                              <a:latin typeface="Cambria Math" panose="02040503050406030204" pitchFamily="18" charset="0"/>
                            </a:rPr>
                            <m:t>𝑖</m:t>
                          </m:r>
                        </m:sub>
                      </m:sSub>
                      <m:r>
                        <a:rPr lang="en-PH" b="0" i="1" smtClean="0">
                          <a:latin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𝛽</m:t>
                          </m:r>
                        </m:e>
                        <m:sub>
                          <m:r>
                            <a:rPr lang="en-PH" b="0" i="1" smtClean="0">
                              <a:latin typeface="Cambria Math" panose="02040503050406030204" pitchFamily="18" charset="0"/>
                              <a:ea typeface="Cambria Math" panose="02040503050406030204" pitchFamily="18" charset="0"/>
                            </a:rPr>
                            <m:t>𝑜</m:t>
                          </m:r>
                        </m:sub>
                      </m:sSub>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𝛽</m:t>
                          </m:r>
                        </m:e>
                        <m:sub>
                          <m:r>
                            <a:rPr lang="en-PH" b="0" i="1" smtClean="0">
                              <a:latin typeface="Cambria Math" panose="02040503050406030204" pitchFamily="18" charset="0"/>
                              <a:ea typeface="Cambria Math" panose="02040503050406030204" pitchFamily="18" charset="0"/>
                            </a:rPr>
                            <m:t>1</m:t>
                          </m:r>
                        </m:sub>
                      </m:sSub>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𝑇</m:t>
                          </m:r>
                        </m:e>
                        <m:sub>
                          <m:r>
                            <a:rPr lang="en-PH" b="0" i="1" smtClean="0">
                              <a:latin typeface="Cambria Math" panose="02040503050406030204" pitchFamily="18" charset="0"/>
                              <a:ea typeface="Cambria Math" panose="02040503050406030204" pitchFamily="18" charset="0"/>
                            </a:rPr>
                            <m:t>𝑖</m:t>
                          </m:r>
                        </m:sub>
                      </m:sSub>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𝜀</m:t>
                          </m:r>
                        </m:e>
                        <m:sub>
                          <m:r>
                            <a:rPr lang="en-PH" b="0" i="1" smtClean="0">
                              <a:latin typeface="Cambria Math" panose="02040503050406030204" pitchFamily="18" charset="0"/>
                              <a:ea typeface="Cambria Math" panose="02040503050406030204" pitchFamily="18" charset="0"/>
                            </a:rPr>
                            <m:t>𝑖</m:t>
                          </m:r>
                        </m:sub>
                      </m:sSub>
                    </m:oMath>
                  </m:oMathPara>
                </a14:m>
                <a:endParaRPr lang="en-US" dirty="0"/>
              </a:p>
              <a:p>
                <a:pPr algn="just">
                  <a:spcAft>
                    <a:spcPts val="1200"/>
                  </a:spcAft>
                </a:pPr>
                <a:r>
                  <a:rPr lang="en-US" dirty="0"/>
                  <a:t>A “double robustness” method is also possible. The regression further cleans up the remaining residual differences in covariates between the treatment and control groups after PSM:</a:t>
                </a:r>
              </a:p>
              <a:p>
                <a:pPr marL="0" indent="0" algn="just">
                  <a:spcBef>
                    <a:spcPts val="1800"/>
                  </a:spcBef>
                  <a:spcAft>
                    <a:spcPts val="1200"/>
                  </a:spcAft>
                  <a:buNone/>
                </a:pPr>
                <a14:m>
                  <m:oMathPara xmlns:m="http://schemas.openxmlformats.org/officeDocument/2006/math">
                    <m:oMathParaPr>
                      <m:jc m:val="centerGroup"/>
                    </m:oMathParaPr>
                    <m:oMath xmlns:m="http://schemas.openxmlformats.org/officeDocument/2006/math">
                      <m:sSub>
                        <m:sSubPr>
                          <m:ctrlPr>
                            <a:rPr lang="en-PH" i="1">
                              <a:latin typeface="Cambria Math" panose="02040503050406030204" pitchFamily="18" charset="0"/>
                            </a:rPr>
                          </m:ctrlPr>
                        </m:sSubPr>
                        <m:e>
                          <m:r>
                            <a:rPr lang="en-PH" i="1">
                              <a:latin typeface="Cambria Math" panose="02040503050406030204" pitchFamily="18" charset="0"/>
                            </a:rPr>
                            <m:t>𝑌</m:t>
                          </m:r>
                        </m:e>
                        <m:sub>
                          <m:r>
                            <a:rPr lang="en-PH" i="1">
                              <a:latin typeface="Cambria Math" panose="02040503050406030204" pitchFamily="18" charset="0"/>
                            </a:rPr>
                            <m:t>𝑖</m:t>
                          </m:r>
                        </m:sub>
                      </m:sSub>
                      <m:r>
                        <a:rPr lang="en-PH" i="1">
                          <a:latin typeface="Cambria Math" panose="02040503050406030204" pitchFamily="18" charset="0"/>
                        </a:rPr>
                        <m:t>=</m:t>
                      </m:r>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𝛽</m:t>
                          </m:r>
                        </m:e>
                        <m:sub>
                          <m:r>
                            <a:rPr lang="en-PH" i="1">
                              <a:latin typeface="Cambria Math" panose="02040503050406030204" pitchFamily="18" charset="0"/>
                              <a:ea typeface="Cambria Math" panose="02040503050406030204" pitchFamily="18" charset="0"/>
                            </a:rPr>
                            <m:t>𝑜</m:t>
                          </m:r>
                        </m:sub>
                      </m:sSub>
                      <m:r>
                        <a:rPr lang="en-PH" i="1">
                          <a:latin typeface="Cambria Math" panose="02040503050406030204" pitchFamily="18" charset="0"/>
                          <a:ea typeface="Cambria Math" panose="02040503050406030204" pitchFamily="18" charset="0"/>
                        </a:rPr>
                        <m:t>+</m:t>
                      </m:r>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𝛽</m:t>
                          </m:r>
                        </m:e>
                        <m:sub>
                          <m:r>
                            <a:rPr lang="en-PH" i="1">
                              <a:latin typeface="Cambria Math" panose="02040503050406030204" pitchFamily="18" charset="0"/>
                              <a:ea typeface="Cambria Math" panose="02040503050406030204" pitchFamily="18" charset="0"/>
                            </a:rPr>
                            <m:t>1</m:t>
                          </m:r>
                        </m:sub>
                      </m:sSub>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𝑇</m:t>
                          </m:r>
                        </m:e>
                        <m:sub>
                          <m:r>
                            <a:rPr lang="en-PH" i="1">
                              <a:latin typeface="Cambria Math" panose="02040503050406030204" pitchFamily="18" charset="0"/>
                              <a:ea typeface="Cambria Math" panose="02040503050406030204" pitchFamily="18" charset="0"/>
                            </a:rPr>
                            <m:t>𝑖</m:t>
                          </m:r>
                        </m:sub>
                      </m:sSub>
                      <m:r>
                        <a:rPr lang="en-PH" i="1">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i="1" smtClean="0">
                              <a:latin typeface="Cambria Math" panose="02040503050406030204" pitchFamily="18" charset="0"/>
                              <a:ea typeface="Cambria Math" panose="02040503050406030204" pitchFamily="18" charset="0"/>
                            </a:rPr>
                            <m:t>𝛽</m:t>
                          </m:r>
                        </m:e>
                        <m:sub>
                          <m:r>
                            <a:rPr lang="en-PH" b="0" i="1" smtClean="0">
                              <a:latin typeface="Cambria Math" panose="02040503050406030204" pitchFamily="18" charset="0"/>
                              <a:ea typeface="Cambria Math" panose="02040503050406030204" pitchFamily="18" charset="0"/>
                            </a:rPr>
                            <m:t>2</m:t>
                          </m:r>
                        </m:sub>
                      </m:sSub>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𝑋</m:t>
                          </m:r>
                        </m:e>
                        <m:sub>
                          <m:r>
                            <a:rPr lang="en-PH" b="0" i="1" smtClean="0">
                              <a:latin typeface="Cambria Math" panose="02040503050406030204" pitchFamily="18" charset="0"/>
                              <a:ea typeface="Cambria Math" panose="02040503050406030204" pitchFamily="18" charset="0"/>
                            </a:rPr>
                            <m:t>1</m:t>
                          </m:r>
                          <m:r>
                            <a:rPr lang="en-PH" b="0" i="1" smtClean="0">
                              <a:latin typeface="Cambria Math" panose="02040503050406030204" pitchFamily="18" charset="0"/>
                              <a:ea typeface="Cambria Math" panose="02040503050406030204" pitchFamily="18" charset="0"/>
                            </a:rPr>
                            <m:t>𝑖</m:t>
                          </m:r>
                        </m:sub>
                      </m:sSub>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𝛽</m:t>
                          </m:r>
                        </m:e>
                        <m:sub>
                          <m:r>
                            <a:rPr lang="en-PH" b="0" i="1" smtClean="0">
                              <a:latin typeface="Cambria Math" panose="02040503050406030204" pitchFamily="18" charset="0"/>
                              <a:ea typeface="Cambria Math" panose="02040503050406030204" pitchFamily="18" charset="0"/>
                            </a:rPr>
                            <m:t>𝑗</m:t>
                          </m:r>
                        </m:sub>
                      </m:sSub>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𝑋</m:t>
                          </m:r>
                        </m:e>
                        <m:sub>
                          <m:r>
                            <a:rPr lang="en-PH" b="0" i="1" smtClean="0">
                              <a:latin typeface="Cambria Math" panose="02040503050406030204" pitchFamily="18" charset="0"/>
                              <a:ea typeface="Cambria Math" panose="02040503050406030204" pitchFamily="18" charset="0"/>
                            </a:rPr>
                            <m:t>𝑗𝑖</m:t>
                          </m:r>
                        </m:sub>
                      </m:sSub>
                      <m:r>
                        <a:rPr lang="en-PH" b="0" i="1" smtClean="0">
                          <a:latin typeface="Cambria Math" panose="02040503050406030204" pitchFamily="18" charset="0"/>
                          <a:ea typeface="Cambria Math" panose="02040503050406030204" pitchFamily="18" charset="0"/>
                        </a:rPr>
                        <m:t>+</m:t>
                      </m:r>
                      <m:sSub>
                        <m:sSubPr>
                          <m:ctrlPr>
                            <a:rPr lang="en-PH" i="1">
                              <a:latin typeface="Cambria Math" panose="02040503050406030204" pitchFamily="18" charset="0"/>
                              <a:ea typeface="Cambria Math" panose="02040503050406030204" pitchFamily="18" charset="0"/>
                            </a:rPr>
                          </m:ctrlPr>
                        </m:sSubPr>
                        <m:e>
                          <m:r>
                            <a:rPr lang="en-PH" i="1">
                              <a:latin typeface="Cambria Math" panose="02040503050406030204" pitchFamily="18" charset="0"/>
                              <a:ea typeface="Cambria Math" panose="02040503050406030204" pitchFamily="18" charset="0"/>
                            </a:rPr>
                            <m:t>𝜀</m:t>
                          </m:r>
                        </m:e>
                        <m:sub>
                          <m:r>
                            <a:rPr lang="en-PH" i="1">
                              <a:latin typeface="Cambria Math" panose="02040503050406030204" pitchFamily="18" charset="0"/>
                              <a:ea typeface="Cambria Math" panose="02040503050406030204" pitchFamily="18" charset="0"/>
                            </a:rPr>
                            <m:t>𝑖</m:t>
                          </m:r>
                        </m:sub>
                      </m:sSub>
                    </m:oMath>
                  </m:oMathPara>
                </a14:m>
                <a:endParaRPr lang="en-US" dirty="0"/>
              </a:p>
              <a:p>
                <a:pPr algn="just">
                  <a:spcAft>
                    <a:spcPts val="1200"/>
                  </a:spcAft>
                </a:pPr>
                <a:r>
                  <a:rPr lang="en-US" dirty="0"/>
                  <a:t>In these models, the observations should belong to the common support region (i.e. subset of the sample)</a:t>
                </a:r>
              </a:p>
            </p:txBody>
          </p:sp>
        </mc:Choice>
        <mc:Fallback xmlns="">
          <p:sp>
            <p:nvSpPr>
              <p:cNvPr id="3" name="Content Placeholder 2">
                <a:extLst>
                  <a:ext uri="{FF2B5EF4-FFF2-40B4-BE49-F238E27FC236}">
                    <a16:creationId xmlns:a16="http://schemas.microsoft.com/office/drawing/2014/main" id="{667CD90B-DA7A-4F45-BA54-C1485339F755}"/>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en-PH">
                    <a:noFill/>
                  </a:rPr>
                  <a:t> </a:t>
                </a:r>
              </a:p>
            </p:txBody>
          </p:sp>
        </mc:Fallback>
      </mc:AlternateContent>
    </p:spTree>
    <p:extLst>
      <p:ext uri="{BB962C8B-B14F-4D97-AF65-F5344CB8AC3E}">
        <p14:creationId xmlns:p14="http://schemas.microsoft.com/office/powerpoint/2010/main" val="1832306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6D3D-CE49-4164-8080-8D9FC7EB755E}"/>
              </a:ext>
            </a:extLst>
          </p:cNvPr>
          <p:cNvSpPr>
            <a:spLocks noGrp="1"/>
          </p:cNvSpPr>
          <p:nvPr>
            <p:ph type="title"/>
          </p:nvPr>
        </p:nvSpPr>
        <p:spPr/>
        <p:txBody>
          <a:bodyPr/>
          <a:lstStyle/>
          <a:p>
            <a:r>
              <a:rPr lang="en-PH" dirty="0"/>
              <a:t>Note on Standard Errors</a:t>
            </a:r>
          </a:p>
        </p:txBody>
      </p:sp>
      <p:sp>
        <p:nvSpPr>
          <p:cNvPr id="3" name="Content Placeholder 2">
            <a:extLst>
              <a:ext uri="{FF2B5EF4-FFF2-40B4-BE49-F238E27FC236}">
                <a16:creationId xmlns:a16="http://schemas.microsoft.com/office/drawing/2014/main" id="{8289DB81-5354-4E4E-B312-E35A3345A811}"/>
              </a:ext>
            </a:extLst>
          </p:cNvPr>
          <p:cNvSpPr>
            <a:spLocks noGrp="1"/>
          </p:cNvSpPr>
          <p:nvPr>
            <p:ph idx="1"/>
          </p:nvPr>
        </p:nvSpPr>
        <p:spPr/>
        <p:txBody>
          <a:bodyPr/>
          <a:lstStyle/>
          <a:p>
            <a:r>
              <a:rPr lang="en-PH" dirty="0"/>
              <a:t>Variability in PSM would arise from: (</a:t>
            </a:r>
            <a:r>
              <a:rPr lang="en-PH" dirty="0" err="1"/>
              <a:t>i</a:t>
            </a:r>
            <a:r>
              <a:rPr lang="en-PH" dirty="0"/>
              <a:t>) the derivation of the propensity score, (ii) the determination of common support, and (iii) the order in which observations are matched, especially if NN-1 is used</a:t>
            </a:r>
          </a:p>
          <a:p>
            <a:r>
              <a:rPr lang="en-PH" dirty="0"/>
              <a:t>Hence, </a:t>
            </a:r>
            <a:r>
              <a:rPr lang="en-PH" b="1" dirty="0"/>
              <a:t>robust standard errors are required </a:t>
            </a:r>
            <a:r>
              <a:rPr lang="en-PH" dirty="0"/>
              <a:t>(e.g. clustered,  bootstrapped, Abadie-</a:t>
            </a:r>
            <a:r>
              <a:rPr lang="en-PH" dirty="0" err="1"/>
              <a:t>Imbens</a:t>
            </a:r>
            <a:r>
              <a:rPr lang="en-PH" dirty="0"/>
              <a:t> standard errors) and </a:t>
            </a:r>
            <a:r>
              <a:rPr lang="en-PH" b="1" dirty="0"/>
              <a:t>we cannot rely on the standard errors produced in an OLS regression</a:t>
            </a:r>
          </a:p>
          <a:p>
            <a:pPr lvl="1"/>
            <a:r>
              <a:rPr lang="en-PH" dirty="0"/>
              <a:t>We’ll see this later in our R codes session</a:t>
            </a:r>
          </a:p>
          <a:p>
            <a:endParaRPr lang="en-PH" dirty="0"/>
          </a:p>
        </p:txBody>
      </p:sp>
    </p:spTree>
    <p:extLst>
      <p:ext uri="{BB962C8B-B14F-4D97-AF65-F5344CB8AC3E}">
        <p14:creationId xmlns:p14="http://schemas.microsoft.com/office/powerpoint/2010/main" val="249046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0A-82FE-4D0B-9257-29B4793C5255}"/>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0A0CD474-BC9F-4EAA-8104-EEE5ABC1EC03}"/>
              </a:ext>
            </a:extLst>
          </p:cNvPr>
          <p:cNvSpPr>
            <a:spLocks noGrp="1"/>
          </p:cNvSpPr>
          <p:nvPr>
            <p:ph idx="1"/>
          </p:nvPr>
        </p:nvSpPr>
        <p:spPr/>
        <p:txBody>
          <a:bodyPr>
            <a:normAutofit/>
          </a:bodyPr>
          <a:lstStyle/>
          <a:p>
            <a:pPr>
              <a:spcAft>
                <a:spcPts val="600"/>
              </a:spcAft>
            </a:pPr>
            <a:r>
              <a:rPr lang="en-PH" dirty="0"/>
              <a:t>Step 0: Obtain a representative sample for participating and non-participating units using random sampling</a:t>
            </a:r>
          </a:p>
          <a:p>
            <a:pPr lvl="1">
              <a:spcAft>
                <a:spcPts val="600"/>
              </a:spcAft>
            </a:pPr>
            <a:r>
              <a:rPr lang="en-PH" dirty="0"/>
              <a:t>Random sampling will ensure that our samples are representative of the population (external validity)</a:t>
            </a:r>
          </a:p>
          <a:p>
            <a:pPr lvl="1">
              <a:spcAft>
                <a:spcPts val="600"/>
              </a:spcAft>
            </a:pPr>
            <a:r>
              <a:rPr lang="en-PH" dirty="0"/>
              <a:t>Common sampling schemes would include simple random sampling, stratified sampling, cluster sampling, and systematic sampling</a:t>
            </a:r>
          </a:p>
        </p:txBody>
      </p:sp>
    </p:spTree>
    <p:extLst>
      <p:ext uri="{BB962C8B-B14F-4D97-AF65-F5344CB8AC3E}">
        <p14:creationId xmlns:p14="http://schemas.microsoft.com/office/powerpoint/2010/main" val="349444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AF75-C9BE-4CDD-B619-2A7F8B7A5157}"/>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4D9B1143-E4B7-4849-B64A-BDE0D057CD49}"/>
              </a:ext>
            </a:extLst>
          </p:cNvPr>
          <p:cNvSpPr>
            <a:spLocks noGrp="1"/>
          </p:cNvSpPr>
          <p:nvPr>
            <p:ph idx="1"/>
          </p:nvPr>
        </p:nvSpPr>
        <p:spPr/>
        <p:txBody>
          <a:bodyPr>
            <a:normAutofit fontScale="92500"/>
          </a:bodyPr>
          <a:lstStyle/>
          <a:p>
            <a:pPr>
              <a:spcAft>
                <a:spcPts val="600"/>
              </a:spcAft>
            </a:pPr>
            <a:r>
              <a:rPr lang="en-PH" dirty="0"/>
              <a:t>Best practices to aid PSM at the data collection stage include: </a:t>
            </a:r>
          </a:p>
          <a:p>
            <a:pPr lvl="1">
              <a:spcAft>
                <a:spcPts val="600"/>
              </a:spcAft>
            </a:pPr>
            <a:r>
              <a:rPr lang="en-PH" dirty="0"/>
              <a:t>Getting a </a:t>
            </a:r>
            <a:r>
              <a:rPr lang="en-PH" u="sng" dirty="0"/>
              <a:t>random sample </a:t>
            </a:r>
            <a:r>
              <a:rPr lang="en-PH" dirty="0"/>
              <a:t>for participants and non-participants that will represent the treatment and comparison groups</a:t>
            </a:r>
          </a:p>
          <a:p>
            <a:pPr lvl="1">
              <a:spcAft>
                <a:spcPts val="600"/>
              </a:spcAft>
            </a:pPr>
            <a:r>
              <a:rPr lang="en-PH" u="sng" dirty="0"/>
              <a:t>Baseline data</a:t>
            </a:r>
            <a:r>
              <a:rPr lang="en-PH" dirty="0"/>
              <a:t> to get covariates which are not affected by treatment</a:t>
            </a:r>
          </a:p>
          <a:p>
            <a:pPr lvl="1">
              <a:spcAft>
                <a:spcPts val="600"/>
              </a:spcAft>
            </a:pPr>
            <a:r>
              <a:rPr lang="en-PH" dirty="0"/>
              <a:t>Baseline data will ensure a rich set of covariates that may determine participation </a:t>
            </a:r>
          </a:p>
          <a:p>
            <a:pPr lvl="1">
              <a:spcAft>
                <a:spcPts val="600"/>
              </a:spcAft>
            </a:pPr>
            <a:r>
              <a:rPr lang="en-PH" dirty="0"/>
              <a:t>Using the </a:t>
            </a:r>
            <a:r>
              <a:rPr lang="en-PH" u="sng" dirty="0"/>
              <a:t>same survey instrument</a:t>
            </a:r>
            <a:r>
              <a:rPr lang="en-PH" dirty="0"/>
              <a:t> for participants and non-participants</a:t>
            </a:r>
          </a:p>
          <a:p>
            <a:pPr lvl="1">
              <a:spcAft>
                <a:spcPts val="600"/>
              </a:spcAft>
            </a:pPr>
            <a:r>
              <a:rPr lang="en-PH" dirty="0"/>
              <a:t>Obtaining a </a:t>
            </a:r>
            <a:r>
              <a:rPr lang="en-PH" u="sng" dirty="0"/>
              <a:t>large sample of non-participants</a:t>
            </a:r>
            <a:r>
              <a:rPr lang="en-PH" dirty="0"/>
              <a:t>, to avoid dropping participant observations without matches</a:t>
            </a:r>
          </a:p>
          <a:p>
            <a:pPr lvl="1">
              <a:spcAft>
                <a:spcPts val="600"/>
              </a:spcAft>
            </a:pPr>
            <a:r>
              <a:rPr lang="en-PH" dirty="0"/>
              <a:t>Participants and non-participants </a:t>
            </a:r>
            <a:r>
              <a:rPr lang="en-PH" u="sng" dirty="0"/>
              <a:t>surveyed may be from the same area</a:t>
            </a:r>
            <a:r>
              <a:rPr lang="en-PH" dirty="0"/>
              <a:t>, so they face similar incentives that drive program participation (i.e. reducing disparities in </a:t>
            </a:r>
            <a:r>
              <a:rPr lang="en-PH" dirty="0" err="1"/>
              <a:t>unobservables</a:t>
            </a:r>
            <a:r>
              <a:rPr lang="en-PH" dirty="0"/>
              <a:t>)</a:t>
            </a:r>
          </a:p>
        </p:txBody>
      </p:sp>
    </p:spTree>
    <p:extLst>
      <p:ext uri="{BB962C8B-B14F-4D97-AF65-F5344CB8AC3E}">
        <p14:creationId xmlns:p14="http://schemas.microsoft.com/office/powerpoint/2010/main" val="348172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0A-82FE-4D0B-9257-29B4793C5255}"/>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0A0CD474-BC9F-4EAA-8104-EEE5ABC1EC03}"/>
              </a:ext>
            </a:extLst>
          </p:cNvPr>
          <p:cNvSpPr>
            <a:spLocks noGrp="1"/>
          </p:cNvSpPr>
          <p:nvPr>
            <p:ph idx="1"/>
          </p:nvPr>
        </p:nvSpPr>
        <p:spPr/>
        <p:txBody>
          <a:bodyPr>
            <a:normAutofit fontScale="92500" lnSpcReduction="10000"/>
          </a:bodyPr>
          <a:lstStyle/>
          <a:p>
            <a:pPr>
              <a:spcAft>
                <a:spcPts val="600"/>
              </a:spcAft>
            </a:pPr>
            <a:r>
              <a:rPr lang="en-PH" dirty="0"/>
              <a:t>Step 1: Estimate the propensity score of participants and non-participants (pooled data) based on observable characteristics that may determine participation</a:t>
            </a:r>
          </a:p>
          <a:p>
            <a:pPr lvl="1">
              <a:spcAft>
                <a:spcPts val="600"/>
              </a:spcAft>
            </a:pPr>
            <a:r>
              <a:rPr lang="en-PH" dirty="0"/>
              <a:t>The default model for propensity score is usually logistic regression</a:t>
            </a:r>
          </a:p>
          <a:p>
            <a:pPr lvl="1">
              <a:spcAft>
                <a:spcPts val="600"/>
              </a:spcAft>
            </a:pPr>
            <a:r>
              <a:rPr lang="en-PH" dirty="0"/>
              <a:t>The set of regressors (e.g. age, pre-program income, sex, household-level characteristics, state-level characteristics) that may predict participation should be based on </a:t>
            </a:r>
            <a:r>
              <a:rPr lang="en-PH" u="sng" dirty="0"/>
              <a:t>contextual information and program design</a:t>
            </a:r>
          </a:p>
          <a:p>
            <a:pPr lvl="1">
              <a:spcAft>
                <a:spcPts val="600"/>
              </a:spcAft>
            </a:pPr>
            <a:r>
              <a:rPr lang="en-PH" dirty="0"/>
              <a:t>The observable characteristics should predict program participation </a:t>
            </a:r>
            <a:r>
              <a:rPr lang="en-PH" u="sng" dirty="0"/>
              <a:t>but not be affected by participation</a:t>
            </a:r>
            <a:r>
              <a:rPr lang="en-PH" dirty="0"/>
              <a:t> </a:t>
            </a:r>
          </a:p>
          <a:p>
            <a:pPr lvl="1">
              <a:spcAft>
                <a:spcPts val="600"/>
              </a:spcAft>
            </a:pPr>
            <a:r>
              <a:rPr lang="en-PH" dirty="0"/>
              <a:t>Counterfactual: same characteristics except treatment received. If observables are affected by treatment, then this is violated</a:t>
            </a:r>
          </a:p>
          <a:p>
            <a:pPr lvl="1">
              <a:spcAft>
                <a:spcPts val="600"/>
              </a:spcAft>
            </a:pPr>
            <a:r>
              <a:rPr lang="en-PH" dirty="0"/>
              <a:t>Comparing results with different classification models can be a robustness check</a:t>
            </a:r>
          </a:p>
          <a:p>
            <a:pPr lvl="1">
              <a:spcAft>
                <a:spcPts val="600"/>
              </a:spcAft>
            </a:pPr>
            <a:endParaRPr lang="en-PH" dirty="0"/>
          </a:p>
        </p:txBody>
      </p:sp>
    </p:spTree>
    <p:extLst>
      <p:ext uri="{BB962C8B-B14F-4D97-AF65-F5344CB8AC3E}">
        <p14:creationId xmlns:p14="http://schemas.microsoft.com/office/powerpoint/2010/main" val="743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62C9-02E3-499B-91D7-B78D8647608C}"/>
              </a:ext>
            </a:extLst>
          </p:cNvPr>
          <p:cNvSpPr>
            <a:spLocks noGrp="1"/>
          </p:cNvSpPr>
          <p:nvPr>
            <p:ph type="title"/>
          </p:nvPr>
        </p:nvSpPr>
        <p:spPr/>
        <p:txBody>
          <a:bodyPr/>
          <a:lstStyle/>
          <a:p>
            <a:r>
              <a:rPr lang="en-PH" dirty="0"/>
              <a:t>PSM Application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6A6669-3E1D-459B-9CFC-E0C9065CB8E1}"/>
                  </a:ext>
                </a:extLst>
              </p:cNvPr>
              <p:cNvSpPr>
                <a:spLocks noGrp="1"/>
              </p:cNvSpPr>
              <p:nvPr>
                <p:ph idx="1"/>
              </p:nvPr>
            </p:nvSpPr>
            <p:spPr/>
            <p:txBody>
              <a:bodyPr/>
              <a:lstStyle/>
              <a:p>
                <a:pPr>
                  <a:spcAft>
                    <a:spcPts val="600"/>
                  </a:spcAft>
                </a:pPr>
                <a:r>
                  <a:rPr lang="en-PH" dirty="0"/>
                  <a:t>Step 2: Define the Region of Common Support and Conduct Balancing Tests</a:t>
                </a:r>
              </a:p>
              <a:p>
                <a:pPr lvl="1">
                  <a:spcAft>
                    <a:spcPts val="600"/>
                  </a:spcAft>
                </a:pPr>
                <a:r>
                  <a:rPr lang="en-PH" dirty="0"/>
                  <a:t>Propensity score distributions of participants and non-participants should be compared (we get the overlap)</a:t>
                </a:r>
              </a:p>
              <a:p>
                <a:pPr lvl="1">
                  <a:spcAft>
                    <a:spcPts val="600"/>
                  </a:spcAft>
                </a:pPr>
                <a:r>
                  <a:rPr lang="en-PH" dirty="0"/>
                  <a:t>We may compare the means of the individual observable characteristics for participants and non-participants, pre and post-matching</a:t>
                </a:r>
              </a:p>
              <a:p>
                <a:pPr lvl="1">
                  <a:spcAft>
                    <a:spcPts val="600"/>
                  </a:spcAft>
                </a:pPr>
                <a:r>
                  <a:rPr lang="en-PH" dirty="0"/>
                  <a:t>Loosely, we should ensure that the propensity scores of treatment and control units are statistically no different from each other:</a:t>
                </a:r>
              </a:p>
              <a:p>
                <a:pPr marL="457200" lvl="1" indent="0" algn="ctr">
                  <a:spcAft>
                    <a:spcPts val="600"/>
                  </a:spcAft>
                  <a:buNone/>
                </a:pPr>
                <a:r>
                  <a:rPr lang="en-PH" dirty="0"/>
                  <a:t> </a:t>
                </a:r>
                <a14:m>
                  <m:oMath xmlns:m="http://schemas.openxmlformats.org/officeDocument/2006/math">
                    <m:acc>
                      <m:accPr>
                        <m:chr m:val="̂"/>
                        <m:ctrlPr>
                          <a:rPr lang="en-PH" b="0" i="1" smtClean="0">
                            <a:latin typeface="Cambria Math" panose="02040503050406030204" pitchFamily="18" charset="0"/>
                          </a:rPr>
                        </m:ctrlPr>
                      </m:accPr>
                      <m:e>
                        <m:r>
                          <a:rPr lang="en-PH" b="0" i="1" smtClean="0">
                            <a:latin typeface="Cambria Math" panose="02040503050406030204" pitchFamily="18" charset="0"/>
                          </a:rPr>
                          <m:t>𝑃</m:t>
                        </m:r>
                      </m:e>
                    </m:acc>
                    <m:d>
                      <m:dPr>
                        <m:ctrlPr>
                          <a:rPr lang="en-PH" b="0" i="1" smtClean="0">
                            <a:latin typeface="Cambria Math" panose="02040503050406030204" pitchFamily="18" charset="0"/>
                          </a:rPr>
                        </m:ctrlPr>
                      </m:dPr>
                      <m:e>
                        <m:r>
                          <a:rPr lang="en-US" b="0" i="1" smtClean="0">
                            <a:latin typeface="Cambria Math" panose="02040503050406030204" pitchFamily="18" charset="0"/>
                          </a:rPr>
                          <m:t>𝑇</m:t>
                        </m:r>
                        <m:r>
                          <a:rPr lang="en-PH" b="0" i="1" smtClean="0">
                            <a:latin typeface="Cambria Math" panose="02040503050406030204" pitchFamily="18" charset="0"/>
                          </a:rPr>
                          <m:t>=1</m:t>
                        </m:r>
                      </m:e>
                      <m:e>
                        <m:r>
                          <a:rPr lang="en-US" b="1" i="1" smtClean="0">
                            <a:latin typeface="Cambria Math" panose="02040503050406030204" pitchFamily="18" charset="0"/>
                          </a:rPr>
                          <m:t>𝑿</m:t>
                        </m:r>
                      </m:e>
                    </m:d>
                    <m:r>
                      <a:rPr lang="en-PH" b="0" i="1" smtClean="0">
                        <a:latin typeface="Cambria Math" panose="02040503050406030204" pitchFamily="18" charset="0"/>
                      </a:rPr>
                      <m:t>=</m:t>
                    </m:r>
                    <m:acc>
                      <m:accPr>
                        <m:chr m:val="̂"/>
                        <m:ctrlPr>
                          <a:rPr lang="en-PH" b="0" i="1" smtClean="0">
                            <a:latin typeface="Cambria Math" panose="02040503050406030204" pitchFamily="18" charset="0"/>
                          </a:rPr>
                        </m:ctrlPr>
                      </m:accPr>
                      <m:e>
                        <m:r>
                          <a:rPr lang="en-PH" b="0" i="1" smtClean="0">
                            <a:latin typeface="Cambria Math" panose="02040503050406030204" pitchFamily="18" charset="0"/>
                          </a:rPr>
                          <m:t>𝑃</m:t>
                        </m:r>
                      </m:e>
                    </m:acc>
                    <m:r>
                      <a:rPr lang="en-PH" b="0" i="1" smtClean="0">
                        <a:latin typeface="Cambria Math" panose="02040503050406030204" pitchFamily="18" charset="0"/>
                      </a:rPr>
                      <m:t>(</m:t>
                    </m:r>
                    <m:r>
                      <a:rPr lang="en-US" b="0" i="1" smtClean="0">
                        <a:latin typeface="Cambria Math" panose="02040503050406030204" pitchFamily="18" charset="0"/>
                      </a:rPr>
                      <m:t>𝑇</m:t>
                    </m:r>
                    <m:r>
                      <a:rPr lang="en-PH" b="0" i="1" smtClean="0">
                        <a:latin typeface="Cambria Math" panose="02040503050406030204" pitchFamily="18" charset="0"/>
                      </a:rPr>
                      <m:t>=0|</m:t>
                    </m:r>
                    <m:r>
                      <a:rPr lang="en-US" b="1" i="1" smtClean="0">
                        <a:latin typeface="Cambria Math" panose="02040503050406030204" pitchFamily="18" charset="0"/>
                      </a:rPr>
                      <m:t>𝑿</m:t>
                    </m:r>
                    <m:r>
                      <a:rPr lang="en-PH" b="0" i="1" smtClean="0">
                        <a:latin typeface="Cambria Math" panose="02040503050406030204" pitchFamily="18" charset="0"/>
                      </a:rPr>
                      <m:t>)</m:t>
                    </m:r>
                  </m:oMath>
                </a14:m>
                <a:endParaRPr lang="en-PH" dirty="0"/>
              </a:p>
              <a:p>
                <a:pPr lvl="1">
                  <a:spcAft>
                    <a:spcPts val="600"/>
                  </a:spcAft>
                </a:pPr>
                <a:r>
                  <a:rPr lang="en-PH" dirty="0"/>
                  <a:t>We may also run a t-test for the respective covariates </a:t>
                </a:r>
              </a:p>
            </p:txBody>
          </p:sp>
        </mc:Choice>
        <mc:Fallback xmlns="">
          <p:sp>
            <p:nvSpPr>
              <p:cNvPr id="3" name="Content Placeholder 2">
                <a:extLst>
                  <a:ext uri="{FF2B5EF4-FFF2-40B4-BE49-F238E27FC236}">
                    <a16:creationId xmlns:a16="http://schemas.microsoft.com/office/drawing/2014/main" id="{BB6A6669-3E1D-459B-9CFC-E0C9065CB8E1}"/>
                  </a:ext>
                </a:extLst>
              </p:cNvPr>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en-PH">
                    <a:noFill/>
                  </a:rPr>
                  <a:t> </a:t>
                </a:r>
              </a:p>
            </p:txBody>
          </p:sp>
        </mc:Fallback>
      </mc:AlternateContent>
    </p:spTree>
    <p:extLst>
      <p:ext uri="{BB962C8B-B14F-4D97-AF65-F5344CB8AC3E}">
        <p14:creationId xmlns:p14="http://schemas.microsoft.com/office/powerpoint/2010/main" val="184523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334B-0D0D-4ED9-9D59-43768EE9E183}"/>
              </a:ext>
            </a:extLst>
          </p:cNvPr>
          <p:cNvSpPr>
            <a:spLocks noGrp="1"/>
          </p:cNvSpPr>
          <p:nvPr>
            <p:ph type="title"/>
          </p:nvPr>
        </p:nvSpPr>
        <p:spPr/>
        <p:txBody>
          <a:bodyPr/>
          <a:lstStyle/>
          <a:p>
            <a:r>
              <a:rPr lang="en-PH" dirty="0"/>
              <a:t>Balance Diagnostics (aside from Paired T-Test)</a:t>
            </a:r>
          </a:p>
        </p:txBody>
      </p:sp>
      <p:pic>
        <p:nvPicPr>
          <p:cNvPr id="4" name="Picture 3">
            <a:extLst>
              <a:ext uri="{FF2B5EF4-FFF2-40B4-BE49-F238E27FC236}">
                <a16:creationId xmlns:a16="http://schemas.microsoft.com/office/drawing/2014/main" id="{DB0F08D1-8FBC-418D-9970-C47678BA8CF7}"/>
              </a:ext>
            </a:extLst>
          </p:cNvPr>
          <p:cNvPicPr>
            <a:picLocks noChangeAspect="1"/>
          </p:cNvPicPr>
          <p:nvPr/>
        </p:nvPicPr>
        <p:blipFill>
          <a:blip r:embed="rId2"/>
          <a:stretch>
            <a:fillRect/>
          </a:stretch>
        </p:blipFill>
        <p:spPr>
          <a:xfrm>
            <a:off x="1101405" y="1832295"/>
            <a:ext cx="8915400" cy="2438400"/>
          </a:xfrm>
          <a:prstGeom prst="rect">
            <a:avLst/>
          </a:prstGeom>
        </p:spPr>
      </p:pic>
      <p:pic>
        <p:nvPicPr>
          <p:cNvPr id="5" name="Picture 4">
            <a:extLst>
              <a:ext uri="{FF2B5EF4-FFF2-40B4-BE49-F238E27FC236}">
                <a16:creationId xmlns:a16="http://schemas.microsoft.com/office/drawing/2014/main" id="{561175E8-5B20-46FD-9F23-7E694DB9D2C7}"/>
              </a:ext>
            </a:extLst>
          </p:cNvPr>
          <p:cNvPicPr>
            <a:picLocks noChangeAspect="1"/>
          </p:cNvPicPr>
          <p:nvPr/>
        </p:nvPicPr>
        <p:blipFill>
          <a:blip r:embed="rId3"/>
          <a:stretch>
            <a:fillRect/>
          </a:stretch>
        </p:blipFill>
        <p:spPr>
          <a:xfrm>
            <a:off x="1008863" y="4101168"/>
            <a:ext cx="11029950" cy="2514600"/>
          </a:xfrm>
          <a:prstGeom prst="rect">
            <a:avLst/>
          </a:prstGeom>
        </p:spPr>
      </p:pic>
    </p:spTree>
    <p:extLst>
      <p:ext uri="{BB962C8B-B14F-4D97-AF65-F5344CB8AC3E}">
        <p14:creationId xmlns:p14="http://schemas.microsoft.com/office/powerpoint/2010/main" val="105753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09F0-6732-4254-BDA2-ADC89D0CD44C}"/>
              </a:ext>
            </a:extLst>
          </p:cNvPr>
          <p:cNvSpPr>
            <a:spLocks noGrp="1"/>
          </p:cNvSpPr>
          <p:nvPr>
            <p:ph type="title"/>
          </p:nvPr>
        </p:nvSpPr>
        <p:spPr/>
        <p:txBody>
          <a:bodyPr/>
          <a:lstStyle/>
          <a:p>
            <a:r>
              <a:rPr lang="en-PH" dirty="0"/>
              <a:t>Overview of Propensity Score Matching</a:t>
            </a:r>
          </a:p>
        </p:txBody>
      </p:sp>
      <p:sp>
        <p:nvSpPr>
          <p:cNvPr id="3" name="Content Placeholder 2">
            <a:extLst>
              <a:ext uri="{FF2B5EF4-FFF2-40B4-BE49-F238E27FC236}">
                <a16:creationId xmlns:a16="http://schemas.microsoft.com/office/drawing/2014/main" id="{54E8BA7A-80E8-4289-90D2-24103C0388A8}"/>
              </a:ext>
            </a:extLst>
          </p:cNvPr>
          <p:cNvSpPr>
            <a:spLocks noGrp="1"/>
          </p:cNvSpPr>
          <p:nvPr>
            <p:ph idx="1"/>
          </p:nvPr>
        </p:nvSpPr>
        <p:spPr>
          <a:xfrm>
            <a:off x="838200" y="1825625"/>
            <a:ext cx="10515600" cy="4667250"/>
          </a:xfrm>
        </p:spPr>
        <p:txBody>
          <a:bodyPr>
            <a:normAutofit fontScale="92500" lnSpcReduction="10000"/>
          </a:bodyPr>
          <a:lstStyle/>
          <a:p>
            <a:pPr>
              <a:spcAft>
                <a:spcPts val="600"/>
              </a:spcAft>
            </a:pPr>
            <a:r>
              <a:rPr lang="en-PH" b="1" dirty="0"/>
              <a:t>PSM constructs a statistical comparison group based on a probabilistic model for treatment participation</a:t>
            </a:r>
          </a:p>
          <a:p>
            <a:pPr lvl="1">
              <a:spcAft>
                <a:spcPts val="600"/>
              </a:spcAft>
            </a:pPr>
            <a:r>
              <a:rPr lang="en-PH" dirty="0"/>
              <a:t>This model is defined over a set of observable characteristics</a:t>
            </a:r>
          </a:p>
          <a:p>
            <a:pPr>
              <a:spcAft>
                <a:spcPts val="600"/>
              </a:spcAft>
            </a:pPr>
            <a:r>
              <a:rPr lang="en-PH" dirty="0"/>
              <a:t>Participants and non-participants are then </a:t>
            </a:r>
            <a:r>
              <a:rPr lang="en-PH" b="1" dirty="0"/>
              <a:t>matched on the basis of this predicted probability or </a:t>
            </a:r>
            <a:r>
              <a:rPr lang="en-PH" b="1" i="1" dirty="0"/>
              <a:t>propensity score</a:t>
            </a:r>
          </a:p>
          <a:p>
            <a:pPr lvl="1">
              <a:spcAft>
                <a:spcPts val="600"/>
              </a:spcAft>
            </a:pPr>
            <a:r>
              <a:rPr lang="en-PH" dirty="0"/>
              <a:t>May be one-to-one, one-to-many, or subject to a threshold or rule</a:t>
            </a:r>
          </a:p>
          <a:p>
            <a:pPr>
              <a:spcAft>
                <a:spcPts val="600"/>
              </a:spcAft>
            </a:pPr>
            <a:r>
              <a:rPr lang="en-PH" dirty="0"/>
              <a:t>PSM is a specific form of “matching”. Variations would involve:</a:t>
            </a:r>
          </a:p>
          <a:p>
            <a:pPr lvl="1">
              <a:spcAft>
                <a:spcPts val="600"/>
              </a:spcAft>
            </a:pPr>
            <a:r>
              <a:rPr lang="en-PH" dirty="0"/>
              <a:t>Different criteria to conduct matching (i.e. non-propensity score measures)</a:t>
            </a:r>
          </a:p>
          <a:p>
            <a:pPr lvl="1">
              <a:spcAft>
                <a:spcPts val="600"/>
              </a:spcAft>
            </a:pPr>
            <a:r>
              <a:rPr lang="en-PH" dirty="0"/>
              <a:t>Different methods to predict the probability of treatment participation</a:t>
            </a:r>
          </a:p>
          <a:p>
            <a:pPr lvl="1">
              <a:spcAft>
                <a:spcPts val="600"/>
              </a:spcAft>
            </a:pPr>
            <a:r>
              <a:rPr lang="en-PH" dirty="0"/>
              <a:t>Different methods to match participants with non-participants </a:t>
            </a:r>
          </a:p>
          <a:p>
            <a:pPr lvl="1">
              <a:spcAft>
                <a:spcPts val="600"/>
              </a:spcAft>
            </a:pPr>
            <a:r>
              <a:rPr lang="en-PH" dirty="0"/>
              <a:t>Combination with other impact evaluation methods (e.g. </a:t>
            </a:r>
            <a:r>
              <a:rPr lang="en-PH" dirty="0" err="1"/>
              <a:t>DiD</a:t>
            </a:r>
            <a:r>
              <a:rPr lang="en-PH" dirty="0"/>
              <a:t>)</a:t>
            </a:r>
          </a:p>
        </p:txBody>
      </p:sp>
    </p:spTree>
    <p:extLst>
      <p:ext uri="{BB962C8B-B14F-4D97-AF65-F5344CB8AC3E}">
        <p14:creationId xmlns:p14="http://schemas.microsoft.com/office/powerpoint/2010/main" val="59743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62C9-02E3-499B-91D7-B78D8647608C}"/>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BB6A6669-3E1D-459B-9CFC-E0C9065CB8E1}"/>
              </a:ext>
            </a:extLst>
          </p:cNvPr>
          <p:cNvSpPr>
            <a:spLocks noGrp="1"/>
          </p:cNvSpPr>
          <p:nvPr>
            <p:ph idx="1"/>
          </p:nvPr>
        </p:nvSpPr>
        <p:spPr/>
        <p:txBody>
          <a:bodyPr/>
          <a:lstStyle/>
          <a:p>
            <a:pPr>
              <a:spcAft>
                <a:spcPts val="600"/>
              </a:spcAft>
            </a:pPr>
            <a:r>
              <a:rPr lang="en-PH" dirty="0"/>
              <a:t>Step 3: Match Participants to Nonparticipants</a:t>
            </a:r>
          </a:p>
          <a:p>
            <a:pPr lvl="1">
              <a:spcAft>
                <a:spcPts val="600"/>
              </a:spcAft>
            </a:pPr>
            <a:r>
              <a:rPr lang="en-PH" dirty="0"/>
              <a:t>Matching can be done with or without replacement. With replacement means a non-participant may be a match to multiple participants</a:t>
            </a:r>
          </a:p>
          <a:p>
            <a:pPr lvl="1">
              <a:spcAft>
                <a:spcPts val="600"/>
              </a:spcAft>
            </a:pPr>
            <a:r>
              <a:rPr lang="en-PH" b="1" i="1" dirty="0"/>
              <a:t>Nearest-neighbor matching</a:t>
            </a:r>
            <a:r>
              <a:rPr lang="en-PH" i="1" dirty="0"/>
              <a:t>: </a:t>
            </a:r>
            <a:r>
              <a:rPr lang="en-PH" dirty="0"/>
              <a:t>each treatment unit is matched to the comparison unit with the closest propensity score. </a:t>
            </a:r>
            <a:r>
              <a:rPr lang="en-PH" i="1" dirty="0"/>
              <a:t>N-nearest-neighbors </a:t>
            </a:r>
            <a:r>
              <a:rPr lang="en-PH" dirty="0"/>
              <a:t>is also possible (standard is 5) so that the nearest </a:t>
            </a:r>
            <a:r>
              <a:rPr lang="en-PH" i="1" dirty="0"/>
              <a:t>n neighbors </a:t>
            </a:r>
            <a:r>
              <a:rPr lang="en-PH" dirty="0"/>
              <a:t>are averaged, which then serves as the match of the treatment unit</a:t>
            </a:r>
          </a:p>
          <a:p>
            <a:pPr lvl="1">
              <a:spcAft>
                <a:spcPts val="600"/>
              </a:spcAft>
            </a:pPr>
            <a:r>
              <a:rPr lang="en-PH" b="1" i="1" dirty="0"/>
              <a:t>Radius matching</a:t>
            </a:r>
            <a:r>
              <a:rPr lang="en-PH" i="1" dirty="0"/>
              <a:t>: </a:t>
            </a:r>
            <a:r>
              <a:rPr lang="en-PH" dirty="0"/>
              <a:t>a threshold on the propensity score distance is set, then matching is done within this range. There’s a chance for more treatment units to be dropped in this algorithm, but “closer matches” are ensured</a:t>
            </a:r>
          </a:p>
        </p:txBody>
      </p:sp>
    </p:spTree>
    <p:extLst>
      <p:ext uri="{BB962C8B-B14F-4D97-AF65-F5344CB8AC3E}">
        <p14:creationId xmlns:p14="http://schemas.microsoft.com/office/powerpoint/2010/main" val="829268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62C9-02E3-499B-91D7-B78D8647608C}"/>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BB6A6669-3E1D-459B-9CFC-E0C9065CB8E1}"/>
              </a:ext>
            </a:extLst>
          </p:cNvPr>
          <p:cNvSpPr>
            <a:spLocks noGrp="1"/>
          </p:cNvSpPr>
          <p:nvPr>
            <p:ph idx="1"/>
          </p:nvPr>
        </p:nvSpPr>
        <p:spPr/>
        <p:txBody>
          <a:bodyPr/>
          <a:lstStyle/>
          <a:p>
            <a:pPr>
              <a:spcAft>
                <a:spcPts val="600"/>
              </a:spcAft>
            </a:pPr>
            <a:r>
              <a:rPr lang="en-PH" dirty="0"/>
              <a:t>Step 3: Match Participants to Nonparticipants</a:t>
            </a:r>
          </a:p>
          <a:p>
            <a:pPr lvl="1">
              <a:spcAft>
                <a:spcPts val="600"/>
              </a:spcAft>
            </a:pPr>
            <a:r>
              <a:rPr lang="en-PH" b="1" i="1" dirty="0"/>
              <a:t>Stratification or interval matching</a:t>
            </a:r>
            <a:r>
              <a:rPr lang="en-PH" i="1" dirty="0"/>
              <a:t>: </a:t>
            </a:r>
            <a:r>
              <a:rPr lang="en-PH" dirty="0"/>
              <a:t>The region of common support is divided into non-overlapping strata or intervals, and treatment impact is estimated in each stratum. The total treatment effect is then a weighted average (based on number of participants per stratum) of the impact for all strata</a:t>
            </a:r>
          </a:p>
          <a:p>
            <a:pPr lvl="1">
              <a:spcAft>
                <a:spcPts val="600"/>
              </a:spcAft>
            </a:pPr>
            <a:r>
              <a:rPr lang="en-PH" b="1" i="1" dirty="0"/>
              <a:t>Non-parametric matching</a:t>
            </a:r>
            <a:r>
              <a:rPr lang="en-PH" i="1" dirty="0"/>
              <a:t>: </a:t>
            </a:r>
            <a:r>
              <a:rPr lang="en-PH" dirty="0"/>
              <a:t>The counterfactual for each treatment unit is taken to be a weighted average of all non-participants (or some non-participants in a given neighborhood). The weights are greater when the propensity score is closer to that of the treatment unit</a:t>
            </a:r>
          </a:p>
          <a:p>
            <a:pPr lvl="1">
              <a:spcAft>
                <a:spcPts val="600"/>
              </a:spcAft>
            </a:pPr>
            <a:r>
              <a:rPr lang="en-PH" dirty="0"/>
              <a:t>Comparing covariate balance with different matching algorithms is a robustness check</a:t>
            </a:r>
          </a:p>
        </p:txBody>
      </p:sp>
    </p:spTree>
    <p:extLst>
      <p:ext uri="{BB962C8B-B14F-4D97-AF65-F5344CB8AC3E}">
        <p14:creationId xmlns:p14="http://schemas.microsoft.com/office/powerpoint/2010/main" val="3277201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7A11-59A3-4B61-ADC4-1330A4D1EB4E}"/>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40FE2469-0306-4AB5-9B3B-DB3BBDD275DE}"/>
              </a:ext>
            </a:extLst>
          </p:cNvPr>
          <p:cNvSpPr>
            <a:spLocks noGrp="1"/>
          </p:cNvSpPr>
          <p:nvPr>
            <p:ph idx="1"/>
          </p:nvPr>
        </p:nvSpPr>
        <p:spPr/>
        <p:txBody>
          <a:bodyPr/>
          <a:lstStyle/>
          <a:p>
            <a:pPr>
              <a:spcAft>
                <a:spcPts val="600"/>
              </a:spcAft>
            </a:pPr>
            <a:r>
              <a:rPr lang="en-PH" dirty="0"/>
              <a:t>Step 4: Calculate the average treatment impact</a:t>
            </a:r>
          </a:p>
          <a:p>
            <a:pPr lvl="1">
              <a:spcAft>
                <a:spcPts val="600"/>
              </a:spcAft>
            </a:pPr>
            <a:r>
              <a:rPr lang="en-PH" dirty="0"/>
              <a:t>If conditional independence and a sizable region of common support are established, then we can calculate the treatment effect</a:t>
            </a:r>
          </a:p>
          <a:p>
            <a:pPr lvl="1">
              <a:spcAft>
                <a:spcPts val="600"/>
              </a:spcAft>
            </a:pPr>
            <a:r>
              <a:rPr lang="en-PH" b="1" dirty="0"/>
              <a:t>The PSM treatment effect is the mean difference in outcomes (between treatment and control groups) over the common support</a:t>
            </a:r>
          </a:p>
          <a:p>
            <a:pPr lvl="1">
              <a:spcAft>
                <a:spcPts val="600"/>
              </a:spcAft>
            </a:pPr>
            <a:r>
              <a:rPr lang="en-PH" dirty="0"/>
              <a:t>Weighted estimates are possible, with the inverse of propensity score estimates serving as weights</a:t>
            </a:r>
          </a:p>
          <a:p>
            <a:pPr lvl="1">
              <a:spcAft>
                <a:spcPts val="600"/>
              </a:spcAft>
            </a:pPr>
            <a:r>
              <a:rPr lang="en-PH" dirty="0"/>
              <a:t>Variability in this method would arise from the derivation of the propensity score, the determination of common support, and the order in which observations are matched. Hence, robust standard errors are required</a:t>
            </a:r>
          </a:p>
        </p:txBody>
      </p:sp>
    </p:spTree>
    <p:extLst>
      <p:ext uri="{BB962C8B-B14F-4D97-AF65-F5344CB8AC3E}">
        <p14:creationId xmlns:p14="http://schemas.microsoft.com/office/powerpoint/2010/main" val="3215517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959-5425-497D-93CD-557149EE1236}"/>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3F348AF7-CDC3-4129-9BA1-39DE428D394E}"/>
              </a:ext>
            </a:extLst>
          </p:cNvPr>
          <p:cNvSpPr>
            <a:spLocks noGrp="1"/>
          </p:cNvSpPr>
          <p:nvPr>
            <p:ph idx="1"/>
          </p:nvPr>
        </p:nvSpPr>
        <p:spPr>
          <a:xfrm>
            <a:off x="838200" y="1825625"/>
            <a:ext cx="10515600" cy="4516452"/>
          </a:xfrm>
        </p:spPr>
        <p:txBody>
          <a:bodyPr>
            <a:normAutofit/>
          </a:bodyPr>
          <a:lstStyle/>
          <a:p>
            <a:pPr>
              <a:spcAft>
                <a:spcPts val="600"/>
              </a:spcAft>
            </a:pPr>
            <a:r>
              <a:rPr lang="en-PH" dirty="0"/>
              <a:t>What if covariates do not balance after matching?</a:t>
            </a:r>
          </a:p>
          <a:p>
            <a:pPr lvl="1">
              <a:spcAft>
                <a:spcPts val="600"/>
              </a:spcAft>
            </a:pPr>
            <a:r>
              <a:rPr lang="en-PH" dirty="0"/>
              <a:t>Option 1: Re-specify the model used to estimate propensity score by adding more observable characteristics, higher-order terms or interaction terms</a:t>
            </a:r>
          </a:p>
          <a:p>
            <a:pPr lvl="1">
              <a:spcAft>
                <a:spcPts val="600"/>
              </a:spcAft>
            </a:pPr>
            <a:r>
              <a:rPr lang="en-PH" dirty="0"/>
              <a:t>Option 2: Using another model to estimate the propensity score (e.g. use </a:t>
            </a:r>
            <a:r>
              <a:rPr lang="en-PH" dirty="0" err="1"/>
              <a:t>probit</a:t>
            </a:r>
            <a:r>
              <a:rPr lang="en-PH" dirty="0"/>
              <a:t> instead of logit; or use a different classification model)</a:t>
            </a:r>
          </a:p>
          <a:p>
            <a:pPr lvl="1">
              <a:spcAft>
                <a:spcPts val="600"/>
              </a:spcAft>
            </a:pPr>
            <a:r>
              <a:rPr lang="en-PH" dirty="0"/>
              <a:t>Option 3: Change the matching method. Perhaps a tighter caliper can be specified, or replacement may be allowed, or allow for one-to-many matching. Note that this may reduce to some treatment units being dropped</a:t>
            </a:r>
          </a:p>
          <a:p>
            <a:pPr lvl="1">
              <a:spcAft>
                <a:spcPts val="600"/>
              </a:spcAft>
            </a:pPr>
            <a:endParaRPr lang="en-PH" dirty="0"/>
          </a:p>
        </p:txBody>
      </p:sp>
    </p:spTree>
    <p:extLst>
      <p:ext uri="{BB962C8B-B14F-4D97-AF65-F5344CB8AC3E}">
        <p14:creationId xmlns:p14="http://schemas.microsoft.com/office/powerpoint/2010/main" val="1799884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959-5425-497D-93CD-557149EE1236}"/>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3F348AF7-CDC3-4129-9BA1-39DE428D394E}"/>
              </a:ext>
            </a:extLst>
          </p:cNvPr>
          <p:cNvSpPr>
            <a:spLocks noGrp="1"/>
          </p:cNvSpPr>
          <p:nvPr>
            <p:ph idx="1"/>
          </p:nvPr>
        </p:nvSpPr>
        <p:spPr>
          <a:xfrm>
            <a:off x="838200" y="1825625"/>
            <a:ext cx="10515600" cy="4516452"/>
          </a:xfrm>
        </p:spPr>
        <p:txBody>
          <a:bodyPr>
            <a:normAutofit/>
          </a:bodyPr>
          <a:lstStyle/>
          <a:p>
            <a:pPr>
              <a:spcAft>
                <a:spcPts val="600"/>
              </a:spcAft>
            </a:pPr>
            <a:r>
              <a:rPr lang="en-PH" dirty="0"/>
              <a:t>What if covariates do not balance after matching?</a:t>
            </a:r>
          </a:p>
          <a:p>
            <a:pPr lvl="1">
              <a:spcAft>
                <a:spcPts val="600"/>
              </a:spcAft>
            </a:pPr>
            <a:r>
              <a:rPr lang="en-PH" dirty="0"/>
              <a:t>Option 4: Exact matching on certain covariates may be explored. This way, you first ensure that treatment and control units are equal on certain categories before matching on the propensity score</a:t>
            </a:r>
          </a:p>
          <a:p>
            <a:pPr lvl="1">
              <a:spcAft>
                <a:spcPts val="600"/>
              </a:spcAft>
            </a:pPr>
            <a:r>
              <a:rPr lang="en-PH" dirty="0"/>
              <a:t>Option 5: Increase the sample size of control units to for larger common support</a:t>
            </a:r>
          </a:p>
          <a:p>
            <a:pPr lvl="1">
              <a:spcAft>
                <a:spcPts val="600"/>
              </a:spcAft>
            </a:pPr>
            <a:r>
              <a:rPr lang="en-PH" dirty="0"/>
              <a:t>A combination of the following is often done</a:t>
            </a:r>
          </a:p>
          <a:p>
            <a:pPr lvl="1">
              <a:spcAft>
                <a:spcPts val="600"/>
              </a:spcAft>
            </a:pPr>
            <a:endParaRPr lang="en-PH" dirty="0"/>
          </a:p>
        </p:txBody>
      </p:sp>
    </p:spTree>
    <p:extLst>
      <p:ext uri="{BB962C8B-B14F-4D97-AF65-F5344CB8AC3E}">
        <p14:creationId xmlns:p14="http://schemas.microsoft.com/office/powerpoint/2010/main" val="340894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959-5425-497D-93CD-557149EE1236}"/>
              </a:ext>
            </a:extLst>
          </p:cNvPr>
          <p:cNvSpPr>
            <a:spLocks noGrp="1"/>
          </p:cNvSpPr>
          <p:nvPr>
            <p:ph type="title"/>
          </p:nvPr>
        </p:nvSpPr>
        <p:spPr/>
        <p:txBody>
          <a:bodyPr/>
          <a:lstStyle/>
          <a:p>
            <a:r>
              <a:rPr lang="en-PH" dirty="0"/>
              <a:t>PSM Application</a:t>
            </a:r>
          </a:p>
        </p:txBody>
      </p:sp>
      <p:sp>
        <p:nvSpPr>
          <p:cNvPr id="3" name="Content Placeholder 2">
            <a:extLst>
              <a:ext uri="{FF2B5EF4-FFF2-40B4-BE49-F238E27FC236}">
                <a16:creationId xmlns:a16="http://schemas.microsoft.com/office/drawing/2014/main" id="{3F348AF7-CDC3-4129-9BA1-39DE428D394E}"/>
              </a:ext>
            </a:extLst>
          </p:cNvPr>
          <p:cNvSpPr>
            <a:spLocks noGrp="1"/>
          </p:cNvSpPr>
          <p:nvPr>
            <p:ph idx="1"/>
          </p:nvPr>
        </p:nvSpPr>
        <p:spPr/>
        <p:txBody>
          <a:bodyPr/>
          <a:lstStyle/>
          <a:p>
            <a:pPr>
              <a:spcAft>
                <a:spcPts val="600"/>
              </a:spcAft>
            </a:pPr>
            <a:r>
              <a:rPr lang="en-PH" dirty="0"/>
              <a:t>Sanity checks include:</a:t>
            </a:r>
          </a:p>
          <a:p>
            <a:pPr lvl="1">
              <a:spcAft>
                <a:spcPts val="600"/>
              </a:spcAft>
            </a:pPr>
            <a:r>
              <a:rPr lang="en-PH" dirty="0"/>
              <a:t>Show different </a:t>
            </a:r>
            <a:r>
              <a:rPr lang="en-PH" b="1" dirty="0"/>
              <a:t>balance diagnostics</a:t>
            </a:r>
            <a:r>
              <a:rPr lang="en-PH" dirty="0"/>
              <a:t> to show treatment units and control units were adequately matched (paired t-test if NN-1, standardized difference of means, etc.)</a:t>
            </a:r>
          </a:p>
          <a:p>
            <a:pPr lvl="1">
              <a:spcAft>
                <a:spcPts val="600"/>
              </a:spcAft>
            </a:pPr>
            <a:r>
              <a:rPr lang="en-PH" b="1" dirty="0"/>
              <a:t>Comparing results of estimated impact with (</a:t>
            </a:r>
            <a:r>
              <a:rPr lang="en-PH" b="1" dirty="0" err="1"/>
              <a:t>i</a:t>
            </a:r>
            <a:r>
              <a:rPr lang="en-PH" b="1" dirty="0"/>
              <a:t>) different models for propensity score, and (ii) different matching algorithms</a:t>
            </a:r>
          </a:p>
          <a:p>
            <a:pPr lvl="1">
              <a:spcAft>
                <a:spcPts val="600"/>
              </a:spcAft>
            </a:pPr>
            <a:r>
              <a:rPr lang="en-PH" dirty="0"/>
              <a:t>Comparing PSM results with other impact evaluation methods, if available (e.g. </a:t>
            </a:r>
            <a:r>
              <a:rPr lang="en-PH" dirty="0" err="1"/>
              <a:t>DiD</a:t>
            </a:r>
            <a:r>
              <a:rPr lang="en-PH" dirty="0"/>
              <a:t>, multivariate regression model with control variables and a dummy variable for treatment)</a:t>
            </a:r>
          </a:p>
          <a:p>
            <a:pPr lvl="1">
              <a:spcAft>
                <a:spcPts val="600"/>
              </a:spcAft>
            </a:pPr>
            <a:endParaRPr lang="en-PH" dirty="0"/>
          </a:p>
        </p:txBody>
      </p:sp>
    </p:spTree>
    <p:extLst>
      <p:ext uri="{BB962C8B-B14F-4D97-AF65-F5344CB8AC3E}">
        <p14:creationId xmlns:p14="http://schemas.microsoft.com/office/powerpoint/2010/main" val="2133750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33C2-7160-40B0-8BDD-DA7DDC133512}"/>
              </a:ext>
            </a:extLst>
          </p:cNvPr>
          <p:cNvSpPr>
            <a:spLocks noGrp="1"/>
          </p:cNvSpPr>
          <p:nvPr>
            <p:ph type="title"/>
          </p:nvPr>
        </p:nvSpPr>
        <p:spPr/>
        <p:txBody>
          <a:bodyPr/>
          <a:lstStyle/>
          <a:p>
            <a:r>
              <a:rPr lang="en-PH" dirty="0"/>
              <a:t>PSM Strengths and Weaknesses</a:t>
            </a:r>
          </a:p>
        </p:txBody>
      </p:sp>
      <p:graphicFrame>
        <p:nvGraphicFramePr>
          <p:cNvPr id="4" name="Table 3">
            <a:extLst>
              <a:ext uri="{FF2B5EF4-FFF2-40B4-BE49-F238E27FC236}">
                <a16:creationId xmlns:a16="http://schemas.microsoft.com/office/drawing/2014/main" id="{449656A0-0D8B-40EE-9FD8-9FD6A006F563}"/>
              </a:ext>
            </a:extLst>
          </p:cNvPr>
          <p:cNvGraphicFramePr>
            <a:graphicFrameLocks noGrp="1"/>
          </p:cNvGraphicFramePr>
          <p:nvPr>
            <p:extLst>
              <p:ext uri="{D42A27DB-BD31-4B8C-83A1-F6EECF244321}">
                <p14:modId xmlns:p14="http://schemas.microsoft.com/office/powerpoint/2010/main" val="1627007369"/>
              </p:ext>
            </p:extLst>
          </p:nvPr>
        </p:nvGraphicFramePr>
        <p:xfrm>
          <a:off x="701963" y="1690687"/>
          <a:ext cx="10788074" cy="3269164"/>
        </p:xfrm>
        <a:graphic>
          <a:graphicData uri="http://schemas.openxmlformats.org/drawingml/2006/table">
            <a:tbl>
              <a:tblPr firstRow="1" bandRow="1">
                <a:tableStyleId>{5940675A-B579-460E-94D1-54222C63F5DA}</a:tableStyleId>
              </a:tblPr>
              <a:tblGrid>
                <a:gridCol w="5394037">
                  <a:extLst>
                    <a:ext uri="{9D8B030D-6E8A-4147-A177-3AD203B41FA5}">
                      <a16:colId xmlns:a16="http://schemas.microsoft.com/office/drawing/2014/main" val="168801228"/>
                    </a:ext>
                  </a:extLst>
                </a:gridCol>
                <a:gridCol w="5394037">
                  <a:extLst>
                    <a:ext uri="{9D8B030D-6E8A-4147-A177-3AD203B41FA5}">
                      <a16:colId xmlns:a16="http://schemas.microsoft.com/office/drawing/2014/main" val="3567842886"/>
                    </a:ext>
                  </a:extLst>
                </a:gridCol>
              </a:tblGrid>
              <a:tr h="558598">
                <a:tc>
                  <a:txBody>
                    <a:bodyPr/>
                    <a:lstStyle/>
                    <a:p>
                      <a:pPr algn="ctr"/>
                      <a:r>
                        <a:rPr lang="en-PH" sz="2400" b="1" dirty="0"/>
                        <a:t>Strengths</a:t>
                      </a:r>
                    </a:p>
                  </a:txBody>
                  <a:tcPr/>
                </a:tc>
                <a:tc>
                  <a:txBody>
                    <a:bodyPr/>
                    <a:lstStyle/>
                    <a:p>
                      <a:pPr algn="ctr"/>
                      <a:r>
                        <a:rPr lang="en-PH" sz="2400" b="1" dirty="0"/>
                        <a:t>Weaknesses</a:t>
                      </a:r>
                    </a:p>
                  </a:txBody>
                  <a:tcPr/>
                </a:tc>
                <a:extLst>
                  <a:ext uri="{0D108BD9-81ED-4DB2-BD59-A6C34878D82A}">
                    <a16:rowId xmlns:a16="http://schemas.microsoft.com/office/drawing/2014/main" val="4111059309"/>
                  </a:ext>
                </a:extLst>
              </a:tr>
              <a:tr h="1399926">
                <a:tc>
                  <a:txBody>
                    <a:bodyPr/>
                    <a:lstStyle/>
                    <a:p>
                      <a:pPr algn="ctr"/>
                      <a:r>
                        <a:rPr lang="en-PH" sz="2000" dirty="0"/>
                        <a:t>Minimal functional form and error term assumptions versus multivariate regression</a:t>
                      </a:r>
                    </a:p>
                    <a:p>
                      <a:pPr algn="ctr"/>
                      <a:r>
                        <a:rPr lang="en-PH" sz="2000" dirty="0"/>
                        <a:t>(semi-parametric)</a:t>
                      </a:r>
                    </a:p>
                  </a:txBody>
                  <a:tcPr anchor="ctr"/>
                </a:tc>
                <a:tc>
                  <a:txBody>
                    <a:bodyPr/>
                    <a:lstStyle/>
                    <a:p>
                      <a:pPr algn="ctr"/>
                      <a:r>
                        <a:rPr lang="en-PH" sz="2000" dirty="0"/>
                        <a:t>Strong assumption of Conditional Independence </a:t>
                      </a:r>
                    </a:p>
                    <a:p>
                      <a:pPr algn="ctr"/>
                      <a:r>
                        <a:rPr lang="en-PH" sz="2000" dirty="0"/>
                        <a:t>(no </a:t>
                      </a:r>
                      <a:r>
                        <a:rPr lang="en-PH" sz="2000" dirty="0" err="1"/>
                        <a:t>unobservables</a:t>
                      </a:r>
                      <a:r>
                        <a:rPr lang="en-PH" sz="2000" dirty="0"/>
                        <a:t> driving program participation)</a:t>
                      </a:r>
                    </a:p>
                  </a:txBody>
                  <a:tcPr anchor="ctr"/>
                </a:tc>
                <a:extLst>
                  <a:ext uri="{0D108BD9-81ED-4DB2-BD59-A6C34878D82A}">
                    <a16:rowId xmlns:a16="http://schemas.microsoft.com/office/drawing/2014/main" val="3055331682"/>
                  </a:ext>
                </a:extLst>
              </a:tr>
              <a:tr h="1171709">
                <a:tc>
                  <a:txBody>
                    <a:bodyPr/>
                    <a:lstStyle/>
                    <a:p>
                      <a:pPr algn="ctr"/>
                      <a:r>
                        <a:rPr lang="en-PH" sz="2000" dirty="0"/>
                        <a:t>May be used when treatment assignment rules are not clear</a:t>
                      </a:r>
                    </a:p>
                    <a:p>
                      <a:pPr algn="ctr"/>
                      <a:r>
                        <a:rPr lang="en-PH" sz="2000" dirty="0"/>
                        <a:t>(e.g. not based on explicit randomization or some eligibility index)</a:t>
                      </a:r>
                    </a:p>
                  </a:txBody>
                  <a:tcPr anchor="ctr"/>
                </a:tc>
                <a:tc>
                  <a:txBody>
                    <a:bodyPr/>
                    <a:lstStyle/>
                    <a:p>
                      <a:pPr algn="ctr"/>
                      <a:r>
                        <a:rPr lang="en-PH" sz="2000" dirty="0"/>
                        <a:t>Requires large common support </a:t>
                      </a:r>
                    </a:p>
                    <a:p>
                      <a:pPr algn="ctr"/>
                      <a:r>
                        <a:rPr lang="en-PH" sz="2000" dirty="0"/>
                        <a:t>(i.e. large set of non-participant data)</a:t>
                      </a:r>
                    </a:p>
                  </a:txBody>
                  <a:tcPr anchor="ctr"/>
                </a:tc>
                <a:extLst>
                  <a:ext uri="{0D108BD9-81ED-4DB2-BD59-A6C34878D82A}">
                    <a16:rowId xmlns:a16="http://schemas.microsoft.com/office/drawing/2014/main" val="594729068"/>
                  </a:ext>
                </a:extLst>
              </a:tr>
            </a:tbl>
          </a:graphicData>
        </a:graphic>
      </p:graphicFrame>
    </p:spTree>
    <p:extLst>
      <p:ext uri="{BB962C8B-B14F-4D97-AF65-F5344CB8AC3E}">
        <p14:creationId xmlns:p14="http://schemas.microsoft.com/office/powerpoint/2010/main" val="692755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908E-A14A-4DB7-9BE2-7E69368298F6}"/>
              </a:ext>
            </a:extLst>
          </p:cNvPr>
          <p:cNvSpPr>
            <a:spLocks noGrp="1"/>
          </p:cNvSpPr>
          <p:nvPr>
            <p:ph type="title"/>
          </p:nvPr>
        </p:nvSpPr>
        <p:spPr/>
        <p:txBody>
          <a:bodyPr/>
          <a:lstStyle/>
          <a:p>
            <a:r>
              <a:rPr lang="en-PH" dirty="0"/>
              <a:t>PSM Extensions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903455-1014-4DD2-AC6F-D0CCCED0B905}"/>
                  </a:ext>
                </a:extLst>
              </p:cNvPr>
              <p:cNvSpPr>
                <a:spLocks noGrp="1"/>
              </p:cNvSpPr>
              <p:nvPr>
                <p:ph idx="1"/>
              </p:nvPr>
            </p:nvSpPr>
            <p:spPr/>
            <p:txBody>
              <a:bodyPr>
                <a:normAutofit lnSpcReduction="10000"/>
              </a:bodyPr>
              <a:lstStyle/>
              <a:p>
                <a:pPr>
                  <a:spcAft>
                    <a:spcPts val="600"/>
                  </a:spcAft>
                </a:pPr>
                <a:r>
                  <a:rPr lang="en-PH" dirty="0"/>
                  <a:t>PSM may be combined with other impact evaluation methods</a:t>
                </a:r>
              </a:p>
              <a:p>
                <a:pPr lvl="1">
                  <a:spcAft>
                    <a:spcPts val="600"/>
                  </a:spcAft>
                </a:pPr>
                <a:r>
                  <a:rPr lang="en-PH" dirty="0"/>
                  <a:t>PSM-</a:t>
                </a:r>
                <a:r>
                  <a:rPr lang="en-PH" dirty="0" err="1"/>
                  <a:t>DiD</a:t>
                </a:r>
                <a:r>
                  <a:rPr lang="en-PH" dirty="0"/>
                  <a:t> : </a:t>
                </a:r>
                <a:r>
                  <a:rPr lang="en-PH" dirty="0" err="1"/>
                  <a:t>DiD</a:t>
                </a:r>
                <a:r>
                  <a:rPr lang="en-PH" dirty="0"/>
                  <a:t> will remove the effects of time-invariant heterogeneity (including </a:t>
                </a:r>
                <a:r>
                  <a:rPr lang="en-PH" dirty="0" err="1"/>
                  <a:t>unobservables</a:t>
                </a:r>
                <a:r>
                  <a:rPr lang="en-PH" dirty="0"/>
                  <a:t>). Matching will then help balance covariates based on observable characteristics</a:t>
                </a:r>
              </a:p>
              <a:p>
                <a:pPr lvl="1">
                  <a:spcAft>
                    <a:spcPts val="600"/>
                  </a:spcAft>
                </a:pPr>
                <a:r>
                  <a:rPr lang="en-PH" dirty="0"/>
                  <a:t>PSM-Synthetic Control : Predicted propensity scores are included in the list of variables to craft the synthetic control</a:t>
                </a:r>
              </a:p>
              <a:p>
                <a:pPr lvl="1">
                  <a:spcAft>
                    <a:spcPts val="600"/>
                  </a:spcAft>
                </a:pPr>
                <a:r>
                  <a:rPr lang="en-PH" dirty="0"/>
                  <a:t>PSM-Regression: PSM impact may be estimated in a regression framework with corresponding weights (</a:t>
                </a:r>
                <a14:m>
                  <m:oMath xmlns:m="http://schemas.openxmlformats.org/officeDocument/2006/math">
                    <m:r>
                      <a:rPr lang="en-PH" i="1" dirty="0" smtClean="0">
                        <a:latin typeface="Cambria Math" panose="02040503050406030204" pitchFamily="18" charset="0"/>
                      </a:rPr>
                      <m:t>𝑇</m:t>
                    </m:r>
                  </m:oMath>
                </a14:m>
                <a:r>
                  <a:rPr lang="en-PH" dirty="0"/>
                  <a:t> is an indicator variable; other control variables may be specified). This is also called a robust specification:</a:t>
                </a:r>
              </a:p>
              <a:p>
                <a:pPr lvl="1">
                  <a:spcAft>
                    <a:spcPts val="600"/>
                  </a:spcAft>
                </a:pPr>
                <a:endParaRPr lang="en-PH" dirty="0"/>
              </a:p>
              <a:p>
                <a:pPr marL="457200" lvl="1" indent="0">
                  <a:spcAft>
                    <a:spcPts val="600"/>
                  </a:spcAft>
                  <a:buNone/>
                </a:pPr>
                <a14:m>
                  <m:oMathPara xmlns:m="http://schemas.openxmlformats.org/officeDocument/2006/math">
                    <m:oMathParaPr>
                      <m:jc m:val="centerGroup"/>
                    </m:oMathParaPr>
                    <m:oMath xmlns:m="http://schemas.openxmlformats.org/officeDocument/2006/math">
                      <m:sSub>
                        <m:sSubPr>
                          <m:ctrlPr>
                            <a:rPr lang="en-PH" b="0" i="1" smtClean="0">
                              <a:latin typeface="Cambria Math" panose="02040503050406030204" pitchFamily="18" charset="0"/>
                            </a:rPr>
                          </m:ctrlPr>
                        </m:sSubPr>
                        <m:e>
                          <m:r>
                            <a:rPr lang="en-PH" b="0" i="1" smtClean="0">
                              <a:latin typeface="Cambria Math" panose="02040503050406030204" pitchFamily="18" charset="0"/>
                            </a:rPr>
                            <m:t>𝑌</m:t>
                          </m:r>
                        </m:e>
                        <m:sub>
                          <m:r>
                            <a:rPr lang="en-PH" b="0" i="1" smtClean="0">
                              <a:latin typeface="Cambria Math" panose="02040503050406030204" pitchFamily="18" charset="0"/>
                            </a:rPr>
                            <m:t>𝑖𝑡</m:t>
                          </m:r>
                        </m:sub>
                      </m:sSub>
                      <m:r>
                        <a:rPr lang="en-PH" b="0" i="1" smtClean="0">
                          <a:latin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𝛼</m:t>
                      </m:r>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𝛽</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𝑇</m:t>
                          </m:r>
                        </m:e>
                        <m:sub>
                          <m:r>
                            <a:rPr lang="en-PH" b="0" i="1" smtClean="0">
                              <a:latin typeface="Cambria Math" panose="02040503050406030204" pitchFamily="18" charset="0"/>
                              <a:ea typeface="Cambria Math" panose="02040503050406030204" pitchFamily="18" charset="0"/>
                            </a:rPr>
                            <m:t>𝑖𝑡</m:t>
                          </m:r>
                        </m:sub>
                      </m:sSub>
                      <m:r>
                        <a:rPr lang="en-PH" b="0" i="1"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𝛾</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𝑋</m:t>
                          </m:r>
                        </m:e>
                        <m:sub>
                          <m:r>
                            <a:rPr lang="en-PH" b="0" i="1" smtClean="0">
                              <a:latin typeface="Cambria Math" panose="02040503050406030204" pitchFamily="18" charset="0"/>
                              <a:ea typeface="Cambria Math" panose="02040503050406030204" pitchFamily="18" charset="0"/>
                            </a:rPr>
                            <m:t>𝑖𝑡</m:t>
                          </m:r>
                        </m:sub>
                      </m:sSub>
                      <m:r>
                        <a:rPr lang="en-PH" b="0" i="1" smtClean="0">
                          <a:latin typeface="Cambria Math" panose="02040503050406030204" pitchFamily="18" charset="0"/>
                          <a:ea typeface="Cambria Math" panose="02040503050406030204" pitchFamily="18" charset="0"/>
                        </a:rPr>
                        <m:t>+</m:t>
                      </m:r>
                      <m:sSub>
                        <m:sSubPr>
                          <m:ctrlPr>
                            <a:rPr lang="en-PH" b="0" i="1" smtClean="0">
                              <a:latin typeface="Cambria Math" panose="02040503050406030204" pitchFamily="18" charset="0"/>
                              <a:ea typeface="Cambria Math" panose="02040503050406030204" pitchFamily="18" charset="0"/>
                            </a:rPr>
                          </m:ctrlPr>
                        </m:sSubPr>
                        <m:e>
                          <m:r>
                            <a:rPr lang="en-PH" b="0" i="1" smtClean="0">
                              <a:latin typeface="Cambria Math" panose="02040503050406030204" pitchFamily="18" charset="0"/>
                              <a:ea typeface="Cambria Math" panose="02040503050406030204" pitchFamily="18" charset="0"/>
                            </a:rPr>
                            <m:t>𝜀</m:t>
                          </m:r>
                        </m:e>
                        <m:sub>
                          <m:r>
                            <a:rPr lang="en-PH" b="0" i="1" smtClean="0">
                              <a:latin typeface="Cambria Math" panose="02040503050406030204" pitchFamily="18" charset="0"/>
                              <a:ea typeface="Cambria Math" panose="02040503050406030204" pitchFamily="18" charset="0"/>
                            </a:rPr>
                            <m:t>𝑖𝑡</m:t>
                          </m:r>
                        </m:sub>
                      </m:sSub>
                    </m:oMath>
                  </m:oMathPara>
                </a14:m>
                <a:endParaRPr lang="en-PH" dirty="0"/>
              </a:p>
            </p:txBody>
          </p:sp>
        </mc:Choice>
        <mc:Fallback xmlns="">
          <p:sp>
            <p:nvSpPr>
              <p:cNvPr id="3" name="Content Placeholder 2">
                <a:extLst>
                  <a:ext uri="{FF2B5EF4-FFF2-40B4-BE49-F238E27FC236}">
                    <a16:creationId xmlns:a16="http://schemas.microsoft.com/office/drawing/2014/main" id="{8D903455-1014-4DD2-AC6F-D0CCCED0B905}"/>
                  </a:ext>
                </a:extLst>
              </p:cNvPr>
              <p:cNvSpPr>
                <a:spLocks noGrp="1" noRot="1" noChangeAspect="1" noMove="1" noResize="1" noEditPoints="1" noAdjustHandles="1" noChangeArrowheads="1" noChangeShapeType="1" noTextEdit="1"/>
              </p:cNvSpPr>
              <p:nvPr>
                <p:ph idx="1"/>
              </p:nvPr>
            </p:nvSpPr>
            <p:spPr>
              <a:blipFill>
                <a:blip r:embed="rId2"/>
                <a:stretch>
                  <a:fillRect l="-1043" t="-3081" r="-812"/>
                </a:stretch>
              </a:blipFill>
            </p:spPr>
            <p:txBody>
              <a:bodyPr/>
              <a:lstStyle/>
              <a:p>
                <a:r>
                  <a:rPr lang="en-PH">
                    <a:noFill/>
                  </a:rPr>
                  <a:t> </a:t>
                </a:r>
              </a:p>
            </p:txBody>
          </p:sp>
        </mc:Fallback>
      </mc:AlternateContent>
    </p:spTree>
    <p:extLst>
      <p:ext uri="{BB962C8B-B14F-4D97-AF65-F5344CB8AC3E}">
        <p14:creationId xmlns:p14="http://schemas.microsoft.com/office/powerpoint/2010/main" val="2165945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3C3562-76DD-4AAA-B59E-3347D73CCC54}"/>
              </a:ext>
            </a:extLst>
          </p:cNvPr>
          <p:cNvSpPr>
            <a:spLocks noGrp="1"/>
          </p:cNvSpPr>
          <p:nvPr>
            <p:ph type="title"/>
          </p:nvPr>
        </p:nvSpPr>
        <p:spPr/>
        <p:txBody>
          <a:bodyPr/>
          <a:lstStyle/>
          <a:p>
            <a:r>
              <a:rPr lang="en-PH" dirty="0"/>
              <a:t>Case Study: </a:t>
            </a:r>
            <a:r>
              <a:rPr lang="en-PH" i="1" dirty="0"/>
              <a:t>Water, sanitation, and hygiene for child health </a:t>
            </a:r>
            <a:endParaRPr lang="en-PH" dirty="0"/>
          </a:p>
        </p:txBody>
      </p:sp>
      <p:sp>
        <p:nvSpPr>
          <p:cNvPr id="5" name="Text Placeholder 4">
            <a:extLst>
              <a:ext uri="{FF2B5EF4-FFF2-40B4-BE49-F238E27FC236}">
                <a16:creationId xmlns:a16="http://schemas.microsoft.com/office/drawing/2014/main" id="{6ECAA63F-C287-4562-AEE9-1A38D8579F3A}"/>
              </a:ext>
            </a:extLst>
          </p:cNvPr>
          <p:cNvSpPr>
            <a:spLocks noGrp="1"/>
          </p:cNvSpPr>
          <p:nvPr>
            <p:ph type="body" idx="1"/>
          </p:nvPr>
        </p:nvSpPr>
        <p:spPr/>
        <p:txBody>
          <a:bodyPr/>
          <a:lstStyle/>
          <a:p>
            <a:r>
              <a:rPr lang="en-PH" dirty="0" err="1"/>
              <a:t>Capuno</a:t>
            </a:r>
            <a:r>
              <a:rPr lang="en-PH" dirty="0"/>
              <a:t>, Tan, and Javier (2016)</a:t>
            </a:r>
          </a:p>
        </p:txBody>
      </p:sp>
    </p:spTree>
    <p:extLst>
      <p:ext uri="{BB962C8B-B14F-4D97-AF65-F5344CB8AC3E}">
        <p14:creationId xmlns:p14="http://schemas.microsoft.com/office/powerpoint/2010/main" val="4181444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2F66ED-D193-4BA2-9867-7AD6F160E67A}"/>
              </a:ext>
            </a:extLst>
          </p:cNvPr>
          <p:cNvSpPr>
            <a:spLocks noGrp="1"/>
          </p:cNvSpPr>
          <p:nvPr>
            <p:ph type="title"/>
          </p:nvPr>
        </p:nvSpPr>
        <p:spPr/>
        <p:txBody>
          <a:bodyPr/>
          <a:lstStyle/>
          <a:p>
            <a:r>
              <a:rPr lang="en-PH" dirty="0"/>
              <a:t>Motivation of the Study</a:t>
            </a:r>
          </a:p>
        </p:txBody>
      </p:sp>
      <p:sp>
        <p:nvSpPr>
          <p:cNvPr id="5" name="Content Placeholder 4">
            <a:extLst>
              <a:ext uri="{FF2B5EF4-FFF2-40B4-BE49-F238E27FC236}">
                <a16:creationId xmlns:a16="http://schemas.microsoft.com/office/drawing/2014/main" id="{AD50BC32-A40F-4CAF-80C1-6A1ED5F342C8}"/>
              </a:ext>
            </a:extLst>
          </p:cNvPr>
          <p:cNvSpPr>
            <a:spLocks noGrp="1"/>
          </p:cNvSpPr>
          <p:nvPr>
            <p:ph idx="1"/>
          </p:nvPr>
        </p:nvSpPr>
        <p:spPr>
          <a:xfrm>
            <a:off x="838200" y="1825625"/>
            <a:ext cx="10515600" cy="4667250"/>
          </a:xfrm>
        </p:spPr>
        <p:txBody>
          <a:bodyPr>
            <a:normAutofit lnSpcReduction="10000"/>
          </a:bodyPr>
          <a:lstStyle/>
          <a:p>
            <a:pPr>
              <a:spcAft>
                <a:spcPts val="600"/>
              </a:spcAft>
            </a:pPr>
            <a:r>
              <a:rPr lang="en-PH" dirty="0"/>
              <a:t>According to the WHO, diarrheal disease accounts for about 760,000 deaths in children under five, making it the second leading cause of child mortality</a:t>
            </a:r>
          </a:p>
          <a:p>
            <a:pPr>
              <a:spcAft>
                <a:spcPts val="600"/>
              </a:spcAft>
            </a:pPr>
            <a:r>
              <a:rPr lang="en-PH" dirty="0"/>
              <a:t>Locally, diarrheal diseases are among the top ten causes of infant mortality each year during the period 1995 to 2010</a:t>
            </a:r>
          </a:p>
          <a:p>
            <a:pPr>
              <a:spcAft>
                <a:spcPts val="600"/>
              </a:spcAft>
            </a:pPr>
            <a:r>
              <a:rPr lang="en-PH" dirty="0"/>
              <a:t>Water, sanitation, and hygiene interventions (i.e. increasing access to safe drinking water and sanitation facilities) break the fecal-oral transmission of bacteria, averting some of these deaths</a:t>
            </a:r>
          </a:p>
          <a:p>
            <a:pPr>
              <a:spcAft>
                <a:spcPts val="600"/>
              </a:spcAft>
            </a:pPr>
            <a:r>
              <a:rPr lang="en-PH" dirty="0"/>
              <a:t>The paper investigates whether the government’s efforts to sustain household access to safe water and sanitation facilities has translated to improved child health outcomes</a:t>
            </a:r>
          </a:p>
          <a:p>
            <a:pPr>
              <a:spcAft>
                <a:spcPts val="600"/>
              </a:spcAft>
            </a:pPr>
            <a:endParaRPr lang="en-PH" dirty="0"/>
          </a:p>
          <a:p>
            <a:pPr>
              <a:spcAft>
                <a:spcPts val="600"/>
              </a:spcAft>
            </a:pPr>
            <a:endParaRPr lang="en-PH" dirty="0"/>
          </a:p>
        </p:txBody>
      </p:sp>
    </p:spTree>
    <p:extLst>
      <p:ext uri="{BB962C8B-B14F-4D97-AF65-F5344CB8AC3E}">
        <p14:creationId xmlns:p14="http://schemas.microsoft.com/office/powerpoint/2010/main" val="114017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ropensity Score Matching">
            <a:extLst>
              <a:ext uri="{FF2B5EF4-FFF2-40B4-BE49-F238E27FC236}">
                <a16:creationId xmlns:a16="http://schemas.microsoft.com/office/drawing/2014/main" id="{49CA4561-4A0E-8EC1-5164-55A034A50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019" y="0"/>
            <a:ext cx="7354305" cy="4771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359340-3928-2CFC-7451-7513E721E82E}"/>
              </a:ext>
            </a:extLst>
          </p:cNvPr>
          <p:cNvSpPr txBox="1"/>
          <p:nvPr/>
        </p:nvSpPr>
        <p:spPr>
          <a:xfrm>
            <a:off x="545331" y="4673600"/>
            <a:ext cx="10393680" cy="2416046"/>
          </a:xfrm>
          <a:prstGeom prst="rect">
            <a:avLst/>
          </a:prstGeom>
          <a:noFill/>
        </p:spPr>
        <p:txBody>
          <a:bodyPr wrap="square" rtlCol="0">
            <a:spAutoFit/>
          </a:bodyPr>
          <a:lstStyle/>
          <a:p>
            <a:pPr>
              <a:spcAft>
                <a:spcPts val="600"/>
              </a:spcAft>
            </a:pPr>
            <a:r>
              <a:rPr lang="en-US" dirty="0"/>
              <a:t>In Propensity Score Matching:</a:t>
            </a:r>
          </a:p>
          <a:p>
            <a:pPr marL="285750" indent="-285750">
              <a:spcAft>
                <a:spcPts val="600"/>
              </a:spcAft>
              <a:buFont typeface="Arial" panose="020B0604020202020204" pitchFamily="34" charset="0"/>
              <a:buChar char="•"/>
            </a:pPr>
            <a:r>
              <a:rPr lang="en-US" dirty="0"/>
              <a:t>We predict the probability of program participation (i.e. </a:t>
            </a:r>
            <a:r>
              <a:rPr lang="en-US" b="1" dirty="0"/>
              <a:t>propensity score</a:t>
            </a:r>
            <a:r>
              <a:rPr lang="en-US" dirty="0"/>
              <a:t>) for every observation using </a:t>
            </a:r>
            <a:r>
              <a:rPr lang="en-US" b="1" dirty="0"/>
              <a:t>observable characteristics</a:t>
            </a:r>
          </a:p>
          <a:p>
            <a:pPr marL="285750" indent="-285750">
              <a:spcAft>
                <a:spcPts val="600"/>
              </a:spcAft>
              <a:buFont typeface="Arial" panose="020B0604020202020204" pitchFamily="34" charset="0"/>
              <a:buChar char="•"/>
            </a:pPr>
            <a:r>
              <a:rPr lang="en-US" dirty="0"/>
              <a:t>We </a:t>
            </a:r>
            <a:r>
              <a:rPr lang="en-US" b="1" dirty="0"/>
              <a:t>match treatment (T) and control (C) units</a:t>
            </a:r>
            <a:r>
              <a:rPr lang="en-US" dirty="0"/>
              <a:t> with similar propensity scores</a:t>
            </a:r>
          </a:p>
          <a:p>
            <a:pPr marL="285750" indent="-285750">
              <a:spcAft>
                <a:spcPts val="600"/>
              </a:spcAft>
              <a:buFont typeface="Arial" panose="020B0604020202020204" pitchFamily="34" charset="0"/>
              <a:buChar char="•"/>
            </a:pPr>
            <a:r>
              <a:rPr lang="en-US" dirty="0"/>
              <a:t>We obtain the </a:t>
            </a:r>
            <a:r>
              <a:rPr lang="en-US" b="1" dirty="0"/>
              <a:t>impact estimate</a:t>
            </a:r>
            <a:r>
              <a:rPr lang="en-US" dirty="0"/>
              <a:t> by getting the </a:t>
            </a:r>
            <a:r>
              <a:rPr lang="en-US" b="1" dirty="0"/>
              <a:t>difference in outcomes for the matched T/C units</a:t>
            </a:r>
          </a:p>
          <a:p>
            <a:pPr marL="285750" indent="-285750">
              <a:spcAft>
                <a:spcPts val="600"/>
              </a:spcAft>
              <a:buFont typeface="Arial" panose="020B0604020202020204" pitchFamily="34" charset="0"/>
              <a:buChar char="•"/>
            </a:pPr>
            <a:r>
              <a:rPr lang="en-US" dirty="0"/>
              <a:t>PSM addresses the </a:t>
            </a:r>
            <a:r>
              <a:rPr lang="en-US" b="1" dirty="0"/>
              <a:t>curse of dimensionality</a:t>
            </a:r>
            <a:r>
              <a:rPr lang="en-US" dirty="0"/>
              <a:t> in exact matching of covariates </a:t>
            </a:r>
          </a:p>
          <a:p>
            <a:pPr marL="285750" indent="-285750">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566445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D75-4BB0-4078-9ABA-0995C9A958C0}"/>
              </a:ext>
            </a:extLst>
          </p:cNvPr>
          <p:cNvSpPr>
            <a:spLocks noGrp="1"/>
          </p:cNvSpPr>
          <p:nvPr>
            <p:ph type="title"/>
          </p:nvPr>
        </p:nvSpPr>
        <p:spPr/>
        <p:txBody>
          <a:bodyPr/>
          <a:lstStyle/>
          <a:p>
            <a:r>
              <a:rPr lang="en-PH" dirty="0"/>
              <a:t>Data (Think Type I and Type II Errors)</a:t>
            </a:r>
          </a:p>
        </p:txBody>
      </p:sp>
      <p:pic>
        <p:nvPicPr>
          <p:cNvPr id="4" name="Picture 3">
            <a:extLst>
              <a:ext uri="{FF2B5EF4-FFF2-40B4-BE49-F238E27FC236}">
                <a16:creationId xmlns:a16="http://schemas.microsoft.com/office/drawing/2014/main" id="{4E703DB7-444C-4D19-BFB3-B2A2E40AD923}"/>
              </a:ext>
            </a:extLst>
          </p:cNvPr>
          <p:cNvPicPr>
            <a:picLocks noChangeAspect="1"/>
          </p:cNvPicPr>
          <p:nvPr/>
        </p:nvPicPr>
        <p:blipFill>
          <a:blip r:embed="rId2"/>
          <a:stretch>
            <a:fillRect/>
          </a:stretch>
        </p:blipFill>
        <p:spPr>
          <a:xfrm>
            <a:off x="2704597" y="1549079"/>
            <a:ext cx="6782805" cy="4763036"/>
          </a:xfrm>
          <a:prstGeom prst="rect">
            <a:avLst/>
          </a:prstGeom>
        </p:spPr>
      </p:pic>
    </p:spTree>
    <p:extLst>
      <p:ext uri="{BB962C8B-B14F-4D97-AF65-F5344CB8AC3E}">
        <p14:creationId xmlns:p14="http://schemas.microsoft.com/office/powerpoint/2010/main" val="3256762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8EA4-1D96-4AAE-AB2F-F2C7C48E57D3}"/>
              </a:ext>
            </a:extLst>
          </p:cNvPr>
          <p:cNvSpPr>
            <a:spLocks noGrp="1"/>
          </p:cNvSpPr>
          <p:nvPr>
            <p:ph type="title"/>
          </p:nvPr>
        </p:nvSpPr>
        <p:spPr/>
        <p:txBody>
          <a:bodyPr/>
          <a:lstStyle/>
          <a:p>
            <a:r>
              <a:rPr lang="en-PH" dirty="0"/>
              <a:t>Methodology</a:t>
            </a:r>
          </a:p>
        </p:txBody>
      </p:sp>
      <p:sp>
        <p:nvSpPr>
          <p:cNvPr id="3" name="Content Placeholder 2">
            <a:extLst>
              <a:ext uri="{FF2B5EF4-FFF2-40B4-BE49-F238E27FC236}">
                <a16:creationId xmlns:a16="http://schemas.microsoft.com/office/drawing/2014/main" id="{89CA8654-2B98-417A-8E32-1146E953EEC9}"/>
              </a:ext>
            </a:extLst>
          </p:cNvPr>
          <p:cNvSpPr>
            <a:spLocks noGrp="1"/>
          </p:cNvSpPr>
          <p:nvPr>
            <p:ph idx="1"/>
          </p:nvPr>
        </p:nvSpPr>
        <p:spPr/>
        <p:txBody>
          <a:bodyPr>
            <a:normAutofit fontScale="92500" lnSpcReduction="10000"/>
          </a:bodyPr>
          <a:lstStyle/>
          <a:p>
            <a:pPr>
              <a:spcAft>
                <a:spcPts val="600"/>
              </a:spcAft>
            </a:pPr>
            <a:r>
              <a:rPr lang="en-PH" dirty="0"/>
              <a:t>PSM is applied to obtain the ATT/TOT </a:t>
            </a:r>
          </a:p>
          <a:p>
            <a:pPr>
              <a:spcAft>
                <a:spcPts val="600"/>
              </a:spcAft>
            </a:pPr>
            <a:r>
              <a:rPr lang="en-PH" dirty="0"/>
              <a:t>Note that the authors have two impact horizons: 1993 to 2008, and 2013</a:t>
            </a:r>
          </a:p>
          <a:p>
            <a:pPr lvl="1">
              <a:spcAft>
                <a:spcPts val="600"/>
              </a:spcAft>
            </a:pPr>
            <a:r>
              <a:rPr lang="en-PH" dirty="0"/>
              <a:t>We might be interested in the more recent effects of treatment on outcomes</a:t>
            </a:r>
          </a:p>
          <a:p>
            <a:pPr>
              <a:spcAft>
                <a:spcPts val="600"/>
              </a:spcAft>
            </a:pPr>
            <a:r>
              <a:rPr lang="en-PH" dirty="0"/>
              <a:t>Step 0: pooled household samples from nationwide surveys undertaken in 1993, 1998, 2003, 2008 and 2013 were obtained</a:t>
            </a:r>
          </a:p>
          <a:p>
            <a:pPr>
              <a:spcAft>
                <a:spcPts val="600"/>
              </a:spcAft>
            </a:pPr>
            <a:r>
              <a:rPr lang="en-PH" dirty="0"/>
              <a:t>Step 1: Treatment is taken to be access to safe drinking water, and access to sanitation facilities. A logistic regression model is used to predict </a:t>
            </a:r>
            <a:r>
              <a:rPr lang="en-PH" i="1" dirty="0"/>
              <a:t>propensity scores </a:t>
            </a:r>
            <a:r>
              <a:rPr lang="en-PH" dirty="0"/>
              <a:t>for children below 5 years old</a:t>
            </a:r>
            <a:endParaRPr lang="en-PH" i="1" dirty="0"/>
          </a:p>
          <a:p>
            <a:pPr lvl="1">
              <a:spcAft>
                <a:spcPts val="600"/>
              </a:spcAft>
            </a:pPr>
            <a:r>
              <a:rPr lang="en-PH" dirty="0"/>
              <a:t>Parental preferences</a:t>
            </a:r>
          </a:p>
          <a:p>
            <a:pPr lvl="1">
              <a:spcAft>
                <a:spcPts val="600"/>
              </a:spcAft>
            </a:pPr>
            <a:r>
              <a:rPr lang="en-PH" dirty="0"/>
              <a:t>Individual, household-level, and community-level characteristics</a:t>
            </a:r>
          </a:p>
        </p:txBody>
      </p:sp>
    </p:spTree>
    <p:extLst>
      <p:ext uri="{BB962C8B-B14F-4D97-AF65-F5344CB8AC3E}">
        <p14:creationId xmlns:p14="http://schemas.microsoft.com/office/powerpoint/2010/main" val="723036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A664-4408-4988-8CA4-0E1F831600AB}"/>
              </a:ext>
            </a:extLst>
          </p:cNvPr>
          <p:cNvSpPr>
            <a:spLocks noGrp="1"/>
          </p:cNvSpPr>
          <p:nvPr>
            <p:ph type="title"/>
          </p:nvPr>
        </p:nvSpPr>
        <p:spPr/>
        <p:txBody>
          <a:bodyPr/>
          <a:lstStyle/>
          <a:p>
            <a:r>
              <a:rPr lang="en-PH" dirty="0"/>
              <a:t> Propensity Score Model</a:t>
            </a:r>
          </a:p>
        </p:txBody>
      </p:sp>
      <p:pic>
        <p:nvPicPr>
          <p:cNvPr id="4" name="Picture 3">
            <a:extLst>
              <a:ext uri="{FF2B5EF4-FFF2-40B4-BE49-F238E27FC236}">
                <a16:creationId xmlns:a16="http://schemas.microsoft.com/office/drawing/2014/main" id="{86C05A16-832B-499A-8E80-A676EF5022D2}"/>
              </a:ext>
            </a:extLst>
          </p:cNvPr>
          <p:cNvPicPr>
            <a:picLocks noChangeAspect="1"/>
          </p:cNvPicPr>
          <p:nvPr/>
        </p:nvPicPr>
        <p:blipFill>
          <a:blip r:embed="rId2"/>
          <a:stretch>
            <a:fillRect/>
          </a:stretch>
        </p:blipFill>
        <p:spPr>
          <a:xfrm>
            <a:off x="1220729" y="1803950"/>
            <a:ext cx="4097891" cy="4232248"/>
          </a:xfrm>
          <a:prstGeom prst="rect">
            <a:avLst/>
          </a:prstGeom>
        </p:spPr>
      </p:pic>
      <p:pic>
        <p:nvPicPr>
          <p:cNvPr id="5" name="Picture 4">
            <a:extLst>
              <a:ext uri="{FF2B5EF4-FFF2-40B4-BE49-F238E27FC236}">
                <a16:creationId xmlns:a16="http://schemas.microsoft.com/office/drawing/2014/main" id="{FCF53059-6DB1-4BDE-9668-A81783632914}"/>
              </a:ext>
            </a:extLst>
          </p:cNvPr>
          <p:cNvPicPr>
            <a:picLocks noChangeAspect="1"/>
          </p:cNvPicPr>
          <p:nvPr/>
        </p:nvPicPr>
        <p:blipFill>
          <a:blip r:embed="rId3"/>
          <a:stretch>
            <a:fillRect/>
          </a:stretch>
        </p:blipFill>
        <p:spPr>
          <a:xfrm>
            <a:off x="6684451" y="1828143"/>
            <a:ext cx="3868898" cy="4208055"/>
          </a:xfrm>
          <a:prstGeom prst="rect">
            <a:avLst/>
          </a:prstGeom>
        </p:spPr>
      </p:pic>
      <p:sp>
        <p:nvSpPr>
          <p:cNvPr id="6" name="TextBox 5">
            <a:extLst>
              <a:ext uri="{FF2B5EF4-FFF2-40B4-BE49-F238E27FC236}">
                <a16:creationId xmlns:a16="http://schemas.microsoft.com/office/drawing/2014/main" id="{3DBD06E8-34A1-4F79-B5E4-DC782A0F3DF8}"/>
              </a:ext>
            </a:extLst>
          </p:cNvPr>
          <p:cNvSpPr txBox="1"/>
          <p:nvPr/>
        </p:nvSpPr>
        <p:spPr>
          <a:xfrm>
            <a:off x="1471170" y="6123543"/>
            <a:ext cx="4218314" cy="369332"/>
          </a:xfrm>
          <a:prstGeom prst="rect">
            <a:avLst/>
          </a:prstGeom>
          <a:noFill/>
        </p:spPr>
        <p:txBody>
          <a:bodyPr wrap="square" rtlCol="0">
            <a:spAutoFit/>
          </a:bodyPr>
          <a:lstStyle/>
          <a:p>
            <a:r>
              <a:rPr lang="en-PH" dirty="0"/>
              <a:t>Access to Safe Water Sources</a:t>
            </a:r>
          </a:p>
        </p:txBody>
      </p:sp>
      <p:sp>
        <p:nvSpPr>
          <p:cNvPr id="7" name="TextBox 6">
            <a:extLst>
              <a:ext uri="{FF2B5EF4-FFF2-40B4-BE49-F238E27FC236}">
                <a16:creationId xmlns:a16="http://schemas.microsoft.com/office/drawing/2014/main" id="{B800F585-7BF1-441B-9D75-47357F241689}"/>
              </a:ext>
            </a:extLst>
          </p:cNvPr>
          <p:cNvSpPr txBox="1"/>
          <p:nvPr/>
        </p:nvSpPr>
        <p:spPr>
          <a:xfrm>
            <a:off x="6928559" y="6118062"/>
            <a:ext cx="4218314" cy="369332"/>
          </a:xfrm>
          <a:prstGeom prst="rect">
            <a:avLst/>
          </a:prstGeom>
          <a:noFill/>
        </p:spPr>
        <p:txBody>
          <a:bodyPr wrap="square" rtlCol="0">
            <a:spAutoFit/>
          </a:bodyPr>
          <a:lstStyle/>
          <a:p>
            <a:r>
              <a:rPr lang="en-PH" dirty="0"/>
              <a:t>Access to Sanitation Facilities</a:t>
            </a:r>
          </a:p>
        </p:txBody>
      </p:sp>
    </p:spTree>
    <p:extLst>
      <p:ext uri="{BB962C8B-B14F-4D97-AF65-F5344CB8AC3E}">
        <p14:creationId xmlns:p14="http://schemas.microsoft.com/office/powerpoint/2010/main" val="1531142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FBFF96-1385-4862-AE73-D3AFFA35CC16}"/>
              </a:ext>
            </a:extLst>
          </p:cNvPr>
          <p:cNvPicPr>
            <a:picLocks noChangeAspect="1"/>
          </p:cNvPicPr>
          <p:nvPr/>
        </p:nvPicPr>
        <p:blipFill>
          <a:blip r:embed="rId2"/>
          <a:stretch>
            <a:fillRect/>
          </a:stretch>
        </p:blipFill>
        <p:spPr>
          <a:xfrm>
            <a:off x="899806" y="2110494"/>
            <a:ext cx="4451022" cy="3823902"/>
          </a:xfrm>
          <a:prstGeom prst="rect">
            <a:avLst/>
          </a:prstGeom>
        </p:spPr>
      </p:pic>
      <p:pic>
        <p:nvPicPr>
          <p:cNvPr id="5" name="Picture 4">
            <a:extLst>
              <a:ext uri="{FF2B5EF4-FFF2-40B4-BE49-F238E27FC236}">
                <a16:creationId xmlns:a16="http://schemas.microsoft.com/office/drawing/2014/main" id="{047577BB-0ABF-4E62-A687-39F5BBCEBA24}"/>
              </a:ext>
            </a:extLst>
          </p:cNvPr>
          <p:cNvPicPr>
            <a:picLocks noChangeAspect="1"/>
          </p:cNvPicPr>
          <p:nvPr/>
        </p:nvPicPr>
        <p:blipFill>
          <a:blip r:embed="rId3"/>
          <a:stretch>
            <a:fillRect/>
          </a:stretch>
        </p:blipFill>
        <p:spPr>
          <a:xfrm>
            <a:off x="6936648" y="2111196"/>
            <a:ext cx="3872215" cy="3823200"/>
          </a:xfrm>
          <a:prstGeom prst="rect">
            <a:avLst/>
          </a:prstGeom>
        </p:spPr>
      </p:pic>
      <p:sp>
        <p:nvSpPr>
          <p:cNvPr id="2" name="Title 1">
            <a:extLst>
              <a:ext uri="{FF2B5EF4-FFF2-40B4-BE49-F238E27FC236}">
                <a16:creationId xmlns:a16="http://schemas.microsoft.com/office/drawing/2014/main" id="{061F8EA4-1D96-4AAE-AB2F-F2C7C48E57D3}"/>
              </a:ext>
            </a:extLst>
          </p:cNvPr>
          <p:cNvSpPr>
            <a:spLocks noGrp="1"/>
          </p:cNvSpPr>
          <p:nvPr>
            <p:ph type="title"/>
          </p:nvPr>
        </p:nvSpPr>
        <p:spPr/>
        <p:txBody>
          <a:bodyPr/>
          <a:lstStyle/>
          <a:p>
            <a:r>
              <a:rPr lang="en-PH" dirty="0"/>
              <a:t>Methodology</a:t>
            </a:r>
          </a:p>
        </p:txBody>
      </p:sp>
      <p:sp>
        <p:nvSpPr>
          <p:cNvPr id="3" name="Content Placeholder 2">
            <a:extLst>
              <a:ext uri="{FF2B5EF4-FFF2-40B4-BE49-F238E27FC236}">
                <a16:creationId xmlns:a16="http://schemas.microsoft.com/office/drawing/2014/main" id="{89CA8654-2B98-417A-8E32-1146E953EEC9}"/>
              </a:ext>
            </a:extLst>
          </p:cNvPr>
          <p:cNvSpPr>
            <a:spLocks noGrp="1"/>
          </p:cNvSpPr>
          <p:nvPr>
            <p:ph idx="1"/>
          </p:nvPr>
        </p:nvSpPr>
        <p:spPr/>
        <p:txBody>
          <a:bodyPr/>
          <a:lstStyle/>
          <a:p>
            <a:r>
              <a:rPr lang="en-PH" dirty="0"/>
              <a:t>Step 2: Region of Common Support and Balancing Tests are Checked</a:t>
            </a:r>
          </a:p>
          <a:p>
            <a:endParaRPr lang="en-PH" dirty="0"/>
          </a:p>
        </p:txBody>
      </p:sp>
      <p:sp>
        <p:nvSpPr>
          <p:cNvPr id="6" name="TextBox 5">
            <a:extLst>
              <a:ext uri="{FF2B5EF4-FFF2-40B4-BE49-F238E27FC236}">
                <a16:creationId xmlns:a16="http://schemas.microsoft.com/office/drawing/2014/main" id="{7C8D37D7-893B-466E-9D1D-289FDD814A1A}"/>
              </a:ext>
            </a:extLst>
          </p:cNvPr>
          <p:cNvSpPr txBox="1"/>
          <p:nvPr/>
        </p:nvSpPr>
        <p:spPr>
          <a:xfrm>
            <a:off x="2024843" y="5934396"/>
            <a:ext cx="4218314" cy="369332"/>
          </a:xfrm>
          <a:prstGeom prst="rect">
            <a:avLst/>
          </a:prstGeom>
          <a:noFill/>
        </p:spPr>
        <p:txBody>
          <a:bodyPr wrap="square" rtlCol="0">
            <a:spAutoFit/>
          </a:bodyPr>
          <a:lstStyle/>
          <a:p>
            <a:r>
              <a:rPr lang="en-PH" dirty="0"/>
              <a:t>Access to Safe Water Sources</a:t>
            </a:r>
          </a:p>
        </p:txBody>
      </p:sp>
      <p:sp>
        <p:nvSpPr>
          <p:cNvPr id="7" name="TextBox 6">
            <a:extLst>
              <a:ext uri="{FF2B5EF4-FFF2-40B4-BE49-F238E27FC236}">
                <a16:creationId xmlns:a16="http://schemas.microsoft.com/office/drawing/2014/main" id="{4B210351-4247-4C8A-A477-CB39C0077AE5}"/>
              </a:ext>
            </a:extLst>
          </p:cNvPr>
          <p:cNvSpPr txBox="1"/>
          <p:nvPr/>
        </p:nvSpPr>
        <p:spPr>
          <a:xfrm>
            <a:off x="7482232" y="5928915"/>
            <a:ext cx="4218314" cy="369332"/>
          </a:xfrm>
          <a:prstGeom prst="rect">
            <a:avLst/>
          </a:prstGeom>
          <a:noFill/>
        </p:spPr>
        <p:txBody>
          <a:bodyPr wrap="square" rtlCol="0">
            <a:spAutoFit/>
          </a:bodyPr>
          <a:lstStyle/>
          <a:p>
            <a:r>
              <a:rPr lang="en-PH" dirty="0"/>
              <a:t>Access to Sanitation Facilities</a:t>
            </a:r>
          </a:p>
        </p:txBody>
      </p:sp>
    </p:spTree>
    <p:extLst>
      <p:ext uri="{BB962C8B-B14F-4D97-AF65-F5344CB8AC3E}">
        <p14:creationId xmlns:p14="http://schemas.microsoft.com/office/powerpoint/2010/main" val="2813413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C3D5-6CBA-40E6-BB9D-0CC722C97647}"/>
              </a:ext>
            </a:extLst>
          </p:cNvPr>
          <p:cNvSpPr>
            <a:spLocks noGrp="1"/>
          </p:cNvSpPr>
          <p:nvPr>
            <p:ph type="title"/>
          </p:nvPr>
        </p:nvSpPr>
        <p:spPr/>
        <p:txBody>
          <a:bodyPr/>
          <a:lstStyle/>
          <a:p>
            <a:r>
              <a:rPr lang="en-PH" dirty="0"/>
              <a:t>Predictors of Program Participation</a:t>
            </a:r>
          </a:p>
        </p:txBody>
      </p:sp>
      <p:pic>
        <p:nvPicPr>
          <p:cNvPr id="8" name="Picture 7">
            <a:extLst>
              <a:ext uri="{FF2B5EF4-FFF2-40B4-BE49-F238E27FC236}">
                <a16:creationId xmlns:a16="http://schemas.microsoft.com/office/drawing/2014/main" id="{9168F270-CF1B-487B-9975-503E778CEFA3}"/>
              </a:ext>
            </a:extLst>
          </p:cNvPr>
          <p:cNvPicPr>
            <a:picLocks noChangeAspect="1"/>
          </p:cNvPicPr>
          <p:nvPr/>
        </p:nvPicPr>
        <p:blipFill>
          <a:blip r:embed="rId2"/>
          <a:stretch>
            <a:fillRect/>
          </a:stretch>
        </p:blipFill>
        <p:spPr>
          <a:xfrm>
            <a:off x="2757487" y="1546414"/>
            <a:ext cx="6677025" cy="4067175"/>
          </a:xfrm>
          <a:prstGeom prst="rect">
            <a:avLst/>
          </a:prstGeom>
        </p:spPr>
      </p:pic>
    </p:spTree>
    <p:extLst>
      <p:ext uri="{BB962C8B-B14F-4D97-AF65-F5344CB8AC3E}">
        <p14:creationId xmlns:p14="http://schemas.microsoft.com/office/powerpoint/2010/main" val="240462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C3D5-6CBA-40E6-BB9D-0CC722C97647}"/>
              </a:ext>
            </a:extLst>
          </p:cNvPr>
          <p:cNvSpPr>
            <a:spLocks noGrp="1"/>
          </p:cNvSpPr>
          <p:nvPr>
            <p:ph type="title"/>
          </p:nvPr>
        </p:nvSpPr>
        <p:spPr/>
        <p:txBody>
          <a:bodyPr/>
          <a:lstStyle/>
          <a:p>
            <a:r>
              <a:rPr lang="en-PH" dirty="0"/>
              <a:t>Predictors of Program Participation</a:t>
            </a:r>
          </a:p>
        </p:txBody>
      </p:sp>
      <p:pic>
        <p:nvPicPr>
          <p:cNvPr id="3" name="Picture 2">
            <a:extLst>
              <a:ext uri="{FF2B5EF4-FFF2-40B4-BE49-F238E27FC236}">
                <a16:creationId xmlns:a16="http://schemas.microsoft.com/office/drawing/2014/main" id="{5C017B1B-2F00-4B1D-BC03-DFF802CF7E6B}"/>
              </a:ext>
            </a:extLst>
          </p:cNvPr>
          <p:cNvPicPr>
            <a:picLocks noChangeAspect="1"/>
          </p:cNvPicPr>
          <p:nvPr/>
        </p:nvPicPr>
        <p:blipFill>
          <a:blip r:embed="rId2"/>
          <a:stretch>
            <a:fillRect/>
          </a:stretch>
        </p:blipFill>
        <p:spPr>
          <a:xfrm>
            <a:off x="2947987" y="1518014"/>
            <a:ext cx="6296025" cy="4543425"/>
          </a:xfrm>
          <a:prstGeom prst="rect">
            <a:avLst/>
          </a:prstGeom>
        </p:spPr>
      </p:pic>
    </p:spTree>
    <p:extLst>
      <p:ext uri="{BB962C8B-B14F-4D97-AF65-F5344CB8AC3E}">
        <p14:creationId xmlns:p14="http://schemas.microsoft.com/office/powerpoint/2010/main" val="3104826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642C-7914-482F-87E3-BF74EB5F0C34}"/>
              </a:ext>
            </a:extLst>
          </p:cNvPr>
          <p:cNvSpPr>
            <a:spLocks noGrp="1"/>
          </p:cNvSpPr>
          <p:nvPr>
            <p:ph type="title"/>
          </p:nvPr>
        </p:nvSpPr>
        <p:spPr/>
        <p:txBody>
          <a:bodyPr/>
          <a:lstStyle/>
          <a:p>
            <a:r>
              <a:rPr lang="en-PH" dirty="0"/>
              <a:t>Methodology</a:t>
            </a:r>
          </a:p>
        </p:txBody>
      </p:sp>
      <p:sp>
        <p:nvSpPr>
          <p:cNvPr id="3" name="Content Placeholder 2">
            <a:extLst>
              <a:ext uri="{FF2B5EF4-FFF2-40B4-BE49-F238E27FC236}">
                <a16:creationId xmlns:a16="http://schemas.microsoft.com/office/drawing/2014/main" id="{7BB29BFD-9572-4FFB-BAAA-88EFFA921C57}"/>
              </a:ext>
            </a:extLst>
          </p:cNvPr>
          <p:cNvSpPr>
            <a:spLocks noGrp="1"/>
          </p:cNvSpPr>
          <p:nvPr>
            <p:ph idx="1"/>
          </p:nvPr>
        </p:nvSpPr>
        <p:spPr/>
        <p:txBody>
          <a:bodyPr/>
          <a:lstStyle/>
          <a:p>
            <a:pPr>
              <a:spcAft>
                <a:spcPts val="600"/>
              </a:spcAft>
            </a:pPr>
            <a:r>
              <a:rPr lang="en-PH" dirty="0"/>
              <a:t>Step 3: Match Participants to Nonparticipants (and Check Balance post-Matching)</a:t>
            </a:r>
          </a:p>
          <a:p>
            <a:endParaRPr lang="en-PH" dirty="0"/>
          </a:p>
        </p:txBody>
      </p:sp>
      <p:pic>
        <p:nvPicPr>
          <p:cNvPr id="6" name="Picture 5">
            <a:extLst>
              <a:ext uri="{FF2B5EF4-FFF2-40B4-BE49-F238E27FC236}">
                <a16:creationId xmlns:a16="http://schemas.microsoft.com/office/drawing/2014/main" id="{30EDE92E-CF29-4DEE-9046-639C111CBE68}"/>
              </a:ext>
            </a:extLst>
          </p:cNvPr>
          <p:cNvPicPr>
            <a:picLocks noChangeAspect="1"/>
          </p:cNvPicPr>
          <p:nvPr/>
        </p:nvPicPr>
        <p:blipFill>
          <a:blip r:embed="rId2"/>
          <a:stretch>
            <a:fillRect/>
          </a:stretch>
        </p:blipFill>
        <p:spPr>
          <a:xfrm>
            <a:off x="838200" y="3346341"/>
            <a:ext cx="10963317" cy="1533962"/>
          </a:xfrm>
          <a:prstGeom prst="rect">
            <a:avLst/>
          </a:prstGeom>
        </p:spPr>
      </p:pic>
    </p:spTree>
    <p:extLst>
      <p:ext uri="{BB962C8B-B14F-4D97-AF65-F5344CB8AC3E}">
        <p14:creationId xmlns:p14="http://schemas.microsoft.com/office/powerpoint/2010/main" val="531777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CFFC1B-0BC1-4E86-9F57-493CBC127C76}"/>
              </a:ext>
            </a:extLst>
          </p:cNvPr>
          <p:cNvPicPr>
            <a:picLocks noChangeAspect="1"/>
          </p:cNvPicPr>
          <p:nvPr/>
        </p:nvPicPr>
        <p:blipFill>
          <a:blip r:embed="rId2"/>
          <a:stretch>
            <a:fillRect/>
          </a:stretch>
        </p:blipFill>
        <p:spPr>
          <a:xfrm>
            <a:off x="2265049" y="890325"/>
            <a:ext cx="7661902" cy="5273777"/>
          </a:xfrm>
          <a:prstGeom prst="rect">
            <a:avLst/>
          </a:prstGeom>
        </p:spPr>
      </p:pic>
      <p:sp>
        <p:nvSpPr>
          <p:cNvPr id="5" name="Rectangle 4">
            <a:extLst>
              <a:ext uri="{FF2B5EF4-FFF2-40B4-BE49-F238E27FC236}">
                <a16:creationId xmlns:a16="http://schemas.microsoft.com/office/drawing/2014/main" id="{72128DD8-E85F-4E7C-AA7A-96EF9AAE4237}"/>
              </a:ext>
            </a:extLst>
          </p:cNvPr>
          <p:cNvSpPr/>
          <p:nvPr/>
        </p:nvSpPr>
        <p:spPr>
          <a:xfrm>
            <a:off x="6459523" y="1736521"/>
            <a:ext cx="3467428" cy="442758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196590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2FDE-7C4C-4FBD-A03B-E31E430BE188}"/>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25FCA178-F9F4-4E8C-A09B-D7FD9B70338D}"/>
              </a:ext>
            </a:extLst>
          </p:cNvPr>
          <p:cNvPicPr>
            <a:picLocks noChangeAspect="1"/>
          </p:cNvPicPr>
          <p:nvPr/>
        </p:nvPicPr>
        <p:blipFill>
          <a:blip r:embed="rId2"/>
          <a:stretch>
            <a:fillRect/>
          </a:stretch>
        </p:blipFill>
        <p:spPr>
          <a:xfrm>
            <a:off x="1845579" y="682530"/>
            <a:ext cx="7851198" cy="5749762"/>
          </a:xfrm>
          <a:prstGeom prst="rect">
            <a:avLst/>
          </a:prstGeom>
        </p:spPr>
      </p:pic>
      <p:sp>
        <p:nvSpPr>
          <p:cNvPr id="6" name="Rectangle 5">
            <a:extLst>
              <a:ext uri="{FF2B5EF4-FFF2-40B4-BE49-F238E27FC236}">
                <a16:creationId xmlns:a16="http://schemas.microsoft.com/office/drawing/2014/main" id="{1FD44DA7-7D99-468A-A90C-94F11337929A}"/>
              </a:ext>
            </a:extLst>
          </p:cNvPr>
          <p:cNvSpPr/>
          <p:nvPr/>
        </p:nvSpPr>
        <p:spPr>
          <a:xfrm>
            <a:off x="6229349" y="1568741"/>
            <a:ext cx="3467428" cy="486355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731363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E199E3-D28A-41B2-9056-1296849ED66C}"/>
              </a:ext>
            </a:extLst>
          </p:cNvPr>
          <p:cNvSpPr>
            <a:spLocks noGrp="1"/>
          </p:cNvSpPr>
          <p:nvPr>
            <p:ph type="title"/>
          </p:nvPr>
        </p:nvSpPr>
        <p:spPr/>
        <p:txBody>
          <a:bodyPr/>
          <a:lstStyle/>
          <a:p>
            <a:r>
              <a:rPr lang="en-PH" dirty="0"/>
              <a:t>Question: Can we used paired t-test if we do one-to-many matching? </a:t>
            </a:r>
          </a:p>
        </p:txBody>
      </p:sp>
      <p:sp>
        <p:nvSpPr>
          <p:cNvPr id="5" name="Text Placeholder 4">
            <a:extLst>
              <a:ext uri="{FF2B5EF4-FFF2-40B4-BE49-F238E27FC236}">
                <a16:creationId xmlns:a16="http://schemas.microsoft.com/office/drawing/2014/main" id="{89EB9609-188C-4840-8EE2-05EAF4371D88}"/>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343589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4BFB-E8CC-4E3E-AE6F-0D1018A8B9B1}"/>
              </a:ext>
            </a:extLst>
          </p:cNvPr>
          <p:cNvSpPr>
            <a:spLocks noGrp="1"/>
          </p:cNvSpPr>
          <p:nvPr>
            <p:ph type="title"/>
          </p:nvPr>
        </p:nvSpPr>
        <p:spPr/>
        <p:txBody>
          <a:bodyPr/>
          <a:lstStyle/>
          <a:p>
            <a:r>
              <a:rPr lang="en-PH" dirty="0"/>
              <a:t>Overview of Propensity Score Matching</a:t>
            </a:r>
          </a:p>
        </p:txBody>
      </p:sp>
      <p:sp>
        <p:nvSpPr>
          <p:cNvPr id="3" name="Content Placeholder 2">
            <a:extLst>
              <a:ext uri="{FF2B5EF4-FFF2-40B4-BE49-F238E27FC236}">
                <a16:creationId xmlns:a16="http://schemas.microsoft.com/office/drawing/2014/main" id="{10A7E056-C1F3-4DB5-B630-D61AF912D62F}"/>
              </a:ext>
            </a:extLst>
          </p:cNvPr>
          <p:cNvSpPr>
            <a:spLocks noGrp="1"/>
          </p:cNvSpPr>
          <p:nvPr>
            <p:ph idx="1"/>
          </p:nvPr>
        </p:nvSpPr>
        <p:spPr/>
        <p:txBody>
          <a:bodyPr>
            <a:normAutofit/>
          </a:bodyPr>
          <a:lstStyle/>
          <a:p>
            <a:pPr>
              <a:spcAft>
                <a:spcPts val="600"/>
              </a:spcAft>
            </a:pPr>
            <a:r>
              <a:rPr lang="en-PH" dirty="0"/>
              <a:t>Propensity scoring allows us to obtain a large sample size for analysis (i.e. </a:t>
            </a:r>
            <a:r>
              <a:rPr lang="en-PH" b="1" dirty="0"/>
              <a:t>common support region</a:t>
            </a:r>
            <a:r>
              <a:rPr lang="en-PH" dirty="0"/>
              <a:t>), while maintaining internal validity </a:t>
            </a:r>
          </a:p>
          <a:p>
            <a:pPr>
              <a:spcAft>
                <a:spcPts val="600"/>
              </a:spcAft>
            </a:pPr>
            <a:r>
              <a:rPr lang="en-PH" dirty="0"/>
              <a:t>Outside of propensity scores, we may match on other measures:</a:t>
            </a:r>
          </a:p>
          <a:p>
            <a:pPr lvl="1">
              <a:spcAft>
                <a:spcPts val="600"/>
              </a:spcAft>
            </a:pPr>
            <a:r>
              <a:rPr lang="en-US" dirty="0"/>
              <a:t>Euclidean, </a:t>
            </a:r>
            <a:r>
              <a:rPr lang="en-US" dirty="0" err="1"/>
              <a:t>Mahalanobis</a:t>
            </a:r>
            <a:r>
              <a:rPr lang="en-US" dirty="0"/>
              <a:t> or other distance measures based on some covariate(s)</a:t>
            </a:r>
          </a:p>
          <a:p>
            <a:pPr marL="457200" lvl="1" indent="0">
              <a:spcAft>
                <a:spcPts val="600"/>
              </a:spcAft>
              <a:buNone/>
            </a:pPr>
            <a:endParaRPr lang="en-US" dirty="0"/>
          </a:p>
          <a:p>
            <a:pPr marL="457200" lvl="1" indent="0">
              <a:spcAft>
                <a:spcPts val="600"/>
              </a:spcAft>
              <a:buNone/>
            </a:pPr>
            <a:endParaRPr lang="en-US" dirty="0"/>
          </a:p>
        </p:txBody>
      </p:sp>
      <p:pic>
        <p:nvPicPr>
          <p:cNvPr id="4" name="Picture 3">
            <a:extLst>
              <a:ext uri="{FF2B5EF4-FFF2-40B4-BE49-F238E27FC236}">
                <a16:creationId xmlns:a16="http://schemas.microsoft.com/office/drawing/2014/main" id="{86E4DF82-23B1-4D5D-BBFE-F1CE836CE5C0}"/>
              </a:ext>
            </a:extLst>
          </p:cNvPr>
          <p:cNvPicPr>
            <a:picLocks noChangeAspect="1"/>
          </p:cNvPicPr>
          <p:nvPr/>
        </p:nvPicPr>
        <p:blipFill>
          <a:blip r:embed="rId2"/>
          <a:stretch>
            <a:fillRect/>
          </a:stretch>
        </p:blipFill>
        <p:spPr>
          <a:xfrm>
            <a:off x="3571883" y="3925495"/>
            <a:ext cx="4962350" cy="992470"/>
          </a:xfrm>
          <a:prstGeom prst="rect">
            <a:avLst/>
          </a:prstGeom>
        </p:spPr>
      </p:pic>
      <p:pic>
        <p:nvPicPr>
          <p:cNvPr id="5" name="Picture 4">
            <a:extLst>
              <a:ext uri="{FF2B5EF4-FFF2-40B4-BE49-F238E27FC236}">
                <a16:creationId xmlns:a16="http://schemas.microsoft.com/office/drawing/2014/main" id="{4ABBB7EF-6F9F-4B70-B8FA-09C4AD20AF98}"/>
              </a:ext>
            </a:extLst>
          </p:cNvPr>
          <p:cNvPicPr>
            <a:picLocks noChangeAspect="1"/>
          </p:cNvPicPr>
          <p:nvPr/>
        </p:nvPicPr>
        <p:blipFill>
          <a:blip r:embed="rId3"/>
          <a:stretch>
            <a:fillRect/>
          </a:stretch>
        </p:blipFill>
        <p:spPr>
          <a:xfrm>
            <a:off x="3571882" y="5374139"/>
            <a:ext cx="5048236" cy="1263600"/>
          </a:xfrm>
          <a:prstGeom prst="rect">
            <a:avLst/>
          </a:prstGeom>
        </p:spPr>
      </p:pic>
    </p:spTree>
    <p:extLst>
      <p:ext uri="{BB962C8B-B14F-4D97-AF65-F5344CB8AC3E}">
        <p14:creationId xmlns:p14="http://schemas.microsoft.com/office/powerpoint/2010/main" val="986004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7A11-59A3-4B61-ADC4-1330A4D1EB4E}"/>
              </a:ext>
            </a:extLst>
          </p:cNvPr>
          <p:cNvSpPr>
            <a:spLocks noGrp="1"/>
          </p:cNvSpPr>
          <p:nvPr>
            <p:ph type="title"/>
          </p:nvPr>
        </p:nvSpPr>
        <p:spPr/>
        <p:txBody>
          <a:bodyPr/>
          <a:lstStyle/>
          <a:p>
            <a:r>
              <a:rPr lang="en-PH" dirty="0"/>
              <a:t>Methodology</a:t>
            </a:r>
          </a:p>
        </p:txBody>
      </p:sp>
      <p:sp>
        <p:nvSpPr>
          <p:cNvPr id="3" name="Content Placeholder 2">
            <a:extLst>
              <a:ext uri="{FF2B5EF4-FFF2-40B4-BE49-F238E27FC236}">
                <a16:creationId xmlns:a16="http://schemas.microsoft.com/office/drawing/2014/main" id="{40FE2469-0306-4AB5-9B3B-DB3BBDD275DE}"/>
              </a:ext>
            </a:extLst>
          </p:cNvPr>
          <p:cNvSpPr>
            <a:spLocks noGrp="1"/>
          </p:cNvSpPr>
          <p:nvPr>
            <p:ph idx="1"/>
          </p:nvPr>
        </p:nvSpPr>
        <p:spPr/>
        <p:txBody>
          <a:bodyPr/>
          <a:lstStyle/>
          <a:p>
            <a:pPr>
              <a:spcAft>
                <a:spcPts val="600"/>
              </a:spcAft>
            </a:pPr>
            <a:r>
              <a:rPr lang="en-PH" dirty="0"/>
              <a:t>Step 4: Calculate the average treatment impact</a:t>
            </a:r>
          </a:p>
          <a:p>
            <a:pPr lvl="1">
              <a:spcAft>
                <a:spcPts val="600"/>
              </a:spcAft>
            </a:pPr>
            <a:r>
              <a:rPr lang="en-PH" dirty="0"/>
              <a:t>Impact of PSM with NN-1 matching is estimated</a:t>
            </a:r>
          </a:p>
          <a:p>
            <a:pPr marL="457200" lvl="1" indent="0">
              <a:spcAft>
                <a:spcPts val="600"/>
              </a:spcAft>
              <a:buNone/>
            </a:pPr>
            <a:endParaRPr lang="en-PH" dirty="0"/>
          </a:p>
        </p:txBody>
      </p:sp>
      <p:pic>
        <p:nvPicPr>
          <p:cNvPr id="6" name="Picture 5">
            <a:extLst>
              <a:ext uri="{FF2B5EF4-FFF2-40B4-BE49-F238E27FC236}">
                <a16:creationId xmlns:a16="http://schemas.microsoft.com/office/drawing/2014/main" id="{51493AFC-10E3-4E47-8E8C-E892BAE05B6C}"/>
              </a:ext>
            </a:extLst>
          </p:cNvPr>
          <p:cNvPicPr>
            <a:picLocks noChangeAspect="1"/>
          </p:cNvPicPr>
          <p:nvPr/>
        </p:nvPicPr>
        <p:blipFill>
          <a:blip r:embed="rId2"/>
          <a:stretch>
            <a:fillRect/>
          </a:stretch>
        </p:blipFill>
        <p:spPr>
          <a:xfrm>
            <a:off x="1075844" y="3174052"/>
            <a:ext cx="10040312" cy="1823514"/>
          </a:xfrm>
          <a:prstGeom prst="rect">
            <a:avLst/>
          </a:prstGeom>
        </p:spPr>
      </p:pic>
    </p:spTree>
    <p:extLst>
      <p:ext uri="{BB962C8B-B14F-4D97-AF65-F5344CB8AC3E}">
        <p14:creationId xmlns:p14="http://schemas.microsoft.com/office/powerpoint/2010/main" val="4029314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7A11-59A3-4B61-ADC4-1330A4D1EB4E}"/>
              </a:ext>
            </a:extLst>
          </p:cNvPr>
          <p:cNvSpPr>
            <a:spLocks noGrp="1"/>
          </p:cNvSpPr>
          <p:nvPr>
            <p:ph type="title"/>
          </p:nvPr>
        </p:nvSpPr>
        <p:spPr/>
        <p:txBody>
          <a:bodyPr/>
          <a:lstStyle/>
          <a:p>
            <a:r>
              <a:rPr lang="en-PH" dirty="0"/>
              <a:t>Methodology</a:t>
            </a:r>
          </a:p>
        </p:txBody>
      </p:sp>
      <p:sp>
        <p:nvSpPr>
          <p:cNvPr id="3" name="Content Placeholder 2">
            <a:extLst>
              <a:ext uri="{FF2B5EF4-FFF2-40B4-BE49-F238E27FC236}">
                <a16:creationId xmlns:a16="http://schemas.microsoft.com/office/drawing/2014/main" id="{40FE2469-0306-4AB5-9B3B-DB3BBDD275DE}"/>
              </a:ext>
            </a:extLst>
          </p:cNvPr>
          <p:cNvSpPr>
            <a:spLocks noGrp="1"/>
          </p:cNvSpPr>
          <p:nvPr>
            <p:ph idx="1"/>
          </p:nvPr>
        </p:nvSpPr>
        <p:spPr/>
        <p:txBody>
          <a:bodyPr/>
          <a:lstStyle/>
          <a:p>
            <a:pPr>
              <a:spcAft>
                <a:spcPts val="600"/>
              </a:spcAft>
            </a:pPr>
            <a:r>
              <a:rPr lang="en-PH" dirty="0"/>
              <a:t>Step 4: Calculate the average treatment impact</a:t>
            </a:r>
          </a:p>
          <a:p>
            <a:pPr lvl="1">
              <a:spcAft>
                <a:spcPts val="600"/>
              </a:spcAft>
            </a:pPr>
            <a:r>
              <a:rPr lang="en-PH" dirty="0"/>
              <a:t>Linear Probability Model to benchmark PSM impact estimates:</a:t>
            </a:r>
          </a:p>
          <a:p>
            <a:pPr marL="457200" lvl="1" indent="0">
              <a:spcAft>
                <a:spcPts val="600"/>
              </a:spcAft>
              <a:buNone/>
            </a:pPr>
            <a:endParaRPr lang="en-PH" dirty="0"/>
          </a:p>
        </p:txBody>
      </p:sp>
      <p:pic>
        <p:nvPicPr>
          <p:cNvPr id="5" name="Picture 4">
            <a:extLst>
              <a:ext uri="{FF2B5EF4-FFF2-40B4-BE49-F238E27FC236}">
                <a16:creationId xmlns:a16="http://schemas.microsoft.com/office/drawing/2014/main" id="{C61C520D-E742-43C5-BCBC-C47C031130FE}"/>
              </a:ext>
            </a:extLst>
          </p:cNvPr>
          <p:cNvPicPr>
            <a:picLocks noChangeAspect="1"/>
          </p:cNvPicPr>
          <p:nvPr/>
        </p:nvPicPr>
        <p:blipFill>
          <a:blip r:embed="rId2"/>
          <a:stretch>
            <a:fillRect/>
          </a:stretch>
        </p:blipFill>
        <p:spPr>
          <a:xfrm>
            <a:off x="1594686" y="3238135"/>
            <a:ext cx="9002628" cy="2055317"/>
          </a:xfrm>
          <a:prstGeom prst="rect">
            <a:avLst/>
          </a:prstGeom>
        </p:spPr>
      </p:pic>
    </p:spTree>
    <p:extLst>
      <p:ext uri="{BB962C8B-B14F-4D97-AF65-F5344CB8AC3E}">
        <p14:creationId xmlns:p14="http://schemas.microsoft.com/office/powerpoint/2010/main" val="175990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17E6-7A5F-492F-B3F7-E5915BC8F103}"/>
              </a:ext>
            </a:extLst>
          </p:cNvPr>
          <p:cNvSpPr>
            <a:spLocks noGrp="1"/>
          </p:cNvSpPr>
          <p:nvPr>
            <p:ph type="title"/>
          </p:nvPr>
        </p:nvSpPr>
        <p:spPr/>
        <p:txBody>
          <a:bodyPr/>
          <a:lstStyle/>
          <a:p>
            <a:r>
              <a:rPr lang="en-PH" dirty="0"/>
              <a:t>Results (in English)</a:t>
            </a:r>
          </a:p>
        </p:txBody>
      </p:sp>
      <p:sp>
        <p:nvSpPr>
          <p:cNvPr id="3" name="Content Placeholder 2">
            <a:extLst>
              <a:ext uri="{FF2B5EF4-FFF2-40B4-BE49-F238E27FC236}">
                <a16:creationId xmlns:a16="http://schemas.microsoft.com/office/drawing/2014/main" id="{E84A4CDC-D841-4F07-9ABB-BB02D1F38B75}"/>
              </a:ext>
            </a:extLst>
          </p:cNvPr>
          <p:cNvSpPr>
            <a:spLocks noGrp="1"/>
          </p:cNvSpPr>
          <p:nvPr>
            <p:ph idx="1"/>
          </p:nvPr>
        </p:nvSpPr>
        <p:spPr/>
        <p:txBody>
          <a:bodyPr/>
          <a:lstStyle/>
          <a:p>
            <a:r>
              <a:rPr lang="en-PH" i="1" dirty="0"/>
              <a:t>We find that improved water and improved sanitation each reduced the probability of child diarrhea in 1993-2008 by around two percentage points</a:t>
            </a:r>
          </a:p>
          <a:p>
            <a:r>
              <a:rPr lang="en-PH" i="1" dirty="0"/>
              <a:t>In 2013, improved water reduced the probability by about 7 percentage points. On the other hand, improved sanitation does not seem to have a statistically significant effect</a:t>
            </a:r>
          </a:p>
          <a:p>
            <a:r>
              <a:rPr lang="en-PH" i="1" dirty="0"/>
              <a:t>The results lend support to the government’s programs to widen access to safe water and sanitation facilities as measures to improve child health</a:t>
            </a:r>
          </a:p>
        </p:txBody>
      </p:sp>
    </p:spTree>
    <p:extLst>
      <p:ext uri="{BB962C8B-B14F-4D97-AF65-F5344CB8AC3E}">
        <p14:creationId xmlns:p14="http://schemas.microsoft.com/office/powerpoint/2010/main" val="3750943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FB51-08D0-4E00-9761-1F3DE6E2BC04}"/>
              </a:ext>
            </a:extLst>
          </p:cNvPr>
          <p:cNvSpPr>
            <a:spLocks noGrp="1"/>
          </p:cNvSpPr>
          <p:nvPr>
            <p:ph type="title"/>
          </p:nvPr>
        </p:nvSpPr>
        <p:spPr/>
        <p:txBody>
          <a:bodyPr/>
          <a:lstStyle/>
          <a:p>
            <a:r>
              <a:rPr lang="en-PH" dirty="0"/>
              <a:t>Results</a:t>
            </a:r>
          </a:p>
        </p:txBody>
      </p:sp>
      <p:pic>
        <p:nvPicPr>
          <p:cNvPr id="4" name="Content Placeholder 3">
            <a:extLst>
              <a:ext uri="{FF2B5EF4-FFF2-40B4-BE49-F238E27FC236}">
                <a16:creationId xmlns:a16="http://schemas.microsoft.com/office/drawing/2014/main" id="{4E5688D8-0DED-4967-B15F-B33CE25E990E}"/>
              </a:ext>
            </a:extLst>
          </p:cNvPr>
          <p:cNvPicPr>
            <a:picLocks noGrp="1" noChangeAspect="1"/>
          </p:cNvPicPr>
          <p:nvPr>
            <p:ph idx="1"/>
          </p:nvPr>
        </p:nvPicPr>
        <p:blipFill>
          <a:blip r:embed="rId2"/>
          <a:stretch>
            <a:fillRect/>
          </a:stretch>
        </p:blipFill>
        <p:spPr>
          <a:xfrm>
            <a:off x="2203150" y="1483360"/>
            <a:ext cx="7785700" cy="4937443"/>
          </a:xfrm>
          <a:prstGeom prst="rect">
            <a:avLst/>
          </a:prstGeom>
        </p:spPr>
      </p:pic>
    </p:spTree>
    <p:extLst>
      <p:ext uri="{BB962C8B-B14F-4D97-AF65-F5344CB8AC3E}">
        <p14:creationId xmlns:p14="http://schemas.microsoft.com/office/powerpoint/2010/main" val="360257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FB51-08D0-4E00-9761-1F3DE6E2BC04}"/>
              </a:ext>
            </a:extLst>
          </p:cNvPr>
          <p:cNvSpPr>
            <a:spLocks noGrp="1"/>
          </p:cNvSpPr>
          <p:nvPr>
            <p:ph type="title"/>
          </p:nvPr>
        </p:nvSpPr>
        <p:spPr/>
        <p:txBody>
          <a:bodyPr/>
          <a:lstStyle/>
          <a:p>
            <a:r>
              <a:rPr lang="en-PH" dirty="0"/>
              <a:t>Results</a:t>
            </a:r>
          </a:p>
        </p:txBody>
      </p:sp>
      <p:pic>
        <p:nvPicPr>
          <p:cNvPr id="7" name="Picture 6">
            <a:extLst>
              <a:ext uri="{FF2B5EF4-FFF2-40B4-BE49-F238E27FC236}">
                <a16:creationId xmlns:a16="http://schemas.microsoft.com/office/drawing/2014/main" id="{D8A6B5B8-321B-499D-B6D0-27CC7E1F5835}"/>
              </a:ext>
            </a:extLst>
          </p:cNvPr>
          <p:cNvPicPr>
            <a:picLocks noChangeAspect="1"/>
          </p:cNvPicPr>
          <p:nvPr/>
        </p:nvPicPr>
        <p:blipFill>
          <a:blip r:embed="rId2"/>
          <a:stretch>
            <a:fillRect/>
          </a:stretch>
        </p:blipFill>
        <p:spPr>
          <a:xfrm>
            <a:off x="2403473" y="1317143"/>
            <a:ext cx="7385054" cy="5175732"/>
          </a:xfrm>
          <a:prstGeom prst="rect">
            <a:avLst/>
          </a:prstGeom>
        </p:spPr>
      </p:pic>
    </p:spTree>
    <p:extLst>
      <p:ext uri="{BB962C8B-B14F-4D97-AF65-F5344CB8AC3E}">
        <p14:creationId xmlns:p14="http://schemas.microsoft.com/office/powerpoint/2010/main" val="513535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3C3562-76DD-4AAA-B59E-3347D73CCC54}"/>
              </a:ext>
            </a:extLst>
          </p:cNvPr>
          <p:cNvSpPr>
            <a:spLocks noGrp="1"/>
          </p:cNvSpPr>
          <p:nvPr>
            <p:ph type="title"/>
          </p:nvPr>
        </p:nvSpPr>
        <p:spPr/>
        <p:txBody>
          <a:bodyPr/>
          <a:lstStyle/>
          <a:p>
            <a:r>
              <a:rPr lang="en-PH" dirty="0"/>
              <a:t>Case Study: </a:t>
            </a:r>
            <a:r>
              <a:rPr lang="en-PH" i="1" dirty="0"/>
              <a:t>Water, sanitation, and hygiene for child health </a:t>
            </a:r>
            <a:endParaRPr lang="en-PH" dirty="0"/>
          </a:p>
        </p:txBody>
      </p:sp>
      <p:sp>
        <p:nvSpPr>
          <p:cNvPr id="5" name="Text Placeholder 4">
            <a:extLst>
              <a:ext uri="{FF2B5EF4-FFF2-40B4-BE49-F238E27FC236}">
                <a16:creationId xmlns:a16="http://schemas.microsoft.com/office/drawing/2014/main" id="{6ECAA63F-C287-4562-AEE9-1A38D8579F3A}"/>
              </a:ext>
            </a:extLst>
          </p:cNvPr>
          <p:cNvSpPr>
            <a:spLocks noGrp="1"/>
          </p:cNvSpPr>
          <p:nvPr>
            <p:ph type="body" idx="1"/>
          </p:nvPr>
        </p:nvSpPr>
        <p:spPr/>
        <p:txBody>
          <a:bodyPr/>
          <a:lstStyle/>
          <a:p>
            <a:r>
              <a:rPr lang="en-PH" dirty="0" err="1"/>
              <a:t>Capuno</a:t>
            </a:r>
            <a:r>
              <a:rPr lang="en-PH" dirty="0"/>
              <a:t>, Tan, and Javier (2016)</a:t>
            </a:r>
          </a:p>
        </p:txBody>
      </p:sp>
    </p:spTree>
    <p:extLst>
      <p:ext uri="{BB962C8B-B14F-4D97-AF65-F5344CB8AC3E}">
        <p14:creationId xmlns:p14="http://schemas.microsoft.com/office/powerpoint/2010/main" val="610529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00A5-3ACF-4667-9F7D-F98FBA5D2060}"/>
              </a:ext>
            </a:extLst>
          </p:cNvPr>
          <p:cNvSpPr>
            <a:spLocks noGrp="1"/>
          </p:cNvSpPr>
          <p:nvPr>
            <p:ph type="title"/>
          </p:nvPr>
        </p:nvSpPr>
        <p:spPr/>
        <p:txBody>
          <a:bodyPr/>
          <a:lstStyle/>
          <a:p>
            <a:r>
              <a:rPr lang="en-PH" dirty="0"/>
              <a:t>Finally, we go to our </a:t>
            </a:r>
            <a:r>
              <a:rPr lang="en-PH"/>
              <a:t>R demo</a:t>
            </a:r>
            <a:endParaRPr lang="en-PH" dirty="0"/>
          </a:p>
        </p:txBody>
      </p:sp>
      <p:sp>
        <p:nvSpPr>
          <p:cNvPr id="3" name="Text Placeholder 2">
            <a:extLst>
              <a:ext uri="{FF2B5EF4-FFF2-40B4-BE49-F238E27FC236}">
                <a16:creationId xmlns:a16="http://schemas.microsoft.com/office/drawing/2014/main" id="{3A4EDCD3-9115-47F6-9095-F43C947D65D0}"/>
              </a:ext>
            </a:extLst>
          </p:cNvPr>
          <p:cNvSpPr>
            <a:spLocks noGrp="1"/>
          </p:cNvSpPr>
          <p:nvPr>
            <p:ph type="body" idx="1"/>
          </p:nvPr>
        </p:nvSpPr>
        <p:spPr/>
        <p:txBody>
          <a:bodyPr>
            <a:normAutofit fontScale="92500" lnSpcReduction="10000"/>
          </a:bodyPr>
          <a:lstStyle/>
          <a:p>
            <a:r>
              <a:rPr lang="en-PH" dirty="0"/>
              <a:t>Sources:</a:t>
            </a:r>
          </a:p>
          <a:p>
            <a:r>
              <a:rPr lang="en-PH" b="1" dirty="0" err="1"/>
              <a:t>MatchIt</a:t>
            </a:r>
            <a:r>
              <a:rPr lang="en-PH" b="1" dirty="0"/>
              <a:t>: Getting Started </a:t>
            </a:r>
            <a:r>
              <a:rPr lang="en-US" dirty="0"/>
              <a:t>(</a:t>
            </a:r>
            <a:r>
              <a:rPr lang="en-US" dirty="0" err="1"/>
              <a:t>Greifer</a:t>
            </a:r>
            <a:r>
              <a:rPr lang="en-US" dirty="0"/>
              <a:t>, 2023) and </a:t>
            </a:r>
          </a:p>
          <a:p>
            <a:r>
              <a:rPr lang="en-US" b="1" dirty="0"/>
              <a:t>Impact Evaluation in Practice</a:t>
            </a:r>
            <a:r>
              <a:rPr lang="en-US" dirty="0"/>
              <a:t> (Gertler et al., 2016)</a:t>
            </a:r>
            <a:br>
              <a:rPr lang="en-US" dirty="0"/>
            </a:br>
            <a:endParaRPr lang="en-PH" dirty="0"/>
          </a:p>
        </p:txBody>
      </p:sp>
    </p:spTree>
    <p:extLst>
      <p:ext uri="{BB962C8B-B14F-4D97-AF65-F5344CB8AC3E}">
        <p14:creationId xmlns:p14="http://schemas.microsoft.com/office/powerpoint/2010/main" val="323615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09F0-6732-4254-BDA2-ADC89D0CD44C}"/>
              </a:ext>
            </a:extLst>
          </p:cNvPr>
          <p:cNvSpPr>
            <a:spLocks noGrp="1"/>
          </p:cNvSpPr>
          <p:nvPr>
            <p:ph type="title"/>
          </p:nvPr>
        </p:nvSpPr>
        <p:spPr/>
        <p:txBody>
          <a:bodyPr/>
          <a:lstStyle/>
          <a:p>
            <a:r>
              <a:rPr lang="en-PH" dirty="0"/>
              <a:t>Overview of Propensity Score Matching</a:t>
            </a:r>
          </a:p>
        </p:txBody>
      </p:sp>
      <p:sp>
        <p:nvSpPr>
          <p:cNvPr id="3" name="Content Placeholder 2">
            <a:extLst>
              <a:ext uri="{FF2B5EF4-FFF2-40B4-BE49-F238E27FC236}">
                <a16:creationId xmlns:a16="http://schemas.microsoft.com/office/drawing/2014/main" id="{54E8BA7A-80E8-4289-90D2-24103C0388A8}"/>
              </a:ext>
            </a:extLst>
          </p:cNvPr>
          <p:cNvSpPr>
            <a:spLocks noGrp="1"/>
          </p:cNvSpPr>
          <p:nvPr>
            <p:ph idx="1"/>
          </p:nvPr>
        </p:nvSpPr>
        <p:spPr/>
        <p:txBody>
          <a:bodyPr>
            <a:normAutofit lnSpcReduction="10000"/>
          </a:bodyPr>
          <a:lstStyle/>
          <a:p>
            <a:pPr>
              <a:spcAft>
                <a:spcPts val="600"/>
              </a:spcAft>
            </a:pPr>
            <a:r>
              <a:rPr lang="en-PH" dirty="0"/>
              <a:t>PSM mimics randomization </a:t>
            </a:r>
            <a:r>
              <a:rPr lang="en-PH" b="1" dirty="0"/>
              <a:t>but only on the set of observable (baseline) characteristics</a:t>
            </a:r>
          </a:p>
          <a:p>
            <a:pPr lvl="1">
              <a:spcAft>
                <a:spcPts val="600"/>
              </a:spcAft>
            </a:pPr>
            <a:r>
              <a:rPr lang="en-PH" dirty="0"/>
              <a:t>In randomization, even </a:t>
            </a:r>
            <a:r>
              <a:rPr lang="en-PH" dirty="0" err="1"/>
              <a:t>unobservables</a:t>
            </a:r>
            <a:r>
              <a:rPr lang="en-PH" dirty="0"/>
              <a:t> (e.g. motivation, risk-aversion, entrepreneurship) are controlled for </a:t>
            </a:r>
            <a:r>
              <a:rPr lang="en-PH" dirty="0">
                <a:sym typeface="Wingdings" panose="05000000000000000000" pitchFamily="2" charset="2"/>
              </a:rPr>
              <a:t> gold standard</a:t>
            </a:r>
            <a:endParaRPr lang="en-PH" dirty="0"/>
          </a:p>
          <a:p>
            <a:pPr>
              <a:spcAft>
                <a:spcPts val="600"/>
              </a:spcAft>
            </a:pPr>
            <a:r>
              <a:rPr lang="en-PH" dirty="0"/>
              <a:t>Each participant is matched with observationally similar non-participant(s). The average difference in outcomes between the two groups is the estimated the impact of treatment</a:t>
            </a:r>
          </a:p>
          <a:p>
            <a:pPr>
              <a:spcAft>
                <a:spcPts val="600"/>
              </a:spcAft>
            </a:pPr>
            <a:r>
              <a:rPr lang="en-PH" b="1" dirty="0"/>
              <a:t>If participation in a program is solely determined by observable characteristics, and if enough non-participants can be matched with participants, then the impact can be reasonably estimated</a:t>
            </a:r>
          </a:p>
        </p:txBody>
      </p:sp>
    </p:spTree>
    <p:extLst>
      <p:ext uri="{BB962C8B-B14F-4D97-AF65-F5344CB8AC3E}">
        <p14:creationId xmlns:p14="http://schemas.microsoft.com/office/powerpoint/2010/main" val="372745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1D4F-F014-44DB-8395-CF1DD035E603}"/>
              </a:ext>
            </a:extLst>
          </p:cNvPr>
          <p:cNvSpPr>
            <a:spLocks noGrp="1"/>
          </p:cNvSpPr>
          <p:nvPr>
            <p:ph type="title"/>
          </p:nvPr>
        </p:nvSpPr>
        <p:spPr/>
        <p:txBody>
          <a:bodyPr/>
          <a:lstStyle/>
          <a:p>
            <a:endParaRPr lang="en-PH"/>
          </a:p>
        </p:txBody>
      </p:sp>
      <p:pic>
        <p:nvPicPr>
          <p:cNvPr id="1026" name="Picture 2" descr="Propensity Score Matching - Data Analytics and Program Evaluation | Summit  | Data Analytics and Program Evaluation | Summit">
            <a:extLst>
              <a:ext uri="{FF2B5EF4-FFF2-40B4-BE49-F238E27FC236}">
                <a16:creationId xmlns:a16="http://schemas.microsoft.com/office/drawing/2014/main" id="{3E05FD0E-479F-4C22-ACF0-374FBF47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067" y="633573"/>
            <a:ext cx="6252595" cy="46894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F67C010-DF57-4420-8FA5-51D33ABA51E4}"/>
              </a:ext>
            </a:extLst>
          </p:cNvPr>
          <p:cNvSpPr/>
          <p:nvPr/>
        </p:nvSpPr>
        <p:spPr>
          <a:xfrm>
            <a:off x="2787209" y="5842716"/>
            <a:ext cx="6617581" cy="369332"/>
          </a:xfrm>
          <a:prstGeom prst="rect">
            <a:avLst/>
          </a:prstGeom>
        </p:spPr>
        <p:txBody>
          <a:bodyPr wrap="none">
            <a:spAutoFit/>
          </a:bodyPr>
          <a:lstStyle/>
          <a:p>
            <a:r>
              <a:rPr lang="en-PH" dirty="0"/>
              <a:t>Image Source: https://www.summitllc.us/propensity-score-matching</a:t>
            </a:r>
          </a:p>
        </p:txBody>
      </p:sp>
    </p:spTree>
    <p:extLst>
      <p:ext uri="{BB962C8B-B14F-4D97-AF65-F5344CB8AC3E}">
        <p14:creationId xmlns:p14="http://schemas.microsoft.com/office/powerpoint/2010/main" val="400942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A0AC-51D5-4064-AB30-7E857EFACA31}"/>
              </a:ext>
            </a:extLst>
          </p:cNvPr>
          <p:cNvSpPr>
            <a:spLocks noGrp="1"/>
          </p:cNvSpPr>
          <p:nvPr>
            <p:ph type="title"/>
          </p:nvPr>
        </p:nvSpPr>
        <p:spPr/>
        <p:txBody>
          <a:bodyPr/>
          <a:lstStyle/>
          <a:p>
            <a:r>
              <a:rPr lang="en-PH" dirty="0"/>
              <a:t>Overview of Propensity Score Matching</a:t>
            </a:r>
          </a:p>
        </p:txBody>
      </p:sp>
      <p:pic>
        <p:nvPicPr>
          <p:cNvPr id="4" name="Picture 3">
            <a:extLst>
              <a:ext uri="{FF2B5EF4-FFF2-40B4-BE49-F238E27FC236}">
                <a16:creationId xmlns:a16="http://schemas.microsoft.com/office/drawing/2014/main" id="{4BD9DE84-5ADD-4C4B-B02C-4C6A65372312}"/>
              </a:ext>
            </a:extLst>
          </p:cNvPr>
          <p:cNvPicPr>
            <a:picLocks noChangeAspect="1"/>
          </p:cNvPicPr>
          <p:nvPr/>
        </p:nvPicPr>
        <p:blipFill>
          <a:blip r:embed="rId2"/>
          <a:stretch>
            <a:fillRect/>
          </a:stretch>
        </p:blipFill>
        <p:spPr>
          <a:xfrm>
            <a:off x="1935018" y="1382596"/>
            <a:ext cx="7721600" cy="4911854"/>
          </a:xfrm>
          <a:prstGeom prst="rect">
            <a:avLst/>
          </a:prstGeom>
        </p:spPr>
      </p:pic>
      <p:sp>
        <p:nvSpPr>
          <p:cNvPr id="5" name="TextBox 4">
            <a:extLst>
              <a:ext uri="{FF2B5EF4-FFF2-40B4-BE49-F238E27FC236}">
                <a16:creationId xmlns:a16="http://schemas.microsoft.com/office/drawing/2014/main" id="{3330C2A2-41F3-48B6-8740-E6273924048A}"/>
              </a:ext>
            </a:extLst>
          </p:cNvPr>
          <p:cNvSpPr txBox="1"/>
          <p:nvPr/>
        </p:nvSpPr>
        <p:spPr>
          <a:xfrm>
            <a:off x="4657436" y="6294450"/>
            <a:ext cx="2877127" cy="369332"/>
          </a:xfrm>
          <a:prstGeom prst="rect">
            <a:avLst/>
          </a:prstGeom>
          <a:noFill/>
        </p:spPr>
        <p:txBody>
          <a:bodyPr wrap="square" rtlCol="0">
            <a:spAutoFit/>
          </a:bodyPr>
          <a:lstStyle/>
          <a:p>
            <a:r>
              <a:rPr lang="en-PH" dirty="0"/>
              <a:t>Source: White et al. (2017)</a:t>
            </a:r>
          </a:p>
        </p:txBody>
      </p:sp>
    </p:spTree>
    <p:extLst>
      <p:ext uri="{BB962C8B-B14F-4D97-AF65-F5344CB8AC3E}">
        <p14:creationId xmlns:p14="http://schemas.microsoft.com/office/powerpoint/2010/main" val="219428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ACC1-F5BE-4E31-8A75-7D1B75996D9A}"/>
              </a:ext>
            </a:extLst>
          </p:cNvPr>
          <p:cNvSpPr>
            <a:spLocks noGrp="1"/>
          </p:cNvSpPr>
          <p:nvPr>
            <p:ph type="title"/>
          </p:nvPr>
        </p:nvSpPr>
        <p:spPr/>
        <p:txBody>
          <a:bodyPr/>
          <a:lstStyle/>
          <a:p>
            <a:r>
              <a:rPr lang="en-PH" dirty="0"/>
              <a:t>Theory of PSM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44D6C1-B232-477F-B304-A21BA7601586}"/>
                  </a:ext>
                </a:extLst>
              </p:cNvPr>
              <p:cNvSpPr>
                <a:spLocks noGrp="1"/>
              </p:cNvSpPr>
              <p:nvPr>
                <p:ph idx="1"/>
              </p:nvPr>
            </p:nvSpPr>
            <p:spPr/>
            <p:txBody>
              <a:bodyPr>
                <a:normAutofit lnSpcReduction="10000"/>
              </a:bodyPr>
              <a:lstStyle/>
              <a:p>
                <a:pPr>
                  <a:spcAft>
                    <a:spcPts val="600"/>
                  </a:spcAft>
                </a:pPr>
                <a:r>
                  <a:rPr lang="en-PH" dirty="0"/>
                  <a:t>PSM begins by predicting participation in treatment </a:t>
                </a:r>
                <a14:m>
                  <m:oMath xmlns:m="http://schemas.openxmlformats.org/officeDocument/2006/math">
                    <m:r>
                      <a:rPr lang="en-PH" i="1" dirty="0" smtClean="0">
                        <a:latin typeface="Cambria Math" panose="02040503050406030204" pitchFamily="18" charset="0"/>
                      </a:rPr>
                      <m:t>𝑇</m:t>
                    </m:r>
                  </m:oMath>
                </a14:m>
                <a:r>
                  <a:rPr lang="en-PH" dirty="0"/>
                  <a:t>, conditional on observable characteristics </a:t>
                </a:r>
                <a14:m>
                  <m:oMath xmlns:m="http://schemas.openxmlformats.org/officeDocument/2006/math">
                    <m:r>
                      <a:rPr lang="en-PH" b="1" i="1" dirty="0" smtClean="0">
                        <a:latin typeface="Cambria Math" panose="02040503050406030204" pitchFamily="18" charset="0"/>
                      </a:rPr>
                      <m:t>𝑿</m:t>
                    </m:r>
                  </m:oMath>
                </a14:m>
                <a:r>
                  <a:rPr lang="en-PH" dirty="0"/>
                  <a:t>:</a:t>
                </a:r>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PH" b="0" i="1" smtClean="0">
                              <a:latin typeface="Cambria Math" panose="02040503050406030204" pitchFamily="18" charset="0"/>
                            </a:rPr>
                          </m:ctrlPr>
                        </m:dPr>
                        <m:e>
                          <m:r>
                            <a:rPr lang="en-PH" b="1" i="1" smtClean="0">
                              <a:latin typeface="Cambria Math" panose="02040503050406030204" pitchFamily="18" charset="0"/>
                            </a:rPr>
                            <m:t>𝑿</m:t>
                          </m:r>
                        </m:e>
                      </m:d>
                      <m:r>
                        <a:rPr lang="en-PH" b="0" i="1" smtClean="0">
                          <a:latin typeface="Cambria Math" panose="02040503050406030204" pitchFamily="18" charset="0"/>
                        </a:rPr>
                        <m:t>=</m:t>
                      </m:r>
                      <m:r>
                        <a:rPr lang="en-PH" b="0" i="1" smtClean="0">
                          <a:latin typeface="Cambria Math" panose="02040503050406030204" pitchFamily="18" charset="0"/>
                        </a:rPr>
                        <m:t>𝑃</m:t>
                      </m:r>
                      <m:r>
                        <a:rPr lang="en-PH" b="0" i="1" smtClean="0">
                          <a:latin typeface="Cambria Math" panose="02040503050406030204" pitchFamily="18" charset="0"/>
                        </a:rPr>
                        <m:t>(</m:t>
                      </m:r>
                      <m:r>
                        <a:rPr lang="en-US" b="0" i="1" smtClean="0">
                          <a:latin typeface="Cambria Math" panose="02040503050406030204" pitchFamily="18" charset="0"/>
                        </a:rPr>
                        <m:t>𝑇</m:t>
                      </m:r>
                      <m:r>
                        <a:rPr lang="en-PH" b="0" i="1" smtClean="0">
                          <a:latin typeface="Cambria Math" panose="02040503050406030204" pitchFamily="18" charset="0"/>
                        </a:rPr>
                        <m:t>=1|</m:t>
                      </m:r>
                      <m:r>
                        <a:rPr lang="en-US" b="1" i="1" smtClean="0">
                          <a:latin typeface="Cambria Math" panose="02040503050406030204" pitchFamily="18" charset="0"/>
                        </a:rPr>
                        <m:t>𝑿</m:t>
                      </m:r>
                      <m:r>
                        <a:rPr lang="en-PH" b="0" i="1" smtClean="0">
                          <a:latin typeface="Cambria Math" panose="02040503050406030204" pitchFamily="18" charset="0"/>
                        </a:rPr>
                        <m:t>)</m:t>
                      </m:r>
                    </m:oMath>
                  </m:oMathPara>
                </a14:m>
                <a:endParaRPr lang="en-PH" dirty="0"/>
              </a:p>
              <a:p>
                <a:pPr>
                  <a:spcAft>
                    <a:spcPts val="600"/>
                  </a:spcAft>
                </a:pPr>
                <a:r>
                  <a:rPr lang="en-PH" dirty="0"/>
                  <a:t>This predicted probability of program participation is the </a:t>
                </a:r>
                <a:r>
                  <a:rPr lang="en-PH" b="1" dirty="0"/>
                  <a:t>propensity score</a:t>
                </a:r>
                <a:r>
                  <a:rPr lang="en-PH" i="1" dirty="0"/>
                  <a:t>. </a:t>
                </a:r>
                <a:r>
                  <a:rPr lang="en-PH" dirty="0"/>
                  <a:t>This is useful as we can </a:t>
                </a:r>
                <a:r>
                  <a:rPr lang="en-PH" b="1" dirty="0"/>
                  <a:t>avoid the curse of dimensionality</a:t>
                </a:r>
              </a:p>
              <a:p>
                <a:pPr lvl="1">
                  <a:spcAft>
                    <a:spcPts val="600"/>
                  </a:spcAft>
                </a:pPr>
                <a:r>
                  <a:rPr lang="en-PH" dirty="0"/>
                  <a:t>As the observable characteristics grow in number, it would be more difficult to find a match for a treatment unit</a:t>
                </a:r>
              </a:p>
              <a:p>
                <a:pPr lvl="1">
                  <a:spcAft>
                    <a:spcPts val="600"/>
                  </a:spcAft>
                </a:pPr>
                <a:r>
                  <a:rPr lang="en-PH" dirty="0"/>
                  <a:t>Matching on </a:t>
                </a:r>
                <a14:m>
                  <m:oMath xmlns:m="http://schemas.openxmlformats.org/officeDocument/2006/math">
                    <m:r>
                      <a:rPr lang="en-PH" b="0" i="1" smtClean="0">
                        <a:latin typeface="Cambria Math" panose="02040503050406030204" pitchFamily="18" charset="0"/>
                      </a:rPr>
                      <m:t>𝑃</m:t>
                    </m:r>
                    <m:r>
                      <a:rPr lang="en-PH" b="0" i="1" smtClean="0">
                        <a:latin typeface="Cambria Math" panose="02040503050406030204" pitchFamily="18" charset="0"/>
                      </a:rPr>
                      <m:t>(</m:t>
                    </m:r>
                    <m:r>
                      <a:rPr lang="en-PH" b="0" i="1" smtClean="0">
                        <a:latin typeface="Cambria Math" panose="02040503050406030204" pitchFamily="18" charset="0"/>
                      </a:rPr>
                      <m:t>𝑇</m:t>
                    </m:r>
                    <m:r>
                      <a:rPr lang="en-PH" b="0" i="1" smtClean="0">
                        <a:latin typeface="Cambria Math" panose="02040503050406030204" pitchFamily="18" charset="0"/>
                      </a:rPr>
                      <m:t>=1|</m:t>
                    </m:r>
                    <m:r>
                      <a:rPr lang="en-PH" b="1" i="1" smtClean="0">
                        <a:latin typeface="Cambria Math" panose="02040503050406030204" pitchFamily="18" charset="0"/>
                      </a:rPr>
                      <m:t>𝑿</m:t>
                    </m:r>
                    <m:r>
                      <a:rPr lang="en-PH" b="0" i="1" smtClean="0">
                        <a:latin typeface="Cambria Math" panose="02040503050406030204" pitchFamily="18" charset="0"/>
                      </a:rPr>
                      <m:t>)</m:t>
                    </m:r>
                  </m:oMath>
                </a14:m>
                <a:r>
                  <a:rPr lang="en-PH" dirty="0"/>
                  <a:t> is as good as matching on </a:t>
                </a:r>
                <a14:m>
                  <m:oMath xmlns:m="http://schemas.openxmlformats.org/officeDocument/2006/math">
                    <m:r>
                      <a:rPr lang="en-PH" b="1" i="1" dirty="0" smtClean="0">
                        <a:latin typeface="Cambria Math" panose="02040503050406030204" pitchFamily="18" charset="0"/>
                      </a:rPr>
                      <m:t>𝑿</m:t>
                    </m:r>
                  </m:oMath>
                </a14:m>
                <a:r>
                  <a:rPr lang="en-PH" dirty="0"/>
                  <a:t> under certain conditions</a:t>
                </a:r>
              </a:p>
              <a:p>
                <a:pPr lvl="1">
                  <a:spcAft>
                    <a:spcPts val="600"/>
                  </a:spcAft>
                </a:pPr>
                <a14:m>
                  <m:oMath xmlns:m="http://schemas.openxmlformats.org/officeDocument/2006/math">
                    <m:r>
                      <a:rPr lang="en-US" b="0" i="1" smtClean="0">
                        <a:latin typeface="Cambria Math" panose="02040503050406030204" pitchFamily="18" charset="0"/>
                      </a:rPr>
                      <m:t>𝑝</m:t>
                    </m:r>
                    <m:d>
                      <m:dPr>
                        <m:ctrlPr>
                          <a:rPr lang="en-PH" b="0" i="1" smtClean="0">
                            <a:latin typeface="Cambria Math" panose="02040503050406030204" pitchFamily="18" charset="0"/>
                          </a:rPr>
                        </m:ctrlPr>
                      </m:dPr>
                      <m:e>
                        <m:r>
                          <a:rPr lang="en-PH" b="1" i="1" smtClean="0">
                            <a:latin typeface="Cambria Math" panose="02040503050406030204" pitchFamily="18" charset="0"/>
                          </a:rPr>
                          <m:t>𝑿</m:t>
                        </m:r>
                      </m:e>
                    </m:d>
                  </m:oMath>
                </a14:m>
                <a:r>
                  <a:rPr lang="en-PH" b="1" dirty="0"/>
                  <a:t> </a:t>
                </a:r>
                <a:r>
                  <a:rPr lang="en-PH" dirty="0"/>
                  <a:t>is usually taken to be a logit, </a:t>
                </a:r>
                <a:r>
                  <a:rPr lang="en-PH" dirty="0" err="1"/>
                  <a:t>probit</a:t>
                </a:r>
                <a:r>
                  <a:rPr lang="en-PH" dirty="0"/>
                  <a:t> or ML classification model </a:t>
                </a:r>
                <a:endParaRPr lang="en-PH" b="1" dirty="0"/>
              </a:p>
            </p:txBody>
          </p:sp>
        </mc:Choice>
        <mc:Fallback xmlns="">
          <p:sp>
            <p:nvSpPr>
              <p:cNvPr id="3" name="Content Placeholder 2">
                <a:extLst>
                  <a:ext uri="{FF2B5EF4-FFF2-40B4-BE49-F238E27FC236}">
                    <a16:creationId xmlns:a16="http://schemas.microsoft.com/office/drawing/2014/main" id="{1644D6C1-B232-477F-B304-A21BA7601586}"/>
                  </a:ext>
                </a:extLst>
              </p:cNvPr>
              <p:cNvSpPr>
                <a:spLocks noGrp="1" noRot="1" noChangeAspect="1" noMove="1" noResize="1" noEditPoints="1" noAdjustHandles="1" noChangeArrowheads="1" noChangeShapeType="1" noTextEdit="1"/>
              </p:cNvSpPr>
              <p:nvPr>
                <p:ph idx="1"/>
              </p:nvPr>
            </p:nvSpPr>
            <p:spPr>
              <a:blipFill>
                <a:blip r:embed="rId2"/>
                <a:stretch>
                  <a:fillRect l="-1043" t="-3081" r="-928"/>
                </a:stretch>
              </a:blipFill>
            </p:spPr>
            <p:txBody>
              <a:bodyPr/>
              <a:lstStyle/>
              <a:p>
                <a:r>
                  <a:rPr lang="en-PH">
                    <a:noFill/>
                  </a:rPr>
                  <a:t> </a:t>
                </a:r>
              </a:p>
            </p:txBody>
          </p:sp>
        </mc:Fallback>
      </mc:AlternateContent>
    </p:spTree>
    <p:extLst>
      <p:ext uri="{BB962C8B-B14F-4D97-AF65-F5344CB8AC3E}">
        <p14:creationId xmlns:p14="http://schemas.microsoft.com/office/powerpoint/2010/main" val="3226017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3315</Words>
  <Application>Microsoft Macintosh PowerPoint</Application>
  <PresentationFormat>Widescreen</PresentationFormat>
  <Paragraphs>241</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 Math</vt:lpstr>
      <vt:lpstr>Wingdings</vt:lpstr>
      <vt:lpstr>Office Theme</vt:lpstr>
      <vt:lpstr>Propensity Score Matching</vt:lpstr>
      <vt:lpstr>Primary References</vt:lpstr>
      <vt:lpstr>Overview of Propensity Score Matching</vt:lpstr>
      <vt:lpstr>PowerPoint Presentation</vt:lpstr>
      <vt:lpstr>Overview of Propensity Score Matching</vt:lpstr>
      <vt:lpstr>Overview of Propensity Score Matching</vt:lpstr>
      <vt:lpstr>PowerPoint Presentation</vt:lpstr>
      <vt:lpstr>Overview of Propensity Score Matching</vt:lpstr>
      <vt:lpstr>Theory of PSM</vt:lpstr>
      <vt:lpstr>Logistic Regression</vt:lpstr>
      <vt:lpstr>Logistic Regression</vt:lpstr>
      <vt:lpstr>Graph of y =e^x/(1+e^x ) (Sigmoid or Logistic Curve)</vt:lpstr>
      <vt:lpstr>Probit Regression</vt:lpstr>
      <vt:lpstr>CDF of Standard Normal</vt:lpstr>
      <vt:lpstr>Theory of PSM</vt:lpstr>
      <vt:lpstr>Theory of PSM</vt:lpstr>
      <vt:lpstr>Theory of PSM</vt:lpstr>
      <vt:lpstr>Theory of PSM</vt:lpstr>
      <vt:lpstr>Region of Common Support</vt:lpstr>
      <vt:lpstr>Region of Common Support</vt:lpstr>
      <vt:lpstr>Treatment Effect of PSM</vt:lpstr>
      <vt:lpstr>Treatment Effect of PSM</vt:lpstr>
      <vt:lpstr>Treatment Effect of PSM</vt:lpstr>
      <vt:lpstr>Note on Standard Errors</vt:lpstr>
      <vt:lpstr>PSM Application</vt:lpstr>
      <vt:lpstr>PSM Application</vt:lpstr>
      <vt:lpstr>PSM Application</vt:lpstr>
      <vt:lpstr>PSM Application</vt:lpstr>
      <vt:lpstr>Balance Diagnostics (aside from Paired T-Test)</vt:lpstr>
      <vt:lpstr>PSM Application</vt:lpstr>
      <vt:lpstr>PSM Application</vt:lpstr>
      <vt:lpstr>PSM Application</vt:lpstr>
      <vt:lpstr>PSM Application</vt:lpstr>
      <vt:lpstr>PSM Application</vt:lpstr>
      <vt:lpstr>PSM Application</vt:lpstr>
      <vt:lpstr>PSM Strengths and Weaknesses</vt:lpstr>
      <vt:lpstr>PSM Extensions</vt:lpstr>
      <vt:lpstr>Case Study: Water, sanitation, and hygiene for child health </vt:lpstr>
      <vt:lpstr>Motivation of the Study</vt:lpstr>
      <vt:lpstr>Data (Think Type I and Type II Errors)</vt:lpstr>
      <vt:lpstr>Methodology</vt:lpstr>
      <vt:lpstr> Propensity Score Model</vt:lpstr>
      <vt:lpstr>Methodology</vt:lpstr>
      <vt:lpstr>Predictors of Program Participation</vt:lpstr>
      <vt:lpstr>Predictors of Program Participation</vt:lpstr>
      <vt:lpstr>Methodology</vt:lpstr>
      <vt:lpstr>PowerPoint Presentation</vt:lpstr>
      <vt:lpstr>PowerPoint Presentation</vt:lpstr>
      <vt:lpstr>Question: Can we used paired t-test if we do one-to-many matching? </vt:lpstr>
      <vt:lpstr>Methodology</vt:lpstr>
      <vt:lpstr>Methodology</vt:lpstr>
      <vt:lpstr>Results (in English)</vt:lpstr>
      <vt:lpstr>Results</vt:lpstr>
      <vt:lpstr>Results</vt:lpstr>
      <vt:lpstr>Case Study: Water, sanitation, and hygiene for child health </vt:lpstr>
      <vt:lpstr>Finally, we go to our 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3.8:  Propensity Score Matching</dc:title>
  <dc:creator>Adrian Matthew G. Glova</dc:creator>
  <cp:lastModifiedBy>Adrian Matthew G. Glova</cp:lastModifiedBy>
  <cp:revision>260</cp:revision>
  <dcterms:created xsi:type="dcterms:W3CDTF">2023-04-17T23:46:30Z</dcterms:created>
  <dcterms:modified xsi:type="dcterms:W3CDTF">2024-04-16T01:03:50Z</dcterms:modified>
</cp:coreProperties>
</file>