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66" r:id="rId6"/>
    <p:sldId id="271" r:id="rId7"/>
    <p:sldId id="265" r:id="rId8"/>
    <p:sldId id="267" r:id="rId9"/>
    <p:sldId id="272" r:id="rId10"/>
    <p:sldId id="269" r:id="rId11"/>
    <p:sldId id="270" r:id="rId12"/>
    <p:sldId id="336" r:id="rId13"/>
    <p:sldId id="273" r:id="rId14"/>
    <p:sldId id="278" r:id="rId15"/>
    <p:sldId id="274" r:id="rId16"/>
    <p:sldId id="275" r:id="rId17"/>
    <p:sldId id="331" r:id="rId18"/>
    <p:sldId id="276" r:id="rId19"/>
    <p:sldId id="332" r:id="rId20"/>
    <p:sldId id="333" r:id="rId21"/>
    <p:sldId id="330" r:id="rId22"/>
    <p:sldId id="334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A5F020-3CAC-CF62-27A5-5572FEC1C9AD}" name="Adrian Matthew G. Glova" initials="AMGG" userId="Adrian Matthew G. Glova" providerId="None"/>
  <p188:author id="{6CC210CD-1042-8FE6-D394-EAA0BD50974B}" name="Arlan Brucal" initials="AB" userId="S::arlan.brucal@undp.org::6262e724-7fff-4990-a594-41eb381ddb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83BE0-CA74-4FA5-87C6-DCCF20E94083}" type="datetimeFigureOut">
              <a:rPr lang="en-PH" smtClean="0"/>
              <a:t>4/18/24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C76F-8823-4453-BEF5-B0FA00CD519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166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3311-D701-4689-8620-1F1B1540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81B87-A605-4AEC-83FF-6030929F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168E-E277-4227-B240-F101D936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CAE0-A0D2-41D9-92BB-C85BE600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DC00-4DCC-44ED-AECE-BF130D9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4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1C8-4A99-4799-A868-D87BC1B5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B1CA0-B683-4557-9AC2-BCC531ECF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6E54-9187-43F1-B027-8FE8400E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7B35-6185-43BB-AE05-37F2D8E1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22EC-FB57-4EEC-9239-EDEB140C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5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31048-B579-4450-85C7-DBEC10B72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21E7E-4437-4957-9CF3-C29C729D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64B5-2DD3-4734-A5A8-045E54FC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73BB5-7561-44BF-9253-2D304830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942A-D9CD-44CF-8832-7D49484F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53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684D-74BC-4A83-87C9-DB16A6A8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585D-8DB9-4B6B-BAFB-27DEB09B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D9A0-47AC-4597-B646-47F70274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EE3D-4D3F-4462-B857-24B120DE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B998-23BB-4E89-BBB2-E28F3DBD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81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2940-7A30-465F-B6D9-E6C05D0D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E544-5DB3-45CD-BDED-C9207726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20F9-4C95-4EEA-9FB8-C4B64017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F5C2-F9F3-4C05-875C-E7DAF975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EE11-DB5B-4DB2-817E-5D957C8B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5479-D5DB-464A-AD06-D8AEC8D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EDFE-19AE-47E9-91C3-F8BD217CB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1221-B359-4FBB-A3C1-22FFB971E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FCFC-3AFA-42C8-BF8B-F3949315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13188-82E8-494D-92ED-CB53552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EF720-0985-426F-8DDC-DCEC909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3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1AE7-124B-4F03-B369-1F2F0F24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F730-847A-4D14-8092-2DDF35DF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0EC24-2AA3-4AA7-86FA-E40B477A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CC2C-E681-4943-9775-36232DFAC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29023-5F90-4BFE-B8FA-2CB06D6E3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94120-3BDA-4D3C-B351-42CE8E33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0B530-79FE-4C44-8914-231D2343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85230-456E-4E3A-9345-546BE89F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7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D89-2470-4409-97D5-26D3BBDB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343D6-EE10-4F22-8450-5BBD8546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92C4C-1A39-4167-8C32-BA8B617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82585-BBA9-458C-924A-903988A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901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1C7D5-38E2-47EF-89FA-5730F149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D2086-E720-4D94-A53E-841BB58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E0E7-EC14-42AA-A1B3-D55313A2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1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EF7-A00C-461F-95C7-6199F6D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025D-90B3-4AD3-8B1F-94176557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984E6-6894-4B2D-829D-77CB77C7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49F62-5279-47F3-83E3-BA5C3E3C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45CFA-3F62-425E-A69F-699AF91A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BE89-93AF-461C-9FD2-841DFA36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82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0157-4752-4D23-8837-F6C0CBC2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CC2A5-0BAE-4FD1-8789-7E0AE4033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03E0-9ADB-4553-BACF-D0C152A42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67B0-83CA-4B45-A922-FF8EAA61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86DF-04FA-4F7A-8203-1C35FCD6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474D-6140-4527-93FE-3FD3F1A5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3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DB6B6-6576-43A1-B550-895985EB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E72C-AA13-4BB9-8256-6068AA26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41F2-349E-4E5B-976D-64BDB6989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03A9D-E58D-463F-8E41-3D9F89615C12}" type="datetimeFigureOut">
              <a:rPr lang="en-PH" smtClean="0"/>
              <a:t>4/18/24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5A47-533C-4DB9-8898-807B4DCDC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1AC0-3261-4151-BE5F-C19024A9F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F7A5-1D55-4E4E-999F-3173AA07BE0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52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13B-EA18-4983-855B-59ECCD40B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Workshop 2.2: </a:t>
            </a:r>
            <a:br>
              <a:rPr lang="en-PH" dirty="0"/>
            </a:br>
            <a:r>
              <a:rPr lang="en-PH" dirty="0"/>
              <a:t>Research Hypotheses, Indicators and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53FA-26ED-437C-BE71-8593F7C1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874"/>
            <a:ext cx="9144000" cy="1655762"/>
          </a:xfrm>
        </p:spPr>
        <p:txBody>
          <a:bodyPr/>
          <a:lstStyle/>
          <a:p>
            <a:r>
              <a:rPr lang="en-PH" dirty="0"/>
              <a:t>Adrian Matthew G. Glova</a:t>
            </a:r>
          </a:p>
          <a:p>
            <a:r>
              <a:rPr lang="en-PH" dirty="0"/>
              <a:t>Assistant Professor</a:t>
            </a:r>
          </a:p>
          <a:p>
            <a:r>
              <a:rPr lang="en-PH" dirty="0"/>
              <a:t>UP School of Statistics</a:t>
            </a:r>
          </a:p>
        </p:txBody>
      </p:sp>
    </p:spTree>
    <p:extLst>
      <p:ext uri="{BB962C8B-B14F-4D97-AF65-F5344CB8AC3E}">
        <p14:creationId xmlns:p14="http://schemas.microsoft.com/office/powerpoint/2010/main" val="34938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D9EA-9C1B-416B-A476-C6884784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Formulating the Evaluation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6B67-095D-49AC-A921-5AA5B2C9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evaluation question is anchored on the results chain of the Theory of Change. You are given </a:t>
            </a:r>
            <a:r>
              <a:rPr lang="en-PH" b="1" dirty="0"/>
              <a:t>15 minutes</a:t>
            </a:r>
            <a:r>
              <a:rPr lang="en-PH" dirty="0"/>
              <a:t> to review and revise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6229E-DAB1-471E-90A1-8CBCED7E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44" y="2724366"/>
            <a:ext cx="6176901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0D39-0D88-4640-B98D-2583C17B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Formulating the Evaluation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6CF7-69BF-4D2B-876E-87514D5B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359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PH" dirty="0"/>
              <a:t>What is the core evaluation question? This should relate the program/intervention being evaluated with the outcomes of interest</a:t>
            </a:r>
          </a:p>
          <a:p>
            <a:pPr>
              <a:spcAft>
                <a:spcPts val="600"/>
              </a:spcAft>
            </a:pPr>
            <a:r>
              <a:rPr lang="en-PH" b="1" dirty="0"/>
              <a:t>First attempt: What is the impact of the new Math curriculum to students’ education outcomes? (</a:t>
            </a:r>
            <a:r>
              <a:rPr lang="en-PH" b="1" dirty="0">
                <a:solidFill>
                  <a:srgbClr val="C00000"/>
                </a:solidFill>
              </a:rPr>
              <a:t>still too broad</a:t>
            </a:r>
            <a:r>
              <a:rPr lang="en-PH" b="1" dirty="0"/>
              <a:t>)</a:t>
            </a:r>
          </a:p>
          <a:p>
            <a:pPr>
              <a:spcAft>
                <a:spcPts val="600"/>
              </a:spcAft>
            </a:pPr>
            <a:r>
              <a:rPr lang="en-PH" b="1" dirty="0"/>
              <a:t>Second attempt: Did the new Math curriculum increase standardized test scores by 5 ppts for student-beneficiaries? (</a:t>
            </a:r>
            <a:r>
              <a:rPr lang="en-PH" b="1" dirty="0">
                <a:solidFill>
                  <a:srgbClr val="002060"/>
                </a:solidFill>
              </a:rPr>
              <a:t>direction of effect specified;</a:t>
            </a:r>
            <a:r>
              <a:rPr lang="en-PH" b="1" dirty="0"/>
              <a:t> </a:t>
            </a:r>
            <a:r>
              <a:rPr lang="en-PH" b="1" dirty="0">
                <a:solidFill>
                  <a:srgbClr val="002060"/>
                </a:solidFill>
              </a:rPr>
              <a:t>outcome narrowed down and targeted</a:t>
            </a:r>
            <a:r>
              <a:rPr lang="en-PH" b="1" dirty="0"/>
              <a:t>) </a:t>
            </a:r>
          </a:p>
          <a:p>
            <a:pPr>
              <a:spcAft>
                <a:spcPts val="600"/>
              </a:spcAft>
            </a:pPr>
            <a:r>
              <a:rPr lang="en-PH" dirty="0"/>
              <a:t>Note that this evaluation question is of the first kind (first generation)</a:t>
            </a:r>
          </a:p>
        </p:txBody>
      </p:sp>
    </p:spTree>
    <p:extLst>
      <p:ext uri="{BB962C8B-B14F-4D97-AF65-F5344CB8AC3E}">
        <p14:creationId xmlns:p14="http://schemas.microsoft.com/office/powerpoint/2010/main" val="341544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5B6A-DB0A-7A45-6141-9C67569C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Statistical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71FDE-772F-4050-1F0D-1F2AA47C2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PH" dirty="0"/>
                  <a:t>We can formulate the evaluation question as a well-defined and testable hypothesis: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PH" b="1" dirty="0"/>
                  <a:t>: The intervention has no effect on student test scores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PH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PH" b="1" dirty="0"/>
                  <a:t> The intervention has a positive effect on student test scores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PH" dirty="0"/>
                  <a:t>Data collected will provide evidence to reject (or not reject)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PH" dirty="0"/>
              </a:p>
              <a:p>
                <a:pPr>
                  <a:spcAft>
                    <a:spcPts val="600"/>
                  </a:spcAft>
                </a:pPr>
                <a:r>
                  <a:rPr lang="en-PH" dirty="0"/>
                  <a:t>This is tantamount to checking the change in outcomes (i.e. test scores) for treatment and comparison groups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PH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PH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PH" b="1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PH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PH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PH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P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PH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PH" b="1" dirty="0"/>
                  <a:t> (Treatment Effect on the Treated = 0)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PH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PH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PH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PH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PH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PH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PH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PH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PH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PH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PH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p>
                        </m:sSubSup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PH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PH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PH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PH" b="1" dirty="0"/>
                  <a:t> (Treatment Effect on the Treated &gt; 0)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71FDE-772F-4050-1F0D-1F2AA47C2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26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9F8F-5D08-4E1E-8B7F-A3DB662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Evaluation Question(s) and Hypotheses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8565C8-24AD-468E-97A4-4BC472AC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program you intend to evaluate, </a:t>
            </a:r>
            <a:r>
              <a:rPr lang="en-PH" b="1" dirty="0"/>
              <a:t>please formulate the evaluation question(s) and research hypotheses</a:t>
            </a:r>
            <a:r>
              <a:rPr lang="en-PH" dirty="0"/>
              <a:t>. If you have multiple outcomes of interest, specify it for each (</a:t>
            </a:r>
            <a:r>
              <a:rPr lang="en-PH" b="1" dirty="0"/>
              <a:t>15 mins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95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6F518-32F4-406B-ACB7-846E0A13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 proceed with the selection of performance indicators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F700E-4DCE-40BE-93A2-F7A5E31FB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01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C20-F6C8-4FA1-88BE-E2D711F1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Selecting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B956-6933-4565-9B1B-FD35F4EB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PH" dirty="0"/>
              <a:t>The outcome indicators will be the criteria for success of a program</a:t>
            </a:r>
          </a:p>
          <a:p>
            <a:pPr>
              <a:spcAft>
                <a:spcPts val="600"/>
              </a:spcAft>
            </a:pPr>
            <a:r>
              <a:rPr lang="en-PH" dirty="0"/>
              <a:t>Performance indicators, particularly outcome indicators, should be </a:t>
            </a:r>
            <a:r>
              <a:rPr lang="en-PH" b="1" dirty="0"/>
              <a:t>SMART: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Specific</a:t>
            </a:r>
            <a:r>
              <a:rPr lang="en-PH" dirty="0"/>
              <a:t> – the information should be well specified and is not vague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Measurable</a:t>
            </a:r>
            <a:r>
              <a:rPr lang="en-PH" dirty="0"/>
              <a:t> – the information can be readily obtained 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Attributable</a:t>
            </a:r>
            <a:r>
              <a:rPr lang="en-PH" dirty="0"/>
              <a:t> – the indicator is linked to the implementation of the program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Realistic</a:t>
            </a:r>
            <a:r>
              <a:rPr lang="en-PH" dirty="0"/>
              <a:t> – the information can be obtained in a timely manner, at a reasonable frequency and at a reasonable cost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Targeted</a:t>
            </a:r>
            <a:r>
              <a:rPr lang="en-PH" dirty="0"/>
              <a:t> – the indicator applies to the targeted population</a:t>
            </a:r>
          </a:p>
        </p:txBody>
      </p:sp>
    </p:spTree>
    <p:extLst>
      <p:ext uri="{BB962C8B-B14F-4D97-AF65-F5344CB8AC3E}">
        <p14:creationId xmlns:p14="http://schemas.microsoft.com/office/powerpoint/2010/main" val="86541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C20-F6C8-4FA1-88BE-E2D711F1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Selecting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B956-6933-4565-9B1B-FD35F4EB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PH" dirty="0"/>
              <a:t>Sample outcome indicators:</a:t>
            </a:r>
            <a:endParaRPr lang="en-PH" b="1" dirty="0"/>
          </a:p>
          <a:p>
            <a:pPr lvl="1">
              <a:spcAft>
                <a:spcPts val="600"/>
              </a:spcAft>
            </a:pPr>
            <a:r>
              <a:rPr lang="en-PH" b="1" dirty="0"/>
              <a:t>Short-term</a:t>
            </a:r>
            <a:r>
              <a:rPr lang="en-PH" dirty="0"/>
              <a:t>: Standardized test scores, teacher adoption of the new Math curriculum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Medium-term</a:t>
            </a:r>
            <a:r>
              <a:rPr lang="en-PH" dirty="0"/>
              <a:t>: High school completion rate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Long-term</a:t>
            </a:r>
            <a:r>
              <a:rPr lang="en-PH" dirty="0"/>
              <a:t>: Income and college completion rate</a:t>
            </a:r>
          </a:p>
          <a:p>
            <a:pPr>
              <a:spcAft>
                <a:spcPts val="600"/>
              </a:spcAft>
            </a:pPr>
            <a:r>
              <a:rPr lang="en-PH" dirty="0"/>
              <a:t>The same should be done for relevant implementation indicators so our impact evaluation will not be a “</a:t>
            </a:r>
            <a:r>
              <a:rPr lang="en-PH" dirty="0" err="1"/>
              <a:t>blackbox</a:t>
            </a:r>
            <a:r>
              <a:rPr lang="en-PH" dirty="0"/>
              <a:t>”</a:t>
            </a:r>
          </a:p>
          <a:p>
            <a:pPr>
              <a:spcAft>
                <a:spcPts val="600"/>
              </a:spcAft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8788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9F8F-5D08-4E1E-8B7F-A3DB662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Selecting Performance Indicators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DDCB0-F989-47CC-9CD0-0E803B43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05" y="1690688"/>
            <a:ext cx="8391589" cy="435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EB275-1812-4D97-8211-442710F9D2D6}"/>
              </a:ext>
            </a:extLst>
          </p:cNvPr>
          <p:cNvSpPr txBox="1"/>
          <p:nvPr/>
        </p:nvSpPr>
        <p:spPr>
          <a:xfrm>
            <a:off x="2597726" y="6259011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Source: Gertler et al. (2016).</a:t>
            </a:r>
          </a:p>
        </p:txBody>
      </p:sp>
    </p:spTree>
    <p:extLst>
      <p:ext uri="{BB962C8B-B14F-4D97-AF65-F5344CB8AC3E}">
        <p14:creationId xmlns:p14="http://schemas.microsoft.com/office/powerpoint/2010/main" val="143003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9F8F-5D08-4E1E-8B7F-A3DB662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Selecting Performance Indicators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8565C8-24AD-468E-97A4-4BC472AC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PH" dirty="0"/>
              <a:t>Deliberate on the appropriate outcome indicators based on your results chain. Make sure that the indicators are SMART. You may divide them by length of time. (</a:t>
            </a:r>
            <a:r>
              <a:rPr lang="en-PH" b="1" dirty="0"/>
              <a:t>30 mins</a:t>
            </a:r>
            <a:r>
              <a:rPr lang="en-PH" dirty="0"/>
              <a:t>)</a:t>
            </a:r>
          </a:p>
          <a:p>
            <a:pPr>
              <a:spcAft>
                <a:spcPts val="600"/>
              </a:spcAft>
            </a:pPr>
            <a:r>
              <a:rPr lang="en-PH" dirty="0"/>
              <a:t>Based on the results chain, identify relevant implementation indicators (i.e. at the level of Inputs, Activities, and Outputs). (</a:t>
            </a:r>
            <a:r>
              <a:rPr lang="en-PH" b="1" dirty="0"/>
              <a:t>30 mins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11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800CC-A212-4EAF-A590-C268439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 now identify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64BEF-F012-49A3-B868-CE69D260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27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F922-D635-4285-AB71-8CD30D06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3B16-BAEC-4AB0-A9BD-A0281DB8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Identify the unit of assignment, treatment, and analysis</a:t>
            </a:r>
          </a:p>
          <a:p>
            <a:pPr>
              <a:spcAft>
                <a:spcPts val="600"/>
              </a:spcAft>
            </a:pPr>
            <a:r>
              <a:rPr lang="en-PH" dirty="0"/>
              <a:t>Identify the evaluation problem</a:t>
            </a:r>
          </a:p>
          <a:p>
            <a:pPr>
              <a:spcAft>
                <a:spcPts val="600"/>
              </a:spcAft>
            </a:pPr>
            <a:r>
              <a:rPr lang="en-PH" dirty="0"/>
              <a:t>Formulate the evaluation questions and research hypotheses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Theory of Change provides context</a:t>
            </a:r>
          </a:p>
          <a:p>
            <a:pPr>
              <a:spcAft>
                <a:spcPts val="600"/>
              </a:spcAft>
            </a:pPr>
            <a:r>
              <a:rPr lang="en-PH" dirty="0"/>
              <a:t>Select outcome and implementation indicators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Indicators need to be SMART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Set outcome indicators by length of time (short, mid, long-term)</a:t>
            </a:r>
          </a:p>
          <a:p>
            <a:pPr>
              <a:spcAft>
                <a:spcPts val="600"/>
              </a:spcAft>
            </a:pPr>
            <a:r>
              <a:rPr lang="en-PH" dirty="0"/>
              <a:t>Identify data sources and data collection instruments</a:t>
            </a:r>
          </a:p>
          <a:p>
            <a:pPr>
              <a:spcAft>
                <a:spcPts val="600"/>
              </a:spcAft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4207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EF2F5-1690-4354-9C9E-2FFA8B8E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Collection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A0F1E-77B5-4098-B043-7F16E625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>
              <a:spcAft>
                <a:spcPts val="600"/>
              </a:spcAft>
            </a:pPr>
            <a:r>
              <a:rPr lang="en-PH" dirty="0"/>
              <a:t>For the identified indicators, state the potential data source. If possible, include the party in charge of data collection, the data collection instrument, and data frequency </a:t>
            </a:r>
            <a:r>
              <a:rPr lang="en-PH" b="1" dirty="0"/>
              <a:t>(30 mins)</a:t>
            </a:r>
          </a:p>
          <a:p>
            <a:pPr fontAlgn="ctr">
              <a:spcAft>
                <a:spcPts val="600"/>
              </a:spcAft>
            </a:pPr>
            <a:r>
              <a:rPr lang="en-PH" b="1" dirty="0"/>
              <a:t>If you intend to conduct primary data collection, specify your sampling design and survey operations strategy:</a:t>
            </a:r>
          </a:p>
          <a:p>
            <a:pPr lvl="1" fontAlgn="ctr">
              <a:spcAft>
                <a:spcPts val="600"/>
              </a:spcAft>
            </a:pPr>
            <a:r>
              <a:rPr lang="en-PH" dirty="0"/>
              <a:t>Sampling technique </a:t>
            </a:r>
          </a:p>
          <a:p>
            <a:pPr lvl="1" fontAlgn="ctr">
              <a:spcAft>
                <a:spcPts val="600"/>
              </a:spcAft>
            </a:pPr>
            <a:r>
              <a:rPr lang="en-PH" dirty="0"/>
              <a:t>Sample size determination </a:t>
            </a:r>
          </a:p>
          <a:p>
            <a:pPr lvl="1" fontAlgn="ctr">
              <a:spcAft>
                <a:spcPts val="600"/>
              </a:spcAft>
            </a:pPr>
            <a:r>
              <a:rPr lang="en-PH" dirty="0"/>
              <a:t>Survey operations workplan (i.e. crafting and piloting of questionnaire, recruitment and training of enumerators, securing approvals, survey administration, data entry and validation)</a:t>
            </a:r>
          </a:p>
          <a:p>
            <a:pPr>
              <a:spcAft>
                <a:spcPts val="600"/>
              </a:spcAft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781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D546-4B90-42C2-B3E1-9E11012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Metadata: Data on our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498642-2ACC-4749-AE75-B9FCB8476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34293"/>
              </p:ext>
            </p:extLst>
          </p:nvPr>
        </p:nvGraphicFramePr>
        <p:xfrm>
          <a:off x="489528" y="1409989"/>
          <a:ext cx="10769600" cy="5145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069">
                  <a:extLst>
                    <a:ext uri="{9D8B030D-6E8A-4147-A177-3AD203B41FA5}">
                      <a16:colId xmlns:a16="http://schemas.microsoft.com/office/drawing/2014/main" val="4251384016"/>
                    </a:ext>
                  </a:extLst>
                </a:gridCol>
                <a:gridCol w="1772277">
                  <a:extLst>
                    <a:ext uri="{9D8B030D-6E8A-4147-A177-3AD203B41FA5}">
                      <a16:colId xmlns:a16="http://schemas.microsoft.com/office/drawing/2014/main" val="3070648427"/>
                    </a:ext>
                  </a:extLst>
                </a:gridCol>
                <a:gridCol w="1208198">
                  <a:extLst>
                    <a:ext uri="{9D8B030D-6E8A-4147-A177-3AD203B41FA5}">
                      <a16:colId xmlns:a16="http://schemas.microsoft.com/office/drawing/2014/main" val="24356356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309232787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79109324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439808137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2435340729"/>
                    </a:ext>
                  </a:extLst>
                </a:gridCol>
              </a:tblGrid>
              <a:tr h="1319987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Unit of Observation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Results Chain Level/</a:t>
                      </a:r>
                    </a:p>
                    <a:p>
                      <a:pPr algn="ctr"/>
                      <a:r>
                        <a:rPr lang="en-PH" b="1" dirty="0"/>
                        <a:t>Nature of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Data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Data Collection Instrument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highlight>
                            <a:srgbClr val="FFFF00"/>
                          </a:highlight>
                        </a:rPr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901313"/>
                  </a:ext>
                </a:extLst>
              </a:tr>
              <a:tr h="104499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Program </a:t>
                      </a:r>
                    </a:p>
                    <a:p>
                      <a:pPr algn="ctr"/>
                      <a:r>
                        <a:rPr lang="en-PH" sz="1400" dirty="0"/>
                        <a:t>Disbursements</a:t>
                      </a:r>
                    </a:p>
                    <a:p>
                      <a:pPr algn="ctr"/>
                      <a:r>
                        <a:rPr lang="en-PH" sz="1400" dirty="0"/>
                        <a:t>(</a:t>
                      </a:r>
                      <a:r>
                        <a:rPr lang="en-PH" sz="1400" dirty="0" err="1"/>
                        <a:t>mPhP</a:t>
                      </a:r>
                      <a:r>
                        <a:rPr lang="en-PH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Administrative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Department of Budget and Management; Department of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Financial Information management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highlight>
                            <a:srgbClr val="FFFF00"/>
                          </a:highlight>
                        </a:rPr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983304"/>
                  </a:ext>
                </a:extLst>
              </a:tr>
              <a:tr h="84141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Standardized Test Scores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P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Student</a:t>
                      </a:r>
                      <a:endParaRPr lang="en-P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P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Short-Term Outcomes</a:t>
                      </a:r>
                      <a:endParaRPr lang="en-P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Administrative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P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Department of Education</a:t>
                      </a:r>
                      <a:endParaRPr lang="en-PH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Learner Information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P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Real-time</a:t>
                      </a:r>
                      <a:endParaRPr lang="en-PH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55546"/>
                  </a:ext>
                </a:extLst>
              </a:tr>
              <a:tr h="84141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Annual average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Household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Long-Term Outcomes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Survey</a:t>
                      </a:r>
                    </a:p>
                    <a:p>
                      <a:pPr algn="ctr"/>
                      <a:r>
                        <a:rPr lang="en-PH" sz="1400" dirty="0"/>
                        <a:t>(say FIES)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Philippine Statistics 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Household survey questionnaire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highlight>
                            <a:srgbClr val="FFFF00"/>
                          </a:highlight>
                        </a:rPr>
                        <a:t>Every 3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33042"/>
                  </a:ext>
                </a:extLst>
              </a:tr>
              <a:tr h="84141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Sex of Household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Household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Observable Covariates (X’s)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Survey</a:t>
                      </a:r>
                    </a:p>
                    <a:p>
                      <a:pPr algn="ctr"/>
                      <a:r>
                        <a:rPr lang="en-PH" sz="1400" dirty="0"/>
                        <a:t>(say FIES)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Philippine Statistics 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Household survey questionnaire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highlight>
                            <a:srgbClr val="FFFF00"/>
                          </a:highlight>
                        </a:rPr>
                        <a:t>Every 3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9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9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800CC-A212-4EAF-A590-C268439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We now present our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64BEF-F012-49A3-B868-CE69D260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455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E24AD-9C85-4087-B93C-2B96E899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Flow of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5DD55-B09D-40BE-8392-7152B879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Unit of assignment, treatment, and analysis</a:t>
            </a:r>
          </a:p>
          <a:p>
            <a:pPr>
              <a:spcAft>
                <a:spcPts val="600"/>
              </a:spcAft>
            </a:pPr>
            <a:r>
              <a:rPr lang="en-PH" dirty="0"/>
              <a:t>What is the evaluation problem? </a:t>
            </a:r>
          </a:p>
          <a:p>
            <a:pPr>
              <a:spcAft>
                <a:spcPts val="600"/>
              </a:spcAft>
            </a:pPr>
            <a:r>
              <a:rPr lang="en-PH" dirty="0"/>
              <a:t>Core evaluation questions and hypotheses</a:t>
            </a:r>
          </a:p>
          <a:p>
            <a:pPr>
              <a:spcAft>
                <a:spcPts val="600"/>
              </a:spcAft>
            </a:pPr>
            <a:r>
              <a:rPr lang="en-PH" dirty="0"/>
              <a:t>Outcome and implementation indicators (along the results chain)</a:t>
            </a:r>
          </a:p>
          <a:p>
            <a:pPr>
              <a:spcAft>
                <a:spcPts val="600"/>
              </a:spcAft>
            </a:pPr>
            <a:r>
              <a:rPr lang="en-PH" dirty="0"/>
              <a:t>Data collection plan: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Data sources 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Data collection instruments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Sampling design and survey operations</a:t>
            </a:r>
          </a:p>
          <a:p>
            <a:pPr>
              <a:spcAft>
                <a:spcPts val="600"/>
              </a:spcAft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856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8D251-16F5-4605-AFEF-5B43E7D8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“Units” in Impact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69016-7FFE-4B84-AFBB-5DB78065E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03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9511-D510-4C9D-AA00-15A2CF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Identifying the “Units”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477D-98D7-44A4-9F73-C4623AEC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Units of evaluation should be based on the program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53E24B-A028-415F-949B-6FC78629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50237"/>
              </p:ext>
            </p:extLst>
          </p:nvPr>
        </p:nvGraphicFramePr>
        <p:xfrm>
          <a:off x="1082962" y="2648527"/>
          <a:ext cx="10190020" cy="342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505">
                  <a:extLst>
                    <a:ext uri="{9D8B030D-6E8A-4147-A177-3AD203B41FA5}">
                      <a16:colId xmlns:a16="http://schemas.microsoft.com/office/drawing/2014/main" val="66084940"/>
                    </a:ext>
                  </a:extLst>
                </a:gridCol>
                <a:gridCol w="2547505">
                  <a:extLst>
                    <a:ext uri="{9D8B030D-6E8A-4147-A177-3AD203B41FA5}">
                      <a16:colId xmlns:a16="http://schemas.microsoft.com/office/drawing/2014/main" val="2350283022"/>
                    </a:ext>
                  </a:extLst>
                </a:gridCol>
                <a:gridCol w="2547505">
                  <a:extLst>
                    <a:ext uri="{9D8B030D-6E8A-4147-A177-3AD203B41FA5}">
                      <a16:colId xmlns:a16="http://schemas.microsoft.com/office/drawing/2014/main" val="2592873687"/>
                    </a:ext>
                  </a:extLst>
                </a:gridCol>
                <a:gridCol w="2547505">
                  <a:extLst>
                    <a:ext uri="{9D8B030D-6E8A-4147-A177-3AD203B41FA5}">
                      <a16:colId xmlns:a16="http://schemas.microsoft.com/office/drawing/2014/main" val="3205303193"/>
                    </a:ext>
                  </a:extLst>
                </a:gridCol>
              </a:tblGrid>
              <a:tr h="461352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Program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Unit of Assignment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Unit of Treatment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Unit of Analysis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04350"/>
                  </a:ext>
                </a:extLst>
              </a:tr>
              <a:tr h="736976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New Mathematics Curriculum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Provinces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Schools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Teachers and children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92251"/>
                  </a:ext>
                </a:extLst>
              </a:tr>
              <a:tr h="736976">
                <a:tc>
                  <a:txBody>
                    <a:bodyPr/>
                    <a:lstStyle/>
                    <a:p>
                      <a:pPr algn="ctr"/>
                      <a:r>
                        <a:rPr lang="en-PH" sz="2000" i="1" dirty="0"/>
                        <a:t>The revamped curriculum is to be piloted to Junior HS students given lagging mathematical competencies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i="1" dirty="0"/>
                        <a:t>Treatment is piloted to the 20% poorest villages identified by the implementing agency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i="1" dirty="0"/>
                        <a:t>Treatment is delivered to schools as learning materials and training are provided there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i="1" dirty="0"/>
                        <a:t>Treatment is supposed to improve the education and social mobility outcomes of children; teachers should have an easier administrative load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6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5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9F8F-5D08-4E1E-8B7F-A3DB662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Identifying the “Units” of 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57F2A-61DC-4DF2-8BAF-9EFEEACD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program you intend to evaluate, please identify the unit of assignment, unit of treatment, and unit of analysis (</a:t>
            </a:r>
            <a:r>
              <a:rPr lang="en-PH" b="1" dirty="0"/>
              <a:t>15 mins</a:t>
            </a:r>
            <a:r>
              <a:rPr lang="en-PH" dirty="0"/>
              <a:t>)</a:t>
            </a:r>
          </a:p>
          <a:p>
            <a:r>
              <a:rPr lang="en-PH" dirty="0"/>
              <a:t>This should be based on the program design!!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5B43F8-C957-4132-8F28-48886A76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87059"/>
              </p:ext>
            </p:extLst>
          </p:nvPr>
        </p:nvGraphicFramePr>
        <p:xfrm>
          <a:off x="1514261" y="3639929"/>
          <a:ext cx="9407236" cy="1907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1809">
                  <a:extLst>
                    <a:ext uri="{9D8B030D-6E8A-4147-A177-3AD203B41FA5}">
                      <a16:colId xmlns:a16="http://schemas.microsoft.com/office/drawing/2014/main" val="66084940"/>
                    </a:ext>
                  </a:extLst>
                </a:gridCol>
                <a:gridCol w="2351809">
                  <a:extLst>
                    <a:ext uri="{9D8B030D-6E8A-4147-A177-3AD203B41FA5}">
                      <a16:colId xmlns:a16="http://schemas.microsoft.com/office/drawing/2014/main" val="2350283022"/>
                    </a:ext>
                  </a:extLst>
                </a:gridCol>
                <a:gridCol w="2351809">
                  <a:extLst>
                    <a:ext uri="{9D8B030D-6E8A-4147-A177-3AD203B41FA5}">
                      <a16:colId xmlns:a16="http://schemas.microsoft.com/office/drawing/2014/main" val="2592873687"/>
                    </a:ext>
                  </a:extLst>
                </a:gridCol>
                <a:gridCol w="2351809">
                  <a:extLst>
                    <a:ext uri="{9D8B030D-6E8A-4147-A177-3AD203B41FA5}">
                      <a16:colId xmlns:a16="http://schemas.microsoft.com/office/drawing/2014/main" val="3205303193"/>
                    </a:ext>
                  </a:extLst>
                </a:gridCol>
              </a:tblGrid>
              <a:tr h="461352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Program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Unit of Assignment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Unit of Treatment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/>
                        <a:t>Unit of Analysis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04350"/>
                  </a:ext>
                </a:extLst>
              </a:tr>
              <a:tr h="709258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Treatment to be evaluated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Fill 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Fill 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Fill 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2251"/>
                  </a:ext>
                </a:extLst>
              </a:tr>
              <a:tr h="736976">
                <a:tc>
                  <a:txBody>
                    <a:bodyPr/>
                    <a:lstStyle/>
                    <a:p>
                      <a:pPr algn="ctr"/>
                      <a:r>
                        <a:rPr lang="en-PH" sz="2000" i="1" dirty="0"/>
                        <a:t>Description of the intervention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Remarks from program design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Remarks from program design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Remarks from program design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6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6F518-32F4-406B-ACB7-846E0A13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Next, we identify the evaluation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F700E-4DCE-40BE-93A2-F7A5E31FB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6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A3E0-5E97-4868-8625-5452DEFB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Identifying the Evaluation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F74F-DF7A-492C-823E-D6DF2517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PH" dirty="0"/>
              <a:t>Sample evaluation problem:</a:t>
            </a:r>
          </a:p>
          <a:p>
            <a:pPr lvl="1">
              <a:spcAft>
                <a:spcPts val="600"/>
              </a:spcAft>
            </a:pPr>
            <a:r>
              <a:rPr lang="en-PH" b="1" dirty="0"/>
              <a:t>What would have been the standardized test scores of students who used the new Math curriculum had they not received the treatment (i.e. taking deworming pills)?</a:t>
            </a:r>
          </a:p>
          <a:p>
            <a:pPr>
              <a:spcAft>
                <a:spcPts val="600"/>
              </a:spcAft>
            </a:pPr>
            <a:r>
              <a:rPr lang="en-PH" dirty="0"/>
              <a:t>What are possible reasons why it’s difficult to construct a counterfactual for your treatment group?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The counterfactual cannot be observed 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Children who are enrolled in the new Math curriculum might be systematically different from those who aren’t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Example: Family income, parents’ education and location might matter</a:t>
            </a:r>
          </a:p>
          <a:p>
            <a:pPr lvl="1">
              <a:spcAft>
                <a:spcPts val="600"/>
              </a:spcAft>
            </a:pPr>
            <a:r>
              <a:rPr lang="en-PH" dirty="0"/>
              <a:t>The presence of other government interventions in the area (e.g. establishment of another school) may mediate impact</a:t>
            </a:r>
          </a:p>
        </p:txBody>
      </p:sp>
    </p:spTree>
    <p:extLst>
      <p:ext uri="{BB962C8B-B14F-4D97-AF65-F5344CB8AC3E}">
        <p14:creationId xmlns:p14="http://schemas.microsoft.com/office/powerpoint/2010/main" val="271527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9F8F-5D08-4E1E-8B7F-A3DB662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Identifying the Evaluation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8565C8-24AD-468E-97A4-4BC472AC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For the program you intend to evaluate, please identify the evaluation problem. Likewise, list down possible reasons (3 to 5) on why it is difficult to construct a counterfactual estimate (</a:t>
            </a:r>
            <a:r>
              <a:rPr lang="en-PH" b="1" dirty="0"/>
              <a:t>15 mins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876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6F518-32F4-406B-ACB7-846E0A13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Now, we formulate the evaluation question(s)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F700E-4DCE-40BE-93A2-F7A5E31FB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031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1198</Words>
  <Application>Microsoft Macintosh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Workshop 2.2:  Research Hypotheses, Indicators and Data Collection</vt:lpstr>
      <vt:lpstr>Objectives</vt:lpstr>
      <vt:lpstr>“Units” in Impact Evaluation</vt:lpstr>
      <vt:lpstr>Identifying the “Units” of Evaluation</vt:lpstr>
      <vt:lpstr>Identifying the “Units” of Evaluation</vt:lpstr>
      <vt:lpstr>Next, we identify the evaluation problem</vt:lpstr>
      <vt:lpstr>Identifying the Evaluation Problem</vt:lpstr>
      <vt:lpstr>Identifying the Evaluation Problem</vt:lpstr>
      <vt:lpstr>Now, we formulate the evaluation question(s)</vt:lpstr>
      <vt:lpstr>Formulating the Evaluation Question(s)</vt:lpstr>
      <vt:lpstr>Formulating the Evaluation Question(s)</vt:lpstr>
      <vt:lpstr>Research and Statistical Hypotheses</vt:lpstr>
      <vt:lpstr>Evaluation Question(s) and Hypotheses</vt:lpstr>
      <vt:lpstr>We proceed with the selection of performance indicators</vt:lpstr>
      <vt:lpstr>Selecting Performance Indicators</vt:lpstr>
      <vt:lpstr>Selecting Performance Indicators</vt:lpstr>
      <vt:lpstr>Selecting Performance Indicators</vt:lpstr>
      <vt:lpstr>Selecting Performance Indicators</vt:lpstr>
      <vt:lpstr>We now identify data sources</vt:lpstr>
      <vt:lpstr>Data Collection Plan</vt:lpstr>
      <vt:lpstr>Metadata: Data on our Data</vt:lpstr>
      <vt:lpstr>We now present our outputs</vt:lpstr>
      <vt:lpstr>Flow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Indicators and Data</dc:title>
  <dc:creator>Adrian Matthew G. Glova</dc:creator>
  <cp:lastModifiedBy>Adrian Matthew G. Glova</cp:lastModifiedBy>
  <cp:revision>711</cp:revision>
  <dcterms:created xsi:type="dcterms:W3CDTF">2023-04-09T06:28:50Z</dcterms:created>
  <dcterms:modified xsi:type="dcterms:W3CDTF">2024-04-18T03:08:18Z</dcterms:modified>
</cp:coreProperties>
</file>