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48" y="1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2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927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31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7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14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78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52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83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15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17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92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9C5AD-67CC-4677-A1AA-3737B0E751B3}" type="datetimeFigureOut">
              <a:rPr lang="en-GB" smtClean="0"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97E83-9445-4463-B976-AA3641ADEAE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85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1676882"/>
            <a:ext cx="12192000" cy="853488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76882"/>
            <a:ext cx="12192000" cy="8534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1087" y="3292656"/>
            <a:ext cx="9889826" cy="2289145"/>
          </a:xfrm>
        </p:spPr>
        <p:txBody>
          <a:bodyPr>
            <a:normAutofit/>
          </a:bodyPr>
          <a:lstStyle/>
          <a:p>
            <a:r>
              <a:rPr lang="en-GB" sz="8900" b="1" dirty="0" smtClean="0">
                <a:solidFill>
                  <a:schemeClr val="bg1"/>
                </a:solidFill>
              </a:rPr>
              <a:t>MACHINE LEARNING</a:t>
            </a:r>
            <a:r>
              <a:rPr lang="en-GB" sz="7200" b="1" dirty="0" smtClean="0">
                <a:solidFill>
                  <a:schemeClr val="bg1"/>
                </a:solidFill>
              </a:rPr>
              <a:t/>
            </a:r>
            <a:br>
              <a:rPr lang="en-GB" sz="7200" b="1" dirty="0" smtClean="0">
                <a:solidFill>
                  <a:schemeClr val="bg1"/>
                </a:solidFill>
              </a:rPr>
            </a:br>
            <a:r>
              <a:rPr lang="en-GB" b="1" dirty="0" smtClean="0">
                <a:solidFill>
                  <a:schemeClr val="bg1"/>
                </a:solidFill>
              </a:rPr>
              <a:t>LG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BOOST</a:t>
            </a:r>
            <a:r>
              <a:rPr lang="en-GB" dirty="0" smtClean="0">
                <a:solidFill>
                  <a:schemeClr val="bg1"/>
                </a:solidFill>
              </a:rPr>
              <a:t> </a:t>
            </a:r>
            <a:r>
              <a:rPr lang="en-GB" b="1" dirty="0" smtClean="0">
                <a:solidFill>
                  <a:schemeClr val="bg1"/>
                </a:solidFill>
              </a:rPr>
              <a:t>ALGORITHM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076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LG </a:t>
            </a:r>
            <a:r>
              <a:rPr lang="en-GB" dirty="0" smtClean="0"/>
              <a:t>Boost Algorithm?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L</a:t>
            </a:r>
            <a:r>
              <a:rPr lang="en-GB" dirty="0" err="1" smtClean="0"/>
              <a:t>GBoost</a:t>
            </a:r>
            <a:r>
              <a:rPr lang="en-GB" dirty="0" smtClean="0"/>
              <a:t> (Light </a:t>
            </a:r>
            <a:r>
              <a:rPr lang="en-GB" dirty="0" smtClean="0"/>
              <a:t>Gradient </a:t>
            </a:r>
            <a:r>
              <a:rPr lang="en-GB" dirty="0"/>
              <a:t>Boosting) </a:t>
            </a:r>
            <a:r>
              <a:rPr lang="en-GB" dirty="0" smtClean="0"/>
              <a:t>developed by Microsoft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Effectively handles structured and unstructured datasets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Incorporates </a:t>
            </a:r>
            <a:r>
              <a:rPr lang="en-GB" dirty="0" smtClean="0"/>
              <a:t>histogram based approach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Groups data into bins, reduces calculations to create decision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89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72901" y="3863975"/>
            <a:ext cx="10515600" cy="26035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GB" dirty="0" smtClean="0"/>
              <a:t>It calculates “Gradients of Loss” with predicted values, finds the best split with reduced loss function</a:t>
            </a:r>
            <a:endParaRPr lang="en-GB" dirty="0" smtClean="0"/>
          </a:p>
        </p:txBody>
      </p:sp>
      <p:grpSp>
        <p:nvGrpSpPr>
          <p:cNvPr id="29" name="Group 28"/>
          <p:cNvGrpSpPr/>
          <p:nvPr/>
        </p:nvGrpSpPr>
        <p:grpSpPr>
          <a:xfrm>
            <a:off x="2616290" y="868170"/>
            <a:ext cx="7028822" cy="2418125"/>
            <a:chOff x="2851589" y="572895"/>
            <a:chExt cx="7028822" cy="2418125"/>
          </a:xfrm>
        </p:grpSpPr>
        <p:grpSp>
          <p:nvGrpSpPr>
            <p:cNvPr id="13" name="Group 12"/>
            <p:cNvGrpSpPr/>
            <p:nvPr/>
          </p:nvGrpSpPr>
          <p:grpSpPr>
            <a:xfrm>
              <a:off x="2851589" y="572895"/>
              <a:ext cx="1080000" cy="1045800"/>
              <a:chOff x="1124462" y="549933"/>
              <a:chExt cx="1080000" cy="1045800"/>
            </a:xfrm>
          </p:grpSpPr>
          <p:sp>
            <p:nvSpPr>
              <p:cNvPr id="2" name="Flowchart: Connector 1"/>
              <p:cNvSpPr/>
              <p:nvPr/>
            </p:nvSpPr>
            <p:spPr>
              <a:xfrm>
                <a:off x="1484462" y="54993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Flowchart: Connector 31"/>
              <p:cNvSpPr/>
              <p:nvPr/>
            </p:nvSpPr>
            <p:spPr>
              <a:xfrm>
                <a:off x="1124462" y="123573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lowchart: Connector 33"/>
              <p:cNvSpPr/>
              <p:nvPr/>
            </p:nvSpPr>
            <p:spPr>
              <a:xfrm>
                <a:off x="1844462" y="1235733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" name="Curved Connector 3"/>
              <p:cNvCxnSpPr>
                <a:stCxn id="2" idx="4"/>
                <a:endCxn id="32" idx="0"/>
              </p:cNvCxnSpPr>
              <p:nvPr/>
            </p:nvCxnSpPr>
            <p:spPr>
              <a:xfrm rot="5400000">
                <a:off x="1321562" y="892833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urved Connector 11"/>
              <p:cNvCxnSpPr>
                <a:stCxn id="2" idx="4"/>
                <a:endCxn id="34" idx="0"/>
              </p:cNvCxnSpPr>
              <p:nvPr/>
            </p:nvCxnSpPr>
            <p:spPr>
              <a:xfrm rot="16200000" flipH="1">
                <a:off x="1681562" y="892833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5376000" y="572895"/>
              <a:ext cx="1440000" cy="1731600"/>
              <a:chOff x="2574212" y="566466"/>
              <a:chExt cx="1440000" cy="1731600"/>
            </a:xfrm>
          </p:grpSpPr>
          <p:sp>
            <p:nvSpPr>
              <p:cNvPr id="39" name="Flowchart: Connector 38"/>
              <p:cNvSpPr/>
              <p:nvPr/>
            </p:nvSpPr>
            <p:spPr>
              <a:xfrm>
                <a:off x="3294212" y="566466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lowchart: Connector 40"/>
              <p:cNvSpPr/>
              <p:nvPr/>
            </p:nvSpPr>
            <p:spPr>
              <a:xfrm>
                <a:off x="2934212" y="1252266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" name="Flowchart: Connector 41"/>
              <p:cNvSpPr/>
              <p:nvPr/>
            </p:nvSpPr>
            <p:spPr>
              <a:xfrm>
                <a:off x="3654212" y="1252266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4" name="Curved Connector 43"/>
              <p:cNvCxnSpPr>
                <a:stCxn id="39" idx="4"/>
                <a:endCxn id="41" idx="0"/>
              </p:cNvCxnSpPr>
              <p:nvPr/>
            </p:nvCxnSpPr>
            <p:spPr>
              <a:xfrm rot="5400000">
                <a:off x="3131312" y="909366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urved Connector 52"/>
              <p:cNvCxnSpPr>
                <a:stCxn id="39" idx="4"/>
                <a:endCxn id="42" idx="0"/>
              </p:cNvCxnSpPr>
              <p:nvPr/>
            </p:nvCxnSpPr>
            <p:spPr>
              <a:xfrm rot="16200000" flipH="1">
                <a:off x="3491312" y="909366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Flowchart: Connector 57"/>
              <p:cNvSpPr/>
              <p:nvPr/>
            </p:nvSpPr>
            <p:spPr>
              <a:xfrm>
                <a:off x="2574212" y="1938066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Flowchart: Connector 58"/>
              <p:cNvSpPr/>
              <p:nvPr/>
            </p:nvSpPr>
            <p:spPr>
              <a:xfrm>
                <a:off x="3294212" y="1938066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0" name="Curved Connector 59"/>
              <p:cNvCxnSpPr>
                <a:endCxn id="58" idx="0"/>
              </p:cNvCxnSpPr>
              <p:nvPr/>
            </p:nvCxnSpPr>
            <p:spPr>
              <a:xfrm rot="5400000">
                <a:off x="2771312" y="1595166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endCxn id="59" idx="0"/>
              </p:cNvCxnSpPr>
              <p:nvPr/>
            </p:nvCxnSpPr>
            <p:spPr>
              <a:xfrm rot="16200000" flipH="1">
                <a:off x="3131312" y="1595166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8440411" y="572895"/>
              <a:ext cx="1440000" cy="2418125"/>
              <a:chOff x="4606249" y="571524"/>
              <a:chExt cx="1440000" cy="2418125"/>
            </a:xfrm>
          </p:grpSpPr>
          <p:sp>
            <p:nvSpPr>
              <p:cNvPr id="62" name="Flowchart: Connector 61"/>
              <p:cNvSpPr/>
              <p:nvPr/>
            </p:nvSpPr>
            <p:spPr>
              <a:xfrm>
                <a:off x="5326249" y="57152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Flowchart: Connector 62"/>
              <p:cNvSpPr/>
              <p:nvPr/>
            </p:nvSpPr>
            <p:spPr>
              <a:xfrm>
                <a:off x="4966249" y="125732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4" name="Flowchart: Connector 63"/>
              <p:cNvSpPr/>
              <p:nvPr/>
            </p:nvSpPr>
            <p:spPr>
              <a:xfrm>
                <a:off x="5686249" y="125732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" name="Curved Connector 64"/>
              <p:cNvCxnSpPr>
                <a:stCxn id="62" idx="4"/>
                <a:endCxn id="63" idx="0"/>
              </p:cNvCxnSpPr>
              <p:nvPr/>
            </p:nvCxnSpPr>
            <p:spPr>
              <a:xfrm rot="5400000">
                <a:off x="5163349" y="914424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urved Connector 65"/>
              <p:cNvCxnSpPr>
                <a:stCxn id="62" idx="4"/>
                <a:endCxn id="64" idx="0"/>
              </p:cNvCxnSpPr>
              <p:nvPr/>
            </p:nvCxnSpPr>
            <p:spPr>
              <a:xfrm rot="16200000" flipH="1">
                <a:off x="5523349" y="914424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Flowchart: Connector 66"/>
              <p:cNvSpPr/>
              <p:nvPr/>
            </p:nvSpPr>
            <p:spPr>
              <a:xfrm>
                <a:off x="4606249" y="194312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8" name="Flowchart: Connector 67"/>
              <p:cNvSpPr/>
              <p:nvPr/>
            </p:nvSpPr>
            <p:spPr>
              <a:xfrm>
                <a:off x="5326249" y="1943124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" name="Curved Connector 68"/>
              <p:cNvCxnSpPr>
                <a:endCxn id="67" idx="0"/>
              </p:cNvCxnSpPr>
              <p:nvPr/>
            </p:nvCxnSpPr>
            <p:spPr>
              <a:xfrm rot="5400000">
                <a:off x="4803349" y="1600224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urved Connector 69"/>
              <p:cNvCxnSpPr>
                <a:endCxn id="68" idx="0"/>
              </p:cNvCxnSpPr>
              <p:nvPr/>
            </p:nvCxnSpPr>
            <p:spPr>
              <a:xfrm rot="16200000" flipH="1">
                <a:off x="5163349" y="1600224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Flowchart: Connector 70"/>
              <p:cNvSpPr/>
              <p:nvPr/>
            </p:nvSpPr>
            <p:spPr>
              <a:xfrm>
                <a:off x="4966249" y="2629649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Flowchart: Connector 71"/>
              <p:cNvSpPr/>
              <p:nvPr/>
            </p:nvSpPr>
            <p:spPr>
              <a:xfrm>
                <a:off x="5686249" y="2629649"/>
                <a:ext cx="360000" cy="360000"/>
              </a:xfrm>
              <a:prstGeom prst="flowChartConnector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Curved Connector 72"/>
              <p:cNvCxnSpPr>
                <a:endCxn id="71" idx="0"/>
              </p:cNvCxnSpPr>
              <p:nvPr/>
            </p:nvCxnSpPr>
            <p:spPr>
              <a:xfrm rot="5400000">
                <a:off x="5163349" y="2286749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urved Connector 73"/>
              <p:cNvCxnSpPr>
                <a:endCxn id="72" idx="0"/>
              </p:cNvCxnSpPr>
              <p:nvPr/>
            </p:nvCxnSpPr>
            <p:spPr>
              <a:xfrm rot="16200000" flipH="1">
                <a:off x="5523349" y="2286749"/>
                <a:ext cx="325800" cy="360000"/>
              </a:xfrm>
              <a:prstGeom prst="curvedConnector3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ight Arrow 16"/>
            <p:cNvSpPr/>
            <p:nvPr/>
          </p:nvSpPr>
          <p:spPr>
            <a:xfrm>
              <a:off x="4344590" y="1336671"/>
              <a:ext cx="978408" cy="20404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ight Arrow 74"/>
            <p:cNvSpPr/>
            <p:nvPr/>
          </p:nvSpPr>
          <p:spPr>
            <a:xfrm>
              <a:off x="7319001" y="1336671"/>
              <a:ext cx="978408" cy="204048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666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</a:t>
            </a:r>
            <a:r>
              <a:rPr lang="en-GB" dirty="0" err="1" smtClean="0"/>
              <a:t>L</a:t>
            </a:r>
            <a:r>
              <a:rPr lang="en-GB" dirty="0" err="1" smtClean="0"/>
              <a:t>GBoost</a:t>
            </a:r>
            <a:r>
              <a:rPr lang="en-GB" dirty="0" smtClean="0"/>
              <a:t> </a:t>
            </a:r>
            <a:r>
              <a:rPr lang="en-GB" dirty="0" smtClean="0"/>
              <a:t>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5080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Initial Prediction: </a:t>
            </a:r>
            <a:r>
              <a:rPr lang="en-GB" dirty="0" smtClean="0"/>
              <a:t>makes initial predictions using simple decision </a:t>
            </a:r>
            <a:r>
              <a:rPr lang="en-GB" dirty="0" smtClean="0"/>
              <a:t>tree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Splitting</a:t>
            </a:r>
            <a:r>
              <a:rPr lang="en-GB" dirty="0" smtClean="0"/>
              <a:t>: Splits nodes using gradient based approach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b="1" dirty="0"/>
              <a:t>Calculate Errors</a:t>
            </a:r>
            <a:r>
              <a:rPr lang="en-GB" dirty="0"/>
              <a:t>: </a:t>
            </a:r>
            <a:r>
              <a:rPr lang="en-GB" dirty="0" smtClean="0"/>
              <a:t>calculates loss function to find next best split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Iterate</a:t>
            </a:r>
            <a:r>
              <a:rPr lang="en-GB" dirty="0" smtClean="0"/>
              <a:t>: process repeats by </a:t>
            </a:r>
            <a:r>
              <a:rPr lang="en-GB" dirty="0" smtClean="0"/>
              <a:t>improving errors of </a:t>
            </a:r>
            <a:r>
              <a:rPr lang="en-GB" dirty="0" smtClean="0"/>
              <a:t>previous tree 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Regularization</a:t>
            </a:r>
            <a:r>
              <a:rPr lang="en-GB" dirty="0" smtClean="0"/>
              <a:t>: techniques to prevent over fitting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b="1" dirty="0" smtClean="0"/>
              <a:t>Final Model</a:t>
            </a:r>
            <a:r>
              <a:rPr lang="en-GB" dirty="0" smtClean="0"/>
              <a:t>: </a:t>
            </a:r>
            <a:r>
              <a:rPr lang="en-GB" dirty="0" smtClean="0"/>
              <a:t>predicting </a:t>
            </a:r>
            <a:r>
              <a:rPr lang="en-GB" dirty="0" smtClean="0"/>
              <a:t>accurate output</a:t>
            </a:r>
          </a:p>
        </p:txBody>
      </p:sp>
    </p:spTree>
    <p:extLst>
      <p:ext uri="{BB962C8B-B14F-4D97-AF65-F5344CB8AC3E}">
        <p14:creationId xmlns:p14="http://schemas.microsoft.com/office/powerpoint/2010/main" val="8712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</a:t>
            </a:r>
            <a:r>
              <a:rPr lang="en-GB" dirty="0" err="1"/>
              <a:t>L</a:t>
            </a:r>
            <a:r>
              <a:rPr lang="en-GB" dirty="0" err="1" smtClean="0"/>
              <a:t>GBoost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Handle huge dataset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Fast </a:t>
            </a:r>
            <a:r>
              <a:rPr lang="en-GB" dirty="0" smtClean="0"/>
              <a:t>processing and </a:t>
            </a:r>
            <a:r>
              <a:rPr lang="en-GB" dirty="0" smtClean="0"/>
              <a:t>training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Handles missing values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Built-in hyper parameter </a:t>
            </a:r>
            <a:r>
              <a:rPr lang="en-GB" dirty="0" err="1" smtClean="0"/>
              <a:t>tunung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0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Disadvantage of </a:t>
            </a:r>
            <a:r>
              <a:rPr lang="en-GB" dirty="0" err="1" smtClean="0"/>
              <a:t>LGBoost</a:t>
            </a:r>
            <a:r>
              <a:rPr lang="en-GB" smtClean="0"/>
              <a:t>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Limited important feature selection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Over fitting due to handling missing data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Excessive memory consumption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55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149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LG BOOST ALGORITHM</vt:lpstr>
      <vt:lpstr>What is LG Boost Algorithm?</vt:lpstr>
      <vt:lpstr>PowerPoint Presentation</vt:lpstr>
      <vt:lpstr>How Does LGBoost Work?</vt:lpstr>
      <vt:lpstr>Advantages of LGBoost</vt:lpstr>
      <vt:lpstr>Disadvantage of LGBoost Algorithm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ADA BOOST  ALGORITHM</dc:title>
  <dc:creator>admin</dc:creator>
  <cp:lastModifiedBy>admin</cp:lastModifiedBy>
  <cp:revision>29</cp:revision>
  <dcterms:created xsi:type="dcterms:W3CDTF">2025-06-05T17:05:19Z</dcterms:created>
  <dcterms:modified xsi:type="dcterms:W3CDTF">2025-06-06T11:26:26Z</dcterms:modified>
</cp:coreProperties>
</file>