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C5AD-67CC-4677-A1AA-3737B0E751B3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7E83-9445-4463-B976-AA3641ADE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42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C5AD-67CC-4677-A1AA-3737B0E751B3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7E83-9445-4463-B976-AA3641ADE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92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C5AD-67CC-4677-A1AA-3737B0E751B3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7E83-9445-4463-B976-AA3641ADE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3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C5AD-67CC-4677-A1AA-3737B0E751B3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7E83-9445-4463-B976-AA3641ADE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72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C5AD-67CC-4677-A1AA-3737B0E751B3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7E83-9445-4463-B976-AA3641ADE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14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C5AD-67CC-4677-A1AA-3737B0E751B3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7E83-9445-4463-B976-AA3641ADE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78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C5AD-67CC-4677-A1AA-3737B0E751B3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7E83-9445-4463-B976-AA3641ADE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52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C5AD-67CC-4677-A1AA-3737B0E751B3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7E83-9445-4463-B976-AA3641ADE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83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C5AD-67CC-4677-A1AA-3737B0E751B3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7E83-9445-4463-B976-AA3641ADE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15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C5AD-67CC-4677-A1AA-3737B0E751B3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7E83-9445-4463-B976-AA3641ADE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17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C5AD-67CC-4677-A1AA-3737B0E751B3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7E83-9445-4463-B976-AA3641ADE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92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C5AD-67CC-4677-A1AA-3737B0E751B3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97E83-9445-4463-B976-AA3641ADE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85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676882"/>
            <a:ext cx="12192000" cy="8534882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76882"/>
            <a:ext cx="12192000" cy="85348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1087" y="3292656"/>
            <a:ext cx="9889826" cy="2289145"/>
          </a:xfrm>
        </p:spPr>
        <p:txBody>
          <a:bodyPr>
            <a:normAutofit/>
          </a:bodyPr>
          <a:lstStyle/>
          <a:p>
            <a:r>
              <a:rPr lang="en-GB" sz="8900" b="1" dirty="0" smtClean="0">
                <a:solidFill>
                  <a:schemeClr val="bg1"/>
                </a:solidFill>
              </a:rPr>
              <a:t>MACHINE LEARNING</a:t>
            </a:r>
            <a:r>
              <a:rPr lang="en-GB" sz="7200" b="1" dirty="0" smtClean="0">
                <a:solidFill>
                  <a:schemeClr val="bg1"/>
                </a:solidFill>
              </a:rPr>
              <a:t/>
            </a:r>
            <a:br>
              <a:rPr lang="en-GB" sz="7200" b="1" dirty="0" smtClean="0">
                <a:solidFill>
                  <a:schemeClr val="bg1"/>
                </a:solidFill>
              </a:rPr>
            </a:br>
            <a:r>
              <a:rPr lang="en-GB" b="1" dirty="0" smtClean="0">
                <a:solidFill>
                  <a:schemeClr val="bg1"/>
                </a:solidFill>
              </a:rPr>
              <a:t>XG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b="1" dirty="0" smtClean="0">
                <a:solidFill>
                  <a:schemeClr val="bg1"/>
                </a:solidFill>
              </a:rPr>
              <a:t>BOOST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b="1" dirty="0" smtClean="0">
                <a:solidFill>
                  <a:schemeClr val="bg1"/>
                </a:solidFill>
              </a:rPr>
              <a:t>ALGORITHM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7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XG Boost Algorithm?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XGBoost</a:t>
            </a:r>
            <a:r>
              <a:rPr lang="en-GB" dirty="0" smtClean="0"/>
              <a:t> (Extreme Gradient </a:t>
            </a:r>
            <a:r>
              <a:rPr lang="en-GB" dirty="0"/>
              <a:t>Boosting) is an </a:t>
            </a:r>
            <a:r>
              <a:rPr lang="en-GB" dirty="0" smtClean="0"/>
              <a:t>advanced ML Algorithm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Designed </a:t>
            </a:r>
            <a:r>
              <a:rPr lang="en-GB" dirty="0"/>
              <a:t>f</a:t>
            </a:r>
            <a:r>
              <a:rPr lang="en-GB" dirty="0" smtClean="0"/>
              <a:t>or structured data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Incorporates regularization, parallel processing and efficient memory usage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Faster than standard implementations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89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72901" y="3863975"/>
            <a:ext cx="10515600" cy="26035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GB" dirty="0" smtClean="0"/>
              <a:t>The algorithm combines multiple weak Decision tree models to create a strong model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1799563" y="1219826"/>
            <a:ext cx="6298639" cy="2002505"/>
            <a:chOff x="3073929" y="1159442"/>
            <a:chExt cx="6298639" cy="2002505"/>
          </a:xfrm>
        </p:grpSpPr>
        <p:grpSp>
          <p:nvGrpSpPr>
            <p:cNvPr id="18" name="Group 17"/>
            <p:cNvGrpSpPr/>
            <p:nvPr/>
          </p:nvGrpSpPr>
          <p:grpSpPr>
            <a:xfrm>
              <a:off x="3073929" y="1639599"/>
              <a:ext cx="1371600" cy="1268083"/>
              <a:chOff x="2035835" y="621102"/>
              <a:chExt cx="1371600" cy="1268083"/>
            </a:xfrm>
          </p:grpSpPr>
          <p:sp>
            <p:nvSpPr>
              <p:cNvPr id="7" name="Flowchart: Connector 6"/>
              <p:cNvSpPr/>
              <p:nvPr/>
            </p:nvSpPr>
            <p:spPr>
              <a:xfrm>
                <a:off x="2493035" y="621102"/>
                <a:ext cx="457200" cy="457200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Flowchart: Connector 7"/>
              <p:cNvSpPr/>
              <p:nvPr/>
            </p:nvSpPr>
            <p:spPr>
              <a:xfrm>
                <a:off x="2035835" y="1431985"/>
                <a:ext cx="457200" cy="457200"/>
              </a:xfrm>
              <a:prstGeom prst="flowChartConnector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Flowchart: Connector 8"/>
              <p:cNvSpPr/>
              <p:nvPr/>
            </p:nvSpPr>
            <p:spPr>
              <a:xfrm>
                <a:off x="2950235" y="1431985"/>
                <a:ext cx="457200" cy="457200"/>
              </a:xfrm>
              <a:prstGeom prst="flowChartConnector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1" name="Straight Connector 10"/>
              <p:cNvCxnSpPr>
                <a:stCxn id="7" idx="5"/>
                <a:endCxn id="9" idx="0"/>
              </p:cNvCxnSpPr>
              <p:nvPr/>
            </p:nvCxnSpPr>
            <p:spPr>
              <a:xfrm>
                <a:off x="2883280" y="1011347"/>
                <a:ext cx="295555" cy="420638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7" idx="3"/>
                <a:endCxn id="8" idx="0"/>
              </p:cNvCxnSpPr>
              <p:nvPr/>
            </p:nvCxnSpPr>
            <p:spPr>
              <a:xfrm flipH="1">
                <a:off x="2264435" y="1011347"/>
                <a:ext cx="295555" cy="420638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6523230" y="1159442"/>
              <a:ext cx="2849338" cy="2002505"/>
              <a:chOff x="4463546" y="970725"/>
              <a:chExt cx="2849338" cy="200250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920746" y="970725"/>
                <a:ext cx="1934938" cy="1300586"/>
                <a:chOff x="1740280" y="621102"/>
                <a:chExt cx="1934938" cy="1300586"/>
              </a:xfrm>
            </p:grpSpPr>
            <p:sp>
              <p:nvSpPr>
                <p:cNvPr id="20" name="Flowchart: Connector 19"/>
                <p:cNvSpPr/>
                <p:nvPr/>
              </p:nvSpPr>
              <p:spPr>
                <a:xfrm>
                  <a:off x="2493035" y="621102"/>
                  <a:ext cx="457200" cy="457200"/>
                </a:xfrm>
                <a:prstGeom prst="flowChartConnector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Flowchart: Connector 20"/>
                <p:cNvSpPr/>
                <p:nvPr/>
              </p:nvSpPr>
              <p:spPr>
                <a:xfrm>
                  <a:off x="1740280" y="1464488"/>
                  <a:ext cx="457200" cy="457200"/>
                </a:xfrm>
                <a:prstGeom prst="flowChartConnector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Flowchart: Connector 21"/>
                <p:cNvSpPr/>
                <p:nvPr/>
              </p:nvSpPr>
              <p:spPr>
                <a:xfrm>
                  <a:off x="3218018" y="1464488"/>
                  <a:ext cx="457200" cy="457200"/>
                </a:xfrm>
                <a:prstGeom prst="flowChartConnector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3" name="Straight Connector 22"/>
                <p:cNvCxnSpPr>
                  <a:stCxn id="20" idx="5"/>
                  <a:endCxn id="22" idx="0"/>
                </p:cNvCxnSpPr>
                <p:nvPr/>
              </p:nvCxnSpPr>
              <p:spPr>
                <a:xfrm>
                  <a:off x="2883280" y="1011347"/>
                  <a:ext cx="563338" cy="453141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20" idx="3"/>
                  <a:endCxn id="21" idx="0"/>
                </p:cNvCxnSpPr>
                <p:nvPr/>
              </p:nvCxnSpPr>
              <p:spPr>
                <a:xfrm flipH="1">
                  <a:off x="1968880" y="1011347"/>
                  <a:ext cx="591110" cy="453141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Flowchart: Connector 24"/>
              <p:cNvSpPr/>
              <p:nvPr/>
            </p:nvSpPr>
            <p:spPr>
              <a:xfrm>
                <a:off x="5941284" y="2515406"/>
                <a:ext cx="457200" cy="457200"/>
              </a:xfrm>
              <a:prstGeom prst="flowChartConnector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Flowchart: Connector 25"/>
              <p:cNvSpPr/>
              <p:nvPr/>
            </p:nvSpPr>
            <p:spPr>
              <a:xfrm>
                <a:off x="4463546" y="2516030"/>
                <a:ext cx="457200" cy="457200"/>
              </a:xfrm>
              <a:prstGeom prst="flowChartConnector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Flowchart: Connector 26"/>
              <p:cNvSpPr/>
              <p:nvPr/>
            </p:nvSpPr>
            <p:spPr>
              <a:xfrm>
                <a:off x="5377946" y="2515406"/>
                <a:ext cx="457200" cy="457200"/>
              </a:xfrm>
              <a:prstGeom prst="flowChartConnector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Flowchart: Connector 27"/>
              <p:cNvSpPr/>
              <p:nvPr/>
            </p:nvSpPr>
            <p:spPr>
              <a:xfrm>
                <a:off x="6855684" y="2514316"/>
                <a:ext cx="457200" cy="457200"/>
              </a:xfrm>
              <a:prstGeom prst="flowChartConnector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3" name="Straight Connector 32"/>
              <p:cNvCxnSpPr>
                <a:stCxn id="21" idx="3"/>
                <a:endCxn id="26" idx="0"/>
              </p:cNvCxnSpPr>
              <p:nvPr/>
            </p:nvCxnSpPr>
            <p:spPr>
              <a:xfrm flipH="1">
                <a:off x="4692146" y="2204356"/>
                <a:ext cx="295555" cy="31167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21" idx="5"/>
                <a:endCxn id="27" idx="0"/>
              </p:cNvCxnSpPr>
              <p:nvPr/>
            </p:nvCxnSpPr>
            <p:spPr>
              <a:xfrm>
                <a:off x="5310991" y="2204356"/>
                <a:ext cx="295555" cy="31105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22" idx="3"/>
                <a:endCxn id="25" idx="0"/>
              </p:cNvCxnSpPr>
              <p:nvPr/>
            </p:nvCxnSpPr>
            <p:spPr>
              <a:xfrm flipH="1">
                <a:off x="6169884" y="2204356"/>
                <a:ext cx="295555" cy="31105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22" idx="5"/>
                <a:endCxn id="28" idx="0"/>
              </p:cNvCxnSpPr>
              <p:nvPr/>
            </p:nvCxnSpPr>
            <p:spPr>
              <a:xfrm>
                <a:off x="6788729" y="2204356"/>
                <a:ext cx="295555" cy="30996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6" name="Right Arrow 45"/>
            <p:cNvSpPr/>
            <p:nvPr/>
          </p:nvSpPr>
          <p:spPr>
            <a:xfrm>
              <a:off x="4995175" y="1871789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8568130" y="2169266"/>
            <a:ext cx="1391475" cy="183898"/>
            <a:chOff x="8644330" y="2116649"/>
            <a:chExt cx="1391475" cy="183898"/>
          </a:xfrm>
        </p:grpSpPr>
        <p:sp>
          <p:nvSpPr>
            <p:cNvPr id="48" name="Flowchart: Connector 47"/>
            <p:cNvSpPr/>
            <p:nvPr/>
          </p:nvSpPr>
          <p:spPr>
            <a:xfrm>
              <a:off x="8644330" y="2116649"/>
              <a:ext cx="180000" cy="18000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Flowchart: Connector 48"/>
            <p:cNvSpPr/>
            <p:nvPr/>
          </p:nvSpPr>
          <p:spPr>
            <a:xfrm>
              <a:off x="9048155" y="2120547"/>
              <a:ext cx="180000" cy="18000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Flowchart: Connector 49"/>
            <p:cNvSpPr/>
            <p:nvPr/>
          </p:nvSpPr>
          <p:spPr>
            <a:xfrm>
              <a:off x="9451980" y="2118490"/>
              <a:ext cx="180000" cy="18000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Flowchart: Connector 50"/>
            <p:cNvSpPr/>
            <p:nvPr/>
          </p:nvSpPr>
          <p:spPr>
            <a:xfrm>
              <a:off x="9855805" y="2120547"/>
              <a:ext cx="180000" cy="18000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6661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</a:t>
            </a:r>
            <a:r>
              <a:rPr lang="en-GB" dirty="0" err="1" smtClean="0"/>
              <a:t>XGBoost</a:t>
            </a:r>
            <a:r>
              <a:rPr lang="en-GB" dirty="0" smtClean="0"/>
              <a:t> Work?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5575"/>
            <a:ext cx="10515600" cy="5080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b="1" dirty="0" smtClean="0"/>
              <a:t>Initial Prediction: </a:t>
            </a:r>
            <a:r>
              <a:rPr lang="en-GB" dirty="0" smtClean="0"/>
              <a:t>makes initial predictions using simple decision tree</a:t>
            </a:r>
          </a:p>
          <a:p>
            <a:pPr>
              <a:lnSpc>
                <a:spcPct val="150000"/>
              </a:lnSpc>
            </a:pPr>
            <a:r>
              <a:rPr lang="en-GB" b="1" dirty="0"/>
              <a:t>Calculate Errors</a:t>
            </a:r>
            <a:r>
              <a:rPr lang="en-GB" dirty="0"/>
              <a:t>: </a:t>
            </a:r>
            <a:r>
              <a:rPr lang="en-GB" dirty="0" smtClean="0"/>
              <a:t>compares prediction with actual values</a:t>
            </a:r>
          </a:p>
          <a:p>
            <a:pPr>
              <a:lnSpc>
                <a:spcPct val="150000"/>
              </a:lnSpc>
            </a:pPr>
            <a:r>
              <a:rPr lang="en-GB" b="1" dirty="0" smtClean="0"/>
              <a:t>Train Weak Learner</a:t>
            </a:r>
            <a:r>
              <a:rPr lang="en-GB" dirty="0" smtClean="0"/>
              <a:t>: first weak learner trained and creates new DT </a:t>
            </a:r>
          </a:p>
          <a:p>
            <a:pPr>
              <a:lnSpc>
                <a:spcPct val="150000"/>
              </a:lnSpc>
            </a:pPr>
            <a:r>
              <a:rPr lang="en-GB" b="1" dirty="0" smtClean="0"/>
              <a:t>Iterate</a:t>
            </a:r>
            <a:r>
              <a:rPr lang="en-GB" dirty="0" smtClean="0"/>
              <a:t>: process repeats by improving previous tree </a:t>
            </a:r>
          </a:p>
          <a:p>
            <a:pPr>
              <a:lnSpc>
                <a:spcPct val="150000"/>
              </a:lnSpc>
            </a:pPr>
            <a:r>
              <a:rPr lang="en-GB" b="1" dirty="0" smtClean="0"/>
              <a:t>Final Model</a:t>
            </a:r>
            <a:r>
              <a:rPr lang="en-GB" dirty="0" smtClean="0"/>
              <a:t>: Decision tree predicting accurate output</a:t>
            </a:r>
          </a:p>
        </p:txBody>
      </p:sp>
    </p:spTree>
    <p:extLst>
      <p:ext uri="{BB962C8B-B14F-4D97-AF65-F5344CB8AC3E}">
        <p14:creationId xmlns:p14="http://schemas.microsoft.com/office/powerpoint/2010/main" val="8712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 of </a:t>
            </a:r>
            <a:r>
              <a:rPr lang="en-GB" dirty="0" err="1" smtClean="0"/>
              <a:t>XGBoost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 smtClean="0"/>
              <a:t>Handle missing values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Prevent Over fitting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Fast processing and training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Pruning aware split finding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804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Disadvantage of </a:t>
            </a:r>
            <a:r>
              <a:rPr lang="en-GB" smtClean="0"/>
              <a:t>XGBoost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 smtClean="0"/>
              <a:t>Computational cost for large dataset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Complex Hyper tuning parameter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Not ideal for all datasets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550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134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MACHINE LEARNING XG BOOST ALGORITHM</vt:lpstr>
      <vt:lpstr>What is XG Boost Algorithm?</vt:lpstr>
      <vt:lpstr>PowerPoint Presentation</vt:lpstr>
      <vt:lpstr>How Does XGBoost Work?</vt:lpstr>
      <vt:lpstr>Advantages of XGBoost</vt:lpstr>
      <vt:lpstr>Disadvantage of XGBoost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ADA BOOST  ALGORITHM</dc:title>
  <dc:creator>admin</dc:creator>
  <cp:lastModifiedBy>admin</cp:lastModifiedBy>
  <cp:revision>21</cp:revision>
  <dcterms:created xsi:type="dcterms:W3CDTF">2025-06-05T17:05:19Z</dcterms:created>
  <dcterms:modified xsi:type="dcterms:W3CDTF">2025-06-06T11:27:02Z</dcterms:modified>
</cp:coreProperties>
</file>