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Lora"/>
      <p:regular r:id="rId21"/>
      <p:bold r:id="rId22"/>
      <p:italic r:id="rId23"/>
      <p:boldItalic r:id="rId24"/>
    </p:embeddedFont>
    <p:embeddedFont>
      <p:font typeface="Quattrocento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Lora-bold.fntdata"/><Relationship Id="rId21" Type="http://schemas.openxmlformats.org/officeDocument/2006/relationships/font" Target="fonts/Lora-regular.fntdata"/><Relationship Id="rId24" Type="http://schemas.openxmlformats.org/officeDocument/2006/relationships/font" Target="fonts/Lora-boldItalic.fntdata"/><Relationship Id="rId23" Type="http://schemas.openxmlformats.org/officeDocument/2006/relationships/font" Target="fonts/Lor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attrocentoSans-bold.fntdata"/><Relationship Id="rId25" Type="http://schemas.openxmlformats.org/officeDocument/2006/relationships/font" Target="fonts/QuattrocentoSans-regular.fntdata"/><Relationship Id="rId28" Type="http://schemas.openxmlformats.org/officeDocument/2006/relationships/font" Target="fonts/QuattrocentoSans-boldItalic.fntdata"/><Relationship Id="rId27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b507fc4a4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b507fc4a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b507fc4a4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b507fc4a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b507fc4a4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3b507fc4a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https://pynative.com/python-pandas-dataframe/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b507fc4a4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3b507fc4a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b507fc4a4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3b507fc4a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b507fc4a4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3b507fc4a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b507fc4a4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b507fc4a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C9DAF8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350" y="3384827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C9DAF8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9DAF8"/>
              </a:buClr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9DAF8"/>
              </a:buClr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linkedin.com/in/aakashvora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Series: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A4C2F4"/>
                </a:highlight>
              </a:rPr>
              <a:t>Data Science Basics</a:t>
            </a:r>
            <a:r>
              <a:rPr lang="en"/>
              <a:t> </a:t>
            </a:r>
            <a:endParaRPr/>
          </a:p>
        </p:txBody>
      </p:sp>
      <p:sp>
        <p:nvSpPr>
          <p:cNvPr id="72" name="Google Shape;72;p12"/>
          <p:cNvSpPr txBox="1"/>
          <p:nvPr>
            <p:ph type="ctrTitle"/>
          </p:nvPr>
        </p:nvSpPr>
        <p:spPr>
          <a:xfrm>
            <a:off x="1119680" y="387323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Presented By</a:t>
            </a:r>
            <a:r>
              <a:rPr lang="en" sz="1700"/>
              <a:t>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C9DAF8"/>
                </a:highlight>
              </a:rPr>
              <a:t>Aakash Vora</a:t>
            </a:r>
            <a:endParaRPr sz="1700">
              <a:highlight>
                <a:srgbClr val="C9DAF8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1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- Representation</a:t>
            </a:r>
            <a:endParaRPr/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775" y="1777602"/>
            <a:ext cx="5337026" cy="252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/>
          <p:nvPr/>
        </p:nvSpPr>
        <p:spPr>
          <a:xfrm>
            <a:off x="2868925" y="4717925"/>
            <a:ext cx="3632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Credits: </a:t>
            </a:r>
            <a:r>
              <a:rPr lang="en"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https://medium.com/data-science/introducing-numpy-part-2-indexing-arrays-5b381b90d1d0</a:t>
            </a:r>
            <a:endParaRPr sz="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andas – Data Analysis Made Easy</a:t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916450" y="1665750"/>
            <a:ext cx="32001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C9DAF8"/>
                </a:highlight>
              </a:rPr>
              <a:t>Why Pandas?</a:t>
            </a:r>
            <a:endParaRPr b="1">
              <a:highlight>
                <a:srgbClr val="C9DAF8"/>
              </a:highlight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Works with structured data (tables, Excel, CSV)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Fast filtering, grouping, and transformation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Replaces many manual Excel tasks</a:t>
            </a:r>
            <a:endParaRPr sz="1600"/>
          </a:p>
        </p:txBody>
      </p:sp>
      <p:grpSp>
        <p:nvGrpSpPr>
          <p:cNvPr id="176" name="Google Shape;176;p2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7" name="Google Shape;177;p2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5026100" y="1615025"/>
            <a:ext cx="36174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C9DAF8"/>
                </a:highlight>
              </a:rPr>
              <a:t>Common Functions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➔"/>
            </a:pPr>
            <a:r>
              <a:rPr i="1" lang="en" sz="1600"/>
              <a:t>pd.read_csv(), pd.read_excel()</a:t>
            </a:r>
            <a:r>
              <a:rPr lang="en" sz="1600"/>
              <a:t> – Read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i="1" lang="en" sz="1600"/>
              <a:t>df.head(), df.describe()</a:t>
            </a:r>
            <a:r>
              <a:rPr lang="en" sz="1600"/>
              <a:t> – Explore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i="1" lang="en" sz="1600"/>
              <a:t>df.groupby(), df.pivot_table()</a:t>
            </a:r>
            <a:r>
              <a:rPr lang="en" sz="1600"/>
              <a:t> – Aggregate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i="1" lang="en" sz="1600"/>
              <a:t>df.fillna(), df.dropna() </a:t>
            </a:r>
            <a:r>
              <a:rPr lang="en" sz="1600"/>
              <a:t>– Handle missing values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- Representation</a:t>
            </a:r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900" y="1579475"/>
            <a:ext cx="5570649" cy="30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/>
        </p:nvSpPr>
        <p:spPr>
          <a:xfrm>
            <a:off x="3565975" y="4717925"/>
            <a:ext cx="25755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Credits: https://pynative.com/python-pandas-dataframe/</a:t>
            </a:r>
            <a:endParaRPr sz="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cikit-learn – Machine Learning Made Simple</a:t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916450" y="1665750"/>
            <a:ext cx="32001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C9DAF8"/>
                </a:highlight>
              </a:rPr>
              <a:t>Why sklearn?</a:t>
            </a:r>
            <a:endParaRPr b="1">
              <a:highlight>
                <a:srgbClr val="C9DAF8"/>
              </a:highlight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Easy-to-use ML library for regression, classification, clustering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Works well with pandas &amp; NumPy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Industry standard for ML in Python</a:t>
            </a:r>
            <a:endParaRPr sz="1600"/>
          </a:p>
        </p:txBody>
      </p:sp>
      <p:grpSp>
        <p:nvGrpSpPr>
          <p:cNvPr id="197" name="Google Shape;197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98" name="Google Shape;198;p2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5026100" y="1615025"/>
            <a:ext cx="36174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C9DAF8"/>
                </a:highlight>
              </a:rPr>
              <a:t>Common Functions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➔"/>
            </a:pPr>
            <a:r>
              <a:rPr i="1" lang="en" sz="1600"/>
              <a:t>train_test_split()</a:t>
            </a:r>
            <a:r>
              <a:rPr lang="en" sz="1600"/>
              <a:t> – Split data for training/testing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i="1" lang="en" sz="1600"/>
              <a:t>LinearRegression(), DecisionTreeClassifier()</a:t>
            </a:r>
            <a:r>
              <a:rPr lang="en" sz="1600"/>
              <a:t> – ML models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i="1" lang="en" sz="1600"/>
              <a:t>fit(), predict()</a:t>
            </a:r>
            <a:r>
              <a:rPr lang="en" sz="1600"/>
              <a:t> – Train and make predictions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i="1" lang="en" sz="1600"/>
              <a:t>accuracy_score(), mean_squared_error()</a:t>
            </a:r>
            <a:r>
              <a:rPr lang="en" sz="1600"/>
              <a:t> – Evaluate models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Sklearn - Models</a:t>
            </a:r>
            <a:endParaRPr/>
          </a:p>
        </p:txBody>
      </p:sp>
      <p:sp>
        <p:nvSpPr>
          <p:cNvPr id="210" name="Google Shape;210;p25"/>
          <p:cNvSpPr txBox="1"/>
          <p:nvPr/>
        </p:nvSpPr>
        <p:spPr>
          <a:xfrm>
            <a:off x="3565975" y="4717925"/>
            <a:ext cx="25755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Credits: </a:t>
            </a:r>
            <a:r>
              <a:rPr lang="en"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http://zenml.io/integrations/sklearn</a:t>
            </a:r>
            <a:endParaRPr sz="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750" y="1564837"/>
            <a:ext cx="6584493" cy="3081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- Jupyter Notebook </a:t>
            </a:r>
            <a:endParaRPr/>
          </a:p>
        </p:txBody>
      </p:sp>
      <p:sp>
        <p:nvSpPr>
          <p:cNvPr id="217" name="Google Shape;217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6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idx="4294967295" type="subTitle"/>
          </p:nvPr>
        </p:nvSpPr>
        <p:spPr>
          <a:xfrm>
            <a:off x="2371500" y="2093775"/>
            <a:ext cx="6389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" sz="3600">
                <a:highlight>
                  <a:srgbClr val="C9DAF8"/>
                </a:highlight>
                <a:latin typeface="Lora"/>
                <a:ea typeface="Lora"/>
                <a:cs typeface="Lora"/>
                <a:sym typeface="Lora"/>
              </a:rPr>
              <a:t>questions/suggestions</a:t>
            </a: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 ?</a:t>
            </a:r>
            <a:endParaRPr b="1" i="1" sz="3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C9DAF8"/>
              </a:buClr>
              <a:buSzPts val="1800"/>
              <a:buChar char="◉"/>
            </a:pPr>
            <a:r>
              <a:rPr lang="en" sz="1800"/>
              <a:t>Email: aakash.vora@dell.com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800"/>
              <a:buChar char="◉"/>
            </a:pPr>
            <a:r>
              <a:rPr lang="en" sz="1800"/>
              <a:t>LinkedIn: </a:t>
            </a:r>
            <a:r>
              <a:rPr lang="en" sz="18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aakashvora</a:t>
            </a:r>
            <a:endParaRPr b="1">
              <a:solidFill>
                <a:srgbClr val="0000FF"/>
              </a:solidFill>
            </a:endParaRPr>
          </a:p>
        </p:txBody>
      </p:sp>
      <p:cxnSp>
        <p:nvCxnSpPr>
          <p:cNvPr id="224" name="Google Shape;224;p27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27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226" name="Google Shape;226;p27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27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229" name="Google Shape;229;p27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“In learning you will teach, and in teaching you will learn.”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-Phil Collins</a:t>
            </a:r>
            <a:endParaRPr sz="1300"/>
          </a:p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9DAF8"/>
                </a:highlight>
              </a:rPr>
              <a:t>Topics</a:t>
            </a:r>
            <a:endParaRPr>
              <a:highlight>
                <a:srgbClr val="C9DAF8"/>
              </a:highlight>
            </a:endParaRPr>
          </a:p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◉"/>
            </a:pPr>
            <a:r>
              <a:rPr lang="en" sz="1600"/>
              <a:t>Session 0: Data Science Tools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lang="en" sz="1600"/>
              <a:t>Session 1: Introduction to Statistics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lang="en" sz="1600"/>
              <a:t>Session 2: Machine Learning - A Simple Overview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lang="en" sz="1600"/>
              <a:t>Session 3: Regression Models Simplified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lang="en" sz="1600"/>
              <a:t>Session 4: Clustering and Unsupervised Learning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lang="en" sz="1600"/>
              <a:t>Session 5: Evaluating Models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lang="en" sz="1600"/>
              <a:t>Session 6: Model Interpretability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lang="en" sz="1600"/>
              <a:t>Session 7: Introduction to Deep Learning</a:t>
            </a:r>
            <a:endParaRPr sz="1600"/>
          </a:p>
        </p:txBody>
      </p:sp>
      <p:grpSp>
        <p:nvGrpSpPr>
          <p:cNvPr id="85" name="Google Shape;85;p1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6" name="Google Shape;86;p1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Riddle: Who Am I?</a:t>
            </a:r>
            <a:endParaRPr/>
          </a:p>
        </p:txBody>
      </p:sp>
      <p:grpSp>
        <p:nvGrpSpPr>
          <p:cNvPr id="96" name="Google Shape;96;p1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7" name="Google Shape;97;p1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5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C9DAF8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 am an assistant that is…</a:t>
            </a:r>
            <a:endParaRPr sz="1600">
              <a:highlight>
                <a:srgbClr val="C9DAF8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C9DAF8"/>
              </a:buClr>
              <a:buSzPts val="1600"/>
              <a:buFont typeface="Quattrocento Sans"/>
              <a:buChar char="➔"/>
            </a:pPr>
            <a:r>
              <a:rPr lang="en" sz="1600">
                <a:latin typeface="Quattrocento Sans"/>
                <a:ea typeface="Quattrocento Sans"/>
                <a:cs typeface="Quattrocento Sans"/>
                <a:sym typeface="Quattrocento Sans"/>
              </a:rPr>
              <a:t>Obedient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Font typeface="Quattrocento Sans"/>
              <a:buChar char="➔"/>
            </a:pPr>
            <a:r>
              <a:rPr lang="en" sz="1600">
                <a:latin typeface="Quattrocento Sans"/>
                <a:ea typeface="Quattrocento Sans"/>
                <a:cs typeface="Quattrocento Sans"/>
                <a:sym typeface="Quattrocento Sans"/>
              </a:rPr>
              <a:t>Resourceful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Font typeface="Quattrocento Sans"/>
              <a:buChar char="➔"/>
            </a:pPr>
            <a:r>
              <a:rPr lang="en" sz="1600">
                <a:latin typeface="Quattrocento Sans"/>
                <a:ea typeface="Quattrocento Sans"/>
                <a:cs typeface="Quattrocento Sans"/>
                <a:sym typeface="Quattrocento Sans"/>
              </a:rPr>
              <a:t>Reliable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Font typeface="Quattrocento Sans"/>
              <a:buChar char="➔"/>
            </a:pPr>
            <a:r>
              <a:rPr lang="en" sz="1600">
                <a:latin typeface="Quattrocento Sans"/>
                <a:ea typeface="Quattrocento Sans"/>
                <a:cs typeface="Quattrocento Sans"/>
                <a:sym typeface="Quattrocento Sans"/>
              </a:rPr>
              <a:t>Quick and Responsive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Font typeface="Quattrocento Sans"/>
              <a:buChar char="➔"/>
            </a:pPr>
            <a:r>
              <a:rPr lang="en" sz="1600">
                <a:latin typeface="Quattrocento Sans"/>
                <a:ea typeface="Quattrocento Sans"/>
                <a:cs typeface="Quattrocento Sans"/>
                <a:sym typeface="Quattrocento Sans"/>
              </a:rPr>
              <a:t>Free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1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550" y="450425"/>
            <a:ext cx="3832899" cy="383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825" y="927075"/>
            <a:ext cx="2108124" cy="11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0903" y="2705375"/>
            <a:ext cx="2231962" cy="139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Tools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916450" y="14088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C9DAF8"/>
                </a:highlight>
              </a:rPr>
              <a:t>Backbone of DS Ecosystem</a:t>
            </a:r>
            <a:endParaRPr b="1" sz="1600">
              <a:highlight>
                <a:srgbClr val="C9DAF8"/>
              </a:highlight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C9DAF8"/>
              </a:buClr>
              <a:buSzPts val="1600"/>
              <a:buChar char="➔"/>
            </a:pPr>
            <a:r>
              <a:rPr lang="en" sz="1600"/>
              <a:t>Simple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Char char="➔"/>
            </a:pPr>
            <a:r>
              <a:rPr lang="en" sz="1600"/>
              <a:t>Versatile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Char char="➔"/>
            </a:pPr>
            <a:r>
              <a:rPr lang="en" sz="1600"/>
              <a:t>Robust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Char char="➔"/>
            </a:pPr>
            <a:r>
              <a:rPr lang="en" sz="1600"/>
              <a:t>Support of Quick Development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200"/>
              <a:buChar char="◆"/>
            </a:pPr>
            <a:r>
              <a:rPr lang="en" sz="1200"/>
              <a:t>Jupyter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Char char="➔"/>
            </a:pPr>
            <a:r>
              <a:rPr lang="en" sz="1600"/>
              <a:t>Support for libraries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200"/>
              <a:buChar char="◆"/>
            </a:pPr>
            <a:r>
              <a:rPr lang="en" sz="1200"/>
              <a:t>Numpy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200"/>
              <a:buChar char="◆"/>
            </a:pPr>
            <a:r>
              <a:rPr lang="en" sz="1200"/>
              <a:t>Pandas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200"/>
              <a:buChar char="◆"/>
            </a:pPr>
            <a:r>
              <a:rPr lang="en" sz="1200"/>
              <a:t>Scikit-learn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200"/>
              <a:buChar char="◆"/>
            </a:pPr>
            <a:r>
              <a:rPr lang="en" sz="1200"/>
              <a:t>Tensorflow/Pytorch/Keras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200"/>
              <a:buChar char="◆"/>
            </a:pPr>
            <a:r>
              <a:rPr lang="en" sz="1200"/>
              <a:t>Matplotlib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200"/>
              <a:buChar char="◆"/>
            </a:pPr>
            <a:r>
              <a:rPr lang="en" sz="1200"/>
              <a:t>So on…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  <p:grpSp>
        <p:nvGrpSpPr>
          <p:cNvPr id="126" name="Google Shape;126;p1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041" y="3025275"/>
            <a:ext cx="2930972" cy="17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5114175" y="1331700"/>
            <a:ext cx="3228300" cy="17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C9DAF8"/>
                </a:highlight>
              </a:rPr>
              <a:t>Advantages over Excel/PowerBI</a:t>
            </a:r>
            <a:endParaRPr b="1" sz="1600">
              <a:highlight>
                <a:srgbClr val="C9DAF8"/>
              </a:highlight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C9DAF8"/>
              </a:buClr>
              <a:buSzPts val="1600"/>
              <a:buChar char="➔"/>
            </a:pPr>
            <a:r>
              <a:rPr lang="en" sz="1600"/>
              <a:t>Automation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Char char="➔"/>
            </a:pPr>
            <a:r>
              <a:rPr lang="en" sz="1600"/>
              <a:t>Handling Large Dataset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Char char="➔"/>
            </a:pPr>
            <a:r>
              <a:rPr lang="en" sz="1600"/>
              <a:t>Reproducibility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600"/>
              <a:buChar char="➔"/>
            </a:pPr>
            <a:r>
              <a:rPr lang="en" sz="1600"/>
              <a:t>Extensibility</a:t>
            </a:r>
            <a:endParaRPr sz="800"/>
          </a:p>
        </p:txBody>
      </p:sp>
      <p:sp>
        <p:nvSpPr>
          <p:cNvPr id="134" name="Google Shape;134;p18"/>
          <p:cNvSpPr txBox="1"/>
          <p:nvPr/>
        </p:nvSpPr>
        <p:spPr>
          <a:xfrm>
            <a:off x="5440563" y="4821900"/>
            <a:ext cx="25755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Credits: https://pynative.com/python-pandas-dataframe/</a:t>
            </a:r>
            <a:endParaRPr sz="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think of Python, Jupyter and Library</a:t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Python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(Assistant)</a:t>
            </a:r>
            <a:endParaRPr i="1"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Jupyter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(Interaction)</a:t>
            </a:r>
            <a:endParaRPr i="1"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Libraries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(Skills)</a:t>
            </a:r>
            <a:endParaRPr i="1"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44" name="Google Shape;144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– Fast Numerical Computation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916450" y="1665750"/>
            <a:ext cx="32001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C9DAF8"/>
                </a:highlight>
              </a:rPr>
              <a:t>Why NumPy?</a:t>
            </a:r>
            <a:endParaRPr b="1">
              <a:highlight>
                <a:srgbClr val="C9DAF8"/>
              </a:highlight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Efficient array operations (faster than lists)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Supports mathematical &amp; statistical functions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Backbone for pandas &amp; ML libraries</a:t>
            </a:r>
            <a:endParaRPr sz="1600"/>
          </a:p>
        </p:txBody>
      </p:sp>
      <p:grpSp>
        <p:nvGrpSpPr>
          <p:cNvPr id="155" name="Google Shape;155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56" name="Google Shape;156;p2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5026100" y="1615025"/>
            <a:ext cx="36174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C9DAF8"/>
                </a:highlight>
              </a:rPr>
              <a:t>Common Functions</a:t>
            </a:r>
            <a:endParaRPr b="1">
              <a:highlight>
                <a:srgbClr val="C9DAF8"/>
              </a:highlight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➔"/>
            </a:pPr>
            <a:r>
              <a:rPr i="1" lang="en" sz="1600"/>
              <a:t>np.array()</a:t>
            </a:r>
            <a:r>
              <a:rPr lang="en" sz="1600"/>
              <a:t> – Create arrays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i="1" lang="en" sz="1600"/>
              <a:t>np.mean(), np.median(), np.std()</a:t>
            </a:r>
            <a:r>
              <a:rPr lang="en" sz="1600"/>
              <a:t> – Statistics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i="1" lang="en" sz="1600"/>
              <a:t>np.linspace(), np.arange()</a:t>
            </a:r>
            <a:r>
              <a:rPr lang="en" sz="1600"/>
              <a:t> – Generate sequences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i="1" lang="en" sz="1600"/>
              <a:t>np.dot(), np.linalg.inv()</a:t>
            </a:r>
            <a:r>
              <a:rPr lang="en" sz="1600"/>
              <a:t> – Linear algebra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