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6"/>
  </p:handoutMasterIdLst>
  <p:sldIdLst>
    <p:sldId id="259" r:id="rId2"/>
    <p:sldId id="281" r:id="rId3"/>
    <p:sldId id="287" r:id="rId4"/>
    <p:sldId id="290" r:id="rId5"/>
    <p:sldId id="289" r:id="rId6"/>
    <p:sldId id="273" r:id="rId7"/>
    <p:sldId id="283" r:id="rId8"/>
    <p:sldId id="284" r:id="rId9"/>
    <p:sldId id="285" r:id="rId10"/>
    <p:sldId id="275" r:id="rId11"/>
    <p:sldId id="278" r:id="rId12"/>
    <p:sldId id="279" r:id="rId13"/>
    <p:sldId id="276" r:id="rId14"/>
    <p:sldId id="277" r:id="rId15"/>
    <p:sldId id="262" r:id="rId16"/>
    <p:sldId id="263" r:id="rId17"/>
    <p:sldId id="267" r:id="rId18"/>
    <p:sldId id="268" r:id="rId19"/>
    <p:sldId id="270" r:id="rId20"/>
    <p:sldId id="264" r:id="rId21"/>
    <p:sldId id="269" r:id="rId22"/>
    <p:sldId id="271" r:id="rId23"/>
    <p:sldId id="291" r:id="rId24"/>
    <p:sldId id="258" r:id="rId2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3" d="100"/>
          <a:sy n="143" d="100"/>
        </p:scale>
        <p:origin x="126" y="150"/>
      </p:cViewPr>
      <p:guideLst>
        <p:guide orient="horz" pos="1620"/>
        <p:guide pos="2880"/>
      </p:guideLst>
    </p:cSldViewPr>
  </p:slideViewPr>
  <p:notesTextViewPr>
    <p:cViewPr>
      <p:scale>
        <a:sx n="100" d="100"/>
        <a:sy n="100" d="100"/>
      </p:scale>
      <p:origin x="0" y="0"/>
    </p:cViewPr>
  </p:notesTextViewPr>
  <p:notesViewPr>
    <p:cSldViewPr>
      <p:cViewPr varScale="1">
        <p:scale>
          <a:sx n="40" d="100"/>
          <a:sy n="40" d="100"/>
        </p:scale>
        <p:origin x="-241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E0428C-4361-4399-A443-9E8337B37B39}" type="datetimeFigureOut">
              <a:rPr lang="zh-CN" altLang="en-US" smtClean="0"/>
              <a:t>2017/11/30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66EF82-41AE-4990-9444-59E3A33980A8}" type="slidenum">
              <a:rPr lang="zh-CN" altLang="en-US" smtClean="0"/>
              <a:t>‹#›</a:t>
            </a:fld>
            <a:endParaRPr lang="zh-CN" altLang="en-US"/>
          </a:p>
        </p:txBody>
      </p:sp>
    </p:spTree>
    <p:extLst>
      <p:ext uri="{BB962C8B-B14F-4D97-AF65-F5344CB8AC3E}">
        <p14:creationId xmlns:p14="http://schemas.microsoft.com/office/powerpoint/2010/main" val="287687142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2017/11/30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7" name="图片 6" descr="尾页.jpg"/>
          <p:cNvPicPr>
            <a:picLocks noChangeAspect="1"/>
          </p:cNvPicPr>
          <p:nvPr userDrawn="1"/>
        </p:nvPicPr>
        <p:blipFill>
          <a:blip r:embed="rId2" cstate="print"/>
          <a:stretch>
            <a:fillRect/>
          </a:stretch>
        </p:blipFill>
        <p:spPr>
          <a:xfrm>
            <a:off x="0" y="30"/>
            <a:ext cx="9144000" cy="514344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2017/11/30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pic>
        <p:nvPicPr>
          <p:cNvPr id="7" name="图片 6" descr="内页.jpg"/>
          <p:cNvPicPr>
            <a:picLocks noChangeAspect="1"/>
          </p:cNvPicPr>
          <p:nvPr userDrawn="1"/>
        </p:nvPicPr>
        <p:blipFill>
          <a:blip r:embed="rId7" cstate="print"/>
          <a:stretch>
            <a:fillRect/>
          </a:stretch>
        </p:blipFill>
        <p:spPr>
          <a:xfrm>
            <a:off x="0" y="30"/>
            <a:ext cx="9144000" cy="514344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4" r:id="rId2"/>
    <p:sldLayoutId id="2147483663" r:id="rId3"/>
    <p:sldLayoutId id="2147483662" r:id="rId4"/>
    <p:sldLayoutId id="2147483650"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首页.jpg"/>
          <p:cNvPicPr>
            <a:picLocks noChangeAspect="1"/>
          </p:cNvPicPr>
          <p:nvPr/>
        </p:nvPicPr>
        <p:blipFill>
          <a:blip r:embed="rId2" cstate="print"/>
          <a:stretch>
            <a:fillRect/>
          </a:stretch>
        </p:blipFill>
        <p:spPr>
          <a:xfrm>
            <a:off x="0" y="30"/>
            <a:ext cx="9144000" cy="51434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552" y="771550"/>
            <a:ext cx="8064896" cy="2277547"/>
          </a:xfrm>
          <a:prstGeom prst="rect">
            <a:avLst/>
          </a:prstGeom>
          <a:noFill/>
        </p:spPr>
        <p:txBody>
          <a:bodyPr wrap="square" rtlCol="0">
            <a:spAutoFit/>
          </a:bodyPr>
          <a:lstStyle/>
          <a:p>
            <a:r>
              <a:rPr lang="zh-CN" altLang="en-US" sz="1600" dirty="0" smtClean="0">
                <a:latin typeface="Comic Sans MS" panose="030F0702030302020204" pitchFamily="66" charset="0"/>
                <a:ea typeface="微软雅黑" panose="020B0503020204020204" pitchFamily="34" charset="-122"/>
              </a:rPr>
              <a:t>检测与分析</a:t>
            </a:r>
            <a:endParaRPr lang="en-US" altLang="zh-CN" sz="1600" dirty="0" smtClean="0">
              <a:latin typeface="Comic Sans MS" panose="030F0702030302020204" pitchFamily="66" charset="0"/>
              <a:ea typeface="微软雅黑" panose="020B0503020204020204" pitchFamily="34" charset="-122"/>
            </a:endParaRPr>
          </a:p>
          <a:p>
            <a:endParaRPr lang="en-US" altLang="zh-CN" sz="1200" dirty="0">
              <a:latin typeface="Comic Sans MS" panose="030F0702030302020204" pitchFamily="66" charset="0"/>
              <a:ea typeface="微软雅黑" panose="020B0503020204020204" pitchFamily="34" charset="-122"/>
            </a:endParaRPr>
          </a:p>
          <a:p>
            <a:r>
              <a:rPr lang="zh-CN" altLang="en-US" sz="1200" dirty="0" smtClean="0">
                <a:latin typeface="Comic Sans MS" panose="030F0702030302020204" pitchFamily="66" charset="0"/>
                <a:ea typeface="微软雅黑" panose="020B0503020204020204" pitchFamily="34" charset="-122"/>
              </a:rPr>
              <a:t>如何定义信标？如何转化为特征</a:t>
            </a:r>
            <a:endParaRPr lang="en-US" altLang="zh-CN" sz="1200" dirty="0" smtClean="0">
              <a:latin typeface="Comic Sans MS" panose="030F0702030302020204" pitchFamily="66" charset="0"/>
              <a:ea typeface="微软雅黑" panose="020B0503020204020204" pitchFamily="34" charset="-122"/>
            </a:endParaRPr>
          </a:p>
          <a:p>
            <a:endParaRPr lang="en-US" altLang="zh-CN" sz="1200" dirty="0" smtClean="0">
              <a:latin typeface="Comic Sans MS" panose="030F0702030302020204" pitchFamily="66" charset="0"/>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连接一个已知</a:t>
            </a:r>
            <a:r>
              <a:rPr lang="en-US" altLang="zh-CN" sz="1200" dirty="0" err="1" smtClean="0">
                <a:latin typeface="Comic Sans MS" panose="030F0702030302020204" pitchFamily="66" charset="0"/>
                <a:ea typeface="微软雅黑" panose="020B0503020204020204" pitchFamily="34" charset="-122"/>
              </a:rPr>
              <a:t>CnC</a:t>
            </a:r>
            <a:r>
              <a:rPr lang="zh-CN" altLang="en-US" sz="1200" dirty="0" smtClean="0">
                <a:latin typeface="Comic Sans MS" panose="030F0702030302020204" pitchFamily="66" charset="0"/>
                <a:ea typeface="微软雅黑" panose="020B0503020204020204" pitchFamily="34" charset="-122"/>
              </a:rPr>
              <a:t>服务器</a:t>
            </a:r>
            <a:r>
              <a:rPr lang="en-US" altLang="zh-CN" sz="1200" dirty="0" smtClean="0">
                <a:latin typeface="Comic Sans MS" panose="030F0702030302020204" pitchFamily="66" charset="0"/>
                <a:ea typeface="微软雅黑" panose="020B0503020204020204" pitchFamily="34" charset="-122"/>
              </a:rPr>
              <a:t>IP</a:t>
            </a:r>
            <a:r>
              <a:rPr lang="zh-CN" altLang="en-US" sz="1200" dirty="0" smtClean="0">
                <a:latin typeface="Comic Sans MS" panose="030F0702030302020204" pitchFamily="66" charset="0"/>
                <a:ea typeface="微软雅黑" panose="020B0503020204020204" pitchFamily="34" charset="-122"/>
              </a:rPr>
              <a:t>地址</a:t>
            </a:r>
            <a:endParaRPr lang="en-US" altLang="zh-CN" sz="1200" dirty="0" smtClean="0">
              <a:latin typeface="Comic Sans MS" panose="030F0702030302020204" pitchFamily="66" charset="0"/>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a:latin typeface="Comic Sans MS" panose="030F0702030302020204" pitchFamily="66" charset="0"/>
                <a:ea typeface="微软雅黑" panose="020B0503020204020204" pitchFamily="34" charset="-122"/>
              </a:rPr>
              <a:t>一</a:t>
            </a:r>
            <a:r>
              <a:rPr lang="zh-CN" altLang="en-US" sz="1200" dirty="0" smtClean="0">
                <a:latin typeface="Comic Sans MS" panose="030F0702030302020204" pitchFamily="66" charset="0"/>
                <a:ea typeface="微软雅黑" panose="020B0503020204020204" pitchFamily="34" charset="-122"/>
              </a:rPr>
              <a:t>个已知恶意软件计算的</a:t>
            </a:r>
            <a:r>
              <a:rPr lang="en-US" altLang="zh-CN" sz="1200" dirty="0" smtClean="0">
                <a:latin typeface="Comic Sans MS" panose="030F0702030302020204" pitchFamily="66" charset="0"/>
                <a:ea typeface="微软雅黑" panose="020B0503020204020204" pitchFamily="34" charset="-122"/>
              </a:rPr>
              <a:t>MD5</a:t>
            </a:r>
            <a:r>
              <a:rPr lang="zh-CN" altLang="en-US" sz="1200" dirty="0" smtClean="0">
                <a:latin typeface="Comic Sans MS" panose="030F0702030302020204" pitchFamily="66" charset="0"/>
                <a:ea typeface="微软雅黑" panose="020B0503020204020204" pitchFamily="34" charset="-122"/>
              </a:rPr>
              <a:t>值</a:t>
            </a:r>
            <a:endParaRPr lang="en-US" altLang="zh-CN" sz="1200" dirty="0" smtClean="0">
              <a:latin typeface="Comic Sans MS" panose="030F0702030302020204" pitchFamily="66" charset="0"/>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一次</a:t>
            </a:r>
            <a:r>
              <a:rPr lang="en-US" altLang="zh-CN" sz="1200" dirty="0" err="1" smtClean="0">
                <a:latin typeface="Comic Sans MS" panose="030F0702030302020204" pitchFamily="66" charset="0"/>
                <a:ea typeface="微软雅黑" panose="020B0503020204020204" pitchFamily="34" charset="-122"/>
              </a:rPr>
              <a:t>nmap</a:t>
            </a:r>
            <a:r>
              <a:rPr lang="zh-CN" altLang="en-US" sz="1200" dirty="0" smtClean="0">
                <a:latin typeface="Comic Sans MS" panose="030F0702030302020204" pitchFamily="66" charset="0"/>
                <a:ea typeface="微软雅黑" panose="020B0503020204020204" pitchFamily="34" charset="-122"/>
              </a:rPr>
              <a:t>扫描</a:t>
            </a:r>
            <a:endParaRPr lang="en-US" altLang="zh-CN" sz="1200" dirty="0" smtClean="0">
              <a:latin typeface="Comic Sans MS" panose="030F0702030302020204" pitchFamily="66" charset="0"/>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沦为肉鸡往外打</a:t>
            </a:r>
            <a:r>
              <a:rPr lang="en-US" altLang="zh-CN" sz="1200" dirty="0" smtClean="0">
                <a:latin typeface="Comic Sans MS" panose="030F0702030302020204" pitchFamily="66" charset="0"/>
                <a:ea typeface="微软雅黑" panose="020B0503020204020204" pitchFamily="34" charset="-122"/>
              </a:rPr>
              <a:t>DDoS</a:t>
            </a:r>
          </a:p>
          <a:p>
            <a:pPr marL="171450" indent="-171450">
              <a:lnSpc>
                <a:spcPct val="150000"/>
              </a:lnSpc>
              <a:buFont typeface="Arial" panose="020B0604020202020204" pitchFamily="34" charset="0"/>
              <a:buChar char="•"/>
            </a:pPr>
            <a:r>
              <a:rPr lang="en-US" altLang="zh-CN" sz="1200" dirty="0" smtClean="0">
                <a:latin typeface="Comic Sans MS" panose="030F0702030302020204" pitchFamily="66" charset="0"/>
                <a:ea typeface="微软雅黑" panose="020B0503020204020204" pitchFamily="34" charset="-122"/>
              </a:rPr>
              <a:t>……</a:t>
            </a:r>
          </a:p>
        </p:txBody>
      </p:sp>
    </p:spTree>
    <p:extLst>
      <p:ext uri="{BB962C8B-B14F-4D97-AF65-F5344CB8AC3E}">
        <p14:creationId xmlns:p14="http://schemas.microsoft.com/office/powerpoint/2010/main" val="210659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fade">
                                      <p:cBhvr>
                                        <p:cTn id="13" dur="500"/>
                                        <p:tgtEl>
                                          <p:spTgt spid="2">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fade">
                                      <p:cBhvr>
                                        <p:cTn id="16" dur="500"/>
                                        <p:tgtEl>
                                          <p:spTgt spid="2">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Effect transition="in" filter="fade">
                                      <p:cBhvr>
                                        <p:cTn id="1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11560" y="771550"/>
            <a:ext cx="5400600" cy="3502135"/>
          </a:xfrm>
          <a:prstGeom prst="rect">
            <a:avLst/>
          </a:prstGeom>
        </p:spPr>
      </p:pic>
      <p:sp>
        <p:nvSpPr>
          <p:cNvPr id="3" name="文本框 2"/>
          <p:cNvSpPr txBox="1"/>
          <p:nvPr/>
        </p:nvSpPr>
        <p:spPr>
          <a:xfrm>
            <a:off x="6444208" y="3723878"/>
            <a:ext cx="1840568" cy="338554"/>
          </a:xfrm>
          <a:prstGeom prst="rect">
            <a:avLst/>
          </a:prstGeom>
          <a:noFill/>
        </p:spPr>
        <p:txBody>
          <a:bodyPr wrap="none" rtlCol="0">
            <a:spAutoFit/>
          </a:bodyPr>
          <a:lstStyle/>
          <a:p>
            <a:r>
              <a:rPr lang="zh-CN" altLang="en-US" sz="1600" dirty="0" smtClean="0">
                <a:latin typeface="Comic Sans MS" panose="030F0702030302020204" pitchFamily="66" charset="0"/>
                <a:ea typeface="微软雅黑" panose="020B0503020204020204" pitchFamily="34" charset="-122"/>
              </a:rPr>
              <a:t>连接到已知恶意</a:t>
            </a:r>
            <a:r>
              <a:rPr lang="en-US" altLang="zh-CN" sz="1600" dirty="0" smtClean="0">
                <a:latin typeface="Comic Sans MS" panose="030F0702030302020204" pitchFamily="66" charset="0"/>
                <a:ea typeface="微软雅黑" panose="020B0503020204020204" pitchFamily="34" charset="-122"/>
              </a:rPr>
              <a:t>IP</a:t>
            </a:r>
            <a:endParaRPr lang="zh-CN" altLang="en-US" sz="1600" dirty="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244486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23528" y="1563638"/>
            <a:ext cx="8460432" cy="1265777"/>
          </a:xfrm>
          <a:prstGeom prst="rect">
            <a:avLst/>
          </a:prstGeom>
        </p:spPr>
      </p:pic>
      <p:sp>
        <p:nvSpPr>
          <p:cNvPr id="3" name="文本框 2"/>
          <p:cNvSpPr txBox="1"/>
          <p:nvPr/>
        </p:nvSpPr>
        <p:spPr>
          <a:xfrm>
            <a:off x="6444208" y="3723878"/>
            <a:ext cx="2566728" cy="338554"/>
          </a:xfrm>
          <a:prstGeom prst="rect">
            <a:avLst/>
          </a:prstGeom>
          <a:noFill/>
        </p:spPr>
        <p:txBody>
          <a:bodyPr wrap="none" rtlCol="0">
            <a:spAutoFit/>
          </a:bodyPr>
          <a:lstStyle/>
          <a:p>
            <a:r>
              <a:rPr lang="zh-CN" altLang="en-US" sz="1600" dirty="0" smtClean="0">
                <a:latin typeface="Comic Sans MS" panose="030F0702030302020204" pitchFamily="66" charset="0"/>
                <a:ea typeface="微软雅黑" panose="020B0503020204020204" pitchFamily="34" charset="-122"/>
              </a:rPr>
              <a:t>已知恶意软件</a:t>
            </a:r>
            <a:r>
              <a:rPr lang="en-US" altLang="zh-CN" sz="1600" dirty="0" smtClean="0">
                <a:latin typeface="Comic Sans MS" panose="030F0702030302020204" pitchFamily="66" charset="0"/>
                <a:ea typeface="微软雅黑" panose="020B0503020204020204" pitchFamily="34" charset="-122"/>
              </a:rPr>
              <a:t>MD5</a:t>
            </a:r>
            <a:r>
              <a:rPr lang="zh-CN" altLang="en-US" sz="1600" dirty="0" smtClean="0">
                <a:latin typeface="Comic Sans MS" panose="030F0702030302020204" pitchFamily="66" charset="0"/>
                <a:ea typeface="微软雅黑" panose="020B0503020204020204" pitchFamily="34" charset="-122"/>
              </a:rPr>
              <a:t>计算值</a:t>
            </a:r>
            <a:endParaRPr lang="zh-CN" altLang="en-US" sz="1600" dirty="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1593959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39552" y="771551"/>
            <a:ext cx="5915288" cy="3456384"/>
          </a:xfrm>
          <a:prstGeom prst="rect">
            <a:avLst/>
          </a:prstGeom>
        </p:spPr>
      </p:pic>
      <p:sp>
        <p:nvSpPr>
          <p:cNvPr id="4" name="文本框 3"/>
          <p:cNvSpPr txBox="1"/>
          <p:nvPr/>
        </p:nvSpPr>
        <p:spPr>
          <a:xfrm>
            <a:off x="6444208" y="3723878"/>
            <a:ext cx="1896673" cy="338554"/>
          </a:xfrm>
          <a:prstGeom prst="rect">
            <a:avLst/>
          </a:prstGeom>
          <a:noFill/>
        </p:spPr>
        <p:txBody>
          <a:bodyPr wrap="none" rtlCol="0">
            <a:spAutoFit/>
          </a:bodyPr>
          <a:lstStyle/>
          <a:p>
            <a:r>
              <a:rPr lang="en-US" altLang="zh-CN" sz="1600" dirty="0" err="1">
                <a:latin typeface="Comic Sans MS" panose="030F0702030302020204" pitchFamily="66" charset="0"/>
                <a:ea typeface="微软雅黑" panose="020B0503020204020204" pitchFamily="34" charset="-122"/>
              </a:rPr>
              <a:t>n</a:t>
            </a:r>
            <a:r>
              <a:rPr lang="en-US" altLang="zh-CN" sz="1600" dirty="0" err="1" smtClean="0">
                <a:latin typeface="Comic Sans MS" panose="030F0702030302020204" pitchFamily="66" charset="0"/>
                <a:ea typeface="微软雅黑" panose="020B0503020204020204" pitchFamily="34" charset="-122"/>
              </a:rPr>
              <a:t>map</a:t>
            </a:r>
            <a:r>
              <a:rPr lang="zh-CN" altLang="en-US" sz="1600" dirty="0" smtClean="0">
                <a:latin typeface="Comic Sans MS" panose="030F0702030302020204" pitchFamily="66" charset="0"/>
                <a:ea typeface="微软雅黑" panose="020B0503020204020204" pitchFamily="34" charset="-122"/>
              </a:rPr>
              <a:t>探测系统版本</a:t>
            </a:r>
            <a:endParaRPr lang="zh-CN" altLang="en-US" sz="1600" dirty="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1090358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552" y="771550"/>
            <a:ext cx="8064896" cy="3067506"/>
          </a:xfrm>
          <a:prstGeom prst="rect">
            <a:avLst/>
          </a:prstGeom>
          <a:noFill/>
        </p:spPr>
        <p:txBody>
          <a:bodyPr wrap="square" rtlCol="0">
            <a:spAutoFit/>
          </a:bodyPr>
          <a:lstStyle/>
          <a:p>
            <a:r>
              <a:rPr lang="zh-CN" altLang="en-US" sz="1600" dirty="0" smtClean="0">
                <a:latin typeface="Comic Sans MS" panose="030F0702030302020204" pitchFamily="66" charset="0"/>
                <a:ea typeface="微软雅黑" panose="020B0503020204020204" pitchFamily="34" charset="-122"/>
              </a:rPr>
              <a:t>检测与分析</a:t>
            </a:r>
            <a:endParaRPr lang="en-US" altLang="zh-CN" sz="1600" dirty="0" smtClean="0">
              <a:latin typeface="Comic Sans MS" panose="030F0702030302020204" pitchFamily="66" charset="0"/>
              <a:ea typeface="微软雅黑" panose="020B0503020204020204" pitchFamily="34" charset="-122"/>
            </a:endParaRPr>
          </a:p>
          <a:p>
            <a:endParaRPr lang="en-US" altLang="zh-CN" sz="1200" dirty="0">
              <a:latin typeface="Comic Sans MS" panose="030F0702030302020204" pitchFamily="66" charset="0"/>
              <a:ea typeface="微软雅黑" panose="020B0503020204020204" pitchFamily="34" charset="-122"/>
            </a:endParaRPr>
          </a:p>
          <a:p>
            <a:r>
              <a:rPr lang="zh-CN" altLang="en-US" sz="1200" dirty="0" smtClean="0">
                <a:latin typeface="Comic Sans MS" panose="030F0702030302020204" pitchFamily="66" charset="0"/>
                <a:ea typeface="微软雅黑" panose="020B0503020204020204" pitchFamily="34" charset="-122"/>
              </a:rPr>
              <a:t>信标具体化为特征之后，如何用不同的检测手段部署到网络中？</a:t>
            </a:r>
            <a:endParaRPr lang="en-US" altLang="zh-CN" sz="1200" dirty="0" smtClean="0">
              <a:latin typeface="Comic Sans MS" panose="030F0702030302020204" pitchFamily="66" charset="0"/>
              <a:ea typeface="微软雅黑" panose="020B0503020204020204" pitchFamily="34" charset="-122"/>
            </a:endParaRPr>
          </a:p>
          <a:p>
            <a:endParaRPr lang="en-US" altLang="zh-CN" sz="1200" dirty="0" smtClean="0">
              <a:latin typeface="Comic Sans MS" panose="030F0702030302020204" pitchFamily="66" charset="0"/>
              <a:ea typeface="微软雅黑" panose="020B0503020204020204" pitchFamily="34" charset="-122"/>
            </a:endParaRPr>
          </a:p>
          <a:p>
            <a:pPr marL="171450" indent="-171450">
              <a:buFont typeface="Arial" panose="020B0604020202020204" pitchFamily="34" charset="0"/>
              <a:buChar char="•"/>
            </a:pPr>
            <a:r>
              <a:rPr lang="en-US" altLang="zh-CN" sz="1200" dirty="0" smtClean="0">
                <a:latin typeface="Comic Sans MS" panose="030F0702030302020204" pitchFamily="66" charset="0"/>
                <a:ea typeface="微软雅黑" panose="020B0503020204020204" pitchFamily="34" charset="-122"/>
              </a:rPr>
              <a:t>Snort/</a:t>
            </a:r>
            <a:r>
              <a:rPr lang="en-US" altLang="zh-CN" sz="1200" dirty="0" err="1" smtClean="0">
                <a:latin typeface="Comic Sans MS" panose="030F0702030302020204" pitchFamily="66" charset="0"/>
                <a:ea typeface="微软雅黑" panose="020B0503020204020204" pitchFamily="34" charset="-122"/>
              </a:rPr>
              <a:t>Suricata</a:t>
            </a:r>
            <a:r>
              <a:rPr lang="zh-CN" altLang="en-US" sz="1200" dirty="0" smtClean="0">
                <a:latin typeface="Comic Sans MS" panose="030F0702030302020204" pitchFamily="66" charset="0"/>
                <a:ea typeface="微软雅黑" panose="020B0503020204020204" pitchFamily="34" charset="-122"/>
              </a:rPr>
              <a:t>或其它</a:t>
            </a:r>
            <a:r>
              <a:rPr lang="en-US" altLang="zh-CN" sz="1200" dirty="0" smtClean="0">
                <a:latin typeface="Comic Sans MS" panose="030F0702030302020204" pitchFamily="66" charset="0"/>
                <a:ea typeface="微软雅黑" panose="020B0503020204020204" pitchFamily="34" charset="-122"/>
              </a:rPr>
              <a:t>IDS</a:t>
            </a:r>
            <a:r>
              <a:rPr lang="zh-CN" altLang="en-US" sz="1200" dirty="0" smtClean="0">
                <a:latin typeface="Comic Sans MS" panose="030F0702030302020204" pitchFamily="66" charset="0"/>
                <a:ea typeface="微软雅黑" panose="020B0503020204020204" pitchFamily="34" charset="-122"/>
              </a:rPr>
              <a:t>规则</a:t>
            </a:r>
            <a:endParaRPr lang="en-US" altLang="zh-CN" sz="1200" dirty="0">
              <a:latin typeface="Comic Sans MS" panose="030F0702030302020204" pitchFamily="66" charset="0"/>
              <a:ea typeface="微软雅黑" panose="020B0503020204020204" pitchFamily="34" charset="-122"/>
            </a:endParaRPr>
          </a:p>
          <a:p>
            <a:pPr lvl="1"/>
            <a:r>
              <a:rPr lang="zh-CN" altLang="en-US" sz="1200" dirty="0" smtClean="0">
                <a:latin typeface="Comic Sans MS" panose="030F0702030302020204" pitchFamily="66" charset="0"/>
                <a:ea typeface="微软雅黑" panose="020B0503020204020204" pitchFamily="34" charset="-122"/>
              </a:rPr>
              <a:t>基于网络层面上的特征规则检测，信标对应规则</a:t>
            </a:r>
            <a:endParaRPr lang="en-US" altLang="zh-CN" sz="1200" dirty="0" smtClean="0">
              <a:latin typeface="Comic Sans MS" panose="030F0702030302020204" pitchFamily="66" charset="0"/>
              <a:ea typeface="微软雅黑" panose="020B0503020204020204" pitchFamily="34" charset="-122"/>
            </a:endParaRPr>
          </a:p>
          <a:p>
            <a:pPr marL="171450" indent="-171450">
              <a:spcBef>
                <a:spcPts val="1000"/>
              </a:spcBef>
              <a:buFont typeface="Arial" panose="020B0604020202020204" pitchFamily="34" charset="0"/>
              <a:buChar char="•"/>
            </a:pPr>
            <a:r>
              <a:rPr lang="en-US" altLang="zh-CN" sz="1200" dirty="0" smtClean="0">
                <a:latin typeface="Comic Sans MS" panose="030F0702030302020204" pitchFamily="66" charset="0"/>
                <a:ea typeface="微软雅黑" panose="020B0503020204020204" pitchFamily="34" charset="-122"/>
              </a:rPr>
              <a:t>Bro &amp; Bro-script</a:t>
            </a:r>
          </a:p>
          <a:p>
            <a:pPr lvl="1"/>
            <a:r>
              <a:rPr lang="zh-CN" altLang="en-US" sz="1200" dirty="0" smtClean="0">
                <a:latin typeface="Comic Sans MS" panose="030F0702030302020204" pitchFamily="66" charset="0"/>
                <a:ea typeface="微软雅黑" panose="020B0503020204020204" pitchFamily="34" charset="-122"/>
              </a:rPr>
              <a:t>利用事件驱动型的</a:t>
            </a:r>
            <a:r>
              <a:rPr lang="en-US" altLang="zh-CN" sz="1200" dirty="0" smtClean="0">
                <a:latin typeface="Comic Sans MS" panose="030F0702030302020204" pitchFamily="66" charset="0"/>
                <a:ea typeface="微软雅黑" panose="020B0503020204020204" pitchFamily="34" charset="-122"/>
              </a:rPr>
              <a:t>Bro script</a:t>
            </a:r>
            <a:r>
              <a:rPr lang="zh-CN" altLang="en-US" sz="1200" dirty="0" smtClean="0">
                <a:latin typeface="Comic Sans MS" panose="030F0702030302020204" pitchFamily="66" charset="0"/>
                <a:ea typeface="微软雅黑" panose="020B0503020204020204" pitchFamily="34" charset="-122"/>
              </a:rPr>
              <a:t>对全包捕获数据做基于协议事件的分析处理，信标对应自编写的</a:t>
            </a:r>
            <a:r>
              <a:rPr lang="en-US" altLang="zh-CN" sz="1200" dirty="0" smtClean="0">
                <a:latin typeface="Comic Sans MS" panose="030F0702030302020204" pitchFamily="66" charset="0"/>
                <a:ea typeface="微软雅黑" panose="020B0503020204020204" pitchFamily="34" charset="-122"/>
              </a:rPr>
              <a:t>Bro</a:t>
            </a:r>
            <a:r>
              <a:rPr lang="zh-CN" altLang="en-US" sz="1200" dirty="0" smtClean="0">
                <a:latin typeface="Comic Sans MS" panose="030F0702030302020204" pitchFamily="66" charset="0"/>
                <a:ea typeface="微软雅黑" panose="020B0503020204020204" pitchFamily="34" charset="-122"/>
              </a:rPr>
              <a:t>脚本</a:t>
            </a:r>
            <a:endParaRPr lang="en-US" altLang="zh-CN" sz="1200" dirty="0" smtClean="0">
              <a:latin typeface="Comic Sans MS" panose="030F0702030302020204" pitchFamily="66" charset="0"/>
              <a:ea typeface="微软雅黑" panose="020B0503020204020204" pitchFamily="34" charset="-122"/>
            </a:endParaRPr>
          </a:p>
          <a:p>
            <a:pPr marL="171450" indent="-171450">
              <a:spcBef>
                <a:spcPts val="1000"/>
              </a:spcBef>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统计学模型分析</a:t>
            </a:r>
            <a:endParaRPr lang="en-US" altLang="zh-CN" sz="1200" dirty="0" smtClean="0">
              <a:latin typeface="Comic Sans MS" panose="030F0702030302020204" pitchFamily="66" charset="0"/>
              <a:ea typeface="微软雅黑" panose="020B0503020204020204" pitchFamily="34" charset="-122"/>
            </a:endParaRPr>
          </a:p>
          <a:p>
            <a:pPr lvl="1"/>
            <a:r>
              <a:rPr lang="zh-CN" altLang="en-US" sz="1200" dirty="0" smtClean="0">
                <a:latin typeface="Comic Sans MS" panose="030F0702030302020204" pitchFamily="66" charset="0"/>
                <a:ea typeface="微软雅黑" panose="020B0503020204020204" pitchFamily="34" charset="-122"/>
              </a:rPr>
              <a:t>以数学统计和概率论分析会话数据，信标对应统计模型</a:t>
            </a:r>
            <a:endParaRPr lang="en-US" altLang="zh-CN" sz="1200" dirty="0" smtClean="0">
              <a:latin typeface="Comic Sans MS" panose="030F0702030302020204" pitchFamily="66" charset="0"/>
              <a:ea typeface="微软雅黑" panose="020B0503020204020204" pitchFamily="34" charset="-122"/>
            </a:endParaRPr>
          </a:p>
          <a:p>
            <a:pPr marL="171450" indent="-171450">
              <a:spcBef>
                <a:spcPts val="1000"/>
              </a:spcBef>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机器学习模型</a:t>
            </a:r>
            <a:endParaRPr lang="en-US" altLang="zh-CN" sz="1200" dirty="0" smtClean="0">
              <a:latin typeface="Comic Sans MS" panose="030F0702030302020204" pitchFamily="66" charset="0"/>
              <a:ea typeface="微软雅黑" panose="020B0503020204020204" pitchFamily="34" charset="-122"/>
            </a:endParaRPr>
          </a:p>
          <a:p>
            <a:pPr lvl="1"/>
            <a:r>
              <a:rPr lang="zh-CN" altLang="en-US" sz="1200" dirty="0">
                <a:latin typeface="Comic Sans MS" panose="030F0702030302020204" pitchFamily="66" charset="0"/>
                <a:ea typeface="微软雅黑" panose="020B0503020204020204" pitchFamily="34" charset="-122"/>
              </a:rPr>
              <a:t>通过</a:t>
            </a:r>
            <a:r>
              <a:rPr lang="zh-CN" altLang="en-US" sz="1200" dirty="0" smtClean="0">
                <a:latin typeface="Comic Sans MS" panose="030F0702030302020204" pitchFamily="66" charset="0"/>
                <a:ea typeface="微软雅黑" panose="020B0503020204020204" pitchFamily="34" charset="-122"/>
              </a:rPr>
              <a:t>机器学习算法习得的模型对特定种类的风险和威胁进行分析，信标对应算法模型</a:t>
            </a:r>
            <a:endParaRPr lang="en-US" altLang="zh-CN" sz="1200" dirty="0" smtClean="0">
              <a:latin typeface="Comic Sans MS" panose="030F0702030302020204" pitchFamily="66" charset="0"/>
              <a:ea typeface="微软雅黑" panose="020B0503020204020204" pitchFamily="34" charset="-122"/>
            </a:endParaRPr>
          </a:p>
          <a:p>
            <a:pPr marL="171450" indent="-171450">
              <a:spcBef>
                <a:spcPts val="1000"/>
              </a:spcBef>
              <a:buFont typeface="Arial" panose="020B0604020202020204" pitchFamily="34" charset="0"/>
              <a:buChar char="•"/>
            </a:pPr>
            <a:r>
              <a:rPr lang="en-US" altLang="zh-CN" sz="1200" dirty="0">
                <a:latin typeface="Comic Sans MS" panose="030F0702030302020204" pitchFamily="66" charset="0"/>
                <a:ea typeface="微软雅黑" panose="020B0503020204020204" pitchFamily="34" charset="-122"/>
              </a:rPr>
              <a:t>……</a:t>
            </a:r>
          </a:p>
        </p:txBody>
      </p:sp>
    </p:spTree>
    <p:extLst>
      <p:ext uri="{BB962C8B-B14F-4D97-AF65-F5344CB8AC3E}">
        <p14:creationId xmlns:p14="http://schemas.microsoft.com/office/powerpoint/2010/main" val="298297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fade">
                                      <p:cBhvr>
                                        <p:cTn id="13" dur="500"/>
                                        <p:tgtEl>
                                          <p:spTgt spid="2">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fade">
                                      <p:cBhvr>
                                        <p:cTn id="16" dur="500"/>
                                        <p:tgtEl>
                                          <p:spTgt spid="2">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Effect transition="in" filter="fade">
                                      <p:cBhvr>
                                        <p:cTn id="19" dur="500"/>
                                        <p:tgtEl>
                                          <p:spTgt spid="2">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fade">
                                      <p:cBhvr>
                                        <p:cTn id="22" dur="500"/>
                                        <p:tgtEl>
                                          <p:spTgt spid="2">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animEffect transition="in" filter="fade">
                                      <p:cBhvr>
                                        <p:cTn id="25" dur="500"/>
                                        <p:tgtEl>
                                          <p:spTgt spid="2">
                                            <p:txEl>
                                              <p:pRg st="10" end="1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11" end="11"/>
                                            </p:txEl>
                                          </p:spTgt>
                                        </p:tgtEl>
                                        <p:attrNameLst>
                                          <p:attrName>style.visibility</p:attrName>
                                        </p:attrNameLst>
                                      </p:cBhvr>
                                      <p:to>
                                        <p:strVal val="visible"/>
                                      </p:to>
                                    </p:set>
                                    <p:animEffect transition="in" filter="fade">
                                      <p:cBhvr>
                                        <p:cTn id="28" dur="500"/>
                                        <p:tgtEl>
                                          <p:spTgt spid="2">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animEffect transition="in" filter="fade">
                                      <p:cBhvr>
                                        <p:cTn id="31"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552" y="771550"/>
            <a:ext cx="1800200" cy="3354765"/>
          </a:xfrm>
          <a:prstGeom prst="rect">
            <a:avLst/>
          </a:prstGeom>
          <a:noFill/>
        </p:spPr>
        <p:txBody>
          <a:bodyPr wrap="square" rtlCol="0">
            <a:spAutoFit/>
          </a:bodyPr>
          <a:lstStyle/>
          <a:p>
            <a:r>
              <a:rPr lang="en-US" altLang="zh-CN" sz="1600" dirty="0" smtClean="0">
                <a:latin typeface="Comic Sans MS" panose="030F0702030302020204" pitchFamily="66" charset="0"/>
                <a:ea typeface="微软雅黑" panose="020B0503020204020204" pitchFamily="34" charset="-122"/>
              </a:rPr>
              <a:t>DNS</a:t>
            </a:r>
          </a:p>
          <a:p>
            <a:endParaRPr lang="en-US" altLang="zh-CN" sz="1600" dirty="0" smtClean="0">
              <a:latin typeface="Comic Sans MS" panose="030F0702030302020204" pitchFamily="66" charset="0"/>
              <a:ea typeface="微软雅黑" panose="020B0503020204020204" pitchFamily="34" charset="-122"/>
            </a:endParaRPr>
          </a:p>
          <a:p>
            <a:r>
              <a:rPr lang="en-US" altLang="zh-CN" sz="1200" dirty="0" smtClean="0">
                <a:latin typeface="Comic Sans MS" panose="030F0702030302020204" pitchFamily="66" charset="0"/>
                <a:ea typeface="微软雅黑" panose="020B0503020204020204" pitchFamily="34" charset="-122"/>
              </a:rPr>
              <a:t>Domain Name System</a:t>
            </a:r>
            <a:r>
              <a:rPr lang="zh-CN" altLang="en-US" sz="1200" dirty="0" smtClean="0">
                <a:latin typeface="Comic Sans MS" panose="030F0702030302020204" pitchFamily="66" charset="0"/>
                <a:ea typeface="微软雅黑" panose="020B0503020204020204" pitchFamily="34" charset="-122"/>
              </a:rPr>
              <a:t>，提供一个分布式数据库，完成主机名称和</a:t>
            </a:r>
            <a:r>
              <a:rPr lang="en-US" altLang="zh-CN" sz="1200" dirty="0" smtClean="0">
                <a:latin typeface="Comic Sans MS" panose="030F0702030302020204" pitchFamily="66" charset="0"/>
                <a:ea typeface="微软雅黑" panose="020B0503020204020204" pitchFamily="34" charset="-122"/>
              </a:rPr>
              <a:t>IP</a:t>
            </a:r>
            <a:r>
              <a:rPr lang="zh-CN" altLang="en-US" sz="1200" dirty="0" smtClean="0">
                <a:latin typeface="Comic Sans MS" panose="030F0702030302020204" pitchFamily="66" charset="0"/>
                <a:ea typeface="微软雅黑" panose="020B0503020204020204" pitchFamily="34" charset="-122"/>
              </a:rPr>
              <a:t>地址之间的映射，工作在</a:t>
            </a:r>
            <a:r>
              <a:rPr lang="en-US" altLang="zh-CN" sz="1200" dirty="0" smtClean="0">
                <a:latin typeface="Comic Sans MS" panose="030F0702030302020204" pitchFamily="66" charset="0"/>
                <a:ea typeface="微软雅黑" panose="020B0503020204020204" pitchFamily="34" charset="-122"/>
              </a:rPr>
              <a:t>TCP/UDP</a:t>
            </a:r>
            <a:r>
              <a:rPr lang="zh-CN" altLang="en-US" sz="1200" dirty="0" smtClean="0">
                <a:latin typeface="Comic Sans MS" panose="030F0702030302020204" pitchFamily="66" charset="0"/>
                <a:ea typeface="微软雅黑" panose="020B0503020204020204" pitchFamily="34" charset="-122"/>
              </a:rPr>
              <a:t>的</a:t>
            </a:r>
            <a:r>
              <a:rPr lang="en-US" altLang="zh-CN" sz="1200" dirty="0" smtClean="0">
                <a:latin typeface="Comic Sans MS" panose="030F0702030302020204" pitchFamily="66" charset="0"/>
                <a:ea typeface="微软雅黑" panose="020B0503020204020204" pitchFamily="34" charset="-122"/>
              </a:rPr>
              <a:t>53</a:t>
            </a:r>
            <a:r>
              <a:rPr lang="zh-CN" altLang="en-US" sz="1200" dirty="0" smtClean="0">
                <a:latin typeface="Comic Sans MS" panose="030F0702030302020204" pitchFamily="66" charset="0"/>
                <a:ea typeface="微软雅黑" panose="020B0503020204020204" pitchFamily="34" charset="-122"/>
              </a:rPr>
              <a:t>端口</a:t>
            </a:r>
            <a:endParaRPr lang="en-US" altLang="zh-CN" sz="1200" dirty="0" smtClean="0">
              <a:latin typeface="Comic Sans MS" panose="030F0702030302020204" pitchFamily="66" charset="0"/>
              <a:ea typeface="微软雅黑" panose="020B0503020204020204" pitchFamily="34" charset="-122"/>
            </a:endParaRPr>
          </a:p>
          <a:p>
            <a:endParaRPr lang="en-US" altLang="zh-CN" sz="1200" dirty="0" smtClean="0">
              <a:latin typeface="Comic Sans MS" panose="030F0702030302020204" pitchFamily="66" charset="0"/>
              <a:ea typeface="微软雅黑" panose="020B0503020204020204" pitchFamily="34" charset="-122"/>
            </a:endParaRPr>
          </a:p>
          <a:p>
            <a:endParaRPr lang="en-US" altLang="zh-CN" sz="1200" dirty="0" smtClean="0">
              <a:latin typeface="Comic Sans MS" panose="030F0702030302020204" pitchFamily="66" charset="0"/>
              <a:ea typeface="微软雅黑" panose="020B0503020204020204" pitchFamily="34" charset="-122"/>
            </a:endParaRPr>
          </a:p>
          <a:p>
            <a:r>
              <a:rPr lang="en-US" altLang="zh-CN" sz="1200" dirty="0" smtClean="0">
                <a:latin typeface="Comic Sans MS" panose="030F0702030302020204" pitchFamily="66" charset="0"/>
                <a:ea typeface="微软雅黑" panose="020B0503020204020204" pitchFamily="34" charset="-122"/>
              </a:rPr>
              <a:t>DNS</a:t>
            </a:r>
            <a:r>
              <a:rPr lang="zh-CN" altLang="en-US" sz="1200" dirty="0" smtClean="0">
                <a:latin typeface="Comic Sans MS" panose="030F0702030302020204" pitchFamily="66" charset="0"/>
                <a:ea typeface="微软雅黑" panose="020B0503020204020204" pitchFamily="34" charset="-122"/>
              </a:rPr>
              <a:t>查询的两种方式</a:t>
            </a:r>
            <a:endParaRPr lang="en-US" altLang="zh-CN" sz="1200" dirty="0" smtClean="0">
              <a:latin typeface="Comic Sans MS" panose="030F0702030302020204" pitchFamily="66" charset="0"/>
              <a:ea typeface="微软雅黑" panose="020B0503020204020204" pitchFamily="34" charset="-122"/>
            </a:endParaRPr>
          </a:p>
          <a:p>
            <a:pPr marL="171450" indent="-171450">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递归查询</a:t>
            </a:r>
            <a:endParaRPr lang="en-US" altLang="zh-CN" sz="1200" dirty="0" smtClean="0">
              <a:latin typeface="Comic Sans MS" panose="030F0702030302020204" pitchFamily="66" charset="0"/>
              <a:ea typeface="微软雅黑" panose="020B0503020204020204" pitchFamily="34" charset="-122"/>
            </a:endParaRPr>
          </a:p>
          <a:p>
            <a:pPr marL="171450" indent="-171450">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迭代查询</a:t>
            </a:r>
            <a:endParaRPr lang="en-US" altLang="zh-CN" sz="1200" dirty="0" smtClean="0">
              <a:latin typeface="Comic Sans MS" panose="030F0702030302020204" pitchFamily="66" charset="0"/>
              <a:ea typeface="微软雅黑" panose="020B0503020204020204" pitchFamily="34" charset="-122"/>
            </a:endParaRPr>
          </a:p>
          <a:p>
            <a:endParaRPr lang="en-US" altLang="zh-CN" sz="1200" dirty="0">
              <a:latin typeface="Comic Sans MS" panose="030F0702030302020204" pitchFamily="66" charset="0"/>
              <a:ea typeface="微软雅黑" panose="020B0503020204020204" pitchFamily="34" charset="-122"/>
            </a:endParaRPr>
          </a:p>
          <a:p>
            <a:r>
              <a:rPr lang="en-US" altLang="zh-CN" sz="1200" dirty="0" smtClean="0">
                <a:latin typeface="Comic Sans MS" panose="030F0702030302020204" pitchFamily="66" charset="0"/>
                <a:ea typeface="微软雅黑" panose="020B0503020204020204" pitchFamily="34" charset="-122"/>
              </a:rPr>
              <a:t>DNS</a:t>
            </a:r>
            <a:r>
              <a:rPr lang="zh-CN" altLang="en-US" sz="1200" dirty="0" smtClean="0">
                <a:latin typeface="Comic Sans MS" panose="030F0702030302020204" pitchFamily="66" charset="0"/>
                <a:ea typeface="微软雅黑" panose="020B0503020204020204" pitchFamily="34" charset="-122"/>
              </a:rPr>
              <a:t>客户端一般以递归的方式请求查询（如终端</a:t>
            </a:r>
            <a:r>
              <a:rPr lang="en-US" altLang="zh-CN" sz="1200" dirty="0" smtClean="0">
                <a:latin typeface="Comic Sans MS" panose="030F0702030302020204" pitchFamily="66" charset="0"/>
                <a:ea typeface="微软雅黑" panose="020B0503020204020204" pitchFamily="34" charset="-122"/>
              </a:rPr>
              <a:t>PC</a:t>
            </a:r>
            <a:r>
              <a:rPr lang="zh-CN" altLang="en-US" sz="1200" dirty="0" smtClean="0">
                <a:latin typeface="Comic Sans MS" panose="030F0702030302020204" pitchFamily="66" charset="0"/>
                <a:ea typeface="微软雅黑" panose="020B0503020204020204" pitchFamily="34" charset="-122"/>
              </a:rPr>
              <a:t>），</a:t>
            </a:r>
            <a:r>
              <a:rPr lang="en-US" altLang="zh-CN" sz="1200" dirty="0" smtClean="0">
                <a:latin typeface="Comic Sans MS" panose="030F0702030302020204" pitchFamily="66" charset="0"/>
                <a:ea typeface="微软雅黑" panose="020B0503020204020204" pitchFamily="34" charset="-122"/>
              </a:rPr>
              <a:t>DNS</a:t>
            </a:r>
            <a:r>
              <a:rPr lang="zh-CN" altLang="en-US" sz="1200" dirty="0" smtClean="0">
                <a:latin typeface="Comic Sans MS" panose="030F0702030302020204" pitchFamily="66" charset="0"/>
                <a:ea typeface="微软雅黑" panose="020B0503020204020204" pitchFamily="34" charset="-122"/>
              </a:rPr>
              <a:t>服务器以迭代方式查询</a:t>
            </a:r>
            <a:endParaRPr lang="zh-CN" altLang="en-US" sz="1200" dirty="0">
              <a:latin typeface="Comic Sans MS" panose="030F0702030302020204" pitchFamily="66" charset="0"/>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2483768" y="761256"/>
            <a:ext cx="6149980" cy="3888432"/>
          </a:xfrm>
          <a:prstGeom prst="rect">
            <a:avLst/>
          </a:prstGeom>
        </p:spPr>
      </p:pic>
    </p:spTree>
    <p:extLst>
      <p:ext uri="{BB962C8B-B14F-4D97-AF65-F5344CB8AC3E}">
        <p14:creationId xmlns:p14="http://schemas.microsoft.com/office/powerpoint/2010/main" val="3539663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67544" y="843558"/>
            <a:ext cx="6218782" cy="3383017"/>
          </a:xfrm>
          <a:prstGeom prst="rect">
            <a:avLst/>
          </a:prstGeom>
        </p:spPr>
      </p:pic>
      <p:sp>
        <p:nvSpPr>
          <p:cNvPr id="3" name="文本框 2"/>
          <p:cNvSpPr txBox="1"/>
          <p:nvPr/>
        </p:nvSpPr>
        <p:spPr>
          <a:xfrm>
            <a:off x="6876256" y="3723878"/>
            <a:ext cx="1869423" cy="338554"/>
          </a:xfrm>
          <a:prstGeom prst="rect">
            <a:avLst/>
          </a:prstGeom>
          <a:noFill/>
        </p:spPr>
        <p:txBody>
          <a:bodyPr wrap="none" rtlCol="0">
            <a:spAutoFit/>
          </a:bodyPr>
          <a:lstStyle/>
          <a:p>
            <a:r>
              <a:rPr lang="en-US" altLang="zh-CN" sz="1600" dirty="0" smtClean="0">
                <a:latin typeface="Comic Sans MS" panose="030F0702030302020204" pitchFamily="66" charset="0"/>
                <a:ea typeface="微软雅黑" panose="020B0503020204020204" pitchFamily="34" charset="-122"/>
              </a:rPr>
              <a:t>DNS</a:t>
            </a:r>
            <a:r>
              <a:rPr lang="zh-CN" altLang="en-US" sz="1600" dirty="0" smtClean="0">
                <a:latin typeface="Comic Sans MS" panose="030F0702030302020204" pitchFamily="66" charset="0"/>
                <a:ea typeface="微软雅黑" panose="020B0503020204020204" pitchFamily="34" charset="-122"/>
              </a:rPr>
              <a:t>协议数据格式</a:t>
            </a:r>
            <a:endParaRPr lang="zh-CN" altLang="en-US" sz="1600" dirty="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1065321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552" y="771550"/>
            <a:ext cx="8064896" cy="2964914"/>
          </a:xfrm>
          <a:prstGeom prst="rect">
            <a:avLst/>
          </a:prstGeom>
          <a:noFill/>
        </p:spPr>
        <p:txBody>
          <a:bodyPr wrap="square" rtlCol="0">
            <a:spAutoFit/>
          </a:bodyPr>
          <a:lstStyle/>
          <a:p>
            <a:r>
              <a:rPr lang="en-US" altLang="zh-CN" sz="1600" dirty="0" smtClean="0">
                <a:latin typeface="Comic Sans MS" panose="030F0702030302020204" pitchFamily="66" charset="0"/>
                <a:ea typeface="微软雅黑" panose="020B0503020204020204" pitchFamily="34" charset="-122"/>
              </a:rPr>
              <a:t>DNS-Tunnel</a:t>
            </a:r>
          </a:p>
          <a:p>
            <a:endParaRPr lang="en-US" altLang="zh-CN" sz="1200" dirty="0" smtClean="0">
              <a:latin typeface="Comic Sans MS" panose="030F0702030302020204" pitchFamily="66" charset="0"/>
              <a:ea typeface="微软雅黑" panose="020B0503020204020204" pitchFamily="34" charset="-122"/>
            </a:endParaRPr>
          </a:p>
          <a:p>
            <a:r>
              <a:rPr lang="zh-CN" altLang="en-US" sz="1200" dirty="0" smtClean="0">
                <a:latin typeface="Comic Sans MS" panose="030F0702030302020204" pitchFamily="66" charset="0"/>
                <a:ea typeface="微软雅黑" panose="020B0503020204020204" pitchFamily="34" charset="-122"/>
              </a:rPr>
              <a:t>在内网机器和公网服务器之间建立一条基于</a:t>
            </a:r>
            <a:r>
              <a:rPr lang="en-US" altLang="zh-CN" sz="1200" dirty="0" smtClean="0">
                <a:latin typeface="Comic Sans MS" panose="030F0702030302020204" pitchFamily="66" charset="0"/>
                <a:ea typeface="微软雅黑" panose="020B0503020204020204" pitchFamily="34" charset="-122"/>
              </a:rPr>
              <a:t>DNS</a:t>
            </a:r>
            <a:r>
              <a:rPr lang="zh-CN" altLang="en-US" sz="1200" dirty="0" smtClean="0">
                <a:latin typeface="Comic Sans MS" panose="030F0702030302020204" pitchFamily="66" charset="0"/>
                <a:ea typeface="微软雅黑" panose="020B0503020204020204" pitchFamily="34" charset="-122"/>
              </a:rPr>
              <a:t>协议请求响应机制的加密隧道，从而逃避安全策略，达到远程控制和窃取数据的目的</a:t>
            </a:r>
            <a:endParaRPr lang="en-US" altLang="zh-CN" sz="1200" dirty="0">
              <a:latin typeface="Comic Sans MS" panose="030F0702030302020204" pitchFamily="66" charset="0"/>
              <a:ea typeface="微软雅黑" panose="020B0503020204020204" pitchFamily="34" charset="-122"/>
            </a:endParaRPr>
          </a:p>
          <a:p>
            <a:endParaRPr lang="en-US" altLang="zh-CN" sz="1200" dirty="0" smtClean="0">
              <a:latin typeface="Comic Sans MS" panose="030F0702030302020204" pitchFamily="66" charset="0"/>
              <a:ea typeface="微软雅黑" panose="020B0503020204020204" pitchFamily="34" charset="-122"/>
            </a:endParaRPr>
          </a:p>
          <a:p>
            <a:endParaRPr lang="en-US" altLang="zh-CN" sz="1200" dirty="0" smtClean="0">
              <a:latin typeface="Comic Sans MS" panose="030F0702030302020204" pitchFamily="66" charset="0"/>
              <a:ea typeface="微软雅黑" panose="020B0503020204020204" pitchFamily="34" charset="-122"/>
            </a:endParaRPr>
          </a:p>
          <a:p>
            <a:r>
              <a:rPr lang="zh-CN" altLang="en-US" sz="1200" dirty="0" smtClean="0">
                <a:latin typeface="Comic Sans MS" panose="030F0702030302020204" pitchFamily="66" charset="0"/>
                <a:ea typeface="微软雅黑" panose="020B0503020204020204" pitchFamily="34" charset="-122"/>
              </a:rPr>
              <a:t>使用</a:t>
            </a:r>
            <a:r>
              <a:rPr lang="en-US" altLang="zh-CN" sz="1200" dirty="0" smtClean="0">
                <a:latin typeface="Comic Sans MS" panose="030F0702030302020204" pitchFamily="66" charset="0"/>
                <a:ea typeface="微软雅黑" panose="020B0503020204020204" pitchFamily="34" charset="-122"/>
              </a:rPr>
              <a:t>DNS</a:t>
            </a:r>
            <a:r>
              <a:rPr lang="zh-CN" altLang="en-US" sz="1200" dirty="0" smtClean="0">
                <a:latin typeface="Comic Sans MS" panose="030F0702030302020204" pitchFamily="66" charset="0"/>
                <a:ea typeface="微软雅黑" panose="020B0503020204020204" pitchFamily="34" charset="-122"/>
              </a:rPr>
              <a:t>隧道的实际场景</a:t>
            </a:r>
            <a:endParaRPr lang="en-US" altLang="zh-CN" sz="1200" dirty="0" smtClean="0">
              <a:latin typeface="Comic Sans MS" panose="030F0702030302020204" pitchFamily="66" charset="0"/>
              <a:ea typeface="微软雅黑" panose="020B0503020204020204" pitchFamily="34" charset="-122"/>
            </a:endParaRPr>
          </a:p>
          <a:p>
            <a:pPr marL="171450" indent="-171450">
              <a:lnSpc>
                <a:spcPct val="150000"/>
              </a:lnSpc>
              <a:spcBef>
                <a:spcPts val="800"/>
              </a:spcBef>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企业内网环境中</a:t>
            </a:r>
            <a:r>
              <a:rPr lang="en-US" altLang="zh-CN" sz="1200" dirty="0" smtClean="0">
                <a:latin typeface="Comic Sans MS" panose="030F0702030302020204" pitchFamily="66" charset="0"/>
                <a:ea typeface="微软雅黑" panose="020B0503020204020204" pitchFamily="34" charset="-122"/>
              </a:rPr>
              <a:t>DNS</a:t>
            </a:r>
            <a:r>
              <a:rPr lang="zh-CN" altLang="en-US" sz="1200" dirty="0" smtClean="0">
                <a:latin typeface="Comic Sans MS" panose="030F0702030302020204" pitchFamily="66" charset="0"/>
                <a:ea typeface="微软雅黑" panose="020B0503020204020204" pitchFamily="34" charset="-122"/>
              </a:rPr>
              <a:t>请求是必不可少的通信之一</a:t>
            </a:r>
            <a:endParaRPr lang="en-US" altLang="zh-CN" sz="1200" dirty="0" smtClean="0">
              <a:latin typeface="Comic Sans MS" panose="030F0702030302020204" pitchFamily="66" charset="0"/>
              <a:ea typeface="微软雅黑" panose="020B0503020204020204" pitchFamily="34" charset="-122"/>
            </a:endParaRPr>
          </a:p>
          <a:p>
            <a:pPr marL="171450" indent="-171450">
              <a:lnSpc>
                <a:spcPct val="150000"/>
              </a:lnSpc>
              <a:spcBef>
                <a:spcPts val="800"/>
              </a:spcBef>
              <a:buFont typeface="Arial" panose="020B0604020202020204" pitchFamily="34" charset="0"/>
              <a:buChar char="•"/>
            </a:pPr>
            <a:r>
              <a:rPr lang="en-US" altLang="zh-CN" sz="1200" dirty="0" smtClean="0">
                <a:latin typeface="Comic Sans MS" panose="030F0702030302020204" pitchFamily="66" charset="0"/>
                <a:ea typeface="微软雅黑" panose="020B0503020204020204" pitchFamily="34" charset="-122"/>
              </a:rPr>
              <a:t>53</a:t>
            </a:r>
            <a:r>
              <a:rPr lang="zh-CN" altLang="en-US" sz="1200" dirty="0" smtClean="0">
                <a:latin typeface="Comic Sans MS" panose="030F0702030302020204" pitchFamily="66" charset="0"/>
                <a:ea typeface="微软雅黑" panose="020B0503020204020204" pitchFamily="34" charset="-122"/>
              </a:rPr>
              <a:t>端口用于</a:t>
            </a:r>
            <a:r>
              <a:rPr lang="en-US" altLang="zh-CN" sz="1200" dirty="0" smtClean="0">
                <a:latin typeface="Comic Sans MS" panose="030F0702030302020204" pitchFamily="66" charset="0"/>
                <a:ea typeface="微软雅黑" panose="020B0503020204020204" pitchFamily="34" charset="-122"/>
              </a:rPr>
              <a:t>DNS</a:t>
            </a:r>
            <a:r>
              <a:rPr lang="zh-CN" altLang="en-US" sz="1200" dirty="0" smtClean="0">
                <a:latin typeface="Comic Sans MS" panose="030F0702030302020204" pitchFamily="66" charset="0"/>
                <a:ea typeface="微软雅黑" panose="020B0503020204020204" pitchFamily="34" charset="-122"/>
              </a:rPr>
              <a:t>通信，通常不会被安全策略封禁</a:t>
            </a:r>
            <a:endParaRPr lang="en-US" altLang="zh-CN" sz="1200" dirty="0" smtClean="0">
              <a:latin typeface="Comic Sans MS" panose="030F0702030302020204" pitchFamily="66" charset="0"/>
              <a:ea typeface="微软雅黑" panose="020B0503020204020204" pitchFamily="34" charset="-122"/>
            </a:endParaRPr>
          </a:p>
          <a:p>
            <a:pPr marL="171450" indent="-171450">
              <a:lnSpc>
                <a:spcPct val="150000"/>
              </a:lnSpc>
              <a:spcBef>
                <a:spcPts val="800"/>
              </a:spcBef>
              <a:buFont typeface="Arial" panose="020B0604020202020204" pitchFamily="34" charset="0"/>
              <a:buChar char="•"/>
            </a:pPr>
            <a:r>
              <a:rPr lang="en-US" altLang="zh-CN" sz="1200" dirty="0" smtClean="0">
                <a:latin typeface="Comic Sans MS" panose="030F0702030302020204" pitchFamily="66" charset="0"/>
                <a:ea typeface="微软雅黑" panose="020B0503020204020204" pitchFamily="34" charset="-122"/>
              </a:rPr>
              <a:t>DNS</a:t>
            </a:r>
            <a:r>
              <a:rPr lang="zh-CN" altLang="en-US" sz="1200" dirty="0" smtClean="0">
                <a:latin typeface="Comic Sans MS" panose="030F0702030302020204" pitchFamily="66" charset="0"/>
                <a:ea typeface="微软雅黑" panose="020B0503020204020204" pitchFamily="34" charset="-122"/>
              </a:rPr>
              <a:t>请求基于请求</a:t>
            </a:r>
            <a:r>
              <a:rPr lang="en-US" altLang="zh-CN" sz="1200" dirty="0" smtClean="0">
                <a:latin typeface="Comic Sans MS" panose="030F0702030302020204" pitchFamily="66" charset="0"/>
                <a:ea typeface="微软雅黑" panose="020B0503020204020204" pitchFamily="34" charset="-122"/>
              </a:rPr>
              <a:t>/</a:t>
            </a:r>
            <a:r>
              <a:rPr lang="zh-CN" altLang="en-US" sz="1200" dirty="0" smtClean="0">
                <a:latin typeface="Comic Sans MS" panose="030F0702030302020204" pitchFamily="66" charset="0"/>
                <a:ea typeface="微软雅黑" panose="020B0503020204020204" pitchFamily="34" charset="-122"/>
              </a:rPr>
              <a:t>响应，具备交互通信</a:t>
            </a:r>
            <a:endParaRPr lang="en-US" altLang="zh-CN" sz="1200" dirty="0" smtClean="0">
              <a:latin typeface="Comic Sans MS" panose="030F0702030302020204" pitchFamily="66" charset="0"/>
              <a:ea typeface="微软雅黑" panose="020B0503020204020204" pitchFamily="34" charset="-122"/>
            </a:endParaRPr>
          </a:p>
          <a:p>
            <a:pPr marL="171450" indent="-171450">
              <a:lnSpc>
                <a:spcPct val="150000"/>
              </a:lnSpc>
              <a:spcBef>
                <a:spcPts val="800"/>
              </a:spcBef>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编码加密信息于域名中，隐蔽性强</a:t>
            </a:r>
            <a:endParaRPr lang="en-US" altLang="zh-CN" sz="1200" dirty="0" smtClean="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3839125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23528" y="915566"/>
            <a:ext cx="5573420" cy="3096344"/>
          </a:xfrm>
          <a:prstGeom prst="rect">
            <a:avLst/>
          </a:prstGeom>
        </p:spPr>
      </p:pic>
      <p:sp>
        <p:nvSpPr>
          <p:cNvPr id="3" name="文本框 2"/>
          <p:cNvSpPr txBox="1"/>
          <p:nvPr/>
        </p:nvSpPr>
        <p:spPr>
          <a:xfrm>
            <a:off x="6012160" y="699542"/>
            <a:ext cx="2907598" cy="3724096"/>
          </a:xfrm>
          <a:prstGeom prst="rect">
            <a:avLst/>
          </a:prstGeom>
          <a:noFill/>
        </p:spPr>
        <p:txBody>
          <a:bodyPr wrap="square" rtlCol="0">
            <a:spAutoFit/>
          </a:bodyPr>
          <a:lstStyle/>
          <a:p>
            <a:r>
              <a:rPr lang="zh-CN" altLang="en-US" sz="1400" dirty="0">
                <a:latin typeface="Comic Sans MS" panose="030F0702030302020204" pitchFamily="66" charset="0"/>
                <a:ea typeface="微软雅黑" panose="020B0503020204020204" pitchFamily="34" charset="-122"/>
              </a:rPr>
              <a:t>攻击</a:t>
            </a:r>
            <a:r>
              <a:rPr lang="zh-CN" altLang="en-US" sz="1400" dirty="0" smtClean="0">
                <a:latin typeface="Comic Sans MS" panose="030F0702030302020204" pitchFamily="66" charset="0"/>
                <a:ea typeface="微软雅黑" panose="020B0503020204020204" pitchFamily="34" charset="-122"/>
              </a:rPr>
              <a:t>者拿下内网机器</a:t>
            </a:r>
            <a:r>
              <a:rPr lang="zh-CN" altLang="en-US" sz="1400" dirty="0">
                <a:latin typeface="Comic Sans MS" panose="030F0702030302020204" pitchFamily="66" charset="0"/>
                <a:ea typeface="微软雅黑" panose="020B0503020204020204" pitchFamily="34" charset="-122"/>
              </a:rPr>
              <a:t>，</a:t>
            </a:r>
            <a:r>
              <a:rPr lang="zh-CN" altLang="en-US" sz="1400" dirty="0" smtClean="0">
                <a:latin typeface="Comic Sans MS" panose="030F0702030302020204" pitchFamily="66" charset="0"/>
                <a:ea typeface="微软雅黑" panose="020B0503020204020204" pitchFamily="34" charset="-122"/>
              </a:rPr>
              <a:t>该企业内网端口封禁与监控策略严格</a:t>
            </a:r>
            <a:r>
              <a:rPr lang="zh-CN" altLang="en-US" sz="1400" dirty="0">
                <a:latin typeface="Comic Sans MS" panose="030F0702030302020204" pitchFamily="66" charset="0"/>
                <a:ea typeface="微软雅黑" panose="020B0503020204020204" pitchFamily="34" charset="-122"/>
              </a:rPr>
              <a:t>，</a:t>
            </a:r>
            <a:r>
              <a:rPr lang="zh-CN" altLang="en-US" sz="1400" dirty="0" smtClean="0">
                <a:latin typeface="Comic Sans MS" panose="030F0702030302020204" pitchFamily="66" charset="0"/>
                <a:ea typeface="微软雅黑" panose="020B0503020204020204" pitchFamily="34" charset="-122"/>
              </a:rPr>
              <a:t>攻击者通过建立</a:t>
            </a:r>
            <a:r>
              <a:rPr lang="en-US" altLang="zh-CN" sz="1400" dirty="0" smtClean="0">
                <a:latin typeface="Comic Sans MS" panose="030F0702030302020204" pitchFamily="66" charset="0"/>
                <a:ea typeface="微软雅黑" panose="020B0503020204020204" pitchFamily="34" charset="-122"/>
              </a:rPr>
              <a:t>DNS</a:t>
            </a:r>
            <a:r>
              <a:rPr lang="zh-CN" altLang="en-US" sz="1400" dirty="0" smtClean="0">
                <a:latin typeface="Comic Sans MS" panose="030F0702030302020204" pitchFamily="66" charset="0"/>
                <a:ea typeface="微软雅黑" panose="020B0503020204020204" pitchFamily="34" charset="-122"/>
              </a:rPr>
              <a:t>隧道作为隐蔽信道</a:t>
            </a:r>
            <a:endParaRPr lang="en-US" altLang="zh-CN" sz="1400" dirty="0" smtClean="0">
              <a:latin typeface="Comic Sans MS" panose="030F0702030302020204" pitchFamily="66" charset="0"/>
              <a:ea typeface="微软雅黑" panose="020B0503020204020204" pitchFamily="34" charset="-122"/>
            </a:endParaRPr>
          </a:p>
          <a:p>
            <a:endParaRPr lang="en-US" altLang="zh-CN" sz="1400" dirty="0" smtClean="0">
              <a:latin typeface="Comic Sans MS" panose="030F0702030302020204" pitchFamily="66"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攻击者注册一个域名</a:t>
            </a:r>
            <a:r>
              <a:rPr lang="en-US" altLang="zh-CN" sz="1200" dirty="0" smtClean="0">
                <a:latin typeface="Comic Sans MS" panose="030F0702030302020204" pitchFamily="66" charset="0"/>
                <a:ea typeface="微软雅黑" panose="020B0503020204020204" pitchFamily="34" charset="-122"/>
              </a:rPr>
              <a:t>evil.me</a:t>
            </a:r>
          </a:p>
          <a:p>
            <a:pPr marL="285750" indent="-285750">
              <a:lnSpc>
                <a:spcPct val="150000"/>
              </a:lnSpc>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将该域名的</a:t>
            </a:r>
            <a:r>
              <a:rPr lang="en-US" altLang="zh-CN" sz="1200" dirty="0" smtClean="0">
                <a:latin typeface="Comic Sans MS" panose="030F0702030302020204" pitchFamily="66" charset="0"/>
                <a:ea typeface="微软雅黑" panose="020B0503020204020204" pitchFamily="34" charset="-122"/>
              </a:rPr>
              <a:t>NS</a:t>
            </a:r>
            <a:r>
              <a:rPr lang="zh-CN" altLang="en-US" sz="1200" dirty="0" smtClean="0">
                <a:latin typeface="Comic Sans MS" panose="030F0702030302020204" pitchFamily="66" charset="0"/>
                <a:ea typeface="微软雅黑" panose="020B0503020204020204" pitchFamily="34" charset="-122"/>
              </a:rPr>
              <a:t>指向由自己控制的一台具有公网</a:t>
            </a:r>
            <a:r>
              <a:rPr lang="en-US" altLang="zh-CN" sz="1200" dirty="0" smtClean="0">
                <a:latin typeface="Comic Sans MS" panose="030F0702030302020204" pitchFamily="66" charset="0"/>
                <a:ea typeface="微软雅黑" panose="020B0503020204020204" pitchFamily="34" charset="-122"/>
              </a:rPr>
              <a:t>IP</a:t>
            </a:r>
            <a:r>
              <a:rPr lang="zh-CN" altLang="en-US" sz="1200" dirty="0" smtClean="0">
                <a:latin typeface="Comic Sans MS" panose="030F0702030302020204" pitchFamily="66" charset="0"/>
                <a:ea typeface="微软雅黑" panose="020B0503020204020204" pitchFamily="34" charset="-122"/>
              </a:rPr>
              <a:t>的服务器</a:t>
            </a:r>
            <a:endParaRPr lang="en-US" altLang="zh-CN" sz="1200" dirty="0" smtClean="0">
              <a:latin typeface="Comic Sans MS" panose="030F0702030302020204" pitchFamily="66"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公网</a:t>
            </a:r>
            <a:r>
              <a:rPr lang="en-US" altLang="zh-CN" sz="1200" dirty="0" smtClean="0">
                <a:latin typeface="Comic Sans MS" panose="030F0702030302020204" pitchFamily="66" charset="0"/>
                <a:ea typeface="微软雅黑" panose="020B0503020204020204" pitchFamily="34" charset="-122"/>
              </a:rPr>
              <a:t>NS</a:t>
            </a:r>
            <a:r>
              <a:rPr lang="zh-CN" altLang="en-US" sz="1200" dirty="0" smtClean="0">
                <a:latin typeface="Comic Sans MS" panose="030F0702030302020204" pitchFamily="66" charset="0"/>
                <a:ea typeface="微软雅黑" panose="020B0503020204020204" pitchFamily="34" charset="-122"/>
              </a:rPr>
              <a:t>服务器上部署</a:t>
            </a:r>
            <a:r>
              <a:rPr lang="en-US" altLang="zh-CN" sz="1200" dirty="0" smtClean="0">
                <a:latin typeface="Comic Sans MS" panose="030F0702030302020204" pitchFamily="66" charset="0"/>
                <a:ea typeface="微软雅黑" panose="020B0503020204020204" pitchFamily="34" charset="-122"/>
              </a:rPr>
              <a:t>DNS</a:t>
            </a:r>
            <a:r>
              <a:rPr lang="zh-CN" altLang="en-US" sz="1200" dirty="0" smtClean="0">
                <a:latin typeface="Comic Sans MS" panose="030F0702030302020204" pitchFamily="66" charset="0"/>
                <a:ea typeface="微软雅黑" panose="020B0503020204020204" pitchFamily="34" charset="-122"/>
              </a:rPr>
              <a:t>隧道服务端，内网机器部署</a:t>
            </a:r>
            <a:r>
              <a:rPr lang="en-US" altLang="zh-CN" sz="1200" dirty="0" smtClean="0">
                <a:latin typeface="Comic Sans MS" panose="030F0702030302020204" pitchFamily="66" charset="0"/>
                <a:ea typeface="微软雅黑" panose="020B0503020204020204" pitchFamily="34" charset="-122"/>
              </a:rPr>
              <a:t>DNS</a:t>
            </a:r>
            <a:r>
              <a:rPr lang="zh-CN" altLang="en-US" sz="1200" dirty="0" smtClean="0">
                <a:latin typeface="Comic Sans MS" panose="030F0702030302020204" pitchFamily="66" charset="0"/>
                <a:ea typeface="微软雅黑" panose="020B0503020204020204" pitchFamily="34" charset="-122"/>
              </a:rPr>
              <a:t>隧洞客户端</a:t>
            </a:r>
            <a:endParaRPr lang="en-US" altLang="zh-CN" sz="1200" dirty="0" smtClean="0">
              <a:latin typeface="Comic Sans MS" panose="030F0702030302020204" pitchFamily="66"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二者通过</a:t>
            </a:r>
            <a:r>
              <a:rPr lang="en-US" altLang="zh-CN" sz="1200" dirty="0" smtClean="0">
                <a:latin typeface="Comic Sans MS" panose="030F0702030302020204" pitchFamily="66" charset="0"/>
                <a:ea typeface="微软雅黑" panose="020B0503020204020204" pitchFamily="34" charset="-122"/>
              </a:rPr>
              <a:t>DNS</a:t>
            </a:r>
            <a:r>
              <a:rPr lang="zh-CN" altLang="en-US" sz="1200" dirty="0" smtClean="0">
                <a:latin typeface="Comic Sans MS" panose="030F0702030302020204" pitchFamily="66" charset="0"/>
                <a:ea typeface="微软雅黑" panose="020B0503020204020204" pitchFamily="34" charset="-122"/>
              </a:rPr>
              <a:t>请求与响应机制，建立通信信道，窃取的敏感数据通过编码加密到</a:t>
            </a:r>
            <a:r>
              <a:rPr lang="en-US" altLang="zh-CN" sz="1200" dirty="0" smtClean="0">
                <a:latin typeface="Comic Sans MS" panose="030F0702030302020204" pitchFamily="66" charset="0"/>
                <a:ea typeface="微软雅黑" panose="020B0503020204020204" pitchFamily="34" charset="-122"/>
              </a:rPr>
              <a:t>DNS</a:t>
            </a:r>
            <a:r>
              <a:rPr lang="zh-CN" altLang="en-US" sz="1200" dirty="0" smtClean="0">
                <a:latin typeface="Comic Sans MS" panose="030F0702030302020204" pitchFamily="66" charset="0"/>
                <a:ea typeface="微软雅黑" panose="020B0503020204020204" pitchFamily="34" charset="-122"/>
              </a:rPr>
              <a:t>请求域名中发送，域名解析请求到达攻击者控制的</a:t>
            </a:r>
            <a:r>
              <a:rPr lang="en-US" altLang="zh-CN" sz="1200" dirty="0" smtClean="0">
                <a:latin typeface="Comic Sans MS" panose="030F0702030302020204" pitchFamily="66" charset="0"/>
                <a:ea typeface="微软雅黑" panose="020B0503020204020204" pitchFamily="34" charset="-122"/>
              </a:rPr>
              <a:t>NS</a:t>
            </a:r>
            <a:r>
              <a:rPr lang="zh-CN" altLang="en-US" sz="1200" dirty="0" smtClean="0">
                <a:latin typeface="Comic Sans MS" panose="030F0702030302020204" pitchFamily="66" charset="0"/>
                <a:ea typeface="微软雅黑" panose="020B0503020204020204" pitchFamily="34" charset="-122"/>
              </a:rPr>
              <a:t>，解密解码得到数据</a:t>
            </a:r>
            <a:endParaRPr lang="zh-CN" altLang="en-US" sz="1200" dirty="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1926647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10445" y="771550"/>
            <a:ext cx="8443767" cy="1570392"/>
          </a:xfrm>
          <a:prstGeom prst="rect">
            <a:avLst/>
          </a:prstGeom>
        </p:spPr>
      </p:pic>
      <p:pic>
        <p:nvPicPr>
          <p:cNvPr id="4" name="图片 3"/>
          <p:cNvPicPr>
            <a:picLocks noChangeAspect="1"/>
          </p:cNvPicPr>
          <p:nvPr/>
        </p:nvPicPr>
        <p:blipFill>
          <a:blip r:embed="rId3"/>
          <a:stretch>
            <a:fillRect/>
          </a:stretch>
        </p:blipFill>
        <p:spPr>
          <a:xfrm>
            <a:off x="310445" y="2368113"/>
            <a:ext cx="8443767" cy="1758729"/>
          </a:xfrm>
          <a:prstGeom prst="rect">
            <a:avLst/>
          </a:prstGeom>
        </p:spPr>
      </p:pic>
      <p:sp>
        <p:nvSpPr>
          <p:cNvPr id="2" name="文本框 1"/>
          <p:cNvSpPr txBox="1"/>
          <p:nvPr/>
        </p:nvSpPr>
        <p:spPr>
          <a:xfrm>
            <a:off x="5858868" y="4299942"/>
            <a:ext cx="2895344" cy="338554"/>
          </a:xfrm>
          <a:prstGeom prst="rect">
            <a:avLst/>
          </a:prstGeom>
          <a:noFill/>
        </p:spPr>
        <p:txBody>
          <a:bodyPr wrap="none" rtlCol="0">
            <a:spAutoFit/>
          </a:bodyPr>
          <a:lstStyle/>
          <a:p>
            <a:r>
              <a:rPr lang="en-US" altLang="zh-CN" sz="1600" dirty="0" smtClean="0">
                <a:latin typeface="Comic Sans MS" panose="030F0702030302020204" pitchFamily="66" charset="0"/>
                <a:ea typeface="微软雅黑" panose="020B0503020204020204" pitchFamily="34" charset="-122"/>
              </a:rPr>
              <a:t>DNS</a:t>
            </a:r>
            <a:r>
              <a:rPr lang="zh-CN" altLang="en-US" sz="1600" dirty="0" smtClean="0">
                <a:latin typeface="Comic Sans MS" panose="030F0702030302020204" pitchFamily="66" charset="0"/>
                <a:ea typeface="微软雅黑" panose="020B0503020204020204" pitchFamily="34" charset="-122"/>
              </a:rPr>
              <a:t>请求与响应消息长度异常</a:t>
            </a:r>
            <a:endParaRPr lang="zh-CN" altLang="en-US" sz="1600" dirty="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403266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latin typeface="微软雅黑" panose="020B0503020204020204" pitchFamily="34" charset="-122"/>
                <a:ea typeface="微软雅黑" panose="020B0503020204020204" pitchFamily="34" charset="-122"/>
              </a:rPr>
              <a:t>从协议角度出发看待企业攻防</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normAutofit/>
          </a:bodyPr>
          <a:lstStyle/>
          <a:p>
            <a:r>
              <a:rPr lang="zh-CN" altLang="en-US" sz="1400" dirty="0" smtClean="0">
                <a:solidFill>
                  <a:schemeClr val="tx1">
                    <a:lumMod val="65000"/>
                    <a:lumOff val="35000"/>
                  </a:schemeClr>
                </a:solidFill>
                <a:latin typeface="Comic Sans MS" panose="030F0702030302020204" pitchFamily="66" charset="0"/>
                <a:ea typeface="微软雅黑" panose="020B0503020204020204" pitchFamily="34" charset="-122"/>
              </a:rPr>
              <a:t>斗象科技能力中心</a:t>
            </a:r>
            <a:r>
              <a:rPr lang="en-US" altLang="zh-CN" sz="1400" dirty="0" smtClean="0">
                <a:solidFill>
                  <a:schemeClr val="tx1">
                    <a:lumMod val="65000"/>
                    <a:lumOff val="35000"/>
                  </a:schemeClr>
                </a:solidFill>
                <a:latin typeface="Comic Sans MS" panose="030F0702030302020204" pitchFamily="66" charset="0"/>
                <a:ea typeface="微软雅黑" panose="020B0503020204020204" pitchFamily="34" charset="-122"/>
              </a:rPr>
              <a:t>-</a:t>
            </a:r>
            <a:r>
              <a:rPr lang="zh-CN" altLang="en-US" sz="1400" dirty="0" smtClean="0">
                <a:solidFill>
                  <a:schemeClr val="tx1">
                    <a:lumMod val="65000"/>
                    <a:lumOff val="35000"/>
                  </a:schemeClr>
                </a:solidFill>
                <a:latin typeface="Comic Sans MS" panose="030F0702030302020204" pitchFamily="66" charset="0"/>
                <a:ea typeface="微软雅黑" panose="020B0503020204020204" pitchFamily="34" charset="-122"/>
              </a:rPr>
              <a:t>安全研究员  </a:t>
            </a:r>
            <a:r>
              <a:rPr lang="en-US" altLang="zh-CN" sz="1400" dirty="0" smtClean="0">
                <a:solidFill>
                  <a:schemeClr val="tx1">
                    <a:lumMod val="65000"/>
                    <a:lumOff val="35000"/>
                  </a:schemeClr>
                </a:solidFill>
                <a:latin typeface="Comic Sans MS" panose="030F0702030302020204" pitchFamily="66" charset="0"/>
                <a:ea typeface="微软雅黑" panose="020B0503020204020204" pitchFamily="34" charset="-122"/>
              </a:rPr>
              <a:t>Cody</a:t>
            </a:r>
            <a:endParaRPr lang="zh-CN" altLang="en-US" sz="1400" dirty="0">
              <a:solidFill>
                <a:schemeClr val="tx1">
                  <a:lumMod val="65000"/>
                  <a:lumOff val="35000"/>
                </a:schemeClr>
              </a:solidFill>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249101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23528" y="771550"/>
            <a:ext cx="8422902" cy="2664296"/>
          </a:xfrm>
          <a:prstGeom prst="rect">
            <a:avLst/>
          </a:prstGeom>
        </p:spPr>
      </p:pic>
      <p:sp>
        <p:nvSpPr>
          <p:cNvPr id="4" name="文本框 3"/>
          <p:cNvSpPr txBox="1"/>
          <p:nvPr/>
        </p:nvSpPr>
        <p:spPr>
          <a:xfrm>
            <a:off x="6588224" y="3795886"/>
            <a:ext cx="2092239" cy="338554"/>
          </a:xfrm>
          <a:prstGeom prst="rect">
            <a:avLst/>
          </a:prstGeom>
          <a:noFill/>
        </p:spPr>
        <p:txBody>
          <a:bodyPr wrap="none" rtlCol="0">
            <a:spAutoFit/>
          </a:bodyPr>
          <a:lstStyle/>
          <a:p>
            <a:r>
              <a:rPr lang="en-US" altLang="zh-CN" sz="1600" dirty="0" smtClean="0">
                <a:latin typeface="Comic Sans MS" panose="030F0702030302020204" pitchFamily="66" charset="0"/>
                <a:ea typeface="微软雅黑" panose="020B0503020204020204" pitchFamily="34" charset="-122"/>
              </a:rPr>
              <a:t>DNS</a:t>
            </a:r>
            <a:r>
              <a:rPr lang="zh-CN" altLang="en-US" sz="1600" dirty="0" smtClean="0">
                <a:latin typeface="Comic Sans MS" panose="030F0702030302020204" pitchFamily="66" charset="0"/>
                <a:ea typeface="微软雅黑" panose="020B0503020204020204" pitchFamily="34" charset="-122"/>
              </a:rPr>
              <a:t>查询类型为</a:t>
            </a:r>
            <a:r>
              <a:rPr lang="en-US" altLang="zh-CN" sz="1600" dirty="0" smtClean="0">
                <a:latin typeface="Comic Sans MS" panose="030F0702030302020204" pitchFamily="66" charset="0"/>
                <a:ea typeface="微软雅黑" panose="020B0503020204020204" pitchFamily="34" charset="-122"/>
              </a:rPr>
              <a:t>TXT</a:t>
            </a:r>
            <a:endParaRPr lang="zh-CN" altLang="en-US" sz="1600" dirty="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2609114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11560" y="771550"/>
            <a:ext cx="7704856" cy="3457789"/>
          </a:xfrm>
          <a:prstGeom prst="rect">
            <a:avLst/>
          </a:prstGeom>
        </p:spPr>
      </p:pic>
      <p:sp>
        <p:nvSpPr>
          <p:cNvPr id="3" name="文本框 2"/>
          <p:cNvSpPr txBox="1"/>
          <p:nvPr/>
        </p:nvSpPr>
        <p:spPr>
          <a:xfrm>
            <a:off x="5004048" y="4060062"/>
            <a:ext cx="3501280" cy="338554"/>
          </a:xfrm>
          <a:prstGeom prst="rect">
            <a:avLst/>
          </a:prstGeom>
          <a:noFill/>
        </p:spPr>
        <p:txBody>
          <a:bodyPr wrap="none" rtlCol="0">
            <a:spAutoFit/>
          </a:bodyPr>
          <a:lstStyle/>
          <a:p>
            <a:r>
              <a:rPr lang="en-US" altLang="zh-CN" sz="1600" dirty="0" smtClean="0">
                <a:latin typeface="Comic Sans MS" panose="030F0702030302020204" pitchFamily="66" charset="0"/>
                <a:ea typeface="微软雅黑" panose="020B0503020204020204" pitchFamily="34" charset="-122"/>
              </a:rPr>
              <a:t>Wireshark</a:t>
            </a:r>
            <a:r>
              <a:rPr lang="zh-CN" altLang="en-US" sz="1600" dirty="0" smtClean="0">
                <a:latin typeface="Comic Sans MS" panose="030F0702030302020204" pitchFamily="66" charset="0"/>
                <a:ea typeface="微软雅黑" panose="020B0503020204020204" pitchFamily="34" charset="-122"/>
              </a:rPr>
              <a:t>对异常</a:t>
            </a:r>
            <a:r>
              <a:rPr lang="en-US" altLang="zh-CN" sz="1600" dirty="0" smtClean="0">
                <a:latin typeface="Comic Sans MS" panose="030F0702030302020204" pitchFamily="66" charset="0"/>
                <a:ea typeface="微软雅黑" panose="020B0503020204020204" pitchFamily="34" charset="-122"/>
              </a:rPr>
              <a:t>DNS</a:t>
            </a:r>
            <a:r>
              <a:rPr lang="zh-CN" altLang="en-US" sz="1600" dirty="0" smtClean="0">
                <a:latin typeface="Comic Sans MS" panose="030F0702030302020204" pitchFamily="66" charset="0"/>
                <a:ea typeface="微软雅黑" panose="020B0503020204020204" pitchFamily="34" charset="-122"/>
              </a:rPr>
              <a:t>数据流的统计</a:t>
            </a:r>
            <a:endParaRPr lang="zh-CN" altLang="en-US" sz="1600" dirty="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4157982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552" y="771550"/>
            <a:ext cx="8064896" cy="2785378"/>
          </a:xfrm>
          <a:prstGeom prst="rect">
            <a:avLst/>
          </a:prstGeom>
          <a:noFill/>
        </p:spPr>
        <p:txBody>
          <a:bodyPr wrap="square" rtlCol="0">
            <a:spAutoFit/>
          </a:bodyPr>
          <a:lstStyle/>
          <a:p>
            <a:endParaRPr lang="en-US" altLang="zh-CN" sz="1200" dirty="0" smtClean="0">
              <a:latin typeface="Comic Sans MS" panose="030F0702030302020204" pitchFamily="66" charset="0"/>
              <a:ea typeface="微软雅黑" panose="020B0503020204020204" pitchFamily="34" charset="-122"/>
            </a:endParaRPr>
          </a:p>
          <a:p>
            <a:endParaRPr lang="en-US" altLang="zh-CN" sz="1200" dirty="0" smtClean="0">
              <a:latin typeface="Comic Sans MS" panose="030F0702030302020204" pitchFamily="66" charset="0"/>
              <a:ea typeface="微软雅黑" panose="020B0503020204020204" pitchFamily="34" charset="-122"/>
            </a:endParaRPr>
          </a:p>
          <a:p>
            <a:r>
              <a:rPr lang="zh-CN" altLang="en-US" sz="1400" dirty="0" smtClean="0">
                <a:latin typeface="Comic Sans MS" panose="030F0702030302020204" pitchFamily="66" charset="0"/>
                <a:ea typeface="微软雅黑" panose="020B0503020204020204" pitchFamily="34" charset="-122"/>
              </a:rPr>
              <a:t>信标提取</a:t>
            </a:r>
            <a:endParaRPr lang="en-US" altLang="zh-CN" sz="1400" dirty="0" smtClean="0">
              <a:latin typeface="Comic Sans MS" panose="030F0702030302020204" pitchFamily="66" charset="0"/>
              <a:ea typeface="微软雅黑" panose="020B0503020204020204" pitchFamily="34" charset="-122"/>
            </a:endParaRPr>
          </a:p>
          <a:p>
            <a:pPr marL="171450" indent="-171450">
              <a:lnSpc>
                <a:spcPct val="150000"/>
              </a:lnSpc>
              <a:spcBef>
                <a:spcPts val="600"/>
              </a:spcBef>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查询使用的</a:t>
            </a:r>
            <a:r>
              <a:rPr lang="en-US" altLang="zh-CN" sz="1200" dirty="0" smtClean="0">
                <a:latin typeface="Comic Sans MS" panose="030F0702030302020204" pitchFamily="66" charset="0"/>
                <a:ea typeface="微软雅黑" panose="020B0503020204020204" pitchFamily="34" charset="-122"/>
              </a:rPr>
              <a:t>DNS</a:t>
            </a:r>
            <a:r>
              <a:rPr lang="zh-CN" altLang="en-US" sz="1200" dirty="0" smtClean="0">
                <a:latin typeface="Comic Sans MS" panose="030F0702030302020204" pitchFamily="66" charset="0"/>
                <a:ea typeface="微软雅黑" panose="020B0503020204020204" pitchFamily="34" charset="-122"/>
              </a:rPr>
              <a:t>服务器</a:t>
            </a:r>
            <a:endParaRPr lang="en-US" altLang="zh-CN" sz="1200" dirty="0" smtClean="0">
              <a:latin typeface="Comic Sans MS" panose="030F0702030302020204" pitchFamily="66" charset="0"/>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查询使用的类型</a:t>
            </a:r>
            <a:endParaRPr lang="en-US" altLang="zh-CN" sz="1200" dirty="0" smtClean="0">
              <a:latin typeface="Comic Sans MS" panose="030F0702030302020204" pitchFamily="66" charset="0"/>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单个</a:t>
            </a:r>
            <a:r>
              <a:rPr lang="en-US" altLang="zh-CN" sz="1200" dirty="0" smtClean="0">
                <a:latin typeface="Comic Sans MS" panose="030F0702030302020204" pitchFamily="66" charset="0"/>
                <a:ea typeface="微软雅黑" panose="020B0503020204020204" pitchFamily="34" charset="-122"/>
              </a:rPr>
              <a:t>IP</a:t>
            </a:r>
            <a:r>
              <a:rPr lang="zh-CN" altLang="en-US" sz="1200" dirty="0" smtClean="0">
                <a:latin typeface="Comic Sans MS" panose="030F0702030302020204" pitchFamily="66" charset="0"/>
                <a:ea typeface="微软雅黑" panose="020B0503020204020204" pitchFamily="34" charset="-122"/>
              </a:rPr>
              <a:t>在单位时间内的</a:t>
            </a:r>
            <a:r>
              <a:rPr lang="en-US" altLang="zh-CN" sz="1200" dirty="0" smtClean="0">
                <a:latin typeface="Comic Sans MS" panose="030F0702030302020204" pitchFamily="66" charset="0"/>
                <a:ea typeface="微软雅黑" panose="020B0503020204020204" pitchFamily="34" charset="-122"/>
              </a:rPr>
              <a:t>DNS</a:t>
            </a:r>
            <a:r>
              <a:rPr lang="zh-CN" altLang="en-US" sz="1200" dirty="0" smtClean="0">
                <a:latin typeface="Comic Sans MS" panose="030F0702030302020204" pitchFamily="66" charset="0"/>
                <a:ea typeface="微软雅黑" panose="020B0503020204020204" pitchFamily="34" charset="-122"/>
              </a:rPr>
              <a:t>请求与响应频率、消息平均长度</a:t>
            </a:r>
            <a:endParaRPr lang="en-US" altLang="zh-CN" sz="1200" dirty="0" smtClean="0">
              <a:latin typeface="Comic Sans MS" panose="030F0702030302020204" pitchFamily="66" charset="0"/>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单个指定后缀域名在单位时间内的</a:t>
            </a:r>
            <a:r>
              <a:rPr lang="en-US" altLang="zh-CN" sz="1200" dirty="0" smtClean="0">
                <a:latin typeface="Comic Sans MS" panose="030F0702030302020204" pitchFamily="66" charset="0"/>
                <a:ea typeface="微软雅黑" panose="020B0503020204020204" pitchFamily="34" charset="-122"/>
              </a:rPr>
              <a:t>DNS</a:t>
            </a:r>
            <a:r>
              <a:rPr lang="zh-CN" altLang="en-US" sz="1200" dirty="0" smtClean="0">
                <a:latin typeface="Comic Sans MS" panose="030F0702030302020204" pitchFamily="66" charset="0"/>
                <a:ea typeface="微软雅黑" panose="020B0503020204020204" pitchFamily="34" charset="-122"/>
              </a:rPr>
              <a:t>请求与响应频率、消息平均长度</a:t>
            </a:r>
            <a:endParaRPr lang="en-US" altLang="zh-CN" sz="1200" dirty="0" smtClean="0">
              <a:latin typeface="Comic Sans MS" panose="030F0702030302020204" pitchFamily="66" charset="0"/>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单个指定后缀域名在单位时间内被请求的主机名数</a:t>
            </a:r>
            <a:endParaRPr lang="en-US" altLang="zh-CN" sz="1200" dirty="0" smtClean="0">
              <a:latin typeface="Comic Sans MS" panose="030F0702030302020204" pitchFamily="66" charset="0"/>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被请求的主机名的统计和语义分析</a:t>
            </a:r>
            <a:endParaRPr lang="en-US" altLang="zh-CN" sz="1200" dirty="0" smtClean="0">
              <a:latin typeface="Comic Sans MS" panose="030F0702030302020204" pitchFamily="66" charset="0"/>
              <a:ea typeface="微软雅黑" panose="020B0503020204020204" pitchFamily="34" charset="-122"/>
            </a:endParaRPr>
          </a:p>
          <a:p>
            <a:endParaRPr lang="en-US" altLang="zh-CN" sz="1200" dirty="0">
              <a:latin typeface="Comic Sans MS" panose="030F0702030302020204" pitchFamily="66" charset="0"/>
              <a:ea typeface="微软雅黑" panose="020B0503020204020204" pitchFamily="34" charset="-122"/>
            </a:endParaRPr>
          </a:p>
          <a:p>
            <a:endParaRPr lang="en-US" altLang="zh-CN" sz="1200" dirty="0" smtClean="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234189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500"/>
                                        <p:tgtEl>
                                          <p:spTgt spid="2">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fade">
                                      <p:cBhvr>
                                        <p:cTn id="16" dur="500"/>
                                        <p:tgtEl>
                                          <p:spTgt spid="2">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fade">
                                      <p:cBhvr>
                                        <p:cTn id="19" dur="500"/>
                                        <p:tgtEl>
                                          <p:spTgt spid="2">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552" y="771550"/>
            <a:ext cx="8064896" cy="1585049"/>
          </a:xfrm>
          <a:prstGeom prst="rect">
            <a:avLst/>
          </a:prstGeom>
          <a:noFill/>
        </p:spPr>
        <p:txBody>
          <a:bodyPr wrap="square" rtlCol="0">
            <a:spAutoFit/>
          </a:bodyPr>
          <a:lstStyle/>
          <a:p>
            <a:endParaRPr lang="en-US" altLang="zh-CN" sz="1200" dirty="0" smtClean="0">
              <a:latin typeface="Comic Sans MS" panose="030F0702030302020204" pitchFamily="66" charset="0"/>
              <a:ea typeface="微软雅黑" panose="020B0503020204020204" pitchFamily="34" charset="-122"/>
            </a:endParaRPr>
          </a:p>
          <a:p>
            <a:endParaRPr lang="en-US" altLang="zh-CN" sz="1200" dirty="0" smtClean="0">
              <a:latin typeface="Comic Sans MS" panose="030F0702030302020204" pitchFamily="66" charset="0"/>
              <a:ea typeface="微软雅黑" panose="020B0503020204020204" pitchFamily="34" charset="-122"/>
            </a:endParaRPr>
          </a:p>
          <a:p>
            <a:r>
              <a:rPr lang="zh-CN" altLang="en-US" sz="1400" dirty="0" smtClean="0">
                <a:latin typeface="Comic Sans MS" panose="030F0702030302020204" pitchFamily="66" charset="0"/>
                <a:ea typeface="微软雅黑" panose="020B0503020204020204" pitchFamily="34" charset="-122"/>
              </a:rPr>
              <a:t>从协议数据角度看企业安全场景</a:t>
            </a:r>
            <a:endParaRPr lang="en-US" altLang="zh-CN" sz="1400" dirty="0" smtClean="0">
              <a:latin typeface="Comic Sans MS" panose="030F0702030302020204" pitchFamily="66" charset="0"/>
              <a:ea typeface="微软雅黑" panose="020B0503020204020204" pitchFamily="34" charset="-122"/>
            </a:endParaRPr>
          </a:p>
          <a:p>
            <a:pPr marL="171450" indent="-171450">
              <a:lnSpc>
                <a:spcPct val="150000"/>
              </a:lnSpc>
              <a:spcBef>
                <a:spcPts val="600"/>
              </a:spcBef>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全流量协议数据和会话数据</a:t>
            </a:r>
            <a:endParaRPr lang="en-US" altLang="zh-CN" sz="1200" dirty="0" smtClean="0">
              <a:latin typeface="Comic Sans MS" panose="030F0702030302020204" pitchFamily="66" charset="0"/>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基于信标定义特征与异常，将信标应用于多手段检测中</a:t>
            </a:r>
            <a:endParaRPr lang="en-US" altLang="zh-CN" sz="1200" dirty="0" smtClean="0">
              <a:latin typeface="Comic Sans MS" panose="030F0702030302020204" pitchFamily="66" charset="0"/>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将行为与事件融入场景中</a:t>
            </a:r>
            <a:endParaRPr lang="en-US" altLang="zh-CN" sz="1200" dirty="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19219834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尾页.jpg"/>
          <p:cNvPicPr>
            <a:picLocks noChangeAspect="1"/>
          </p:cNvPicPr>
          <p:nvPr/>
        </p:nvPicPr>
        <p:blipFill>
          <a:blip r:embed="rId2" cstate="print"/>
          <a:stretch>
            <a:fillRect/>
          </a:stretch>
        </p:blipFill>
        <p:spPr>
          <a:xfrm>
            <a:off x="0" y="30"/>
            <a:ext cx="9144000" cy="514344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552" y="771550"/>
            <a:ext cx="8064896" cy="2985433"/>
          </a:xfrm>
          <a:prstGeom prst="rect">
            <a:avLst/>
          </a:prstGeom>
          <a:noFill/>
        </p:spPr>
        <p:txBody>
          <a:bodyPr wrap="square" rtlCol="0">
            <a:spAutoFit/>
          </a:bodyPr>
          <a:lstStyle/>
          <a:p>
            <a:r>
              <a:rPr lang="en-US" altLang="zh-CN" sz="1400" dirty="0">
                <a:latin typeface="Comic Sans MS" panose="030F0702030302020204" pitchFamily="66" charset="0"/>
                <a:ea typeface="微软雅黑" panose="020B0503020204020204" pitchFamily="34" charset="-122"/>
              </a:rPr>
              <a:t>TCC——</a:t>
            </a:r>
            <a:r>
              <a:rPr lang="zh-CN" altLang="en-US" sz="1400" dirty="0">
                <a:latin typeface="Comic Sans MS" panose="030F0702030302020204" pitchFamily="66" charset="0"/>
                <a:ea typeface="微软雅黑" panose="020B0503020204020204" pitchFamily="34" charset="-122"/>
              </a:rPr>
              <a:t>斗</a:t>
            </a:r>
            <a:r>
              <a:rPr lang="zh-CN" altLang="en-US" sz="1400" dirty="0" smtClean="0">
                <a:latin typeface="Comic Sans MS" panose="030F0702030302020204" pitchFamily="66" charset="0"/>
                <a:ea typeface="微软雅黑" panose="020B0503020204020204" pitchFamily="34" charset="-122"/>
              </a:rPr>
              <a:t>象科技能力</a:t>
            </a:r>
            <a:r>
              <a:rPr lang="zh-CN" altLang="en-US" sz="1400" dirty="0">
                <a:latin typeface="Comic Sans MS" panose="030F0702030302020204" pitchFamily="66" charset="0"/>
                <a:ea typeface="微软雅黑" panose="020B0503020204020204" pitchFamily="34" charset="-122"/>
              </a:rPr>
              <a:t>中心（</a:t>
            </a:r>
            <a:r>
              <a:rPr lang="en-US" altLang="zh-CN" sz="1400" dirty="0" err="1">
                <a:latin typeface="Comic Sans MS" panose="030F0702030302020204" pitchFamily="66" charset="0"/>
                <a:ea typeface="微软雅黑" panose="020B0503020204020204" pitchFamily="34" charset="-122"/>
              </a:rPr>
              <a:t>Tophant</a:t>
            </a:r>
            <a:r>
              <a:rPr lang="en-US" altLang="zh-CN" sz="1400" dirty="0">
                <a:latin typeface="Comic Sans MS" panose="030F0702030302020204" pitchFamily="66" charset="0"/>
                <a:ea typeface="微软雅黑" panose="020B0503020204020204" pitchFamily="34" charset="-122"/>
              </a:rPr>
              <a:t> Competence Center</a:t>
            </a:r>
            <a:r>
              <a:rPr lang="zh-CN" altLang="en-US" sz="1400" dirty="0">
                <a:latin typeface="Comic Sans MS" panose="030F0702030302020204" pitchFamily="66" charset="0"/>
                <a:ea typeface="微软雅黑" panose="020B0503020204020204" pitchFamily="34" charset="-122"/>
              </a:rPr>
              <a:t>）</a:t>
            </a:r>
            <a:endParaRPr lang="en-US" altLang="zh-CN" sz="1400" dirty="0">
              <a:latin typeface="Comic Sans MS" panose="030F0702030302020204" pitchFamily="66" charset="0"/>
              <a:ea typeface="微软雅黑" panose="020B0503020204020204" pitchFamily="34" charset="-122"/>
            </a:endParaRPr>
          </a:p>
          <a:p>
            <a:endParaRPr lang="en-US" altLang="zh-CN" sz="1200" dirty="0">
              <a:solidFill>
                <a:schemeClr val="accent5">
                  <a:lumMod val="60000"/>
                  <a:lumOff val="40000"/>
                </a:schemeClr>
              </a:solidFill>
            </a:endParaRPr>
          </a:p>
          <a:p>
            <a:r>
              <a:rPr lang="zh-CN" altLang="en-US" sz="1200" dirty="0">
                <a:latin typeface="Comic Sans MS" panose="030F0702030302020204" pitchFamily="66" charset="0"/>
                <a:ea typeface="微软雅黑" panose="020B0503020204020204" pitchFamily="34" charset="-122"/>
              </a:rPr>
              <a:t>专注于以下安全领域：</a:t>
            </a:r>
            <a:endParaRPr lang="en-US" altLang="zh-CN" sz="1200" dirty="0">
              <a:latin typeface="Comic Sans MS" panose="030F0702030302020204" pitchFamily="66" charset="0"/>
              <a:ea typeface="微软雅黑" panose="020B0503020204020204" pitchFamily="34" charset="-122"/>
            </a:endParaRPr>
          </a:p>
          <a:p>
            <a:endParaRPr lang="en-US" altLang="zh-CN" sz="1200" dirty="0">
              <a:latin typeface="Comic Sans MS" panose="030F0702030302020204" pitchFamily="66" charset="0"/>
              <a:ea typeface="微软雅黑" panose="020B0503020204020204" pitchFamily="34" charset="-122"/>
            </a:endParaRPr>
          </a:p>
          <a:p>
            <a:pPr marL="285750" indent="-285750">
              <a:lnSpc>
                <a:spcPct val="150000"/>
              </a:lnSpc>
              <a:buFont typeface="Arial" panose="020B0604020202020204" pitchFamily="34" charset="0"/>
              <a:buChar char="•"/>
            </a:pPr>
            <a:r>
              <a:rPr lang="en-US" altLang="zh-CN" sz="1200" dirty="0">
                <a:latin typeface="Comic Sans MS" panose="030F0702030302020204" pitchFamily="66" charset="0"/>
                <a:ea typeface="微软雅黑" panose="020B0503020204020204" pitchFamily="34" charset="-122"/>
              </a:rPr>
              <a:t>Web</a:t>
            </a:r>
            <a:r>
              <a:rPr lang="zh-CN" altLang="en-US" sz="1200" dirty="0">
                <a:latin typeface="Comic Sans MS" panose="030F0702030302020204" pitchFamily="66" charset="0"/>
                <a:ea typeface="微软雅黑" panose="020B0503020204020204" pitchFamily="34" charset="-122"/>
              </a:rPr>
              <a:t>安全研究，</a:t>
            </a:r>
            <a:r>
              <a:rPr lang="en-US" altLang="zh-CN" sz="1200" dirty="0">
                <a:latin typeface="Comic Sans MS" panose="030F0702030302020204" pitchFamily="66" charset="0"/>
                <a:ea typeface="微软雅黑" panose="020B0503020204020204" pitchFamily="34" charset="-122"/>
              </a:rPr>
              <a:t>0 Day</a:t>
            </a:r>
            <a:r>
              <a:rPr lang="zh-CN" altLang="en-US" sz="1200" dirty="0">
                <a:latin typeface="Comic Sans MS" panose="030F0702030302020204" pitchFamily="66" charset="0"/>
                <a:ea typeface="微软雅黑" panose="020B0503020204020204" pitchFamily="34" charset="-122"/>
              </a:rPr>
              <a:t>挖掘，技术分享</a:t>
            </a:r>
            <a:endParaRPr lang="en-US" altLang="zh-CN" sz="1200" dirty="0">
              <a:latin typeface="Comic Sans MS" panose="030F0702030302020204" pitchFamily="66"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sz="1200" dirty="0">
                <a:latin typeface="Comic Sans MS" panose="030F0702030302020204" pitchFamily="66" charset="0"/>
                <a:ea typeface="微软雅黑" panose="020B0503020204020204" pitchFamily="34" charset="-122"/>
              </a:rPr>
              <a:t>突发事件，应急响应技术支持</a:t>
            </a:r>
            <a:endParaRPr lang="en-US" altLang="zh-CN" sz="1200" dirty="0">
              <a:latin typeface="Comic Sans MS" panose="030F0702030302020204" pitchFamily="66" charset="0"/>
              <a:ea typeface="微软雅黑" panose="020B0503020204020204" pitchFamily="34" charset="-122"/>
            </a:endParaRPr>
          </a:p>
          <a:p>
            <a:pPr marL="285750" indent="-285750">
              <a:lnSpc>
                <a:spcPct val="150000"/>
              </a:lnSpc>
              <a:buFont typeface="Arial" panose="020B0604020202020204" pitchFamily="34" charset="0"/>
              <a:buChar char="•"/>
            </a:pPr>
            <a:r>
              <a:rPr lang="en-US" altLang="zh-CN" sz="1200" dirty="0" err="1">
                <a:latin typeface="Comic Sans MS" panose="030F0702030302020204" pitchFamily="66" charset="0"/>
                <a:ea typeface="微软雅黑" panose="020B0503020204020204" pitchFamily="34" charset="-122"/>
              </a:rPr>
              <a:t>IoT</a:t>
            </a:r>
            <a:r>
              <a:rPr lang="zh-CN" altLang="en-US" sz="1200" dirty="0">
                <a:latin typeface="Comic Sans MS" panose="030F0702030302020204" pitchFamily="66" charset="0"/>
                <a:ea typeface="微软雅黑" panose="020B0503020204020204" pitchFamily="34" charset="-122"/>
              </a:rPr>
              <a:t>智能硬件，包含固件安全、逆向分析、无线协议、智能</a:t>
            </a:r>
            <a:r>
              <a:rPr lang="en-US" altLang="zh-CN" sz="1200" dirty="0">
                <a:latin typeface="Comic Sans MS" panose="030F0702030302020204" pitchFamily="66" charset="0"/>
                <a:ea typeface="微软雅黑" panose="020B0503020204020204" pitchFamily="34" charset="-122"/>
              </a:rPr>
              <a:t>APP</a:t>
            </a:r>
            <a:r>
              <a:rPr lang="zh-CN" altLang="en-US" sz="1200" dirty="0">
                <a:latin typeface="Comic Sans MS" panose="030F0702030302020204" pitchFamily="66" charset="0"/>
                <a:ea typeface="微软雅黑" panose="020B0503020204020204" pitchFamily="34" charset="-122"/>
              </a:rPr>
              <a:t>等安全研究</a:t>
            </a:r>
            <a:endParaRPr lang="en-US" altLang="zh-CN" sz="1200" dirty="0">
              <a:latin typeface="Comic Sans MS" panose="030F0702030302020204" pitchFamily="66"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sz="1200" dirty="0">
                <a:latin typeface="Comic Sans MS" panose="030F0702030302020204" pitchFamily="66" charset="0"/>
                <a:ea typeface="微软雅黑" panose="020B0503020204020204" pitchFamily="34" charset="-122"/>
              </a:rPr>
              <a:t>机器学习，突破现有技术的不足，提升安全能力</a:t>
            </a:r>
            <a:endParaRPr lang="en-US" altLang="zh-CN" sz="1200" dirty="0">
              <a:latin typeface="Comic Sans MS" panose="030F0702030302020204" pitchFamily="66"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sz="1200" dirty="0">
                <a:latin typeface="Comic Sans MS" panose="030F0702030302020204" pitchFamily="66" charset="0"/>
                <a:ea typeface="微软雅黑" panose="020B0503020204020204" pitchFamily="34" charset="-122"/>
              </a:rPr>
              <a:t>企业级安全产品的安全研究和研发</a:t>
            </a:r>
            <a:endParaRPr lang="en-US" altLang="zh-CN" sz="1200" dirty="0">
              <a:latin typeface="Comic Sans MS" panose="030F0702030302020204" pitchFamily="66" charset="0"/>
              <a:ea typeface="微软雅黑" panose="020B0503020204020204" pitchFamily="34" charset="-122"/>
            </a:endParaRPr>
          </a:p>
          <a:p>
            <a:pPr marL="285750" indent="-285750">
              <a:buFont typeface="Arial" panose="020B0604020202020204" pitchFamily="34" charset="0"/>
              <a:buChar char="•"/>
            </a:pPr>
            <a:endParaRPr lang="en-US" altLang="zh-CN" sz="1200" dirty="0">
              <a:latin typeface="Comic Sans MS" panose="030F0702030302020204" pitchFamily="66" charset="0"/>
              <a:ea typeface="微软雅黑" panose="020B0503020204020204" pitchFamily="34" charset="-122"/>
            </a:endParaRPr>
          </a:p>
          <a:p>
            <a:pPr marL="285750" indent="-285750">
              <a:buFont typeface="Arial" panose="020B0604020202020204" pitchFamily="34" charset="0"/>
              <a:buChar char="•"/>
            </a:pPr>
            <a:endParaRPr lang="en-US" altLang="zh-CN" sz="1200" dirty="0">
              <a:latin typeface="Comic Sans MS" panose="030F0702030302020204" pitchFamily="66" charset="0"/>
              <a:ea typeface="微软雅黑" panose="020B0503020204020204" pitchFamily="34" charset="-122"/>
            </a:endParaRPr>
          </a:p>
          <a:p>
            <a:pPr algn="r"/>
            <a:r>
              <a:rPr lang="en-US" altLang="zh-CN" sz="1200" dirty="0">
                <a:latin typeface="Comic Sans MS" panose="030F0702030302020204" pitchFamily="66" charset="0"/>
                <a:ea typeface="微软雅黑" panose="020B0503020204020204" pitchFamily="34" charset="-122"/>
              </a:rPr>
              <a:t>— </a:t>
            </a:r>
            <a:r>
              <a:rPr lang="zh-CN" altLang="en-US" sz="1200" dirty="0">
                <a:latin typeface="Comic Sans MS" panose="030F0702030302020204" pitchFamily="66" charset="0"/>
                <a:ea typeface="微软雅黑" panose="020B0503020204020204" pitchFamily="34" charset="-122"/>
              </a:rPr>
              <a:t>提供前沿安全技术的研究与能力支撑</a:t>
            </a:r>
          </a:p>
          <a:p>
            <a:endParaRPr lang="en-US" altLang="zh-CN" sz="1200" dirty="0" smtClean="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1148460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2483768" y="1326224"/>
            <a:ext cx="0" cy="2232248"/>
          </a:xfrm>
          <a:prstGeom prst="line">
            <a:avLst/>
          </a:prstGeom>
          <a:ln>
            <a:solidFill>
              <a:schemeClr val="accent5">
                <a:lumMod val="60000"/>
                <a:lumOff val="40000"/>
              </a:schemeClr>
            </a:solidFill>
          </a:ln>
        </p:spPr>
        <p:style>
          <a:lnRef idx="3">
            <a:schemeClr val="accent5"/>
          </a:lnRef>
          <a:fillRef idx="0">
            <a:schemeClr val="accent5"/>
          </a:fillRef>
          <a:effectRef idx="2">
            <a:schemeClr val="accent5"/>
          </a:effectRef>
          <a:fontRef idx="minor">
            <a:schemeClr val="tx1"/>
          </a:fontRef>
        </p:style>
      </p:cxnSp>
      <p:sp>
        <p:nvSpPr>
          <p:cNvPr id="5" name="文本框 4"/>
          <p:cNvSpPr txBox="1"/>
          <p:nvPr/>
        </p:nvSpPr>
        <p:spPr>
          <a:xfrm>
            <a:off x="1804920" y="2139702"/>
            <a:ext cx="492443" cy="605294"/>
          </a:xfrm>
          <a:prstGeom prst="rect">
            <a:avLst/>
          </a:prstGeom>
          <a:noFill/>
        </p:spPr>
        <p:txBody>
          <a:bodyPr vert="eaVert" wrap="none" rtlCol="0">
            <a:spAutoFit/>
          </a:bodyPr>
          <a:lstStyle/>
          <a:p>
            <a:r>
              <a:rPr lang="zh-CN" altLang="en-US" sz="2000" b="1" dirty="0">
                <a:solidFill>
                  <a:schemeClr val="accent5">
                    <a:lumMod val="50000"/>
                  </a:schemeClr>
                </a:solidFill>
                <a:latin typeface="微软雅黑" panose="020B0503020204020204" pitchFamily="34" charset="-122"/>
                <a:ea typeface="微软雅黑" panose="020B0503020204020204" pitchFamily="34" charset="-122"/>
              </a:rPr>
              <a:t>目录</a:t>
            </a:r>
          </a:p>
        </p:txBody>
      </p:sp>
      <p:sp>
        <p:nvSpPr>
          <p:cNvPr id="6" name="文本框 5"/>
          <p:cNvSpPr txBox="1"/>
          <p:nvPr/>
        </p:nvSpPr>
        <p:spPr>
          <a:xfrm>
            <a:off x="2771800" y="1606382"/>
            <a:ext cx="2730235" cy="1671933"/>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sz="1400" dirty="0" smtClean="0">
                <a:solidFill>
                  <a:schemeClr val="accent5">
                    <a:lumMod val="50000"/>
                  </a:schemeClr>
                </a:solidFill>
                <a:latin typeface="Comic Sans MS" panose="030F0702030302020204" pitchFamily="66" charset="0"/>
                <a:ea typeface="微软雅黑" panose="020B0503020204020204" pitchFamily="34" charset="-122"/>
              </a:rPr>
              <a:t>问题与思考</a:t>
            </a:r>
            <a:endParaRPr lang="en-US" altLang="zh-CN" sz="1400" dirty="0" smtClean="0">
              <a:solidFill>
                <a:schemeClr val="accent5">
                  <a:lumMod val="50000"/>
                </a:schemeClr>
              </a:solidFill>
              <a:latin typeface="Comic Sans MS" panose="030F0702030302020204" pitchFamily="66" charset="0"/>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dirty="0" smtClean="0">
                <a:solidFill>
                  <a:schemeClr val="accent5">
                    <a:lumMod val="50000"/>
                  </a:schemeClr>
                </a:solidFill>
                <a:latin typeface="Comic Sans MS" panose="030F0702030302020204" pitchFamily="66" charset="0"/>
                <a:ea typeface="微软雅黑" panose="020B0503020204020204" pitchFamily="34" charset="-122"/>
              </a:rPr>
              <a:t>大规模协议数据与</a:t>
            </a:r>
            <a:r>
              <a:rPr lang="en-US" altLang="zh-CN" sz="1400" dirty="0" smtClean="0">
                <a:solidFill>
                  <a:schemeClr val="accent5">
                    <a:lumMod val="50000"/>
                  </a:schemeClr>
                </a:solidFill>
                <a:latin typeface="Comic Sans MS" panose="030F0702030302020204" pitchFamily="66" charset="0"/>
                <a:ea typeface="微软雅黑" panose="020B0503020204020204" pitchFamily="34" charset="-122"/>
              </a:rPr>
              <a:t>NSM</a:t>
            </a:r>
          </a:p>
          <a:p>
            <a:pPr marL="742950" lvl="1" indent="-285750">
              <a:lnSpc>
                <a:spcPct val="150000"/>
              </a:lnSpc>
              <a:buFont typeface="Arial" panose="020B0604020202020204" pitchFamily="34" charset="0"/>
              <a:buChar char="•"/>
            </a:pPr>
            <a:r>
              <a:rPr lang="zh-CN" altLang="en-US" sz="1400" dirty="0" smtClean="0">
                <a:solidFill>
                  <a:schemeClr val="accent5">
                    <a:lumMod val="50000"/>
                  </a:schemeClr>
                </a:solidFill>
                <a:latin typeface="Comic Sans MS" panose="030F0702030302020204" pitchFamily="66" charset="0"/>
                <a:ea typeface="微软雅黑" panose="020B0503020204020204" pitchFamily="34" charset="-122"/>
              </a:rPr>
              <a:t>数据收集</a:t>
            </a:r>
            <a:endParaRPr lang="en-US" altLang="zh-CN" sz="1400" dirty="0" smtClean="0">
              <a:solidFill>
                <a:schemeClr val="accent5">
                  <a:lumMod val="50000"/>
                </a:schemeClr>
              </a:solidFill>
              <a:latin typeface="Comic Sans MS" panose="030F0702030302020204" pitchFamily="66" charset="0"/>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400" dirty="0" smtClean="0">
                <a:solidFill>
                  <a:schemeClr val="accent5">
                    <a:lumMod val="50000"/>
                  </a:schemeClr>
                </a:solidFill>
                <a:latin typeface="Comic Sans MS" panose="030F0702030302020204" pitchFamily="66" charset="0"/>
                <a:ea typeface="微软雅黑" panose="020B0503020204020204" pitchFamily="34" charset="-122"/>
              </a:rPr>
              <a:t>基于信标的检测与分析</a:t>
            </a:r>
            <a:endParaRPr lang="en-US" altLang="zh-CN" sz="1400" dirty="0" smtClean="0">
              <a:solidFill>
                <a:schemeClr val="accent5">
                  <a:lumMod val="50000"/>
                </a:schemeClr>
              </a:solidFill>
              <a:latin typeface="Comic Sans MS" panose="030F0702030302020204" pitchFamily="66" charset="0"/>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400" dirty="0" smtClean="0">
                <a:solidFill>
                  <a:schemeClr val="accent5">
                    <a:lumMod val="50000"/>
                  </a:schemeClr>
                </a:solidFill>
                <a:latin typeface="Comic Sans MS" panose="030F0702030302020204" pitchFamily="66" charset="0"/>
                <a:ea typeface="微软雅黑" panose="020B0503020204020204" pitchFamily="34" charset="-122"/>
              </a:rPr>
              <a:t>NSM</a:t>
            </a:r>
            <a:r>
              <a:rPr lang="zh-CN" altLang="en-US" sz="1400" dirty="0" smtClean="0">
                <a:solidFill>
                  <a:schemeClr val="accent5">
                    <a:lumMod val="50000"/>
                  </a:schemeClr>
                </a:solidFill>
                <a:latin typeface="Comic Sans MS" panose="030F0702030302020204" pitchFamily="66" charset="0"/>
                <a:ea typeface="微软雅黑" panose="020B0503020204020204" pitchFamily="34" charset="-122"/>
              </a:rPr>
              <a:t>场景实例</a:t>
            </a:r>
            <a:endParaRPr lang="zh-CN" altLang="en-US" sz="1400" dirty="0">
              <a:solidFill>
                <a:schemeClr val="accent5">
                  <a:lumMod val="50000"/>
                </a:schemeClr>
              </a:solidFill>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553189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552" y="771550"/>
            <a:ext cx="8064896" cy="2195473"/>
          </a:xfrm>
          <a:prstGeom prst="rect">
            <a:avLst/>
          </a:prstGeom>
          <a:noFill/>
        </p:spPr>
        <p:txBody>
          <a:bodyPr wrap="square" rtlCol="0">
            <a:spAutoFit/>
          </a:bodyPr>
          <a:lstStyle/>
          <a:p>
            <a:endParaRPr lang="en-US" altLang="zh-CN" sz="1200" dirty="0">
              <a:latin typeface="Comic Sans MS" panose="030F0702030302020204" pitchFamily="66" charset="0"/>
              <a:ea typeface="微软雅黑" panose="020B0503020204020204" pitchFamily="34" charset="-122"/>
            </a:endParaRPr>
          </a:p>
          <a:p>
            <a:r>
              <a:rPr lang="zh-CN" altLang="en-US" sz="1200" dirty="0" smtClean="0">
                <a:latin typeface="Comic Sans MS" panose="030F0702030302020204" pitchFamily="66" charset="0"/>
                <a:ea typeface="微软雅黑" panose="020B0503020204020204" pitchFamily="34" charset="-122"/>
              </a:rPr>
              <a:t>企业在安全攻防对抗中面临哪些难题？</a:t>
            </a:r>
            <a:endParaRPr lang="en-US" altLang="zh-CN" sz="1200" dirty="0" smtClean="0">
              <a:latin typeface="Comic Sans MS" panose="030F0702030302020204" pitchFamily="66" charset="0"/>
              <a:ea typeface="微软雅黑" panose="020B0503020204020204" pitchFamily="34" charset="-122"/>
            </a:endParaRPr>
          </a:p>
          <a:p>
            <a:pPr marL="171450" indent="-171450">
              <a:lnSpc>
                <a:spcPct val="150000"/>
              </a:lnSpc>
              <a:spcBef>
                <a:spcPts val="800"/>
              </a:spcBef>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异常行为和攻击事件发生时，能否被监测捕获</a:t>
            </a:r>
            <a:endParaRPr lang="en-US" altLang="zh-CN" sz="1200" dirty="0">
              <a:latin typeface="Comic Sans MS" panose="030F0702030302020204" pitchFamily="66" charset="0"/>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捕获异常产生的告警数据多且复杂，有效性未知，是否有意义</a:t>
            </a:r>
            <a:endParaRPr lang="en-US" altLang="zh-CN" sz="1200" dirty="0" smtClean="0">
              <a:latin typeface="Comic Sans MS" panose="030F0702030302020204" pitchFamily="66" charset="0"/>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当需要针对行为和事件进行分析取证时，数据从何而来，是否有足量全面的细节数据</a:t>
            </a:r>
            <a:endParaRPr lang="en-US" altLang="zh-CN" sz="1200" dirty="0" smtClean="0">
              <a:latin typeface="Comic Sans MS" panose="030F0702030302020204" pitchFamily="66" charset="0"/>
              <a:ea typeface="微软雅黑" panose="020B0503020204020204" pitchFamily="34" charset="-122"/>
            </a:endParaRPr>
          </a:p>
          <a:p>
            <a:endParaRPr lang="en-US" altLang="zh-CN" sz="1200" dirty="0" smtClean="0">
              <a:latin typeface="Comic Sans MS" panose="030F0702030302020204" pitchFamily="66" charset="0"/>
              <a:ea typeface="微软雅黑" panose="020B0503020204020204" pitchFamily="34" charset="-122"/>
            </a:endParaRPr>
          </a:p>
          <a:p>
            <a:endParaRPr lang="en-US" altLang="zh-CN" sz="1200" dirty="0">
              <a:latin typeface="Comic Sans MS" panose="030F0702030302020204" pitchFamily="66" charset="0"/>
              <a:ea typeface="微软雅黑" panose="020B0503020204020204" pitchFamily="34" charset="-122"/>
            </a:endParaRPr>
          </a:p>
          <a:p>
            <a:pPr algn="ctr"/>
            <a:r>
              <a:rPr lang="zh-CN" altLang="en-US" sz="1600" b="1" dirty="0" smtClean="0">
                <a:latin typeface="Comic Sans MS" panose="030F0702030302020204" pitchFamily="66" charset="0"/>
                <a:ea typeface="微软雅黑" panose="020B0503020204020204" pitchFamily="34" charset="-122"/>
              </a:rPr>
              <a:t>如何检测，检测能力，数据</a:t>
            </a:r>
            <a:endParaRPr lang="en-US" altLang="zh-CN" sz="1600" b="1" dirty="0" smtClean="0">
              <a:latin typeface="Comic Sans MS" panose="030F0702030302020204" pitchFamily="66" charset="0"/>
              <a:ea typeface="微软雅黑" panose="020B0503020204020204" pitchFamily="34" charset="-122"/>
            </a:endParaRPr>
          </a:p>
          <a:p>
            <a:endParaRPr lang="en-US" altLang="zh-CN" sz="1200" dirty="0" smtClean="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273882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10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1000"/>
                                        <p:tgtEl>
                                          <p:spTgt spid="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
                                            <p:txEl>
                                              <p:pRg st="7" end="7"/>
                                            </p:txEl>
                                          </p:spTgt>
                                        </p:tgtEl>
                                        <p:attrNameLst>
                                          <p:attrName>style.visibility</p:attrName>
                                        </p:attrNameLst>
                                      </p:cBhvr>
                                      <p:to>
                                        <p:strVal val="visible"/>
                                      </p:to>
                                    </p:set>
                                    <p:animEffect transition="in" filter="fade">
                                      <p:cBhvr>
                                        <p:cTn id="18" dur="1000"/>
                                        <p:tgtEl>
                                          <p:spTgt spid="2">
                                            <p:txEl>
                                              <p:pRg st="7" end="7"/>
                                            </p:txEl>
                                          </p:spTgt>
                                        </p:tgtEl>
                                      </p:cBhvr>
                                    </p:animEffect>
                                    <p:anim calcmode="lin" valueType="num">
                                      <p:cBhvr>
                                        <p:cTn id="19"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0"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552" y="771550"/>
            <a:ext cx="8064896" cy="1395254"/>
          </a:xfrm>
          <a:prstGeom prst="rect">
            <a:avLst/>
          </a:prstGeom>
          <a:noFill/>
        </p:spPr>
        <p:txBody>
          <a:bodyPr wrap="square" rtlCol="0">
            <a:spAutoFit/>
          </a:bodyPr>
          <a:lstStyle/>
          <a:p>
            <a:endParaRPr lang="en-US" altLang="zh-CN" sz="1200" dirty="0" smtClean="0">
              <a:latin typeface="Comic Sans MS" panose="030F0702030302020204" pitchFamily="66" charset="0"/>
              <a:ea typeface="微软雅黑" panose="020B0503020204020204" pitchFamily="34" charset="-122"/>
            </a:endParaRPr>
          </a:p>
          <a:p>
            <a:r>
              <a:rPr lang="zh-CN" altLang="en-US" sz="1200" dirty="0" smtClean="0">
                <a:latin typeface="Comic Sans MS" panose="030F0702030302020204" pitchFamily="66" charset="0"/>
                <a:ea typeface="微软雅黑" panose="020B0503020204020204" pitchFamily="34" charset="-122"/>
              </a:rPr>
              <a:t>解决路径</a:t>
            </a:r>
            <a:endParaRPr lang="en-US" altLang="zh-CN" sz="1200" dirty="0">
              <a:latin typeface="Comic Sans MS" panose="030F0702030302020204" pitchFamily="66" charset="0"/>
              <a:ea typeface="微软雅黑" panose="020B0503020204020204" pitchFamily="34" charset="-122"/>
            </a:endParaRPr>
          </a:p>
          <a:p>
            <a:pPr marL="171450" indent="-171450">
              <a:lnSpc>
                <a:spcPct val="150000"/>
              </a:lnSpc>
              <a:spcBef>
                <a:spcPts val="800"/>
              </a:spcBef>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在企业安全监控和安全运营的建设中，协议数据是基础</a:t>
            </a:r>
            <a:endParaRPr lang="en-US" altLang="zh-CN" sz="1200" dirty="0" smtClean="0">
              <a:latin typeface="Comic Sans MS" panose="030F0702030302020204" pitchFamily="66" charset="0"/>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针对大规模的协议数据，需要依靠多种手段的多维度分析</a:t>
            </a:r>
            <a:endParaRPr lang="en-US" altLang="zh-CN" sz="1200" dirty="0" smtClean="0">
              <a:latin typeface="Comic Sans MS" panose="030F0702030302020204" pitchFamily="66" charset="0"/>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smtClean="0">
                <a:latin typeface="Comic Sans MS" panose="030F0702030302020204" pitchFamily="66" charset="0"/>
                <a:ea typeface="微软雅黑" panose="020B0503020204020204" pitchFamily="34" charset="-122"/>
              </a:rPr>
              <a:t>通过构建行为链条和场景化，弥补单一行为特征或异常检出的不确定性</a:t>
            </a:r>
            <a:endParaRPr lang="en-US" altLang="zh-CN" sz="1200" dirty="0" smtClean="0">
              <a:latin typeface="Comic Sans MS" panose="030F0702030302020204" pitchFamily="66" charset="0"/>
              <a:ea typeface="微软雅黑" panose="020B0503020204020204" pitchFamily="34" charset="-122"/>
            </a:endParaRPr>
          </a:p>
        </p:txBody>
      </p:sp>
      <p:sp>
        <p:nvSpPr>
          <p:cNvPr id="3" name="左大括号 2"/>
          <p:cNvSpPr/>
          <p:nvPr/>
        </p:nvSpPr>
        <p:spPr>
          <a:xfrm>
            <a:off x="2843808" y="2643758"/>
            <a:ext cx="155448" cy="9144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文本框 3"/>
          <p:cNvSpPr txBox="1"/>
          <p:nvPr/>
        </p:nvSpPr>
        <p:spPr>
          <a:xfrm>
            <a:off x="3142012" y="2355726"/>
            <a:ext cx="1441420" cy="1319977"/>
          </a:xfrm>
          <a:prstGeom prst="rect">
            <a:avLst/>
          </a:prstGeom>
          <a:noFill/>
        </p:spPr>
        <p:txBody>
          <a:bodyPr wrap="none" rtlCol="0">
            <a:spAutoFit/>
          </a:bodyPr>
          <a:lstStyle/>
          <a:p>
            <a:pPr>
              <a:lnSpc>
                <a:spcPct val="200000"/>
              </a:lnSpc>
            </a:pPr>
            <a:r>
              <a:rPr lang="zh-CN" altLang="en-US" sz="1400" dirty="0" smtClean="0">
                <a:latin typeface="微软雅黑" panose="020B0503020204020204" pitchFamily="34" charset="-122"/>
                <a:ea typeface="微软雅黑" panose="020B0503020204020204" pitchFamily="34" charset="-122"/>
              </a:rPr>
              <a:t>数据收集</a:t>
            </a:r>
            <a:endParaRPr lang="en-US" altLang="zh-CN" sz="1400" dirty="0" smtClean="0">
              <a:latin typeface="微软雅黑" panose="020B0503020204020204" pitchFamily="34" charset="-122"/>
              <a:ea typeface="微软雅黑" panose="020B0503020204020204" pitchFamily="34" charset="-122"/>
            </a:endParaRPr>
          </a:p>
          <a:p>
            <a:pPr>
              <a:lnSpc>
                <a:spcPct val="200000"/>
              </a:lnSpc>
            </a:pPr>
            <a:r>
              <a:rPr lang="zh-CN" altLang="en-US" sz="1400" dirty="0" smtClean="0">
                <a:latin typeface="微软雅黑" panose="020B0503020204020204" pitchFamily="34" charset="-122"/>
                <a:ea typeface="微软雅黑" panose="020B0503020204020204" pitchFamily="34" charset="-122"/>
              </a:rPr>
              <a:t>异常与攻击检测</a:t>
            </a:r>
            <a:endParaRPr lang="en-US" altLang="zh-CN" sz="1400" dirty="0" smtClean="0">
              <a:latin typeface="微软雅黑" panose="020B0503020204020204" pitchFamily="34" charset="-122"/>
              <a:ea typeface="微软雅黑" panose="020B0503020204020204" pitchFamily="34" charset="-122"/>
            </a:endParaRPr>
          </a:p>
          <a:p>
            <a:pPr>
              <a:lnSpc>
                <a:spcPct val="200000"/>
              </a:lnSpc>
            </a:pPr>
            <a:r>
              <a:rPr lang="zh-CN" altLang="en-US" sz="1400" dirty="0" smtClean="0">
                <a:latin typeface="微软雅黑" panose="020B0503020204020204" pitchFamily="34" charset="-122"/>
                <a:ea typeface="微软雅黑" panose="020B0503020204020204" pitchFamily="34" charset="-122"/>
              </a:rPr>
              <a:t>行为与事件分析</a:t>
            </a:r>
            <a:endParaRPr lang="en-US" altLang="zh-CN" sz="1400" dirty="0" smtClean="0">
              <a:latin typeface="微软雅黑" panose="020B0503020204020204" pitchFamily="34" charset="-122"/>
              <a:ea typeface="微软雅黑" panose="020B0503020204020204" pitchFamily="34" charset="-122"/>
            </a:endParaRPr>
          </a:p>
        </p:txBody>
      </p:sp>
      <p:sp>
        <p:nvSpPr>
          <p:cNvPr id="5" name="文本框 4"/>
          <p:cNvSpPr txBox="1"/>
          <p:nvPr/>
        </p:nvSpPr>
        <p:spPr>
          <a:xfrm>
            <a:off x="683568" y="2931572"/>
            <a:ext cx="2031325"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企业安全监控和</a:t>
            </a:r>
            <a:r>
              <a:rPr lang="zh-CN" altLang="en-US" sz="1600" dirty="0" smtClean="0">
                <a:latin typeface="微软雅黑" panose="020B0503020204020204" pitchFamily="34" charset="-122"/>
                <a:ea typeface="微软雅黑" panose="020B0503020204020204" pitchFamily="34" charset="-122"/>
              </a:rPr>
              <a:t>运营</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708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10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1000"/>
                                        <p:tgtEl>
                                          <p:spTgt spid="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552" y="771550"/>
            <a:ext cx="8064896" cy="2970044"/>
          </a:xfrm>
          <a:prstGeom prst="rect">
            <a:avLst/>
          </a:prstGeom>
          <a:noFill/>
        </p:spPr>
        <p:txBody>
          <a:bodyPr wrap="square" rtlCol="0">
            <a:spAutoFit/>
          </a:bodyPr>
          <a:lstStyle/>
          <a:p>
            <a:r>
              <a:rPr lang="zh-CN" altLang="en-US" sz="1600" dirty="0" smtClean="0">
                <a:latin typeface="Comic Sans MS" panose="030F0702030302020204" pitchFamily="66" charset="0"/>
                <a:ea typeface="微软雅黑" panose="020B0503020204020204" pitchFamily="34" charset="-122"/>
              </a:rPr>
              <a:t>数据收集</a:t>
            </a:r>
            <a:endParaRPr lang="en-US" altLang="zh-CN" sz="1600" dirty="0" smtClean="0">
              <a:latin typeface="Comic Sans MS" panose="030F0702030302020204" pitchFamily="66" charset="0"/>
              <a:ea typeface="微软雅黑" panose="020B0503020204020204" pitchFamily="34" charset="-122"/>
            </a:endParaRPr>
          </a:p>
          <a:p>
            <a:endParaRPr lang="en-US" altLang="zh-CN" sz="1200" dirty="0" smtClean="0">
              <a:latin typeface="Comic Sans MS" panose="030F0702030302020204" pitchFamily="66" charset="0"/>
              <a:ea typeface="微软雅黑" panose="020B0503020204020204" pitchFamily="34" charset="-122"/>
            </a:endParaRPr>
          </a:p>
          <a:p>
            <a:r>
              <a:rPr lang="zh-CN" altLang="en-US" sz="1200" dirty="0" smtClean="0">
                <a:latin typeface="Comic Sans MS" panose="030F0702030302020204" pitchFamily="66" charset="0"/>
                <a:ea typeface="微软雅黑" panose="020B0503020204020204" pitchFamily="34" charset="-122"/>
              </a:rPr>
              <a:t>两种形式的数据：全流量包捕获、全流量会话数据</a:t>
            </a:r>
            <a:endParaRPr lang="en-US" altLang="zh-CN" sz="1200" dirty="0" smtClean="0">
              <a:latin typeface="Comic Sans MS" panose="030F0702030302020204" pitchFamily="66" charset="0"/>
              <a:ea typeface="微软雅黑" panose="020B0503020204020204" pitchFamily="34" charset="-122"/>
            </a:endParaRPr>
          </a:p>
          <a:p>
            <a:endParaRPr lang="en-US" altLang="zh-CN" sz="1200" dirty="0" smtClean="0">
              <a:latin typeface="Comic Sans MS" panose="030F0702030302020204" pitchFamily="66" charset="0"/>
              <a:ea typeface="微软雅黑" panose="020B0503020204020204" pitchFamily="34" charset="-122"/>
            </a:endParaRPr>
          </a:p>
          <a:p>
            <a:endParaRPr lang="en-US" altLang="zh-CN" sz="1200" dirty="0">
              <a:latin typeface="Comic Sans MS" panose="030F0702030302020204" pitchFamily="66" charset="0"/>
              <a:ea typeface="微软雅黑" panose="020B0503020204020204" pitchFamily="34" charset="-122"/>
            </a:endParaRPr>
          </a:p>
          <a:p>
            <a:r>
              <a:rPr lang="zh-CN" altLang="en-US" sz="1200" dirty="0" smtClean="0">
                <a:latin typeface="Comic Sans MS" panose="030F0702030302020204" pitchFamily="66" charset="0"/>
                <a:ea typeface="微软雅黑" panose="020B0503020204020204" pitchFamily="34" charset="-122"/>
              </a:rPr>
              <a:t>全流量包捕获</a:t>
            </a:r>
            <a:endParaRPr lang="en-US" altLang="zh-CN" sz="1200" dirty="0" smtClean="0">
              <a:latin typeface="Comic Sans MS" panose="030F0702030302020204" pitchFamily="66" charset="0"/>
              <a:ea typeface="微软雅黑" panose="020B0503020204020204" pitchFamily="34" charset="-122"/>
            </a:endParaRPr>
          </a:p>
          <a:p>
            <a:pPr>
              <a:spcBef>
                <a:spcPts val="800"/>
              </a:spcBef>
            </a:pPr>
            <a:r>
              <a:rPr lang="zh-CN" altLang="en-US" sz="1200" dirty="0" smtClean="0">
                <a:latin typeface="Comic Sans MS" panose="030F0702030302020204" pitchFamily="66" charset="0"/>
                <a:ea typeface="微软雅黑" panose="020B0503020204020204" pitchFamily="34" charset="-122"/>
              </a:rPr>
              <a:t>包含完整的全流量协议数据，数据量大，完整记录网络空间中的所有通信细节，通过对协议详情的解析为异常行为事件的检测分析提供完整的上下文，为后续的攻击溯源和构建场景提供数据支撑</a:t>
            </a:r>
            <a:endParaRPr lang="en-US" altLang="zh-CN" sz="1200" dirty="0" smtClean="0">
              <a:latin typeface="Comic Sans MS" panose="030F0702030302020204" pitchFamily="66" charset="0"/>
              <a:ea typeface="微软雅黑" panose="020B0503020204020204" pitchFamily="34" charset="-122"/>
            </a:endParaRPr>
          </a:p>
          <a:p>
            <a:endParaRPr lang="en-US" altLang="zh-CN" sz="1200" dirty="0" smtClean="0">
              <a:latin typeface="Comic Sans MS" panose="030F0702030302020204" pitchFamily="66" charset="0"/>
              <a:ea typeface="微软雅黑" panose="020B0503020204020204" pitchFamily="34" charset="-122"/>
            </a:endParaRPr>
          </a:p>
          <a:p>
            <a:endParaRPr lang="en-US" altLang="zh-CN" sz="1200" dirty="0" smtClean="0">
              <a:latin typeface="Comic Sans MS" panose="030F0702030302020204" pitchFamily="66" charset="0"/>
              <a:ea typeface="微软雅黑" panose="020B0503020204020204" pitchFamily="34" charset="-122"/>
            </a:endParaRPr>
          </a:p>
          <a:p>
            <a:r>
              <a:rPr lang="zh-CN" altLang="en-US" sz="1200" dirty="0" smtClean="0">
                <a:latin typeface="Comic Sans MS" panose="030F0702030302020204" pitchFamily="66" charset="0"/>
                <a:ea typeface="微软雅黑" panose="020B0503020204020204" pitchFamily="34" charset="-122"/>
              </a:rPr>
              <a:t>全流量会话数据</a:t>
            </a:r>
            <a:endParaRPr lang="en-US" altLang="zh-CN" sz="1200" dirty="0" smtClean="0">
              <a:latin typeface="Comic Sans MS" panose="030F0702030302020204" pitchFamily="66" charset="0"/>
              <a:ea typeface="微软雅黑" panose="020B0503020204020204" pitchFamily="34" charset="-122"/>
            </a:endParaRPr>
          </a:p>
          <a:p>
            <a:pPr>
              <a:spcBef>
                <a:spcPts val="800"/>
              </a:spcBef>
            </a:pPr>
            <a:r>
              <a:rPr lang="zh-CN" altLang="en-US" sz="1200" dirty="0" smtClean="0">
                <a:latin typeface="Comic Sans MS" panose="030F0702030302020204" pitchFamily="66" charset="0"/>
                <a:ea typeface="微软雅黑" panose="020B0503020204020204" pitchFamily="34" charset="-122"/>
              </a:rPr>
              <a:t>源目设备之间通信的汇总与统计数据，数据量较小，通常以协议、源</a:t>
            </a:r>
            <a:r>
              <a:rPr lang="en-US" altLang="zh-CN" sz="1200" dirty="0" smtClean="0">
                <a:latin typeface="Comic Sans MS" panose="030F0702030302020204" pitchFamily="66" charset="0"/>
                <a:ea typeface="微软雅黑" panose="020B0503020204020204" pitchFamily="34" charset="-122"/>
              </a:rPr>
              <a:t>IP</a:t>
            </a:r>
            <a:r>
              <a:rPr lang="zh-CN" altLang="en-US" sz="1200" dirty="0" smtClean="0">
                <a:latin typeface="Comic Sans MS" panose="030F0702030302020204" pitchFamily="66" charset="0"/>
                <a:ea typeface="微软雅黑" panose="020B0503020204020204" pitchFamily="34" charset="-122"/>
              </a:rPr>
              <a:t>、源端口、目的</a:t>
            </a:r>
            <a:r>
              <a:rPr lang="en-US" altLang="zh-CN" sz="1200" dirty="0" smtClean="0">
                <a:latin typeface="Comic Sans MS" panose="030F0702030302020204" pitchFamily="66" charset="0"/>
                <a:ea typeface="微软雅黑" panose="020B0503020204020204" pitchFamily="34" charset="-122"/>
              </a:rPr>
              <a:t>IP</a:t>
            </a:r>
            <a:r>
              <a:rPr lang="zh-CN" altLang="en-US" sz="1200" dirty="0" smtClean="0">
                <a:latin typeface="Comic Sans MS" panose="030F0702030302020204" pitchFamily="66" charset="0"/>
                <a:ea typeface="微软雅黑" panose="020B0503020204020204" pitchFamily="34" charset="-122"/>
              </a:rPr>
              <a:t>、目的端口的五元组来记录协议数据流，在基于异常的统计分析中提供流量记录</a:t>
            </a:r>
            <a:endParaRPr lang="en-US" altLang="zh-CN" sz="1200" dirty="0" smtClean="0">
              <a:latin typeface="Comic Sans MS" panose="030F0702030302020204" pitchFamily="66" charset="0"/>
              <a:ea typeface="微软雅黑" panose="020B0503020204020204" pitchFamily="34" charset="-122"/>
            </a:endParaRPr>
          </a:p>
          <a:p>
            <a:endParaRPr lang="en-US" altLang="zh-CN" sz="1200" dirty="0" smtClean="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409445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1000"/>
                                        <p:tgtEl>
                                          <p:spTgt spid="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fade">
                                      <p:cBhvr>
                                        <p:cTn id="10" dur="1000"/>
                                        <p:tgtEl>
                                          <p:spTgt spid="2">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animEffect transition="in" filter="fade">
                                      <p:cBhvr>
                                        <p:cTn id="15" dur="1000"/>
                                        <p:tgtEl>
                                          <p:spTgt spid="2">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10" end="10"/>
                                            </p:txEl>
                                          </p:spTgt>
                                        </p:tgtEl>
                                        <p:attrNameLst>
                                          <p:attrName>style.visibility</p:attrName>
                                        </p:attrNameLst>
                                      </p:cBhvr>
                                      <p:to>
                                        <p:strVal val="visible"/>
                                      </p:to>
                                    </p:set>
                                    <p:animEffect transition="in" filter="fade">
                                      <p:cBhvr>
                                        <p:cTn id="18" dur="1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552" y="771550"/>
            <a:ext cx="8064896" cy="2000548"/>
          </a:xfrm>
          <a:prstGeom prst="rect">
            <a:avLst/>
          </a:prstGeom>
          <a:noFill/>
        </p:spPr>
        <p:txBody>
          <a:bodyPr wrap="square" rtlCol="0">
            <a:spAutoFit/>
          </a:bodyPr>
          <a:lstStyle/>
          <a:p>
            <a:r>
              <a:rPr lang="zh-CN" altLang="en-US" sz="1600" dirty="0" smtClean="0">
                <a:latin typeface="Comic Sans MS" panose="030F0702030302020204" pitchFamily="66" charset="0"/>
                <a:ea typeface="微软雅黑" panose="020B0503020204020204" pitchFamily="34" charset="-122"/>
              </a:rPr>
              <a:t>检测与分析</a:t>
            </a:r>
            <a:endParaRPr lang="en-US" altLang="zh-CN" sz="1600" dirty="0" smtClean="0">
              <a:latin typeface="Comic Sans MS" panose="030F0702030302020204" pitchFamily="66" charset="0"/>
              <a:ea typeface="微软雅黑" panose="020B0503020204020204" pitchFamily="34" charset="-122"/>
            </a:endParaRPr>
          </a:p>
          <a:p>
            <a:endParaRPr lang="en-US" altLang="zh-CN" sz="1200" dirty="0" smtClean="0">
              <a:latin typeface="Comic Sans MS" panose="030F0702030302020204" pitchFamily="66" charset="0"/>
              <a:ea typeface="微软雅黑" panose="020B0503020204020204" pitchFamily="34" charset="-122"/>
            </a:endParaRPr>
          </a:p>
          <a:p>
            <a:r>
              <a:rPr lang="zh-CN" altLang="en-US" sz="1200" dirty="0" smtClean="0">
                <a:latin typeface="Comic Sans MS" panose="030F0702030302020204" pitchFamily="66" charset="0"/>
                <a:ea typeface="微软雅黑" panose="020B0503020204020204" pitchFamily="34" charset="-122"/>
              </a:rPr>
              <a:t>利用特定手段，对事前采集的数据进行处理，产生告警信息</a:t>
            </a:r>
            <a:endParaRPr lang="en-US" altLang="zh-CN" sz="1200" dirty="0" smtClean="0">
              <a:latin typeface="Comic Sans MS" panose="030F0702030302020204" pitchFamily="66" charset="0"/>
              <a:ea typeface="微软雅黑" panose="020B0503020204020204" pitchFamily="34" charset="-122"/>
            </a:endParaRPr>
          </a:p>
          <a:p>
            <a:endParaRPr lang="en-US" altLang="zh-CN" sz="1200" dirty="0" smtClean="0">
              <a:latin typeface="Comic Sans MS" panose="030F0702030302020204" pitchFamily="66" charset="0"/>
              <a:ea typeface="微软雅黑" panose="020B0503020204020204" pitchFamily="34" charset="-122"/>
            </a:endParaRPr>
          </a:p>
          <a:p>
            <a:endParaRPr lang="en-US" altLang="zh-CN" sz="1200" dirty="0" smtClean="0">
              <a:latin typeface="Comic Sans MS" panose="030F0702030302020204" pitchFamily="66" charset="0"/>
              <a:ea typeface="微软雅黑" panose="020B0503020204020204" pitchFamily="34" charset="-122"/>
            </a:endParaRPr>
          </a:p>
          <a:p>
            <a:endParaRPr lang="en-US" altLang="zh-CN" sz="1200" dirty="0">
              <a:latin typeface="Comic Sans MS" panose="030F0702030302020204" pitchFamily="66" charset="0"/>
              <a:ea typeface="微软雅黑" panose="020B0503020204020204" pitchFamily="34" charset="-122"/>
            </a:endParaRPr>
          </a:p>
          <a:p>
            <a:endParaRPr lang="en-US" altLang="zh-CN" sz="1200" dirty="0" smtClean="0">
              <a:latin typeface="Comic Sans MS" panose="030F0702030302020204" pitchFamily="66" charset="0"/>
              <a:ea typeface="微软雅黑" panose="020B0503020204020204" pitchFamily="34" charset="-122"/>
            </a:endParaRPr>
          </a:p>
          <a:p>
            <a:r>
              <a:rPr lang="zh-CN" altLang="en-US" sz="1200" dirty="0" smtClean="0">
                <a:latin typeface="Comic Sans MS" panose="030F0702030302020204" pitchFamily="66" charset="0"/>
                <a:ea typeface="微软雅黑" panose="020B0503020204020204" pitchFamily="34" charset="-122"/>
              </a:rPr>
              <a:t>两种常见的检测分类：基于特征检测，基于异常检测</a:t>
            </a:r>
            <a:endParaRPr lang="en-US" altLang="zh-CN" sz="1200" dirty="0" smtClean="0">
              <a:latin typeface="Comic Sans MS" panose="030F0702030302020204" pitchFamily="66" charset="0"/>
              <a:ea typeface="微软雅黑" panose="020B0503020204020204" pitchFamily="34" charset="-122"/>
            </a:endParaRPr>
          </a:p>
          <a:p>
            <a:endParaRPr lang="en-US" altLang="zh-CN" sz="1200" dirty="0" smtClean="0">
              <a:latin typeface="Comic Sans MS" panose="030F0702030302020204" pitchFamily="66" charset="0"/>
              <a:ea typeface="微软雅黑" panose="020B0503020204020204" pitchFamily="34" charset="-122"/>
            </a:endParaRPr>
          </a:p>
          <a:p>
            <a:r>
              <a:rPr lang="zh-CN" altLang="en-US" sz="1200" dirty="0" smtClean="0">
                <a:latin typeface="Comic Sans MS" panose="030F0702030302020204" pitchFamily="66" charset="0"/>
                <a:ea typeface="微软雅黑" panose="020B0503020204020204" pitchFamily="34" charset="-122"/>
              </a:rPr>
              <a:t>如何定义特征与异常？</a:t>
            </a:r>
            <a:endParaRPr lang="en-US" altLang="zh-CN" sz="1200" dirty="0" smtClean="0">
              <a:latin typeface="Comic Sans MS" panose="030F0702030302020204" pitchFamily="66" charset="0"/>
              <a:ea typeface="微软雅黑" panose="020B0503020204020204" pitchFamily="34" charset="-122"/>
            </a:endParaRPr>
          </a:p>
        </p:txBody>
      </p:sp>
      <p:cxnSp>
        <p:nvCxnSpPr>
          <p:cNvPr id="6" name="直接箭头连接符 5"/>
          <p:cNvCxnSpPr/>
          <p:nvPr/>
        </p:nvCxnSpPr>
        <p:spPr>
          <a:xfrm>
            <a:off x="3984951" y="1804923"/>
            <a:ext cx="136815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7" name="文本框 6"/>
          <p:cNvSpPr txBox="1"/>
          <p:nvPr/>
        </p:nvSpPr>
        <p:spPr>
          <a:xfrm>
            <a:off x="1543257" y="1635646"/>
            <a:ext cx="2441694" cy="338554"/>
          </a:xfrm>
          <a:prstGeom prst="rect">
            <a:avLst/>
          </a:prstGeom>
          <a:noFill/>
        </p:spPr>
        <p:txBody>
          <a:bodyPr wrap="none" rtlCol="0">
            <a:spAutoFit/>
          </a:bodyPr>
          <a:lstStyle/>
          <a:p>
            <a:r>
              <a:rPr lang="zh-CN" altLang="en-US" sz="1600" dirty="0" smtClean="0">
                <a:solidFill>
                  <a:srgbClr val="00B0F0"/>
                </a:solidFill>
                <a:latin typeface="微软雅黑" panose="020B0503020204020204" pitchFamily="34" charset="-122"/>
                <a:ea typeface="微软雅黑" panose="020B0503020204020204" pitchFamily="34" charset="-122"/>
              </a:rPr>
              <a:t>全包捕获数据、会话数据</a:t>
            </a:r>
            <a:endParaRPr lang="zh-CN" altLang="en-US" sz="1600" dirty="0">
              <a:solidFill>
                <a:srgbClr val="00B0F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184681" y="1543313"/>
            <a:ext cx="889987" cy="261610"/>
          </a:xfrm>
          <a:prstGeom prst="rect">
            <a:avLst/>
          </a:prstGeom>
          <a:noFill/>
        </p:spPr>
        <p:txBody>
          <a:bodyPr wrap="none" rtlCol="0">
            <a:spAutoFit/>
          </a:bodyPr>
          <a:lstStyle/>
          <a:p>
            <a:r>
              <a:rPr lang="zh-CN" altLang="en-US" sz="1100" dirty="0" smtClean="0">
                <a:solidFill>
                  <a:schemeClr val="accent6">
                    <a:lumMod val="75000"/>
                  </a:schemeClr>
                </a:solidFill>
                <a:latin typeface="微软雅黑" panose="020B0503020204020204" pitchFamily="34" charset="-122"/>
                <a:ea typeface="微软雅黑" panose="020B0503020204020204" pitchFamily="34" charset="-122"/>
              </a:rPr>
              <a:t>检测与分析</a:t>
            </a:r>
            <a:endParaRPr lang="zh-CN" altLang="en-US" sz="11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364088" y="1635646"/>
            <a:ext cx="1415772" cy="338554"/>
          </a:xfrm>
          <a:prstGeom prst="rect">
            <a:avLst/>
          </a:prstGeom>
          <a:noFill/>
        </p:spPr>
        <p:txBody>
          <a:bodyPr wrap="none" rtlCol="0">
            <a:spAutoFit/>
          </a:bodyPr>
          <a:lstStyle/>
          <a:p>
            <a:r>
              <a:rPr lang="zh-CN" altLang="en-US" sz="1600" dirty="0" smtClean="0">
                <a:solidFill>
                  <a:srgbClr val="00B0F0"/>
                </a:solidFill>
                <a:latin typeface="微软雅黑" panose="020B0503020204020204" pitchFamily="34" charset="-122"/>
                <a:ea typeface="微软雅黑" panose="020B0503020204020204" pitchFamily="34" charset="-122"/>
              </a:rPr>
              <a:t>检出告警数据</a:t>
            </a:r>
            <a:endParaRPr lang="zh-CN" altLang="en-US" sz="1600" dirty="0">
              <a:solidFill>
                <a:srgbClr val="00B0F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7704" y="1990503"/>
            <a:ext cx="5760640" cy="2697490"/>
          </a:xfrm>
          <a:prstGeom prst="rect">
            <a:avLst/>
          </a:prstGeom>
        </p:spPr>
      </p:pic>
    </p:spTree>
    <p:extLst>
      <p:ext uri="{BB962C8B-B14F-4D97-AF65-F5344CB8AC3E}">
        <p14:creationId xmlns:p14="http://schemas.microsoft.com/office/powerpoint/2010/main" val="7555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750"/>
                                        <p:tgtEl>
                                          <p:spTgt spid="2">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fade">
                                      <p:cBhvr>
                                        <p:cTn id="34" dur="750"/>
                                        <p:tgtEl>
                                          <p:spTgt spid="2">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552" y="771550"/>
            <a:ext cx="8064896" cy="707886"/>
          </a:xfrm>
          <a:prstGeom prst="rect">
            <a:avLst/>
          </a:prstGeom>
          <a:noFill/>
        </p:spPr>
        <p:txBody>
          <a:bodyPr wrap="square" rtlCol="0">
            <a:spAutoFit/>
          </a:bodyPr>
          <a:lstStyle/>
          <a:p>
            <a:r>
              <a:rPr lang="zh-CN" altLang="en-US" sz="1600" dirty="0" smtClean="0">
                <a:latin typeface="Comic Sans MS" panose="030F0702030302020204" pitchFamily="66" charset="0"/>
                <a:ea typeface="微软雅黑" panose="020B0503020204020204" pitchFamily="34" charset="-122"/>
              </a:rPr>
              <a:t>检测与分析</a:t>
            </a:r>
            <a:endParaRPr lang="en-US" altLang="zh-CN" sz="1600" dirty="0" smtClean="0">
              <a:latin typeface="Comic Sans MS" panose="030F0702030302020204" pitchFamily="66" charset="0"/>
              <a:ea typeface="微软雅黑" panose="020B0503020204020204" pitchFamily="34" charset="-122"/>
            </a:endParaRPr>
          </a:p>
          <a:p>
            <a:endParaRPr lang="en-US" altLang="zh-CN" sz="1200" dirty="0" smtClean="0">
              <a:latin typeface="Comic Sans MS" panose="030F0702030302020204" pitchFamily="66" charset="0"/>
              <a:ea typeface="微软雅黑" panose="020B0503020204020204" pitchFamily="34" charset="-122"/>
            </a:endParaRPr>
          </a:p>
          <a:p>
            <a:r>
              <a:rPr lang="zh-CN" altLang="en-US" sz="1200" dirty="0" smtClean="0">
                <a:latin typeface="Comic Sans MS" panose="030F0702030302020204" pitchFamily="66" charset="0"/>
                <a:ea typeface="微软雅黑" panose="020B0503020204020204" pitchFamily="34" charset="-122"/>
              </a:rPr>
              <a:t>信标：描述异常的行为片段，一个</a:t>
            </a:r>
            <a:r>
              <a:rPr lang="en-US" altLang="zh-CN" sz="1200" dirty="0" smtClean="0">
                <a:latin typeface="Comic Sans MS" panose="030F0702030302020204" pitchFamily="66" charset="0"/>
                <a:ea typeface="微软雅黑" panose="020B0503020204020204" pitchFamily="34" charset="-122"/>
              </a:rPr>
              <a:t>IP</a:t>
            </a:r>
            <a:r>
              <a:rPr lang="zh-CN" altLang="en-US" sz="1200" dirty="0" smtClean="0">
                <a:latin typeface="Comic Sans MS" panose="030F0702030302020204" pitchFamily="66" charset="0"/>
                <a:ea typeface="微软雅黑" panose="020B0503020204020204" pitchFamily="34" charset="-122"/>
              </a:rPr>
              <a:t>地址、一个域名、一个文件</a:t>
            </a:r>
            <a:r>
              <a:rPr lang="en-US" altLang="zh-CN" sz="1200" dirty="0" smtClean="0">
                <a:latin typeface="Comic Sans MS" panose="030F0702030302020204" pitchFamily="66" charset="0"/>
                <a:ea typeface="微软雅黑" panose="020B0503020204020204" pitchFamily="34" charset="-122"/>
              </a:rPr>
              <a:t>MD5</a:t>
            </a:r>
            <a:r>
              <a:rPr lang="zh-CN" altLang="en-US" sz="1200" dirty="0" smtClean="0">
                <a:latin typeface="Comic Sans MS" panose="030F0702030302020204" pitchFamily="66" charset="0"/>
                <a:ea typeface="微软雅黑" panose="020B0503020204020204" pitchFamily="34" charset="-122"/>
              </a:rPr>
              <a:t>值、一个载荷</a:t>
            </a:r>
            <a:endParaRPr lang="en-US" altLang="zh-CN" sz="1200" dirty="0" smtClean="0">
              <a:latin typeface="Comic Sans MS" panose="030F0702030302020204" pitchFamily="66" charset="0"/>
              <a:ea typeface="微软雅黑" panose="020B0503020204020204" pitchFamily="34" charset="-122"/>
            </a:endParaRPr>
          </a:p>
        </p:txBody>
      </p:sp>
      <p:cxnSp>
        <p:nvCxnSpPr>
          <p:cNvPr id="3" name="直接箭头连接符 2"/>
          <p:cNvCxnSpPr/>
          <p:nvPr/>
        </p:nvCxnSpPr>
        <p:spPr>
          <a:xfrm>
            <a:off x="1606478" y="2325646"/>
            <a:ext cx="0" cy="5917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 name="文本框 3"/>
          <p:cNvSpPr txBox="1"/>
          <p:nvPr/>
        </p:nvSpPr>
        <p:spPr>
          <a:xfrm>
            <a:off x="1308961" y="1987092"/>
            <a:ext cx="595035" cy="338554"/>
          </a:xfrm>
          <a:prstGeom prst="rect">
            <a:avLst/>
          </a:prstGeom>
          <a:noFill/>
        </p:spPr>
        <p:txBody>
          <a:bodyPr wrap="none" rtlCol="0">
            <a:spAutoFit/>
          </a:bodyPr>
          <a:lstStyle/>
          <a:p>
            <a:r>
              <a:rPr lang="zh-CN" altLang="en-US" sz="1600" dirty="0">
                <a:solidFill>
                  <a:srgbClr val="00B0F0"/>
                </a:solidFill>
                <a:latin typeface="微软雅黑" panose="020B0503020204020204" pitchFamily="34" charset="-122"/>
                <a:ea typeface="微软雅黑" panose="020B0503020204020204" pitchFamily="34" charset="-122"/>
              </a:rPr>
              <a:t>信标</a:t>
            </a:r>
          </a:p>
        </p:txBody>
      </p:sp>
      <p:sp>
        <p:nvSpPr>
          <p:cNvPr id="5" name="文本框 4"/>
          <p:cNvSpPr txBox="1"/>
          <p:nvPr/>
        </p:nvSpPr>
        <p:spPr>
          <a:xfrm>
            <a:off x="461918" y="2413509"/>
            <a:ext cx="1172116" cy="261610"/>
          </a:xfrm>
          <a:prstGeom prst="rect">
            <a:avLst/>
          </a:prstGeom>
          <a:noFill/>
        </p:spPr>
        <p:txBody>
          <a:bodyPr wrap="none" rtlCol="0">
            <a:spAutoFit/>
          </a:bodyPr>
          <a:lstStyle/>
          <a:p>
            <a:r>
              <a:rPr lang="zh-CN" altLang="en-US" sz="1100" dirty="0" smtClean="0">
                <a:solidFill>
                  <a:schemeClr val="accent6">
                    <a:lumMod val="75000"/>
                  </a:schemeClr>
                </a:solidFill>
                <a:latin typeface="微软雅黑" panose="020B0503020204020204" pitchFamily="34" charset="-122"/>
                <a:ea typeface="微软雅黑" panose="020B0503020204020204" pitchFamily="34" charset="-122"/>
              </a:rPr>
              <a:t>具体化、实例化</a:t>
            </a:r>
            <a:endParaRPr lang="zh-CN" altLang="en-US" sz="11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732787" y="1987092"/>
            <a:ext cx="2031325" cy="338554"/>
          </a:xfrm>
          <a:prstGeom prst="rect">
            <a:avLst/>
          </a:prstGeom>
          <a:noFill/>
        </p:spPr>
        <p:txBody>
          <a:bodyPr wrap="none" rtlCol="0">
            <a:spAutoFit/>
          </a:bodyPr>
          <a:lstStyle/>
          <a:p>
            <a:r>
              <a:rPr lang="zh-CN" altLang="en-US" sz="1600" dirty="0" smtClean="0">
                <a:solidFill>
                  <a:srgbClr val="00B0F0"/>
                </a:solidFill>
                <a:latin typeface="微软雅黑" panose="020B0503020204020204" pitchFamily="34" charset="-122"/>
                <a:ea typeface="微软雅黑" panose="020B0503020204020204" pitchFamily="34" charset="-122"/>
              </a:rPr>
              <a:t>单个或多个信标命中</a:t>
            </a:r>
            <a:endParaRPr lang="zh-CN" altLang="en-US" sz="1600" dirty="0">
              <a:solidFill>
                <a:srgbClr val="00B0F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85248" y="2951905"/>
            <a:ext cx="595035" cy="338554"/>
          </a:xfrm>
          <a:prstGeom prst="rect">
            <a:avLst/>
          </a:prstGeom>
          <a:noFill/>
        </p:spPr>
        <p:txBody>
          <a:bodyPr wrap="none" rtlCol="0">
            <a:spAutoFit/>
          </a:bodyPr>
          <a:lstStyle/>
          <a:p>
            <a:r>
              <a:rPr lang="zh-CN" altLang="en-US" sz="1600" dirty="0" smtClean="0">
                <a:solidFill>
                  <a:srgbClr val="00B0F0"/>
                </a:solidFill>
                <a:latin typeface="微软雅黑" panose="020B0503020204020204" pitchFamily="34" charset="-122"/>
                <a:ea typeface="微软雅黑" panose="020B0503020204020204" pitchFamily="34" charset="-122"/>
              </a:rPr>
              <a:t>特征</a:t>
            </a:r>
            <a:endParaRPr lang="zh-CN" altLang="en-US" sz="1600" dirty="0">
              <a:solidFill>
                <a:srgbClr val="00B0F0"/>
              </a:solidFill>
              <a:latin typeface="微软雅黑" panose="020B0503020204020204" pitchFamily="34" charset="-122"/>
              <a:ea typeface="微软雅黑" panose="020B0503020204020204" pitchFamily="34" charset="-122"/>
            </a:endParaRPr>
          </a:p>
        </p:txBody>
      </p:sp>
      <p:cxnSp>
        <p:nvCxnSpPr>
          <p:cNvPr id="13" name="直接箭头连接符 12"/>
          <p:cNvCxnSpPr/>
          <p:nvPr/>
        </p:nvCxnSpPr>
        <p:spPr>
          <a:xfrm flipV="1">
            <a:off x="2146017" y="2185288"/>
            <a:ext cx="1475183"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4" name="文本框 13"/>
          <p:cNvSpPr txBox="1"/>
          <p:nvPr/>
        </p:nvSpPr>
        <p:spPr>
          <a:xfrm>
            <a:off x="2195736" y="1923678"/>
            <a:ext cx="1313180" cy="261610"/>
          </a:xfrm>
          <a:prstGeom prst="rect">
            <a:avLst/>
          </a:prstGeom>
          <a:noFill/>
        </p:spPr>
        <p:txBody>
          <a:bodyPr wrap="none" rtlCol="0">
            <a:spAutoFit/>
          </a:bodyPr>
          <a:lstStyle/>
          <a:p>
            <a:r>
              <a:rPr lang="zh-CN" altLang="en-US" sz="1100" dirty="0" smtClean="0">
                <a:solidFill>
                  <a:schemeClr val="accent6">
                    <a:lumMod val="75000"/>
                  </a:schemeClr>
                </a:solidFill>
                <a:latin typeface="微软雅黑" panose="020B0503020204020204" pitchFamily="34" charset="-122"/>
                <a:ea typeface="微软雅黑" panose="020B0503020204020204" pitchFamily="34" charset="-122"/>
              </a:rPr>
              <a:t>部署于网络环境中</a:t>
            </a:r>
            <a:endParaRPr lang="zh-CN" altLang="en-US" sz="1100" dirty="0">
              <a:solidFill>
                <a:schemeClr val="accent6">
                  <a:lumMod val="75000"/>
                </a:schemeClr>
              </a:solidFill>
              <a:latin typeface="微软雅黑" panose="020B0503020204020204" pitchFamily="34" charset="-122"/>
              <a:ea typeface="微软雅黑" panose="020B0503020204020204" pitchFamily="34" charset="-122"/>
            </a:endParaRPr>
          </a:p>
        </p:txBody>
      </p:sp>
      <p:cxnSp>
        <p:nvCxnSpPr>
          <p:cNvPr id="25" name="直接箭头连接符 24"/>
          <p:cNvCxnSpPr/>
          <p:nvPr/>
        </p:nvCxnSpPr>
        <p:spPr>
          <a:xfrm flipV="1">
            <a:off x="2146017" y="3166994"/>
            <a:ext cx="1475183"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6" name="文本框 25"/>
          <p:cNvSpPr txBox="1"/>
          <p:nvPr/>
        </p:nvSpPr>
        <p:spPr>
          <a:xfrm>
            <a:off x="2125799" y="2905384"/>
            <a:ext cx="1454244" cy="261610"/>
          </a:xfrm>
          <a:prstGeom prst="rect">
            <a:avLst/>
          </a:prstGeom>
          <a:noFill/>
        </p:spPr>
        <p:txBody>
          <a:bodyPr wrap="none" rtlCol="0">
            <a:spAutoFit/>
          </a:bodyPr>
          <a:lstStyle/>
          <a:p>
            <a:r>
              <a:rPr lang="zh-CN" altLang="en-US" sz="1100" dirty="0" smtClean="0">
                <a:solidFill>
                  <a:schemeClr val="accent6">
                    <a:lumMod val="75000"/>
                  </a:schemeClr>
                </a:solidFill>
                <a:latin typeface="微软雅黑" panose="020B0503020204020204" pitchFamily="34" charset="-122"/>
                <a:ea typeface="微软雅黑" panose="020B0503020204020204" pitchFamily="34" charset="-122"/>
              </a:rPr>
              <a:t>应用于检测分析引擎</a:t>
            </a:r>
            <a:endParaRPr lang="zh-CN" altLang="en-US" sz="11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937970" y="2968353"/>
            <a:ext cx="1620957" cy="338554"/>
          </a:xfrm>
          <a:prstGeom prst="rect">
            <a:avLst/>
          </a:prstGeom>
          <a:noFill/>
        </p:spPr>
        <p:txBody>
          <a:bodyPr wrap="none" rtlCol="0">
            <a:spAutoFit/>
          </a:bodyPr>
          <a:lstStyle/>
          <a:p>
            <a:r>
              <a:rPr lang="zh-CN" altLang="en-US" sz="1600" dirty="0" smtClean="0">
                <a:solidFill>
                  <a:srgbClr val="00B0F0"/>
                </a:solidFill>
                <a:latin typeface="微软雅黑" panose="020B0503020204020204" pitchFamily="34" charset="-122"/>
                <a:ea typeface="微软雅黑" panose="020B0503020204020204" pitchFamily="34" charset="-122"/>
              </a:rPr>
              <a:t>异常行为与事件</a:t>
            </a:r>
            <a:endParaRPr lang="zh-CN" altLang="en-US" sz="1600" dirty="0">
              <a:solidFill>
                <a:srgbClr val="00B0F0"/>
              </a:solidFill>
              <a:latin typeface="微软雅黑" panose="020B0503020204020204" pitchFamily="34" charset="-122"/>
              <a:ea typeface="微软雅黑" panose="020B0503020204020204" pitchFamily="34" charset="-122"/>
            </a:endParaRPr>
          </a:p>
        </p:txBody>
      </p:sp>
      <p:cxnSp>
        <p:nvCxnSpPr>
          <p:cNvPr id="30" name="直接箭头连接符 29"/>
          <p:cNvCxnSpPr/>
          <p:nvPr/>
        </p:nvCxnSpPr>
        <p:spPr>
          <a:xfrm>
            <a:off x="4738784" y="2357270"/>
            <a:ext cx="0" cy="5917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2" name="文本框 31"/>
          <p:cNvSpPr txBox="1"/>
          <p:nvPr/>
        </p:nvSpPr>
        <p:spPr>
          <a:xfrm>
            <a:off x="6453557" y="2972491"/>
            <a:ext cx="2441694" cy="338554"/>
          </a:xfrm>
          <a:prstGeom prst="rect">
            <a:avLst/>
          </a:prstGeom>
          <a:noFill/>
        </p:spPr>
        <p:txBody>
          <a:bodyPr wrap="none" rtlCol="0">
            <a:spAutoFit/>
          </a:bodyPr>
          <a:lstStyle/>
          <a:p>
            <a:r>
              <a:rPr lang="zh-CN" altLang="en-US" sz="1600" dirty="0" smtClean="0">
                <a:solidFill>
                  <a:srgbClr val="00B0F0"/>
                </a:solidFill>
                <a:latin typeface="微软雅黑" panose="020B0503020204020204" pitchFamily="34" charset="-122"/>
                <a:ea typeface="微软雅黑" panose="020B0503020204020204" pitchFamily="34" charset="-122"/>
              </a:rPr>
              <a:t>构成场景，还原攻击链条</a:t>
            </a:r>
            <a:endParaRPr lang="zh-CN" altLang="en-US" sz="1600" dirty="0">
              <a:solidFill>
                <a:srgbClr val="00B0F0"/>
              </a:solidFill>
              <a:latin typeface="微软雅黑" panose="020B0503020204020204" pitchFamily="34" charset="-122"/>
              <a:ea typeface="微软雅黑" panose="020B0503020204020204" pitchFamily="34" charset="-122"/>
            </a:endParaRPr>
          </a:p>
        </p:txBody>
      </p:sp>
      <p:cxnSp>
        <p:nvCxnSpPr>
          <p:cNvPr id="33" name="直接箭头连接符 32"/>
          <p:cNvCxnSpPr/>
          <p:nvPr/>
        </p:nvCxnSpPr>
        <p:spPr>
          <a:xfrm flipV="1">
            <a:off x="5676322" y="3148841"/>
            <a:ext cx="626798" cy="164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0" name="文本框 39"/>
          <p:cNvSpPr txBox="1"/>
          <p:nvPr/>
        </p:nvSpPr>
        <p:spPr>
          <a:xfrm>
            <a:off x="5695520" y="2905384"/>
            <a:ext cx="466794" cy="261610"/>
          </a:xfrm>
          <a:prstGeom prst="rect">
            <a:avLst/>
          </a:prstGeom>
          <a:noFill/>
        </p:spPr>
        <p:txBody>
          <a:bodyPr wrap="none" rtlCol="0">
            <a:spAutoFit/>
          </a:bodyPr>
          <a:lstStyle/>
          <a:p>
            <a:r>
              <a:rPr lang="zh-CN" altLang="en-US" sz="1100" dirty="0">
                <a:solidFill>
                  <a:schemeClr val="accent6">
                    <a:lumMod val="75000"/>
                  </a:schemeClr>
                </a:solidFill>
                <a:latin typeface="微软雅黑" panose="020B0503020204020204" pitchFamily="34" charset="-122"/>
                <a:ea typeface="微软雅黑" panose="020B0503020204020204" pitchFamily="34" charset="-122"/>
              </a:rPr>
              <a:t>组合</a:t>
            </a:r>
          </a:p>
        </p:txBody>
      </p:sp>
    </p:spTree>
    <p:extLst>
      <p:ext uri="{BB962C8B-B14F-4D97-AF65-F5344CB8AC3E}">
        <p14:creationId xmlns:p14="http://schemas.microsoft.com/office/powerpoint/2010/main" val="138935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10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1000"/>
                                        <p:tgtEl>
                                          <p:spTgt spid="29"/>
                                        </p:tgtEl>
                                      </p:cBhvr>
                                    </p:animEffect>
                                  </p:childTnLst>
                                </p:cTn>
                              </p:par>
                              <p:par>
                                <p:cTn id="35" presetID="10"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1000"/>
                                        <p:tgtEl>
                                          <p:spTgt spid="32"/>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10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4" grpId="0"/>
      <p:bldP spid="26" grpId="0"/>
      <p:bldP spid="29" grpId="0"/>
      <p:bldP spid="32" grpId="0"/>
      <p:bldP spid="4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2513</TotalTime>
  <Words>1011</Words>
  <Application>Microsoft Office PowerPoint</Application>
  <PresentationFormat>全屏显示(16:9)</PresentationFormat>
  <Paragraphs>143</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宋体</vt:lpstr>
      <vt:lpstr>微软雅黑</vt:lpstr>
      <vt:lpstr>Arial</vt:lpstr>
      <vt:lpstr>Calibri</vt:lpstr>
      <vt:lpstr>Comic Sans MS</vt:lpstr>
      <vt:lpstr>Wingdings</vt:lpstr>
      <vt:lpstr>Office 主题</vt:lpstr>
      <vt:lpstr>PowerPoint 演示文稿</vt:lpstr>
      <vt:lpstr>从协议角度出发看待企业攻防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YuI</dc:creator>
  <cp:lastModifiedBy>Windows 用户</cp:lastModifiedBy>
  <cp:revision>84</cp:revision>
  <dcterms:modified xsi:type="dcterms:W3CDTF">2017-11-30T11:39:46Z</dcterms:modified>
</cp:coreProperties>
</file>