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72" r:id="rId25"/>
    <p:sldId id="25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ED7"/>
    <a:srgbClr val="000D32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7" autoAdjust="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12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4550" y="1376363"/>
            <a:ext cx="5213350" cy="5045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34100" y="1376363"/>
            <a:ext cx="5213350" cy="5045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0" tIns="0" rIns="0" bIns="0" numCol="1" anchor="ctr" anchorCtr="0" compatLnSpc="1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marL="0" marR="0" lvl="0" indent="0" algn="l" defTabSz="825500" rtl="0" eaLnBrk="0" fontAlgn="base" latinLnBrk="0" hangingPunct="0">
              <a:lnSpc>
                <a:spcPct val="100000"/>
              </a:lnSpc>
              <a:spcBef>
                <a:spcPts val="5900"/>
              </a:spcBef>
              <a:spcAft>
                <a:spcPct val="0"/>
              </a:spcAft>
              <a:buClrTx/>
              <a:buSzPct val="75000"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1725" y="122238"/>
            <a:ext cx="2625725" cy="629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4550" y="122238"/>
            <a:ext cx="7800975" cy="6299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03B3-274C-4158-BB60-DF9E55ADB6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6014-7FDB-4B13-99D4-2FC983D56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/>
          <p:nvPr>
            <p:ph type="title"/>
          </p:nvPr>
        </p:nvSpPr>
        <p:spPr>
          <a:xfrm>
            <a:off x="844550" y="122238"/>
            <a:ext cx="10502900" cy="1254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1027" name="Rectangle 2"/>
          <p:cNvSpPr/>
          <p:nvPr>
            <p:ph type="body" idx="1"/>
          </p:nvPr>
        </p:nvSpPr>
        <p:spPr>
          <a:xfrm>
            <a:off x="844550" y="1376363"/>
            <a:ext cx="10502900" cy="50450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defTabSz="412750" rtl="0" eaLnBrk="0" fontAlgn="base" hangingPunct="0">
        <a:spcBef>
          <a:spcPct val="0"/>
        </a:spcBef>
        <a:spcAft>
          <a:spcPct val="0"/>
        </a:spcAft>
        <a:defRPr sz="5600" kern="1200">
          <a:solidFill>
            <a:srgbClr val="FFFFFF"/>
          </a:solidFill>
          <a:latin typeface="+mj-lt"/>
          <a:ea typeface="+mj-ea"/>
          <a:cs typeface="+mj-cs"/>
          <a:sym typeface="Helvetica Light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Times New Roman" panose="02020603050405020304" pitchFamily="18" charset="0"/>
          <a:ea typeface="微软雅黑" panose="020B0503020204020204" charset="-122"/>
          <a:cs typeface="Helvetica Light" charset="0"/>
          <a:sym typeface="Helvetica Light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Times New Roman" panose="02020603050405020304" pitchFamily="18" charset="0"/>
          <a:ea typeface="微软雅黑" panose="020B0503020204020204" charset="-122"/>
          <a:cs typeface="Helvetica Light" charset="0"/>
          <a:sym typeface="Helvetica Light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Times New Roman" panose="02020603050405020304" pitchFamily="18" charset="0"/>
          <a:ea typeface="微软雅黑" panose="020B0503020204020204" charset="-122"/>
          <a:cs typeface="Helvetica Light" charset="0"/>
          <a:sym typeface="Helvetica Light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Times New Roman" panose="02020603050405020304" pitchFamily="18" charset="0"/>
          <a:ea typeface="微软雅黑" panose="020B0503020204020204" charset="-122"/>
          <a:cs typeface="Helvetica Light" charset="0"/>
          <a:sym typeface="Helvetica Light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FFFFFF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eaLnBrk="0" fontAlgn="base" hangingPunct="0">
        <a:spcBef>
          <a:spcPct val="590000"/>
        </a:spcBef>
        <a:spcAft>
          <a:spcPct val="0"/>
        </a:spcAft>
        <a:buSzPct val="75000"/>
        <a:buChar char="•"/>
        <a:defRPr sz="26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1pPr>
      <a:lvl2pPr marL="1234440" indent="-916940" algn="l" defTabSz="412750" rtl="0" eaLnBrk="0" fontAlgn="base" hangingPunct="0">
        <a:spcBef>
          <a:spcPct val="590000"/>
        </a:spcBef>
        <a:spcAft>
          <a:spcPct val="0"/>
        </a:spcAft>
        <a:buSzPct val="75000"/>
        <a:buChar char="•"/>
        <a:defRPr sz="26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2pPr>
      <a:lvl3pPr marL="1551940" indent="-916940" algn="l" defTabSz="412750" rtl="0" eaLnBrk="0" fontAlgn="base" hangingPunct="0">
        <a:spcBef>
          <a:spcPct val="590000"/>
        </a:spcBef>
        <a:spcAft>
          <a:spcPct val="0"/>
        </a:spcAft>
        <a:buSzPct val="75000"/>
        <a:buChar char="•"/>
        <a:defRPr sz="26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3pPr>
      <a:lvl4pPr marL="1869440" indent="-916940" algn="l" defTabSz="412750" rtl="0" eaLnBrk="0" fontAlgn="base" hangingPunct="0">
        <a:spcBef>
          <a:spcPct val="590000"/>
        </a:spcBef>
        <a:spcAft>
          <a:spcPct val="0"/>
        </a:spcAft>
        <a:buSzPct val="75000"/>
        <a:buChar char="•"/>
        <a:defRPr sz="26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4pPr>
      <a:lvl5pPr marL="2186940" indent="-916940" algn="l" defTabSz="412750" rtl="0" eaLnBrk="0" fontAlgn="base" hangingPunct="0">
        <a:spcBef>
          <a:spcPct val="590000"/>
        </a:spcBef>
        <a:spcAft>
          <a:spcPct val="0"/>
        </a:spcAft>
        <a:buSzPct val="75000"/>
        <a:buChar char="•"/>
        <a:defRPr sz="2600" kern="1200">
          <a:solidFill>
            <a:srgbClr val="FFFFFF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ct val="5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ct val="5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ct val="5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ct val="5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localhost:56838/Default/GetUrl?UserID=1%27%20or%201=1--" TargetMode="External"/><Relationship Id="rId1" Type="http://schemas.openxmlformats.org/officeDocument/2006/relationships/hyperlink" Target="http://localhost:56838/Default/GetUrl?UserI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610995" y="2176780"/>
            <a:ext cx="8970010" cy="1355090"/>
          </a:xfrm>
        </p:spPr>
        <p:txBody>
          <a:bodyPr>
            <a:noAutofit/>
          </a:bodyPr>
          <a:lstStyle/>
          <a:p>
            <a:r>
              <a:rPr lang="en-US" altLang="zh-CN" sz="4400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用户的不确定性导致的安全问题</a:t>
            </a:r>
            <a:endParaRPr lang="en-US" altLang="zh-CN" sz="4400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5" y="940435"/>
            <a:ext cx="3265170" cy="1236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01135" y="3924300"/>
            <a:ext cx="418973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8255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WormFox by Black Hole Labs</a:t>
            </a:r>
            <a:endParaRPr lang="en-US" altLang="zh-CN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marR="0" lvl="0" indent="0" algn="ctr" defTabSz="8255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WiFi 万能钥匙 SRC </a:t>
            </a:r>
            <a:endParaRPr lang="en-US" altLang="zh-CN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0" marR="0" lvl="0" indent="0" algn="ctr" defTabSz="8255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2017.12.2 成都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52145" y="369570"/>
            <a:ext cx="10887710" cy="5572125"/>
            <a:chOff x="564" y="536"/>
            <a:chExt cx="18210" cy="85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" y="536"/>
              <a:ext cx="18210" cy="442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" y="4965"/>
              <a:ext cx="18210" cy="4151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51872" y="6062799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数据库信息泄露了。。。。。。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7565" y="298450"/>
            <a:ext cx="10515600" cy="1325880"/>
          </a:xfrm>
          <a:noFill/>
          <a:ln w="12700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pPr lvl="0" algn="l" defTabSz="412750" eaLnBrk="0" fontAlgn="base" hangingPunct="0">
              <a:lnSpc>
                <a:spcPct val="100000"/>
              </a:lnSpc>
            </a:pPr>
            <a: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文件上传</a:t>
            </a:r>
            <a:b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</a:br>
            <a:endParaRPr lang="en-US" altLang="zh-CN" sz="3600" b="1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+mn-ea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969010" y="1246505"/>
            <a:ext cx="10515600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在上一个项目中，还发现了上传漏洞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同样由于保密，我把功能代码分离出来了。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015" y="1703070"/>
            <a:ext cx="9156700" cy="2106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5691"/>
          <a:stretch>
            <a:fillRect/>
          </a:stretch>
        </p:blipFill>
        <p:spPr>
          <a:xfrm>
            <a:off x="1517015" y="4221480"/>
            <a:ext cx="9156700" cy="2493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56" y="594177"/>
            <a:ext cx="10219306" cy="4206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5056" y="5007429"/>
            <a:ext cx="74549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HttpPostedFileBase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就是接收到的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文件，包含了提交文件的参数。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postfile.ContentType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：提交的文件类型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499" y="586560"/>
            <a:ext cx="10013548" cy="20575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9499" y="2740932"/>
            <a:ext cx="100925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既然这个可以伪造，试一下上传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3108960"/>
            <a:ext cx="10013950" cy="3427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41722" y="774519"/>
            <a:ext cx="9309463" cy="4992551"/>
            <a:chOff x="1851" y="1934"/>
            <a:chExt cx="14661" cy="7862"/>
          </a:xfrm>
        </p:grpSpPr>
        <p:pic>
          <p:nvPicPr>
            <p:cNvPr id="2050" name="Picture 2" descr="https://timgsa.baidu.com/timg?image&amp;quality=80&amp;size=b9999_10000&amp;sec=1512042285354&amp;di=39127617a8dc0f78d2ae9eedd8305ce1&amp;imgtype=0&amp;src=http%3A%2F%2Fimg3.duitang.com%2Fuploads%2Fitem%2F201604%2F29%2F20160429212900_LUj3T.jpe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9" y="6202"/>
              <a:ext cx="4011" cy="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1851" y="1934"/>
              <a:ext cx="1466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上传失败！！！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Why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？？？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" y="3628"/>
              <a:ext cx="14257" cy="236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053" y="6638"/>
              <a:ext cx="9303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该层函数，第一个判断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Common.FileType.AllImage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==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Common.FileType.AllImage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这里当然是成立了！！！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9430" y="939800"/>
            <a:ext cx="11153140" cy="5281295"/>
            <a:chOff x="837" y="1495"/>
            <a:chExt cx="17564" cy="8317"/>
          </a:xfrm>
        </p:grpSpPr>
        <p:sp>
          <p:nvSpPr>
            <p:cNvPr id="3" name="文本框 2"/>
            <p:cNvSpPr txBox="1"/>
            <p:nvPr/>
          </p:nvSpPr>
          <p:spPr>
            <a:xfrm>
              <a:off x="2002" y="1755"/>
              <a:ext cx="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7" y="2238"/>
              <a:ext cx="17565" cy="478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837" y="1495"/>
              <a:ext cx="395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isValidAllImageFile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7" y="7488"/>
              <a:ext cx="6768" cy="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这里判断了一些图片格式。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但是为什么上传允许的后缀名也失败了？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再往下看。。。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17476" y="1152797"/>
            <a:ext cx="297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688" y="1222466"/>
            <a:ext cx="1376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函数有一段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86" y="1661467"/>
            <a:ext cx="9296768" cy="35359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7886" y="5437414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看着像文件头数据。。。。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1451" y="1114697"/>
            <a:ext cx="297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4819" y="1184547"/>
            <a:ext cx="2066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看到下面校验循环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627" y="1664999"/>
            <a:ext cx="9609653" cy="35283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1627" y="5434330"/>
            <a:ext cx="2582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个字节是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FF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D8 FF E0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21815" y="1066165"/>
            <a:ext cx="29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99870" y="670560"/>
            <a:ext cx="249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修改文件前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个字节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124585"/>
            <a:ext cx="6412865" cy="2254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1155" y="3463925"/>
            <a:ext cx="131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传成功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3914140"/>
            <a:ext cx="6412230" cy="2444115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512116317049&amp;di=b490c06aeefa54dfb7205ac395b22f4f&amp;imgtype=0&amp;src=http%3A%2F%2Fimg2.a0bi.com%2Fupload%2Fttq%2F20160901%2F14727119613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5" y="3915410"/>
            <a:ext cx="2593340" cy="244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1451" y="1114697"/>
            <a:ext cx="297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36980" y="261620"/>
            <a:ext cx="9717596" cy="6334705"/>
            <a:chOff x="1495" y="1755"/>
            <a:chExt cx="13097" cy="8742"/>
          </a:xfrm>
        </p:grpSpPr>
        <p:sp>
          <p:nvSpPr>
            <p:cNvPr id="6" name="文本框 5"/>
            <p:cNvSpPr txBox="1"/>
            <p:nvPr/>
          </p:nvSpPr>
          <p:spPr>
            <a:xfrm>
              <a:off x="1495" y="1755"/>
              <a:ext cx="3308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尝试上传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aspx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4" y="2382"/>
              <a:ext cx="12748" cy="81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52320" y="1454785"/>
            <a:ext cx="10139680" cy="10947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</a:rPr>
              <a:t>关于我:</a:t>
            </a:r>
            <a:br>
              <a:rPr lang="en-US" altLang="zh-CN" b="1" dirty="0" smtClean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</a:rPr>
            </a:br>
            <a:endParaRPr lang="zh-CN" altLang="en-US" b="1" dirty="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4294967295"/>
          </p:nvPr>
        </p:nvSpPr>
        <p:spPr>
          <a:xfrm>
            <a:off x="2052320" y="2357120"/>
            <a:ext cx="10139680" cy="3321050"/>
          </a:xfrm>
          <a:noFill/>
        </p:spPr>
        <p:txBody>
          <a:bodyPr wrap="square" rtlCol="0" anchor="t">
            <a:spAutoFit/>
          </a:bodyPr>
          <a:lstStyle/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WormFox </a:t>
            </a: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  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安洵信息黑洞实验室成员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</a:t>
            </a:r>
            <a:r>
              <a:rPr lang="en-US" altLang="zh-CN" sz="1800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研究方向:</a:t>
            </a:r>
            <a:endParaRPr lang="en-US" altLang="zh-CN" sz="1800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Windows漏洞研究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协议分析研究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从事的工作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病毒木马分析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黑白盒测试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marL="0" lvl="0" indent="0" algn="l" defTabSz="825500" latinLnBrk="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18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 安全开发</a:t>
            </a:r>
            <a:endParaRPr lang="en-US" altLang="zh-CN" sz="18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1451" y="1114697"/>
            <a:ext cx="297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65802" y="121920"/>
            <a:ext cx="9716471" cy="6336047"/>
            <a:chOff x="1110" y="1755"/>
            <a:chExt cx="13100" cy="8882"/>
          </a:xfrm>
        </p:grpSpPr>
        <p:sp>
          <p:nvSpPr>
            <p:cNvPr id="6" name="文本框 5"/>
            <p:cNvSpPr txBox="1"/>
            <p:nvPr/>
          </p:nvSpPr>
          <p:spPr>
            <a:xfrm>
              <a:off x="1110" y="1755"/>
              <a:ext cx="1815" cy="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上传成功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2" y="2361"/>
              <a:ext cx="12998" cy="8276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59230" y="1137285"/>
            <a:ext cx="9273540" cy="4584065"/>
            <a:chOff x="1687" y="1755"/>
            <a:chExt cx="10850" cy="7219"/>
          </a:xfrm>
        </p:grpSpPr>
        <p:sp>
          <p:nvSpPr>
            <p:cNvPr id="3" name="文本框 2"/>
            <p:cNvSpPr txBox="1"/>
            <p:nvPr/>
          </p:nvSpPr>
          <p:spPr>
            <a:xfrm>
              <a:off x="2002" y="1755"/>
              <a:ext cx="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687" y="1755"/>
              <a:ext cx="1085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27CED7"/>
                  </a:solidFill>
                  <a:latin typeface="微软雅黑" panose="020B0503020204020204" charset="-122"/>
                  <a:ea typeface="微软雅黑" panose="020B0503020204020204" charset="-122"/>
                </a:rPr>
                <a:t>输入导致的安全漏洞：</a:t>
              </a:r>
              <a:endParaRPr lang="zh-CN" altLang="en-US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	          SQL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，文件上传。二进制里同样存在溢出等等。。。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87" y="4464"/>
              <a:ext cx="784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27CED7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异常处理：</a:t>
              </a:r>
              <a:endParaRPr lang="zh-CN" altLang="en-US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	       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信息泄露，提供黑客更多的信息。。。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87" y="7522"/>
              <a:ext cx="424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27CED7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操作系统和中间件的坑：</a:t>
              </a:r>
              <a:endParaRPr lang="zh-CN" altLang="en-US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	         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解析漏洞。。。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1451" y="1114697"/>
            <a:ext cx="297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68813" y="2448651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大家畅所欲言。。。。。。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026160" y="972185"/>
            <a:ext cx="10139680" cy="1094740"/>
          </a:xfrm>
        </p:spPr>
        <p:txBody>
          <a:bodyPr>
            <a:normAutofit fontScale="90000"/>
          </a:bodyPr>
          <a:p>
            <a:pPr algn="l"/>
            <a:r>
              <a:rPr lang="zh-CN" altLang="en-US" b="1" dirty="0" smtClean="0">
                <a:solidFill>
                  <a:srgbClr val="27CED7"/>
                </a:solidFill>
                <a:latin typeface="幼圆" panose="02010509060101010101" charset="-122"/>
                <a:ea typeface="幼圆" panose="02010509060101010101" charset="-122"/>
              </a:rPr>
              <a:t>交流：</a:t>
            </a:r>
            <a:br>
              <a:rPr lang="en-US" altLang="zh-CN" b="1" dirty="0" smtClean="0">
                <a:solidFill>
                  <a:srgbClr val="27CED7"/>
                </a:solidFill>
                <a:latin typeface="幼圆" panose="02010509060101010101" charset="-122"/>
                <a:ea typeface="幼圆" panose="02010509060101010101" charset="-122"/>
              </a:rPr>
            </a:br>
            <a:endParaRPr lang="en-US" altLang="zh-CN" b="1" dirty="0" smtClean="0">
              <a:solidFill>
                <a:srgbClr val="27CED7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7775" y="2009775"/>
            <a:ext cx="7156450" cy="2955290"/>
            <a:chOff x="3965" y="3165"/>
            <a:chExt cx="11270" cy="4654"/>
          </a:xfrm>
        </p:grpSpPr>
        <p:sp>
          <p:nvSpPr>
            <p:cNvPr id="3" name="矩形 2"/>
            <p:cNvSpPr/>
            <p:nvPr/>
          </p:nvSpPr>
          <p:spPr>
            <a:xfrm>
              <a:off x="3965" y="4623"/>
              <a:ext cx="11271" cy="3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5400" dirty="0" smtClean="0">
                <a:solidFill>
                  <a:srgbClr val="27CED7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altLang="zh-CN" sz="2400" dirty="0" smtClean="0">
                  <a:solidFill>
                    <a:srgbClr val="27CED7"/>
                  </a:solidFill>
                  <a:latin typeface="Arial Rounded MT Bold" panose="020F0704030504030204" pitchFamily="34" charset="0"/>
                </a:rPr>
                <a:t>@wormfox</a:t>
              </a:r>
              <a:endParaRPr lang="en-US" altLang="zh-CN" sz="2400" dirty="0" smtClean="0">
                <a:solidFill>
                  <a:srgbClr val="27CED7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altLang="zh-CN" sz="2400" dirty="0" smtClean="0">
                  <a:solidFill>
                    <a:srgbClr val="27CED7"/>
                  </a:solidFill>
                  <a:latin typeface="Arial Rounded MT Bold" panose="020F0704030504030204" pitchFamily="34" charset="0"/>
                </a:rPr>
                <a:t>panlinfox@gmail.com</a:t>
              </a:r>
              <a:endParaRPr lang="en-US" altLang="zh-CN" sz="2400" dirty="0" smtClean="0">
                <a:solidFill>
                  <a:srgbClr val="27CED7"/>
                </a:solidFill>
                <a:latin typeface="Arial Rounded MT Bold" panose="020F0704030504030204" pitchFamily="34" charset="0"/>
              </a:endParaRPr>
            </a:p>
            <a:p>
              <a:pPr algn="ctr"/>
              <a:endParaRPr lang="en-US" altLang="zh-CN" sz="2400" dirty="0" smtClean="0">
                <a:solidFill>
                  <a:srgbClr val="27CED7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5301" name="Picture 4" descr="封面内页-05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38" y="3165"/>
              <a:ext cx="9724" cy="1616"/>
            </a:xfrm>
            <a:prstGeom prst="rect">
              <a:avLst/>
            </a:prstGeom>
            <a:noFill/>
            <a:ln w="12700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422910"/>
            <a:ext cx="10515600" cy="1325880"/>
          </a:xfrm>
        </p:spPr>
        <p:txBody>
          <a:bodyPr/>
          <a:lstStyle/>
          <a:p>
            <a: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</a:rPr>
              <a:t>为什么说这个?</a:t>
            </a:r>
            <a:br>
              <a:rPr lang="en-US" altLang="zh-CN" b="1" dirty="0" smtClean="0">
                <a:solidFill>
                  <a:srgbClr val="27CED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b="1" dirty="0" smtClean="0">
              <a:solidFill>
                <a:srgbClr val="27CED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38200" y="1304925"/>
            <a:ext cx="10515600" cy="495935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讲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个笑话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  <a:lum bright="70000" contrast="-70000"/>
          </a:blip>
          <a:stretch>
            <a:fillRect/>
          </a:stretch>
        </p:blipFill>
        <p:spPr>
          <a:xfrm>
            <a:off x="1954848" y="1807210"/>
            <a:ext cx="8282305" cy="4577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5257" y="1333312"/>
            <a:ext cx="3669030" cy="3599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</a:rPr>
              <a:t>通过上面的故事</a:t>
            </a:r>
            <a:r>
              <a:rPr lang="en-US" altLang="zh-CN" sz="2400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 dirty="0" smtClean="0">
              <a:solidFill>
                <a:srgbClr val="27CED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solidFill>
                <a:srgbClr val="27CED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程序需要处理的用户输入太多。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用户输入的不确定性。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程序异常处理不完善。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779770" y="2190750"/>
            <a:ext cx="1723390" cy="1000125"/>
          </a:xfrm>
          <a:prstGeom prst="rightArrow">
            <a:avLst/>
          </a:prstGeom>
          <a:solidFill>
            <a:srgbClr val="27CED7"/>
          </a:solidFill>
          <a:ln>
            <a:solidFill>
              <a:srgbClr val="27C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54643" y="2229282"/>
            <a:ext cx="364018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程序面向未知的用户群体，不能使用政策约束来保证正确使用程序，导致安全风险的产生。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1" y="4081876"/>
            <a:ext cx="2255519" cy="1881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565" y="1053737"/>
            <a:ext cx="674043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27CED7"/>
                </a:solidFill>
              </a:rPr>
              <a:t>Web</a:t>
            </a:r>
            <a:r>
              <a:rPr lang="zh-CN" altLang="en-US" sz="3200" dirty="0" smtClean="0">
                <a:solidFill>
                  <a:srgbClr val="27CED7"/>
                </a:solidFill>
              </a:rPr>
              <a:t>程序因过滤不严导致的安全漏洞</a:t>
            </a:r>
            <a:endParaRPr lang="zh-CN" altLang="en-US" sz="3200" dirty="0" smtClean="0">
              <a:solidFill>
                <a:srgbClr val="27CED7"/>
              </a:solidFill>
            </a:endParaRPr>
          </a:p>
          <a:p>
            <a:endParaRPr lang="zh-CN" altLang="en-US" sz="3200" dirty="0" smtClean="0">
              <a:solidFill>
                <a:srgbClr val="27CED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SQL</a:t>
            </a:r>
            <a:r>
              <a:rPr lang="zh-CN" altLang="en-US" sz="2800" dirty="0" smtClean="0">
                <a:solidFill>
                  <a:schemeClr val="bg1"/>
                </a:solidFill>
              </a:rPr>
              <a:t>注入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文件上传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命令注入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跨</a:t>
            </a:r>
            <a:r>
              <a:rPr lang="zh-CN" altLang="en-US" sz="2800" dirty="0" smtClean="0">
                <a:solidFill>
                  <a:schemeClr val="bg1"/>
                </a:solidFill>
              </a:rPr>
              <a:t>站请求伪造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。。。。。。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050706">
                  <a:alpha val="100000"/>
                </a:srgbClr>
              </a:clrFrom>
              <a:clrTo>
                <a:srgbClr val="050706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0980" y="3143795"/>
            <a:ext cx="3573145" cy="2542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26797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  <a:t>SQL注入</a:t>
            </a:r>
            <a:br>
              <a:rPr lang="en-US" altLang="zh-CN" sz="3600" b="1" noProof="0" dirty="0" smtClean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cs typeface="+mn-ea"/>
                <a:sym typeface="+mn-ea"/>
              </a:rPr>
            </a:br>
            <a:endParaRPr lang="en-US" altLang="zh-CN" sz="3600" b="1" noProof="0" dirty="0" smtClean="0">
              <a:ln>
                <a:noFill/>
              </a:ln>
              <a:solidFill>
                <a:srgbClr val="27CED7"/>
              </a:solidFill>
              <a:effectLst/>
              <a:uLnTx/>
              <a:uFillTx/>
              <a:latin typeface="幼圆" panose="02010509060101010101" charset="-122"/>
              <a:ea typeface="幼圆" panose="02010509060101010101" charset="-122"/>
              <a:cs typeface="+mn-ea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>
          <a:xfrm>
            <a:off x="838200" y="1593850"/>
            <a:ext cx="10515600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在一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次项目中，得到了一个网站的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DLL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文件。开始分析这个程序。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dnSpy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分析程序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38172"/>
            <a:ext cx="11005457" cy="357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010" y="805180"/>
            <a:ext cx="102546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由于项目的保密性，就不实用原始项目分析，我也使用和他代码架构一样的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ASP.NET MVC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编写了一个演示程序。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1907540"/>
            <a:ext cx="8062595" cy="426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448" y="1060653"/>
            <a:ext cx="117686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251" y="400706"/>
            <a:ext cx="10661304" cy="26900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5175" y="3301365"/>
            <a:ext cx="106610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分析这个项目时，其它地方使用参数化查询，而此处，没有任何过滤，拼接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语句。这会带入数据库中进行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正常情况下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UserMaster.UsertypeName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FROM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where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UserMaster.UsertypeID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=1 and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由于程序猿觉得用户输入都是正常有效的输入，导致漏洞的产生。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480" y="890270"/>
            <a:ext cx="108616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假设用户在参数后面先闭合前面的语句，再加其它查询。导致数据库信息泄露。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正常的用户请求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</a:t>
            </a:r>
            <a:r>
              <a:rPr lang="en-US" altLang="zh-CN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localhost:56838/Default/GetUrl?UserID=1</a:t>
            </a:r>
            <a:endParaRPr lang="en-US" altLang="zh-CN" dirty="0" smtClean="0">
              <a:solidFill>
                <a:srgbClr val="27CED7"/>
              </a:solidFill>
              <a:latin typeface="微软雅黑" panose="020B0503020204020204" charset="-122"/>
              <a:ea typeface="微软雅黑" panose="020B0503020204020204" charset="-122"/>
              <a:hlinkClick r:id="rId1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黑客的请求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rgbClr val="27CED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http://localhost:56838/Default/GetUrl?UserID=1%27%20or%201=1-</a:t>
            </a:r>
            <a:r>
              <a:rPr lang="en-US" altLang="zh-CN" dirty="0" smtClean="0">
                <a:solidFill>
                  <a:srgbClr val="27CED7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-</a:t>
            </a:r>
            <a:endParaRPr lang="en-US" altLang="zh-CN" dirty="0" smtClean="0">
              <a:solidFill>
                <a:srgbClr val="27CED7"/>
              </a:solidFill>
              <a:latin typeface="微软雅黑" panose="020B0503020204020204" charset="-122"/>
              <a:ea typeface="微软雅黑" panose="020B0503020204020204" charset="-122"/>
              <a:hlinkClick r:id="rId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这样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语句变成了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SELECT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UserMaster.UsertypeName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FROM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where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UserMaster.UsertypeID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=1 and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UserMaster.UserID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1’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 1=1--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65C1"/>
          </a:solidFill>
          <a:prstDash val="solid"/>
          <a:bevel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65C1"/>
          </a:solidFill>
          <a:prstDash val="solid"/>
          <a:bevel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演示</Application>
  <PresentationFormat>宽屏</PresentationFormat>
  <Paragraphs>191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Helvetica Light</vt:lpstr>
      <vt:lpstr>Times New Roman</vt:lpstr>
      <vt:lpstr>微软雅黑</vt:lpstr>
      <vt:lpstr>幼圆</vt:lpstr>
      <vt:lpstr>Arial Rounded MT Bold</vt:lpstr>
      <vt:lpstr>Arial Unicode MS</vt:lpstr>
      <vt:lpstr>Calibri</vt:lpstr>
      <vt:lpstr>等线</vt:lpstr>
      <vt:lpstr>等线 Light</vt:lpstr>
      <vt:lpstr>Office 主题​​</vt:lpstr>
      <vt:lpstr>Default</vt:lpstr>
      <vt:lpstr>用户的不确定性导致的安全问题</vt:lpstr>
      <vt:lpstr>关于我: </vt:lpstr>
      <vt:lpstr>为什么说这个? </vt:lpstr>
      <vt:lpstr>PowerPoint 演示文稿</vt:lpstr>
      <vt:lpstr>PowerPoint 演示文稿</vt:lpstr>
      <vt:lpstr>SQL注入 </vt:lpstr>
      <vt:lpstr>PowerPoint 演示文稿</vt:lpstr>
      <vt:lpstr>PowerPoint 演示文稿</vt:lpstr>
      <vt:lpstr>PowerPoint 演示文稿</vt:lpstr>
      <vt:lpstr>PowerPoint 演示文稿</vt:lpstr>
      <vt:lpstr>文件上传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关于我: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用户的不确定性导致的安全问题</dc:title>
  <dc:creator>fox worm</dc:creator>
  <cp:lastModifiedBy>mandy</cp:lastModifiedBy>
  <cp:revision>85</cp:revision>
  <dcterms:created xsi:type="dcterms:W3CDTF">2017-11-23T03:37:00Z</dcterms:created>
  <dcterms:modified xsi:type="dcterms:W3CDTF">2017-12-01T06:50:04Z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