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e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jpe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1.jpe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.jpe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" name="image2.jpeg" descr="尾页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sldNum" sz="quarter" idx="2"/>
          </p:nvPr>
        </p:nvSpPr>
        <p:spPr>
          <a:xfrm>
            <a:off x="8428178" y="4769565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ctr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2" name="image3.jpeg" descr="首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0" name="Shape 100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基础服务</a:t>
            </a:r>
          </a:p>
        </p:txBody>
      </p:sp>
      <p:sp>
        <p:nvSpPr>
          <p:cNvPr id="101" name="Shape 101"/>
          <p:cNvSpPr/>
          <p:nvPr/>
        </p:nvSpPr>
        <p:spPr>
          <a:xfrm>
            <a:off x="6746906" y="1881496"/>
            <a:ext cx="37057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ftp</a:t>
            </a:r>
          </a:p>
        </p:txBody>
      </p:sp>
      <p:sp>
        <p:nvSpPr>
          <p:cNvPr id="102" name="Shape 102"/>
          <p:cNvSpPr/>
          <p:nvPr/>
        </p:nvSpPr>
        <p:spPr>
          <a:xfrm>
            <a:off x="6873906" y="2516230"/>
            <a:ext cx="4030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ssh</a:t>
            </a:r>
          </a:p>
        </p:txBody>
      </p:sp>
      <p:sp>
        <p:nvSpPr>
          <p:cNvPr id="103" name="Shape 103"/>
          <p:cNvSpPr/>
          <p:nvPr/>
        </p:nvSpPr>
        <p:spPr>
          <a:xfrm>
            <a:off x="7714295" y="2008496"/>
            <a:ext cx="65365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telnet</a:t>
            </a:r>
          </a:p>
        </p:txBody>
      </p:sp>
      <p:sp>
        <p:nvSpPr>
          <p:cNvPr id="104" name="Shape 104"/>
          <p:cNvSpPr/>
          <p:nvPr/>
        </p:nvSpPr>
        <p:spPr>
          <a:xfrm>
            <a:off x="5936738" y="1430729"/>
            <a:ext cx="57071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smtp</a:t>
            </a:r>
          </a:p>
        </p:txBody>
      </p:sp>
      <p:sp>
        <p:nvSpPr>
          <p:cNvPr id="105" name="Shape 105"/>
          <p:cNvSpPr/>
          <p:nvPr/>
        </p:nvSpPr>
        <p:spPr>
          <a:xfrm>
            <a:off x="4958334" y="993026"/>
            <a:ext cx="43375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dns</a:t>
            </a:r>
          </a:p>
        </p:txBody>
      </p:sp>
      <p:sp>
        <p:nvSpPr>
          <p:cNvPr id="106" name="Shape 106"/>
          <p:cNvSpPr/>
          <p:nvPr/>
        </p:nvSpPr>
        <p:spPr>
          <a:xfrm>
            <a:off x="5679928" y="3584225"/>
            <a:ext cx="4962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smb</a:t>
            </a:r>
          </a:p>
        </p:txBody>
      </p:sp>
      <p:sp>
        <p:nvSpPr>
          <p:cNvPr id="107" name="Shape 107"/>
          <p:cNvSpPr/>
          <p:nvPr/>
        </p:nvSpPr>
        <p:spPr>
          <a:xfrm>
            <a:off x="5679928" y="2918916"/>
            <a:ext cx="61636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snmp</a:t>
            </a:r>
          </a:p>
        </p:txBody>
      </p:sp>
      <p:sp>
        <p:nvSpPr>
          <p:cNvPr id="108" name="Shape 108"/>
          <p:cNvSpPr/>
          <p:nvPr/>
        </p:nvSpPr>
        <p:spPr>
          <a:xfrm>
            <a:off x="2444357" y="2386328"/>
            <a:ext cx="50631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ldap</a:t>
            </a:r>
          </a:p>
        </p:txBody>
      </p:sp>
      <p:sp>
        <p:nvSpPr>
          <p:cNvPr id="109" name="Shape 109"/>
          <p:cNvSpPr/>
          <p:nvPr/>
        </p:nvSpPr>
        <p:spPr>
          <a:xfrm>
            <a:off x="3687433" y="993026"/>
            <a:ext cx="58544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rsync</a:t>
            </a:r>
          </a:p>
        </p:txBody>
      </p:sp>
      <p:sp>
        <p:nvSpPr>
          <p:cNvPr id="110" name="Shape 110"/>
          <p:cNvSpPr/>
          <p:nvPr/>
        </p:nvSpPr>
        <p:spPr>
          <a:xfrm>
            <a:off x="1568952" y="2918916"/>
            <a:ext cx="94766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database</a:t>
            </a:r>
          </a:p>
        </p:txBody>
      </p:sp>
      <p:sp>
        <p:nvSpPr>
          <p:cNvPr id="111" name="Shape 111"/>
          <p:cNvSpPr/>
          <p:nvPr/>
        </p:nvSpPr>
        <p:spPr>
          <a:xfrm>
            <a:off x="7294102" y="3584225"/>
            <a:ext cx="42415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vnc</a:t>
            </a:r>
          </a:p>
        </p:txBody>
      </p:sp>
      <p:sp>
        <p:nvSpPr>
          <p:cNvPr id="112" name="Shape 112"/>
          <p:cNvSpPr/>
          <p:nvPr/>
        </p:nvSpPr>
        <p:spPr>
          <a:xfrm>
            <a:off x="2847044" y="3076489"/>
            <a:ext cx="95681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activemq</a:t>
            </a:r>
          </a:p>
        </p:txBody>
      </p:sp>
      <p:sp>
        <p:nvSpPr>
          <p:cNvPr id="113" name="Shape 113"/>
          <p:cNvSpPr/>
          <p:nvPr/>
        </p:nvSpPr>
        <p:spPr>
          <a:xfrm>
            <a:off x="1855680" y="1430729"/>
            <a:ext cx="12984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elasticsreach</a:t>
            </a:r>
          </a:p>
        </p:txBody>
      </p:sp>
      <p:sp>
        <p:nvSpPr>
          <p:cNvPr id="114" name="Shape 114"/>
          <p:cNvSpPr/>
          <p:nvPr/>
        </p:nvSpPr>
        <p:spPr>
          <a:xfrm>
            <a:off x="1635256" y="3584225"/>
            <a:ext cx="81505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hadoop</a:t>
            </a:r>
          </a:p>
        </p:txBody>
      </p:sp>
      <p:sp>
        <p:nvSpPr>
          <p:cNvPr id="115" name="Shape 115"/>
          <p:cNvSpPr/>
          <p:nvPr/>
        </p:nvSpPr>
        <p:spPr>
          <a:xfrm>
            <a:off x="4362096" y="3779632"/>
            <a:ext cx="41980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770312" y="1968339"/>
            <a:ext cx="1603377" cy="607102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4291329" y="2067419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网络</a:t>
            </a:r>
          </a:p>
        </p:txBody>
      </p:sp>
      <p:sp>
        <p:nvSpPr>
          <p:cNvPr id="119" name="Shape 119"/>
          <p:cNvSpPr/>
          <p:nvPr/>
        </p:nvSpPr>
        <p:spPr>
          <a:xfrm>
            <a:off x="4251090" y="3566717"/>
            <a:ext cx="64181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DDOS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2449" y="1611795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扫描</a:t>
            </a:r>
          </a:p>
        </p:txBody>
      </p:sp>
      <p:sp>
        <p:nvSpPr>
          <p:cNvPr id="121" name="Shape 121"/>
          <p:cNvSpPr/>
          <p:nvPr/>
        </p:nvSpPr>
        <p:spPr>
          <a:xfrm>
            <a:off x="5929183" y="1611795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内网入口</a:t>
            </a:r>
          </a:p>
        </p:txBody>
      </p:sp>
      <p:sp>
        <p:nvSpPr>
          <p:cNvPr id="122" name="Shape 122"/>
          <p:cNvSpPr/>
          <p:nvPr/>
        </p:nvSpPr>
        <p:spPr>
          <a:xfrm>
            <a:off x="3770312" y="2568058"/>
            <a:ext cx="1603377" cy="607102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3" name="Shape 123"/>
          <p:cNvSpPr/>
          <p:nvPr/>
        </p:nvSpPr>
        <p:spPr>
          <a:xfrm>
            <a:off x="3870461" y="2667138"/>
            <a:ext cx="140307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服务器&amp;设备</a:t>
            </a:r>
          </a:p>
        </p:txBody>
      </p:sp>
      <p:sp>
        <p:nvSpPr>
          <p:cNvPr id="124" name="Shape 124"/>
          <p:cNvSpPr/>
          <p:nvPr/>
        </p:nvSpPr>
        <p:spPr>
          <a:xfrm>
            <a:off x="6140274" y="266713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本地提权</a:t>
            </a:r>
          </a:p>
        </p:txBody>
      </p:sp>
      <p:sp>
        <p:nvSpPr>
          <p:cNvPr id="125" name="Shape 125"/>
          <p:cNvSpPr/>
          <p:nvPr/>
        </p:nvSpPr>
        <p:spPr>
          <a:xfrm>
            <a:off x="2593407" y="2864170"/>
            <a:ext cx="41031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SSL</a:t>
            </a:r>
          </a:p>
        </p:txBody>
      </p:sp>
      <p:sp>
        <p:nvSpPr>
          <p:cNvPr id="126" name="Shape 126"/>
          <p:cNvSpPr/>
          <p:nvPr/>
        </p:nvSpPr>
        <p:spPr>
          <a:xfrm>
            <a:off x="4298250" y="1218410"/>
            <a:ext cx="5474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Bash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4062729" y="2367278"/>
            <a:ext cx="11280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WebServer</a:t>
            </a:r>
          </a:p>
        </p:txBody>
      </p:sp>
      <p:sp>
        <p:nvSpPr>
          <p:cNvPr id="130" name="Shape 130"/>
          <p:cNvSpPr/>
          <p:nvPr/>
        </p:nvSpPr>
        <p:spPr>
          <a:xfrm>
            <a:off x="4238197" y="993026"/>
            <a:ext cx="7771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Tomcat</a:t>
            </a:r>
          </a:p>
        </p:txBody>
      </p:sp>
      <p:sp>
        <p:nvSpPr>
          <p:cNvPr id="131" name="Shape 131"/>
          <p:cNvSpPr/>
          <p:nvPr/>
        </p:nvSpPr>
        <p:spPr>
          <a:xfrm>
            <a:off x="4099476" y="3779632"/>
            <a:ext cx="4198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132" name="Shape 132"/>
          <p:cNvSpPr/>
          <p:nvPr/>
        </p:nvSpPr>
        <p:spPr>
          <a:xfrm>
            <a:off x="5785658" y="1470187"/>
            <a:ext cx="6007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JBoss</a:t>
            </a:r>
          </a:p>
        </p:txBody>
      </p:sp>
      <p:sp>
        <p:nvSpPr>
          <p:cNvPr id="133" name="Shape 133"/>
          <p:cNvSpPr/>
          <p:nvPr/>
        </p:nvSpPr>
        <p:spPr>
          <a:xfrm>
            <a:off x="2844298" y="1330122"/>
            <a:ext cx="59995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Resin</a:t>
            </a:r>
          </a:p>
        </p:txBody>
      </p:sp>
      <p:sp>
        <p:nvSpPr>
          <p:cNvPr id="134" name="Shape 134"/>
          <p:cNvSpPr/>
          <p:nvPr/>
        </p:nvSpPr>
        <p:spPr>
          <a:xfrm>
            <a:off x="1912228" y="2223036"/>
            <a:ext cx="101441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Web logic</a:t>
            </a:r>
          </a:p>
        </p:txBody>
      </p:sp>
      <p:sp>
        <p:nvSpPr>
          <p:cNvPr id="135" name="Shape 135"/>
          <p:cNvSpPr/>
          <p:nvPr/>
        </p:nvSpPr>
        <p:spPr>
          <a:xfrm>
            <a:off x="6415949" y="2223036"/>
            <a:ext cx="79652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Apache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05054" y="3115949"/>
            <a:ext cx="62875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Nginx</a:t>
            </a:r>
          </a:p>
        </p:txBody>
      </p:sp>
      <p:sp>
        <p:nvSpPr>
          <p:cNvPr id="137" name="Shape 137"/>
          <p:cNvSpPr/>
          <p:nvPr/>
        </p:nvSpPr>
        <p:spPr>
          <a:xfrm>
            <a:off x="6065787" y="2958376"/>
            <a:ext cx="54292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Jetty</a:t>
            </a:r>
          </a:p>
        </p:txBody>
      </p:sp>
      <p:sp>
        <p:nvSpPr>
          <p:cNvPr id="138" name="Shape 138"/>
          <p:cNvSpPr/>
          <p:nvPr/>
        </p:nvSpPr>
        <p:spPr>
          <a:xfrm>
            <a:off x="5505529" y="3413586"/>
            <a:ext cx="32436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4177029" y="2367278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应用层</a:t>
            </a:r>
          </a:p>
        </p:txBody>
      </p:sp>
      <p:sp>
        <p:nvSpPr>
          <p:cNvPr id="142" name="Shape 142"/>
          <p:cNvSpPr/>
          <p:nvPr/>
        </p:nvSpPr>
        <p:spPr>
          <a:xfrm>
            <a:off x="4099476" y="3779632"/>
            <a:ext cx="4198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143" name="Shape 143"/>
          <p:cNvSpPr/>
          <p:nvPr/>
        </p:nvSpPr>
        <p:spPr>
          <a:xfrm>
            <a:off x="5382009" y="1122845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压缩文件泄露</a:t>
            </a:r>
          </a:p>
        </p:txBody>
      </p:sp>
      <p:sp>
        <p:nvSpPr>
          <p:cNvPr id="144" name="Shape 144"/>
          <p:cNvSpPr/>
          <p:nvPr/>
        </p:nvSpPr>
        <p:spPr>
          <a:xfrm>
            <a:off x="2930875" y="954926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备份文件泄露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0163" y="1700612"/>
            <a:ext cx="147573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敏感文件泄露</a:t>
            </a:r>
          </a:p>
        </p:txBody>
      </p:sp>
      <p:sp>
        <p:nvSpPr>
          <p:cNvPr id="146" name="Shape 146"/>
          <p:cNvSpPr/>
          <p:nvPr/>
        </p:nvSpPr>
        <p:spPr>
          <a:xfrm>
            <a:off x="1635276" y="2386328"/>
            <a:ext cx="67798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Strut2</a:t>
            </a:r>
          </a:p>
        </p:txBody>
      </p:sp>
      <p:sp>
        <p:nvSpPr>
          <p:cNvPr id="147" name="Shape 147"/>
          <p:cNvSpPr/>
          <p:nvPr/>
        </p:nvSpPr>
        <p:spPr>
          <a:xfrm>
            <a:off x="6537545" y="1700612"/>
            <a:ext cx="147574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编辑器安全</a:t>
            </a:r>
          </a:p>
        </p:txBody>
      </p:sp>
      <p:sp>
        <p:nvSpPr>
          <p:cNvPr id="148" name="Shape 148"/>
          <p:cNvSpPr/>
          <p:nvPr/>
        </p:nvSpPr>
        <p:spPr>
          <a:xfrm>
            <a:off x="5909978" y="2663557"/>
            <a:ext cx="48487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SVN</a:t>
            </a:r>
          </a:p>
        </p:txBody>
      </p:sp>
      <p:sp>
        <p:nvSpPr>
          <p:cNvPr id="149" name="Shape 149"/>
          <p:cNvSpPr/>
          <p:nvPr/>
        </p:nvSpPr>
        <p:spPr>
          <a:xfrm>
            <a:off x="7065512" y="2663557"/>
            <a:ext cx="37738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</a:t>
            </a:r>
          </a:p>
        </p:txBody>
      </p:sp>
      <p:sp>
        <p:nvSpPr>
          <p:cNvPr id="150" name="Shape 150"/>
          <p:cNvSpPr/>
          <p:nvPr/>
        </p:nvSpPr>
        <p:spPr>
          <a:xfrm>
            <a:off x="2679588" y="3468930"/>
            <a:ext cx="75857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jenkins</a:t>
            </a:r>
          </a:p>
        </p:txBody>
      </p:sp>
      <p:sp>
        <p:nvSpPr>
          <p:cNvPr id="151" name="Shape 151"/>
          <p:cNvSpPr/>
          <p:nvPr/>
        </p:nvSpPr>
        <p:spPr>
          <a:xfrm>
            <a:off x="5627123" y="3328865"/>
            <a:ext cx="69182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zabbix</a:t>
            </a:r>
          </a:p>
        </p:txBody>
      </p:sp>
      <p:sp>
        <p:nvSpPr>
          <p:cNvPr id="152" name="Shape 152"/>
          <p:cNvSpPr/>
          <p:nvPr/>
        </p:nvSpPr>
        <p:spPr>
          <a:xfrm>
            <a:off x="2195535" y="3033946"/>
            <a:ext cx="43531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cati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信息泄露</a:t>
            </a:r>
          </a:p>
        </p:txBody>
      </p:sp>
      <p:sp>
        <p:nvSpPr>
          <p:cNvPr id="156" name="Shape 156"/>
          <p:cNvSpPr/>
          <p:nvPr/>
        </p:nvSpPr>
        <p:spPr>
          <a:xfrm>
            <a:off x="5909978" y="1367957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操作手册</a:t>
            </a:r>
          </a:p>
        </p:txBody>
      </p:sp>
      <p:sp>
        <p:nvSpPr>
          <p:cNvPr id="157" name="Shape 157"/>
          <p:cNvSpPr/>
          <p:nvPr/>
        </p:nvSpPr>
        <p:spPr>
          <a:xfrm>
            <a:off x="5908821" y="2690958"/>
            <a:ext cx="1932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内部帐号外部业务</a:t>
            </a:r>
          </a:p>
        </p:txBody>
      </p:sp>
      <p:sp>
        <p:nvSpPr>
          <p:cNvPr id="158" name="Shape 158"/>
          <p:cNvSpPr/>
          <p:nvPr/>
        </p:nvSpPr>
        <p:spPr>
          <a:xfrm>
            <a:off x="1848099" y="2050774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代码泄露</a:t>
            </a:r>
          </a:p>
        </p:txBody>
      </p:sp>
      <p:sp>
        <p:nvSpPr>
          <p:cNvPr id="159" name="Shape 159"/>
          <p:cNvSpPr/>
          <p:nvPr/>
        </p:nvSpPr>
        <p:spPr>
          <a:xfrm>
            <a:off x="4062729" y="1367957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截图泄露</a:t>
            </a:r>
          </a:p>
        </p:txBody>
      </p:sp>
      <p:sp>
        <p:nvSpPr>
          <p:cNvPr id="160" name="Shape 160"/>
          <p:cNvSpPr/>
          <p:nvPr/>
        </p:nvSpPr>
        <p:spPr>
          <a:xfrm>
            <a:off x="2565930" y="3118767"/>
            <a:ext cx="5091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Blog</a:t>
            </a:r>
          </a:p>
        </p:txBody>
      </p:sp>
      <p:sp>
        <p:nvSpPr>
          <p:cNvPr id="161" name="Shape 161"/>
          <p:cNvSpPr/>
          <p:nvPr/>
        </p:nvSpPr>
        <p:spPr>
          <a:xfrm>
            <a:off x="4099476" y="3779632"/>
            <a:ext cx="4198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162" name="Shape 162"/>
          <p:cNvSpPr/>
          <p:nvPr/>
        </p:nvSpPr>
        <p:spPr>
          <a:xfrm>
            <a:off x="6971434" y="2069824"/>
            <a:ext cx="45072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业务安全</a:t>
            </a:r>
          </a:p>
        </p:txBody>
      </p:sp>
      <p:sp>
        <p:nvSpPr>
          <p:cNvPr id="166" name="Shape 166"/>
          <p:cNvSpPr/>
          <p:nvPr/>
        </p:nvSpPr>
        <p:spPr>
          <a:xfrm>
            <a:off x="6068533" y="1303729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账号体系</a:t>
            </a:r>
          </a:p>
        </p:txBody>
      </p:sp>
      <p:sp>
        <p:nvSpPr>
          <p:cNvPr id="167" name="Shape 167"/>
          <p:cNvSpPr/>
          <p:nvPr/>
        </p:nvSpPr>
        <p:spPr>
          <a:xfrm>
            <a:off x="6068533" y="302840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风控体系</a:t>
            </a:r>
          </a:p>
        </p:txBody>
      </p:sp>
      <p:sp>
        <p:nvSpPr>
          <p:cNvPr id="168" name="Shape 168"/>
          <p:cNvSpPr/>
          <p:nvPr/>
        </p:nvSpPr>
        <p:spPr>
          <a:xfrm>
            <a:off x="1906049" y="302840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交易体系</a:t>
            </a:r>
          </a:p>
        </p:txBody>
      </p:sp>
      <p:sp>
        <p:nvSpPr>
          <p:cNvPr id="169" name="Shape 169"/>
          <p:cNvSpPr/>
          <p:nvPr/>
        </p:nvSpPr>
        <p:spPr>
          <a:xfrm>
            <a:off x="1906049" y="1303729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营销活动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账户体系</a:t>
            </a:r>
          </a:p>
        </p:txBody>
      </p:sp>
      <p:sp>
        <p:nvSpPr>
          <p:cNvPr id="173" name="Shape 173"/>
          <p:cNvSpPr/>
          <p:nvPr/>
        </p:nvSpPr>
        <p:spPr>
          <a:xfrm>
            <a:off x="2186178" y="119868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密码重置</a:t>
            </a:r>
          </a:p>
        </p:txBody>
      </p:sp>
      <p:sp>
        <p:nvSpPr>
          <p:cNvPr id="174" name="Shape 174"/>
          <p:cNvSpPr/>
          <p:nvPr/>
        </p:nvSpPr>
        <p:spPr>
          <a:xfrm>
            <a:off x="1933968" y="216606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撞裤</a:t>
            </a:r>
          </a:p>
        </p:txBody>
      </p:sp>
      <p:sp>
        <p:nvSpPr>
          <p:cNvPr id="175" name="Shape 175"/>
          <p:cNvSpPr/>
          <p:nvPr/>
        </p:nvSpPr>
        <p:spPr>
          <a:xfrm>
            <a:off x="4173349" y="119868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批量注册</a:t>
            </a:r>
          </a:p>
        </p:txBody>
      </p:sp>
      <p:sp>
        <p:nvSpPr>
          <p:cNvPr id="176" name="Shape 176"/>
          <p:cNvSpPr/>
          <p:nvPr/>
        </p:nvSpPr>
        <p:spPr>
          <a:xfrm>
            <a:off x="6160518" y="119868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登陆防控</a:t>
            </a:r>
          </a:p>
        </p:txBody>
      </p:sp>
      <p:sp>
        <p:nvSpPr>
          <p:cNvPr id="177" name="Shape 177"/>
          <p:cNvSpPr/>
          <p:nvPr/>
        </p:nvSpPr>
        <p:spPr>
          <a:xfrm>
            <a:off x="6160518" y="216606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任意登录</a:t>
            </a:r>
          </a:p>
        </p:txBody>
      </p:sp>
      <p:sp>
        <p:nvSpPr>
          <p:cNvPr id="178" name="Shape 178"/>
          <p:cNvSpPr/>
          <p:nvPr/>
        </p:nvSpPr>
        <p:spPr>
          <a:xfrm>
            <a:off x="5934445" y="327723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任意注册</a:t>
            </a:r>
          </a:p>
        </p:txBody>
      </p:sp>
      <p:sp>
        <p:nvSpPr>
          <p:cNvPr id="179" name="Shape 179"/>
          <p:cNvSpPr/>
          <p:nvPr/>
        </p:nvSpPr>
        <p:spPr>
          <a:xfrm>
            <a:off x="2496591" y="327723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身份鉴定</a:t>
            </a:r>
          </a:p>
        </p:txBody>
      </p:sp>
      <p:sp>
        <p:nvSpPr>
          <p:cNvPr id="180" name="Shape 180"/>
          <p:cNvSpPr/>
          <p:nvPr/>
        </p:nvSpPr>
        <p:spPr>
          <a:xfrm>
            <a:off x="4173349" y="3706781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身份盗用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风险控制</a:t>
            </a:r>
          </a:p>
        </p:txBody>
      </p:sp>
      <p:sp>
        <p:nvSpPr>
          <p:cNvPr id="184" name="Shape 184"/>
          <p:cNvSpPr/>
          <p:nvPr/>
        </p:nvSpPr>
        <p:spPr>
          <a:xfrm>
            <a:off x="2571357" y="167139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风控缺陷</a:t>
            </a:r>
          </a:p>
        </p:txBody>
      </p:sp>
      <p:sp>
        <p:nvSpPr>
          <p:cNvPr id="185" name="Shape 185"/>
          <p:cNvSpPr/>
          <p:nvPr/>
        </p:nvSpPr>
        <p:spPr>
          <a:xfrm>
            <a:off x="6048371" y="1500761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风控遗漏</a:t>
            </a:r>
          </a:p>
        </p:txBody>
      </p:sp>
      <p:sp>
        <p:nvSpPr>
          <p:cNvPr id="186" name="Shape 186"/>
          <p:cNvSpPr/>
          <p:nvPr/>
        </p:nvSpPr>
        <p:spPr>
          <a:xfrm>
            <a:off x="2326244" y="3352176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判定要素</a:t>
            </a:r>
          </a:p>
        </p:txBody>
      </p:sp>
      <p:sp>
        <p:nvSpPr>
          <p:cNvPr id="187" name="Shape 187"/>
          <p:cNvSpPr/>
          <p:nvPr/>
        </p:nvSpPr>
        <p:spPr>
          <a:xfrm>
            <a:off x="5695425" y="3352176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机器识别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营销活动</a:t>
            </a:r>
          </a:p>
        </p:txBody>
      </p:sp>
      <p:sp>
        <p:nvSpPr>
          <p:cNvPr id="191" name="Shape 191"/>
          <p:cNvSpPr/>
          <p:nvPr/>
        </p:nvSpPr>
        <p:spPr>
          <a:xfrm>
            <a:off x="3306698" y="3776814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薅羊毛</a:t>
            </a:r>
          </a:p>
        </p:txBody>
      </p:sp>
      <p:sp>
        <p:nvSpPr>
          <p:cNvPr id="192" name="Shape 192"/>
          <p:cNvSpPr/>
          <p:nvPr/>
        </p:nvSpPr>
        <p:spPr>
          <a:xfrm>
            <a:off x="1686070" y="2139674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买家套现</a:t>
            </a:r>
          </a:p>
        </p:txBody>
      </p:sp>
      <p:sp>
        <p:nvSpPr>
          <p:cNvPr id="193" name="Shape 193"/>
          <p:cNvSpPr/>
          <p:nvPr/>
        </p:nvSpPr>
        <p:spPr>
          <a:xfrm>
            <a:off x="2745808" y="1443794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机器人</a:t>
            </a:r>
          </a:p>
        </p:txBody>
      </p:sp>
      <p:sp>
        <p:nvSpPr>
          <p:cNvPr id="194" name="Shape 194"/>
          <p:cNvSpPr/>
          <p:nvPr/>
        </p:nvSpPr>
        <p:spPr>
          <a:xfrm>
            <a:off x="4356055" y="1443794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垃圾注册</a:t>
            </a:r>
          </a:p>
        </p:txBody>
      </p:sp>
      <p:sp>
        <p:nvSpPr>
          <p:cNvPr id="195" name="Shape 195"/>
          <p:cNvSpPr/>
          <p:nvPr/>
        </p:nvSpPr>
        <p:spPr>
          <a:xfrm>
            <a:off x="6030557" y="1920955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信用炒作</a:t>
            </a:r>
          </a:p>
        </p:txBody>
      </p:sp>
      <p:sp>
        <p:nvSpPr>
          <p:cNvPr id="196" name="Shape 196"/>
          <p:cNvSpPr/>
          <p:nvPr/>
        </p:nvSpPr>
        <p:spPr>
          <a:xfrm>
            <a:off x="6284998" y="268686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刷单</a:t>
            </a:r>
          </a:p>
        </p:txBody>
      </p:sp>
      <p:sp>
        <p:nvSpPr>
          <p:cNvPr id="197" name="Shape 197"/>
          <p:cNvSpPr/>
          <p:nvPr/>
        </p:nvSpPr>
        <p:spPr>
          <a:xfrm>
            <a:off x="5213455" y="3479176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反爬虫</a:t>
            </a:r>
          </a:p>
        </p:txBody>
      </p:sp>
      <p:sp>
        <p:nvSpPr>
          <p:cNvPr id="198" name="Shape 198"/>
          <p:cNvSpPr/>
          <p:nvPr/>
        </p:nvSpPr>
        <p:spPr>
          <a:xfrm>
            <a:off x="1914670" y="3080667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扫号</a:t>
            </a:r>
          </a:p>
        </p:txBody>
      </p:sp>
      <p:sp>
        <p:nvSpPr>
          <p:cNvPr id="199" name="Shape 199"/>
          <p:cNvSpPr/>
          <p:nvPr/>
        </p:nvSpPr>
        <p:spPr>
          <a:xfrm>
            <a:off x="3122729" y="3080667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刷券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交易体系</a:t>
            </a:r>
          </a:p>
        </p:txBody>
      </p:sp>
      <p:sp>
        <p:nvSpPr>
          <p:cNvPr id="203" name="Shape 203"/>
          <p:cNvSpPr/>
          <p:nvPr/>
        </p:nvSpPr>
        <p:spPr>
          <a:xfrm>
            <a:off x="2291227" y="3199046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一分钱充值</a:t>
            </a:r>
          </a:p>
        </p:txBody>
      </p:sp>
      <p:sp>
        <p:nvSpPr>
          <p:cNvPr id="204" name="Shape 204"/>
          <p:cNvSpPr/>
          <p:nvPr/>
        </p:nvSpPr>
        <p:spPr>
          <a:xfrm>
            <a:off x="5779782" y="3199046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一分钱购物</a:t>
            </a:r>
          </a:p>
        </p:txBody>
      </p:sp>
      <p:sp>
        <p:nvSpPr>
          <p:cNvPr id="205" name="Shape 205"/>
          <p:cNvSpPr/>
          <p:nvPr/>
        </p:nvSpPr>
        <p:spPr>
          <a:xfrm>
            <a:off x="1774242" y="1540221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任意金额充值</a:t>
            </a:r>
          </a:p>
        </p:txBody>
      </p:sp>
      <p:sp>
        <p:nvSpPr>
          <p:cNvPr id="206" name="Shape 206"/>
          <p:cNvSpPr/>
          <p:nvPr/>
        </p:nvSpPr>
        <p:spPr>
          <a:xfrm>
            <a:off x="6007387" y="1540221"/>
            <a:ext cx="1247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一分钱续费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548375" y="1868104"/>
            <a:ext cx="7104145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《SRC混子是如何炼成的？》</a:t>
            </a:r>
          </a:p>
        </p:txBody>
      </p:sp>
      <p:sp>
        <p:nvSpPr>
          <p:cNvPr id="65" name="Shape 65"/>
          <p:cNvSpPr/>
          <p:nvPr/>
        </p:nvSpPr>
        <p:spPr>
          <a:xfrm>
            <a:off x="6273013" y="2983803"/>
            <a:ext cx="198780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>
                    <a:satOff val="-1335"/>
                    <a:lumOff val="-10274"/>
                  </a:schemeClr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/>
            <a:r>
              <a:t>四叶草安全－残废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应用安全</a:t>
            </a:r>
          </a:p>
        </p:txBody>
      </p:sp>
      <p:sp>
        <p:nvSpPr>
          <p:cNvPr id="210" name="Shape 210"/>
          <p:cNvSpPr/>
          <p:nvPr/>
        </p:nvSpPr>
        <p:spPr>
          <a:xfrm>
            <a:off x="6488955" y="2079001"/>
            <a:ext cx="136032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推不动的SDL</a:t>
            </a:r>
          </a:p>
        </p:txBody>
      </p:sp>
      <p:sp>
        <p:nvSpPr>
          <p:cNvPr id="211" name="Shape 211"/>
          <p:cNvSpPr/>
          <p:nvPr/>
        </p:nvSpPr>
        <p:spPr>
          <a:xfrm>
            <a:off x="2988674" y="1137873"/>
            <a:ext cx="149605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绕不完的Filter</a:t>
            </a:r>
          </a:p>
        </p:txBody>
      </p:sp>
      <p:sp>
        <p:nvSpPr>
          <p:cNvPr id="212" name="Shape 212"/>
          <p:cNvSpPr/>
          <p:nvPr/>
        </p:nvSpPr>
        <p:spPr>
          <a:xfrm>
            <a:off x="1457814" y="2079001"/>
            <a:ext cx="164049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失效的“云WAF”</a:t>
            </a:r>
          </a:p>
        </p:txBody>
      </p:sp>
      <p:sp>
        <p:nvSpPr>
          <p:cNvPr id="213" name="Shape 213"/>
          <p:cNvSpPr/>
          <p:nvPr/>
        </p:nvSpPr>
        <p:spPr>
          <a:xfrm>
            <a:off x="5398823" y="1156923"/>
            <a:ext cx="54336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SSRF</a:t>
            </a:r>
          </a:p>
        </p:txBody>
      </p:sp>
      <p:sp>
        <p:nvSpPr>
          <p:cNvPr id="214" name="Shape 214"/>
          <p:cNvSpPr/>
          <p:nvPr/>
        </p:nvSpPr>
        <p:spPr>
          <a:xfrm>
            <a:off x="2263717" y="3398546"/>
            <a:ext cx="1704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事件响应不及时</a:t>
            </a:r>
          </a:p>
        </p:txBody>
      </p:sp>
      <p:sp>
        <p:nvSpPr>
          <p:cNvPr id="215" name="Shape 215"/>
          <p:cNvSpPr/>
          <p:nvPr/>
        </p:nvSpPr>
        <p:spPr>
          <a:xfrm>
            <a:off x="5536986" y="3398546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漏洞组合利用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内部安全</a:t>
            </a:r>
          </a:p>
        </p:txBody>
      </p:sp>
      <p:sp>
        <p:nvSpPr>
          <p:cNvPr id="219" name="Shape 219"/>
          <p:cNvSpPr/>
          <p:nvPr/>
        </p:nvSpPr>
        <p:spPr>
          <a:xfrm>
            <a:off x="2055247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人员意识</a:t>
            </a:r>
          </a:p>
        </p:txBody>
      </p:sp>
      <p:sp>
        <p:nvSpPr>
          <p:cNvPr id="220" name="Shape 220"/>
          <p:cNvSpPr/>
          <p:nvPr/>
        </p:nvSpPr>
        <p:spPr>
          <a:xfrm>
            <a:off x="6233245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办公网络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465" y="1134520"/>
            <a:ext cx="5400174" cy="184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0278" y="567860"/>
            <a:ext cx="1311947" cy="3049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505" y="1023157"/>
            <a:ext cx="5722990" cy="4047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1179" y="662257"/>
            <a:ext cx="5813179" cy="3416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17724" y="2129707"/>
            <a:ext cx="6600091" cy="2444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0265" y="719686"/>
            <a:ext cx="5794575" cy="3704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75599" y="792575"/>
            <a:ext cx="3801692" cy="289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97079" y="2196750"/>
            <a:ext cx="2754450" cy="2310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99366" y="2780326"/>
            <a:ext cx="1979864" cy="2192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6"/>
      <p:bldP build="whole" bldLvl="1" animBg="1" rev="0" advAuto="0" spid="223" grpId="2"/>
      <p:bldP build="whole" bldLvl="1" animBg="1" rev="0" advAuto="0" spid="222" grpId="1"/>
      <p:bldP build="whole" bldLvl="1" animBg="1" rev="0" advAuto="0" spid="230" grpId="9"/>
      <p:bldP build="whole" bldLvl="1" animBg="1" rev="0" advAuto="0" spid="224" grpId="3"/>
      <p:bldP build="whole" bldLvl="1" animBg="1" rev="0" advAuto="0" spid="225" grpId="4"/>
      <p:bldP build="whole" bldLvl="1" animBg="1" rev="0" advAuto="0" spid="226" grpId="5"/>
      <p:bldP build="whole" bldLvl="1" animBg="1" rev="0" advAuto="0" spid="229" grpId="8"/>
      <p:bldP build="whole" bldLvl="1" animBg="1" rev="0" advAuto="0" spid="228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62729" y="1013283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信息收集</a:t>
            </a:r>
          </a:p>
        </p:txBody>
      </p:sp>
      <p:sp>
        <p:nvSpPr>
          <p:cNvPr id="233" name="Shape 233"/>
          <p:cNvSpPr/>
          <p:nvPr/>
        </p:nvSpPr>
        <p:spPr>
          <a:xfrm>
            <a:off x="1138568" y="1748377"/>
            <a:ext cx="89731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User List</a:t>
            </a:r>
          </a:p>
        </p:txBody>
      </p:sp>
      <p:sp>
        <p:nvSpPr>
          <p:cNvPr id="234" name="Shape 234"/>
          <p:cNvSpPr/>
          <p:nvPr/>
        </p:nvSpPr>
        <p:spPr>
          <a:xfrm>
            <a:off x="1138568" y="2089180"/>
            <a:ext cx="11936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Domain List</a:t>
            </a:r>
          </a:p>
        </p:txBody>
      </p:sp>
      <p:sp>
        <p:nvSpPr>
          <p:cNvPr id="235" name="Shape 235"/>
          <p:cNvSpPr/>
          <p:nvPr/>
        </p:nvSpPr>
        <p:spPr>
          <a:xfrm>
            <a:off x="1142910" y="2418730"/>
            <a:ext cx="643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IP List</a:t>
            </a:r>
          </a:p>
        </p:txBody>
      </p:sp>
      <p:sp>
        <p:nvSpPr>
          <p:cNvPr id="236" name="Shape 236"/>
          <p:cNvSpPr/>
          <p:nvPr/>
        </p:nvSpPr>
        <p:spPr>
          <a:xfrm>
            <a:off x="1119637" y="2782037"/>
            <a:ext cx="89664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Web List</a:t>
            </a:r>
          </a:p>
        </p:txBody>
      </p:sp>
      <p:sp>
        <p:nvSpPr>
          <p:cNvPr id="237" name="Shape 237"/>
          <p:cNvSpPr/>
          <p:nvPr/>
        </p:nvSpPr>
        <p:spPr>
          <a:xfrm>
            <a:off x="1084823" y="3126975"/>
            <a:ext cx="8776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Mail List</a:t>
            </a:r>
          </a:p>
        </p:txBody>
      </p:sp>
      <p:sp>
        <p:nvSpPr>
          <p:cNvPr id="238" name="Shape 238"/>
          <p:cNvSpPr/>
          <p:nvPr/>
        </p:nvSpPr>
        <p:spPr>
          <a:xfrm>
            <a:off x="2078308" y="2604149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3287848" y="2399680"/>
            <a:ext cx="7370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外网IP</a:t>
            </a:r>
          </a:p>
        </p:txBody>
      </p:sp>
      <p:sp>
        <p:nvSpPr>
          <p:cNvPr id="240" name="Shape 240"/>
          <p:cNvSpPr/>
          <p:nvPr/>
        </p:nvSpPr>
        <p:spPr>
          <a:xfrm>
            <a:off x="4045003" y="2399680"/>
            <a:ext cx="7370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内网IP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2158" y="2399680"/>
            <a:ext cx="68200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C段 IP</a:t>
            </a:r>
          </a:p>
        </p:txBody>
      </p:sp>
      <p:sp>
        <p:nvSpPr>
          <p:cNvPr id="242" name="Shape 242"/>
          <p:cNvSpPr/>
          <p:nvPr/>
        </p:nvSpPr>
        <p:spPr>
          <a:xfrm>
            <a:off x="5526325" y="2399680"/>
            <a:ext cx="96563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办公网IP</a:t>
            </a:r>
          </a:p>
        </p:txBody>
      </p:sp>
      <p:sp>
        <p:nvSpPr>
          <p:cNvPr id="243" name="Shape 243"/>
          <p:cNvSpPr/>
          <p:nvPr/>
        </p:nvSpPr>
        <p:spPr>
          <a:xfrm>
            <a:off x="6534119" y="2399680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端口</a:t>
            </a:r>
          </a:p>
        </p:txBody>
      </p:sp>
      <p:sp>
        <p:nvSpPr>
          <p:cNvPr id="244" name="Shape 244"/>
          <p:cNvSpPr/>
          <p:nvPr/>
        </p:nvSpPr>
        <p:spPr>
          <a:xfrm>
            <a:off x="2460901" y="2274599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3609375" y="2070130"/>
            <a:ext cx="140497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二级、三级…</a:t>
            </a:r>
          </a:p>
        </p:txBody>
      </p:sp>
      <p:sp>
        <p:nvSpPr>
          <p:cNvPr id="246" name="Shape 246"/>
          <p:cNvSpPr/>
          <p:nvPr/>
        </p:nvSpPr>
        <p:spPr>
          <a:xfrm>
            <a:off x="5086984" y="2070130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备案</a:t>
            </a:r>
          </a:p>
        </p:txBody>
      </p:sp>
      <p:sp>
        <p:nvSpPr>
          <p:cNvPr id="247" name="Shape 247"/>
          <p:cNvSpPr/>
          <p:nvPr/>
        </p:nvSpPr>
        <p:spPr>
          <a:xfrm>
            <a:off x="6289180" y="2070130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第三方</a:t>
            </a:r>
          </a:p>
        </p:txBody>
      </p:sp>
      <p:sp>
        <p:nvSpPr>
          <p:cNvPr id="248" name="Shape 248"/>
          <p:cNvSpPr/>
          <p:nvPr/>
        </p:nvSpPr>
        <p:spPr>
          <a:xfrm>
            <a:off x="2317836" y="1945050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3609375" y="1710483"/>
            <a:ext cx="103304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username</a:t>
            </a:r>
          </a:p>
        </p:txBody>
      </p:sp>
      <p:sp>
        <p:nvSpPr>
          <p:cNvPr id="250" name="Shape 250"/>
          <p:cNvSpPr/>
          <p:nvPr/>
        </p:nvSpPr>
        <p:spPr>
          <a:xfrm>
            <a:off x="4782882" y="1710483"/>
            <a:ext cx="9899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password</a:t>
            </a:r>
          </a:p>
        </p:txBody>
      </p:sp>
      <p:sp>
        <p:nvSpPr>
          <p:cNvPr id="251" name="Shape 251"/>
          <p:cNvSpPr/>
          <p:nvPr/>
        </p:nvSpPr>
        <p:spPr>
          <a:xfrm>
            <a:off x="5913304" y="1710483"/>
            <a:ext cx="7460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mobile</a:t>
            </a:r>
          </a:p>
        </p:txBody>
      </p:sp>
      <p:sp>
        <p:nvSpPr>
          <p:cNvPr id="252" name="Shape 252"/>
          <p:cNvSpPr/>
          <p:nvPr/>
        </p:nvSpPr>
        <p:spPr>
          <a:xfrm>
            <a:off x="6799835" y="1710483"/>
            <a:ext cx="50117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mail</a:t>
            </a:r>
          </a:p>
        </p:txBody>
      </p:sp>
      <p:sp>
        <p:nvSpPr>
          <p:cNvPr id="253" name="Shape 253"/>
          <p:cNvSpPr/>
          <p:nvPr/>
        </p:nvSpPr>
        <p:spPr>
          <a:xfrm>
            <a:off x="2078308" y="2967458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>
            <a:off x="3287848" y="2762987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中间件</a:t>
            </a:r>
          </a:p>
        </p:txBody>
      </p:sp>
      <p:sp>
        <p:nvSpPr>
          <p:cNvPr id="255" name="Shape 255"/>
          <p:cNvSpPr/>
          <p:nvPr/>
        </p:nvSpPr>
        <p:spPr>
          <a:xfrm>
            <a:off x="4048604" y="2767329"/>
            <a:ext cx="52651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CMS</a:t>
            </a:r>
          </a:p>
        </p:txBody>
      </p:sp>
      <p:sp>
        <p:nvSpPr>
          <p:cNvPr id="256" name="Shape 256"/>
          <p:cNvSpPr/>
          <p:nvPr/>
        </p:nvSpPr>
        <p:spPr>
          <a:xfrm>
            <a:off x="4633088" y="2782037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数据库</a:t>
            </a:r>
          </a:p>
        </p:txBody>
      </p:sp>
      <p:sp>
        <p:nvSpPr>
          <p:cNvPr id="257" name="Shape 257"/>
          <p:cNvSpPr/>
          <p:nvPr/>
        </p:nvSpPr>
        <p:spPr>
          <a:xfrm>
            <a:off x="5499870" y="2782037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基础服务</a:t>
            </a:r>
          </a:p>
        </p:txBody>
      </p:sp>
      <p:sp>
        <p:nvSpPr>
          <p:cNvPr id="258" name="Shape 258"/>
          <p:cNvSpPr/>
          <p:nvPr/>
        </p:nvSpPr>
        <p:spPr>
          <a:xfrm>
            <a:off x="2145824" y="3312395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3347691" y="3126975"/>
            <a:ext cx="95580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user mail</a:t>
            </a:r>
          </a:p>
        </p:txBody>
      </p:sp>
      <p:sp>
        <p:nvSpPr>
          <p:cNvPr id="260" name="Shape 260"/>
          <p:cNvSpPr/>
          <p:nvPr/>
        </p:nvSpPr>
        <p:spPr>
          <a:xfrm>
            <a:off x="4381710" y="3126975"/>
            <a:ext cx="95837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业务mail</a:t>
            </a:r>
          </a:p>
        </p:txBody>
      </p:sp>
      <p:sp>
        <p:nvSpPr>
          <p:cNvPr id="261" name="Shape 261"/>
          <p:cNvSpPr/>
          <p:nvPr/>
        </p:nvSpPr>
        <p:spPr>
          <a:xfrm>
            <a:off x="7441468" y="1691433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角色</a:t>
            </a:r>
          </a:p>
        </p:txBody>
      </p:sp>
      <p:sp>
        <p:nvSpPr>
          <p:cNvPr id="262" name="Shape 262"/>
          <p:cNvSpPr/>
          <p:nvPr/>
        </p:nvSpPr>
        <p:spPr>
          <a:xfrm>
            <a:off x="5418294" y="3126975"/>
            <a:ext cx="95837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公用mail</a:t>
            </a:r>
          </a:p>
        </p:txBody>
      </p:sp>
      <p:sp>
        <p:nvSpPr>
          <p:cNvPr id="263" name="Shape 263"/>
          <p:cNvSpPr/>
          <p:nvPr/>
        </p:nvSpPr>
        <p:spPr>
          <a:xfrm>
            <a:off x="5639103" y="2070130"/>
            <a:ext cx="65007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whois</a:t>
            </a:r>
          </a:p>
        </p:txBody>
      </p:sp>
      <p:sp>
        <p:nvSpPr>
          <p:cNvPr id="264" name="Shape 264"/>
          <p:cNvSpPr/>
          <p:nvPr/>
        </p:nvSpPr>
        <p:spPr>
          <a:xfrm>
            <a:off x="7040636" y="207013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业务资产</a:t>
            </a:r>
          </a:p>
        </p:txBody>
      </p:sp>
      <p:sp>
        <p:nvSpPr>
          <p:cNvPr id="265" name="Shape 265"/>
          <p:cNvSpPr/>
          <p:nvPr/>
        </p:nvSpPr>
        <p:spPr>
          <a:xfrm>
            <a:off x="1093557" y="3471233"/>
            <a:ext cx="8312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work os</a:t>
            </a:r>
          </a:p>
        </p:txBody>
      </p:sp>
      <p:sp>
        <p:nvSpPr>
          <p:cNvPr id="266" name="Shape 266"/>
          <p:cNvSpPr/>
          <p:nvPr/>
        </p:nvSpPr>
        <p:spPr>
          <a:xfrm>
            <a:off x="2170373" y="3656653"/>
            <a:ext cx="1018542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Shape 267"/>
          <p:cNvSpPr/>
          <p:nvPr/>
        </p:nvSpPr>
        <p:spPr>
          <a:xfrm>
            <a:off x="3249199" y="3498288"/>
            <a:ext cx="3341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oa</a:t>
            </a:r>
          </a:p>
        </p:txBody>
      </p:sp>
      <p:sp>
        <p:nvSpPr>
          <p:cNvPr id="268" name="Shape 268"/>
          <p:cNvSpPr/>
          <p:nvPr/>
        </p:nvSpPr>
        <p:spPr>
          <a:xfrm>
            <a:off x="3609630" y="3498288"/>
            <a:ext cx="62284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gitlab</a:t>
            </a:r>
          </a:p>
        </p:txBody>
      </p:sp>
      <p:sp>
        <p:nvSpPr>
          <p:cNvPr id="269" name="Shape 269"/>
          <p:cNvSpPr/>
          <p:nvPr/>
        </p:nvSpPr>
        <p:spPr>
          <a:xfrm>
            <a:off x="4265010" y="3498288"/>
            <a:ext cx="75857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jenkins</a:t>
            </a:r>
          </a:p>
        </p:txBody>
      </p:sp>
      <p:sp>
        <p:nvSpPr>
          <p:cNvPr id="270" name="Shape 270"/>
          <p:cNvSpPr/>
          <p:nvPr/>
        </p:nvSpPr>
        <p:spPr>
          <a:xfrm>
            <a:off x="5055615" y="3497607"/>
            <a:ext cx="47639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wiki</a:t>
            </a:r>
          </a:p>
        </p:txBody>
      </p:sp>
      <p:sp>
        <p:nvSpPr>
          <p:cNvPr id="271" name="Shape 271"/>
          <p:cNvSpPr/>
          <p:nvPr/>
        </p:nvSpPr>
        <p:spPr>
          <a:xfrm>
            <a:off x="5566855" y="3493946"/>
            <a:ext cx="4139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Jira</a:t>
            </a:r>
          </a:p>
        </p:txBody>
      </p:sp>
      <p:sp>
        <p:nvSpPr>
          <p:cNvPr id="272" name="Shape 272"/>
          <p:cNvSpPr/>
          <p:nvPr/>
        </p:nvSpPr>
        <p:spPr>
          <a:xfrm>
            <a:off x="6043990" y="3498288"/>
            <a:ext cx="4995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VPN</a:t>
            </a:r>
          </a:p>
        </p:txBody>
      </p:sp>
      <p:sp>
        <p:nvSpPr>
          <p:cNvPr id="273" name="Shape 273"/>
          <p:cNvSpPr/>
          <p:nvPr/>
        </p:nvSpPr>
        <p:spPr>
          <a:xfrm>
            <a:off x="6565038" y="3498288"/>
            <a:ext cx="46556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SSO</a:t>
            </a:r>
          </a:p>
        </p:txBody>
      </p:sp>
      <p:sp>
        <p:nvSpPr>
          <p:cNvPr id="274" name="Shape 274"/>
          <p:cNvSpPr/>
          <p:nvPr/>
        </p:nvSpPr>
        <p:spPr>
          <a:xfrm>
            <a:off x="7055470" y="347923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后台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062729" y="122914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了解业务</a:t>
            </a:r>
          </a:p>
        </p:txBody>
      </p:sp>
      <p:sp>
        <p:nvSpPr>
          <p:cNvPr id="277" name="Shape 277"/>
          <p:cNvSpPr/>
          <p:nvPr/>
        </p:nvSpPr>
        <p:spPr>
          <a:xfrm>
            <a:off x="2193158" y="2329312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业务内容</a:t>
            </a:r>
          </a:p>
        </p:txBody>
      </p:sp>
      <p:sp>
        <p:nvSpPr>
          <p:cNvPr id="278" name="Shape 278"/>
          <p:cNvSpPr/>
          <p:nvPr/>
        </p:nvSpPr>
        <p:spPr>
          <a:xfrm>
            <a:off x="4062729" y="2329312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业务资产</a:t>
            </a:r>
          </a:p>
        </p:txBody>
      </p:sp>
      <p:sp>
        <p:nvSpPr>
          <p:cNvPr id="279" name="Shape 279"/>
          <p:cNvSpPr/>
          <p:nvPr/>
        </p:nvSpPr>
        <p:spPr>
          <a:xfrm>
            <a:off x="5932299" y="2329312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43428" y="2259328"/>
            <a:ext cx="5057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0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边缘资产比核心更容易出问题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3186429" y="2259328"/>
            <a:ext cx="2771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0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安全总是相对的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424429" y="2259328"/>
            <a:ext cx="4295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0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三分看命运，七分天注定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ctr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9" name="image2.jpeg" descr="尾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"/>
            <a:ext cx="9144000" cy="514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699203" y="2259328"/>
            <a:ext cx="374559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0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SRC到底应该怎么搞？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763" y="1982005"/>
            <a:ext cx="5117465" cy="197198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3491229" y="1199425"/>
            <a:ext cx="2161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来自漏洞之王的回复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657" y="1420656"/>
            <a:ext cx="3668301" cy="303673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3148328" y="703086"/>
            <a:ext cx="2847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来自月入几十万的大佬回复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323" y="693322"/>
            <a:ext cx="3199425" cy="420201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856521" y="2367278"/>
            <a:ext cx="3533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又一个来自月入几十万的大佬回复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922588" y="2208528"/>
            <a:ext cx="1298820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信息收集？</a:t>
            </a:r>
          </a:p>
          <a:p>
            <a:pPr/>
            <a:r>
              <a:t>了解业务？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19829" y="907460"/>
            <a:ext cx="1704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从基础架构分析</a:t>
            </a:r>
          </a:p>
        </p:txBody>
      </p:sp>
      <p:sp>
        <p:nvSpPr>
          <p:cNvPr id="81" name="Shape 81"/>
          <p:cNvSpPr/>
          <p:nvPr/>
        </p:nvSpPr>
        <p:spPr>
          <a:xfrm>
            <a:off x="658811" y="2268198"/>
            <a:ext cx="1603378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>
            <a:off x="2733144" y="2268198"/>
            <a:ext cx="1603378" cy="607103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807479" y="2268198"/>
            <a:ext cx="1603377" cy="607103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6881811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5" name="Shape 85"/>
          <p:cNvSpPr/>
          <p:nvPr/>
        </p:nvSpPr>
        <p:spPr>
          <a:xfrm>
            <a:off x="951230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运维安全</a:t>
            </a:r>
          </a:p>
        </p:txBody>
      </p:sp>
      <p:sp>
        <p:nvSpPr>
          <p:cNvPr id="86" name="Shape 86"/>
          <p:cNvSpPr/>
          <p:nvPr/>
        </p:nvSpPr>
        <p:spPr>
          <a:xfrm>
            <a:off x="3025562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业务安全</a:t>
            </a:r>
          </a:p>
        </p:txBody>
      </p:sp>
      <p:sp>
        <p:nvSpPr>
          <p:cNvPr id="87" name="Shape 87"/>
          <p:cNvSpPr/>
          <p:nvPr/>
        </p:nvSpPr>
        <p:spPr>
          <a:xfrm>
            <a:off x="5099896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应用安全</a:t>
            </a:r>
          </a:p>
        </p:txBody>
      </p:sp>
      <p:sp>
        <p:nvSpPr>
          <p:cNvPr id="88" name="Shape 88"/>
          <p:cNvSpPr/>
          <p:nvPr/>
        </p:nvSpPr>
        <p:spPr>
          <a:xfrm>
            <a:off x="7174230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内部安全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70312" y="2268198"/>
            <a:ext cx="1603377" cy="607103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1" name="Shape 91"/>
          <p:cNvSpPr/>
          <p:nvPr/>
        </p:nvSpPr>
        <p:spPr>
          <a:xfrm>
            <a:off x="4062729" y="2367278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运维安全</a:t>
            </a:r>
          </a:p>
        </p:txBody>
      </p:sp>
      <p:sp>
        <p:nvSpPr>
          <p:cNvPr id="92" name="Shape 92"/>
          <p:cNvSpPr/>
          <p:nvPr/>
        </p:nvSpPr>
        <p:spPr>
          <a:xfrm>
            <a:off x="5889009" y="1303729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基础服务</a:t>
            </a:r>
          </a:p>
        </p:txBody>
      </p:sp>
      <p:sp>
        <p:nvSpPr>
          <p:cNvPr id="93" name="Shape 93"/>
          <p:cNvSpPr/>
          <p:nvPr/>
        </p:nvSpPr>
        <p:spPr>
          <a:xfrm>
            <a:off x="7591738" y="2209706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网络</a:t>
            </a:r>
          </a:p>
        </p:txBody>
      </p:sp>
      <p:sp>
        <p:nvSpPr>
          <p:cNvPr id="94" name="Shape 94"/>
          <p:cNvSpPr/>
          <p:nvPr/>
        </p:nvSpPr>
        <p:spPr>
          <a:xfrm>
            <a:off x="5976549" y="3449880"/>
            <a:ext cx="140307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服务器&amp;设备</a:t>
            </a:r>
          </a:p>
        </p:txBody>
      </p:sp>
      <p:sp>
        <p:nvSpPr>
          <p:cNvPr id="95" name="Shape 95"/>
          <p:cNvSpPr/>
          <p:nvPr/>
        </p:nvSpPr>
        <p:spPr>
          <a:xfrm>
            <a:off x="1621477" y="1322779"/>
            <a:ext cx="117971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Web 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1165006" y="2367278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应用层</a:t>
            </a:r>
          </a:p>
        </p:txBody>
      </p:sp>
      <p:sp>
        <p:nvSpPr>
          <p:cNvPr id="97" name="Shape 97"/>
          <p:cNvSpPr/>
          <p:nvPr/>
        </p:nvSpPr>
        <p:spPr>
          <a:xfrm>
            <a:off x="1702067" y="3449880"/>
            <a:ext cx="10185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信息泄露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