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2" r:id="rId6"/>
    <p:sldId id="268" r:id="rId7"/>
    <p:sldId id="267" r:id="rId8"/>
    <p:sldId id="273" r:id="rId9"/>
    <p:sldId id="274" r:id="rId10"/>
    <p:sldId id="275" r:id="rId11"/>
    <p:sldId id="276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>
      <p:cViewPr varScale="1">
        <p:scale>
          <a:sx n="101" d="100"/>
          <a:sy n="101" d="100"/>
        </p:scale>
        <p:origin x="511" y="10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9/12/2021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9/12/2021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9/12/2021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9/12/2021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9/12/2021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9/12/2021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Richard E. Korf’s Algorithm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18 move cube solving algorithm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B643-C7B9-4DAE-831F-EAD6DD04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Primarily works on three laws of Rubik’s cube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6BA0-EF00-4EE1-A760-CA0E0F5BB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727203"/>
          </a:xfrm>
        </p:spPr>
        <p:txBody>
          <a:bodyPr/>
          <a:lstStyle/>
          <a:p>
            <a:r>
              <a:rPr lang="en-US" i="0" dirty="0">
                <a:effectLst/>
                <a:latin typeface="Helvetica" panose="020B0604020202020204" pitchFamily="34" charset="0"/>
              </a:rPr>
              <a:t>Only half of the permutations are reachable.</a:t>
            </a:r>
          </a:p>
          <a:p>
            <a:r>
              <a:rPr lang="en-US" i="0" dirty="0">
                <a:effectLst/>
                <a:latin typeface="Helvetica" panose="020B0604020202020204" pitchFamily="34" charset="0"/>
              </a:rPr>
              <a:t>Only half of the edge orientations are reachable.</a:t>
            </a:r>
          </a:p>
          <a:p>
            <a:r>
              <a:rPr lang="en-US" i="0" dirty="0">
                <a:effectLst/>
                <a:latin typeface="Helvetica" panose="020B0604020202020204" pitchFamily="34" charset="0"/>
              </a:rPr>
              <a:t>Only one third of the corner orientations are reachable</a:t>
            </a:r>
            <a:r>
              <a:rPr lang="en-US" b="1" i="0" dirty="0">
                <a:effectLst/>
                <a:latin typeface="Helvetica" panose="020B0604020202020204" pitchFamily="34" charset="0"/>
              </a:rPr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5B4F1F-DC4E-4220-8996-9911FC07C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24" y="4001299"/>
            <a:ext cx="1988202" cy="1896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C5B30-D0F9-49B2-A6FF-FED8C4AC1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106" y="4004389"/>
            <a:ext cx="1966612" cy="1896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69D195-D70A-401E-AC98-D42855563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354" y="4007077"/>
            <a:ext cx="2059746" cy="189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0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407B96-0A7D-46DA-A94F-2033AE91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Pattern Database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EFAC0B-6DA1-457A-88F2-3132D8699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564904"/>
            <a:ext cx="10360501" cy="2987838"/>
          </a:xfrm>
        </p:spPr>
        <p:txBody>
          <a:bodyPr>
            <a:normAutofit/>
          </a:bodyPr>
          <a:lstStyle/>
          <a:p>
            <a:r>
              <a:rPr lang="en-IN" dirty="0"/>
              <a:t>Used as heuristics. (Cost measurement)</a:t>
            </a:r>
          </a:p>
          <a:p>
            <a:r>
              <a:rPr lang="en-IN" dirty="0"/>
              <a:t>It uses 3 databases.</a:t>
            </a:r>
          </a:p>
          <a:p>
            <a:r>
              <a:rPr lang="en-IN" dirty="0"/>
              <a:t>DB1 – No. of moves to solve all 8 corner pieces. [</a:t>
            </a:r>
            <a:r>
              <a:rPr lang="en-IN" b="0" i="0" dirty="0">
                <a:effectLst/>
                <a:latin typeface="-apple-system"/>
              </a:rPr>
              <a:t>8! * 3^7]</a:t>
            </a:r>
            <a:endParaRPr lang="en-IN" dirty="0"/>
          </a:p>
          <a:p>
            <a:r>
              <a:rPr lang="en-IN" dirty="0"/>
              <a:t>DB2/3 – Permutations of 7 out of 12 edge pieces. [</a:t>
            </a:r>
            <a:r>
              <a:rPr lang="en-IN" b="0" i="0" dirty="0">
                <a:effectLst/>
                <a:latin typeface="-apple-system"/>
              </a:rPr>
              <a:t>12P7 * 2^7]</a:t>
            </a:r>
          </a:p>
          <a:p>
            <a:r>
              <a:rPr lang="en-IN" dirty="0">
                <a:latin typeface="-apple-system"/>
              </a:rPr>
              <a:t>DB4 – Permutations of 12 edges. [12!]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Database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2F0F-8BDA-4538-BBA1-7D7E206D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241535"/>
            <a:ext cx="10360501" cy="3527403"/>
          </a:xfrm>
        </p:spPr>
        <p:txBody>
          <a:bodyPr/>
          <a:lstStyle/>
          <a:p>
            <a:r>
              <a:rPr lang="en-IN" dirty="0"/>
              <a:t>Permutations of 8 corners = 8!</a:t>
            </a:r>
          </a:p>
          <a:p>
            <a:r>
              <a:rPr lang="en-IN" dirty="0"/>
              <a:t>Each corner can be in 3 orientations.</a:t>
            </a:r>
          </a:p>
          <a:p>
            <a:r>
              <a:rPr lang="en-IN" dirty="0"/>
              <a:t>Position of last corner will be determined by other 8.</a:t>
            </a:r>
          </a:p>
          <a:p>
            <a:r>
              <a:rPr lang="en-IN" dirty="0"/>
              <a:t>Size - </a:t>
            </a:r>
            <a:r>
              <a:rPr lang="en-IN" b="0" i="0" dirty="0">
                <a:effectLst/>
                <a:latin typeface="-apple-system"/>
              </a:rPr>
              <a:t>8! * 3^7</a:t>
            </a:r>
          </a:p>
          <a:p>
            <a:endParaRPr lang="en-IN" dirty="0">
              <a:solidFill>
                <a:srgbClr val="C9D1D9"/>
              </a:solidFill>
              <a:latin typeface="-apple-system"/>
            </a:endParaRPr>
          </a:p>
          <a:p>
            <a:r>
              <a:rPr lang="en-IN" dirty="0">
                <a:solidFill>
                  <a:srgbClr val="C9D1D9"/>
                </a:solidFill>
                <a:latin typeface="-apple-system"/>
              </a:rPr>
              <a:t>Can be solved in 11 moves or fewer.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F5AC-2843-4639-854D-B6D86C80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Database 2 &amp;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6B06-7B8F-433C-AA86-74B5E1C43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103467"/>
          </a:xfrm>
        </p:spPr>
        <p:txBody>
          <a:bodyPr/>
          <a:lstStyle/>
          <a:p>
            <a:r>
              <a:rPr lang="en-IN" dirty="0"/>
              <a:t>Two databases of same type.</a:t>
            </a:r>
          </a:p>
          <a:p>
            <a:r>
              <a:rPr lang="en-IN" dirty="0"/>
              <a:t>Each edge can occupy any of the 12 places.</a:t>
            </a:r>
          </a:p>
          <a:p>
            <a:r>
              <a:rPr lang="en-IN" dirty="0"/>
              <a:t>7 edges can be have 12P7 permutations.</a:t>
            </a:r>
          </a:p>
          <a:p>
            <a:r>
              <a:rPr lang="en-IN" dirty="0"/>
              <a:t>Each edge can be oriented in 2 ways.</a:t>
            </a:r>
          </a:p>
          <a:p>
            <a:r>
              <a:rPr lang="en-IN" dirty="0"/>
              <a:t>Size = </a:t>
            </a:r>
            <a:r>
              <a:rPr lang="en-IN" b="0" i="0" dirty="0">
                <a:effectLst/>
                <a:latin typeface="-apple-system"/>
              </a:rPr>
              <a:t>12P7 * 2^7</a:t>
            </a:r>
          </a:p>
          <a:p>
            <a:endParaRPr lang="en-IN" dirty="0"/>
          </a:p>
          <a:p>
            <a:r>
              <a:rPr lang="en-IN" dirty="0"/>
              <a:t>Can be solved in 10 moves or fewer.</a:t>
            </a:r>
          </a:p>
        </p:txBody>
      </p:sp>
    </p:spTree>
    <p:extLst>
      <p:ext uri="{BB962C8B-B14F-4D97-AF65-F5344CB8AC3E}">
        <p14:creationId xmlns:p14="http://schemas.microsoft.com/office/powerpoint/2010/main" val="196586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47B5F-6665-40FC-A736-BEA2F63D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7BA6-E457-4A28-983D-52959CF90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565398"/>
            <a:ext cx="10360501" cy="1727203"/>
          </a:xfrm>
        </p:spPr>
        <p:txBody>
          <a:bodyPr>
            <a:normAutofit/>
          </a:bodyPr>
          <a:lstStyle/>
          <a:p>
            <a:r>
              <a:rPr lang="en-IN" dirty="0"/>
              <a:t>It is an optional database.</a:t>
            </a:r>
          </a:p>
          <a:p>
            <a:r>
              <a:rPr lang="en-IN" dirty="0"/>
              <a:t>Stores all possible permutations of edges.</a:t>
            </a:r>
          </a:p>
          <a:p>
            <a:r>
              <a:rPr lang="en-IN" dirty="0"/>
              <a:t>Size = 12!</a:t>
            </a:r>
          </a:p>
        </p:txBody>
      </p:sp>
    </p:spTree>
    <p:extLst>
      <p:ext uri="{BB962C8B-B14F-4D97-AF65-F5344CB8AC3E}">
        <p14:creationId xmlns:p14="http://schemas.microsoft.com/office/powerpoint/2010/main" val="184762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ECD3-2E69-4D91-8869-0C0AB543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IDA*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2550-0509-4E04-A6A6-CAEBF57E9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916832"/>
            <a:ext cx="10636169" cy="466653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Works on graphs.</a:t>
            </a:r>
          </a:p>
          <a:p>
            <a:r>
              <a:rPr lang="en-IN" dirty="0"/>
              <a:t>Made with integrating “Iterative Deepening depth first search” with A* algorithm.</a:t>
            </a:r>
          </a:p>
          <a:p>
            <a:r>
              <a:rPr lang="en-IN" dirty="0"/>
              <a:t>IDDFS promises to find the optimal solution. But takes enormous amount of time.</a:t>
            </a:r>
          </a:p>
          <a:p>
            <a:r>
              <a:rPr lang="en-IN" dirty="0"/>
              <a:t>A* is used guide the IDDFS to optimal solution by starting the traversal at the estimated depth.</a:t>
            </a:r>
          </a:p>
          <a:p>
            <a:r>
              <a:rPr lang="en-IN" dirty="0"/>
              <a:t>Once the depth of the tree reaches the estimated depth, the branch is pruned.</a:t>
            </a:r>
          </a:p>
          <a:p>
            <a:r>
              <a:rPr lang="en-IN" dirty="0"/>
              <a:t>Branches with redundant moves are also pruned, like F-&gt;F’ OR F-&gt;2F</a:t>
            </a:r>
          </a:p>
        </p:txBody>
      </p:sp>
    </p:spTree>
    <p:extLst>
      <p:ext uri="{BB962C8B-B14F-4D97-AF65-F5344CB8AC3E}">
        <p14:creationId xmlns:p14="http://schemas.microsoft.com/office/powerpoint/2010/main" val="369193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6789-D42C-4A4A-B245-CE6B48E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C020-EFED-4030-89D4-B50A7A340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809314"/>
            <a:ext cx="10360501" cy="32393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Find the estimated no. of moves to solve the cube.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While cube == unscrambled:</a:t>
            </a:r>
          </a:p>
          <a:p>
            <a:pPr marL="819096" lvl="1" indent="-514350">
              <a:buFont typeface="+mj-lt"/>
              <a:buAutoNum type="arabicPeriod"/>
            </a:pPr>
            <a:r>
              <a:rPr lang="en-IN" dirty="0"/>
              <a:t>Node = </a:t>
            </a:r>
            <a:r>
              <a:rPr lang="en-IN" dirty="0" err="1"/>
              <a:t>Node.Next</a:t>
            </a:r>
            <a:r>
              <a:rPr lang="en-IN" dirty="0"/>
              <a:t>()</a:t>
            </a:r>
          </a:p>
          <a:p>
            <a:pPr marL="819096" lvl="1" indent="-514350">
              <a:buFont typeface="+mj-lt"/>
              <a:buAutoNum type="arabicPeriod"/>
            </a:pPr>
            <a:r>
              <a:rPr lang="en-IN" dirty="0"/>
              <a:t>If cost &lt;= estimated cost:</a:t>
            </a:r>
          </a:p>
          <a:p>
            <a:pPr marL="1123843" lvl="2" indent="-514350">
              <a:buFont typeface="+mj-lt"/>
              <a:buAutoNum type="arabicPeriod"/>
            </a:pPr>
            <a:r>
              <a:rPr lang="en-IN" dirty="0"/>
              <a:t>Step++</a:t>
            </a:r>
          </a:p>
          <a:p>
            <a:pPr marL="819096" lvl="1" indent="-514350">
              <a:buFont typeface="+mj-lt"/>
              <a:buAutoNum type="arabicPeriod"/>
            </a:pPr>
            <a:r>
              <a:rPr lang="en-IN" dirty="0"/>
              <a:t>If cost &gt; estimated cost:</a:t>
            </a:r>
          </a:p>
          <a:p>
            <a:pPr marL="1123843" lvl="2" indent="-514350">
              <a:buFont typeface="+mj-lt"/>
              <a:buAutoNum type="arabicPeriod"/>
            </a:pPr>
            <a:r>
              <a:rPr lang="en-IN" dirty="0" err="1"/>
              <a:t>Node.Prune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238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587</TotalTime>
  <Words>349</Words>
  <Application>Microsoft Office PowerPoint</Application>
  <PresentationFormat>Custom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Helvetica</vt:lpstr>
      <vt:lpstr>Tech 16x9</vt:lpstr>
      <vt:lpstr>Richard E. Korf’s Algorithm</vt:lpstr>
      <vt:lpstr>Primarily works on three laws of Rubik’s cube</vt:lpstr>
      <vt:lpstr>Pattern Database</vt:lpstr>
      <vt:lpstr>Database 1</vt:lpstr>
      <vt:lpstr>Database 2 &amp; 3</vt:lpstr>
      <vt:lpstr>Database 4</vt:lpstr>
      <vt:lpstr>IDA* Algorithm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Richard E. Korf’s Algorithm</dc:title>
  <dc:creator>Utkarsh Gupta</dc:creator>
  <cp:lastModifiedBy>Utkarsh Gupta</cp:lastModifiedBy>
  <cp:revision>1</cp:revision>
  <dcterms:created xsi:type="dcterms:W3CDTF">2021-09-12T04:10:28Z</dcterms:created>
  <dcterms:modified xsi:type="dcterms:W3CDTF">2021-09-12T13:57:48Z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