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677"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2A8D157-E95E-4625-8D1A-B6F4CF7920A9}" type="doc">
      <dgm:prSet loTypeId="urn:microsoft.com/office/officeart/2008/layout/LinedList" loCatId="list" qsTypeId="urn:microsoft.com/office/officeart/2005/8/quickstyle/simple1" qsCatId="simple" csTypeId="urn:microsoft.com/office/officeart/2005/8/colors/colorful5" csCatId="colorful" phldr="1"/>
      <dgm:spPr/>
      <dgm:t>
        <a:bodyPr/>
        <a:lstStyle/>
        <a:p>
          <a:endParaRPr lang="en-US"/>
        </a:p>
      </dgm:t>
    </dgm:pt>
    <dgm:pt modelId="{630F79E6-5593-4E6A-9E89-84E5142389BD}">
      <dgm:prSet/>
      <dgm:spPr/>
      <dgm:t>
        <a:bodyPr/>
        <a:lstStyle/>
        <a:p>
          <a:r>
            <a:rPr lang="en-IN" dirty="0"/>
            <a:t>It is an improvised version of Thistlethwaite's Algorithm.</a:t>
          </a:r>
          <a:endParaRPr lang="en-US" dirty="0"/>
        </a:p>
      </dgm:t>
    </dgm:pt>
    <dgm:pt modelId="{F7E4C5AA-B4DA-4168-A010-B014456FC22D}" type="parTrans" cxnId="{66AB1FBA-D7B6-46CF-816C-3402F6310CFE}">
      <dgm:prSet/>
      <dgm:spPr/>
      <dgm:t>
        <a:bodyPr/>
        <a:lstStyle/>
        <a:p>
          <a:endParaRPr lang="en-US"/>
        </a:p>
      </dgm:t>
    </dgm:pt>
    <dgm:pt modelId="{26493EC8-DE34-4389-90DE-518FCBC1A28C}" type="sibTrans" cxnId="{66AB1FBA-D7B6-46CF-816C-3402F6310CFE}">
      <dgm:prSet/>
      <dgm:spPr/>
      <dgm:t>
        <a:bodyPr/>
        <a:lstStyle/>
        <a:p>
          <a:endParaRPr lang="en-US"/>
        </a:p>
      </dgm:t>
    </dgm:pt>
    <dgm:pt modelId="{76161A9C-9499-486C-809B-0FD565962289}">
      <dgm:prSet/>
      <dgm:spPr/>
      <dgm:t>
        <a:bodyPr/>
        <a:lstStyle/>
        <a:p>
          <a:r>
            <a:rPr lang="en-IN"/>
            <a:t>He reduced the number of intermediate groups to two.</a:t>
          </a:r>
          <a:endParaRPr lang="en-US"/>
        </a:p>
      </dgm:t>
    </dgm:pt>
    <dgm:pt modelId="{B24DC6DA-CEAC-4878-B3D6-03A2F4F33DD2}" type="parTrans" cxnId="{3DF61E05-561B-43DF-8A71-50B3DF3EFC51}">
      <dgm:prSet/>
      <dgm:spPr/>
      <dgm:t>
        <a:bodyPr/>
        <a:lstStyle/>
        <a:p>
          <a:endParaRPr lang="en-US"/>
        </a:p>
      </dgm:t>
    </dgm:pt>
    <dgm:pt modelId="{CA7E7B0D-356D-4EE9-BE53-9E8D9486135E}" type="sibTrans" cxnId="{3DF61E05-561B-43DF-8A71-50B3DF3EFC51}">
      <dgm:prSet/>
      <dgm:spPr/>
      <dgm:t>
        <a:bodyPr/>
        <a:lstStyle/>
        <a:p>
          <a:endParaRPr lang="en-US"/>
        </a:p>
      </dgm:t>
    </dgm:pt>
    <dgm:pt modelId="{E978AE90-9D1A-4027-9955-6F3E92E6CAB9}">
      <dgm:prSet/>
      <dgm:spPr/>
      <dgm:t>
        <a:bodyPr/>
        <a:lstStyle/>
        <a:p>
          <a:r>
            <a:rPr lang="en-IN" dirty="0"/>
            <a:t>It is a two-phase algorithm.</a:t>
          </a:r>
          <a:endParaRPr lang="en-US" dirty="0"/>
        </a:p>
      </dgm:t>
    </dgm:pt>
    <dgm:pt modelId="{5182244E-4538-4CF0-A4B0-2FCE66A8609F}" type="parTrans" cxnId="{543C8491-F74C-4CEF-9BB6-59DEEF2B2E6F}">
      <dgm:prSet/>
      <dgm:spPr/>
      <dgm:t>
        <a:bodyPr/>
        <a:lstStyle/>
        <a:p>
          <a:endParaRPr lang="en-US"/>
        </a:p>
      </dgm:t>
    </dgm:pt>
    <dgm:pt modelId="{DF7372A5-3801-4324-9B71-F72E514486BD}" type="sibTrans" cxnId="{543C8491-F74C-4CEF-9BB6-59DEEF2B2E6F}">
      <dgm:prSet/>
      <dgm:spPr/>
      <dgm:t>
        <a:bodyPr/>
        <a:lstStyle/>
        <a:p>
          <a:endParaRPr lang="en-US"/>
        </a:p>
      </dgm:t>
    </dgm:pt>
    <dgm:pt modelId="{D2583CB5-4F75-467D-9C73-D147DA430FA8}">
      <dgm:prSet/>
      <dgm:spPr/>
      <dgm:t>
        <a:bodyPr/>
        <a:lstStyle/>
        <a:p>
          <a:r>
            <a:rPr lang="en-IN"/>
            <a:t>Average Number of Moves: 20</a:t>
          </a:r>
          <a:endParaRPr lang="en-US"/>
        </a:p>
      </dgm:t>
    </dgm:pt>
    <dgm:pt modelId="{FA75DB34-65CD-4854-9C18-6AAEB5330A0D}" type="parTrans" cxnId="{62CEBC07-37DC-4CF0-8A6F-390FF4570449}">
      <dgm:prSet/>
      <dgm:spPr/>
      <dgm:t>
        <a:bodyPr/>
        <a:lstStyle/>
        <a:p>
          <a:endParaRPr lang="en-US"/>
        </a:p>
      </dgm:t>
    </dgm:pt>
    <dgm:pt modelId="{05E1339B-AB5D-4215-8860-D5663C924DAA}" type="sibTrans" cxnId="{62CEBC07-37DC-4CF0-8A6F-390FF4570449}">
      <dgm:prSet/>
      <dgm:spPr/>
      <dgm:t>
        <a:bodyPr/>
        <a:lstStyle/>
        <a:p>
          <a:endParaRPr lang="en-US"/>
        </a:p>
      </dgm:t>
    </dgm:pt>
    <dgm:pt modelId="{69C253D0-60F5-44BC-A5C1-B3F1812568D0}">
      <dgm:prSet/>
      <dgm:spPr/>
      <dgm:t>
        <a:bodyPr/>
        <a:lstStyle/>
        <a:p>
          <a:r>
            <a:rPr lang="en-IN" dirty="0"/>
            <a:t>Maximum Moves : 29  | Minimum Moves: 19 </a:t>
          </a:r>
          <a:endParaRPr lang="en-US" dirty="0"/>
        </a:p>
      </dgm:t>
    </dgm:pt>
    <dgm:pt modelId="{036F54FF-ED13-42EC-A78B-0DCD8130D832}" type="parTrans" cxnId="{E094FC0A-5BC3-4DEF-9970-060DFED230EC}">
      <dgm:prSet/>
      <dgm:spPr/>
      <dgm:t>
        <a:bodyPr/>
        <a:lstStyle/>
        <a:p>
          <a:endParaRPr lang="en-US"/>
        </a:p>
      </dgm:t>
    </dgm:pt>
    <dgm:pt modelId="{4FB0309F-5C18-44FB-87D2-B8FD6B3415B7}" type="sibTrans" cxnId="{E094FC0A-5BC3-4DEF-9970-060DFED230EC}">
      <dgm:prSet/>
      <dgm:spPr/>
      <dgm:t>
        <a:bodyPr/>
        <a:lstStyle/>
        <a:p>
          <a:endParaRPr lang="en-US"/>
        </a:p>
      </dgm:t>
    </dgm:pt>
    <dgm:pt modelId="{91F546EB-4689-48CD-9392-1444CD4DEF75}">
      <dgm:prSet/>
      <dgm:spPr/>
      <dgm:t>
        <a:bodyPr/>
        <a:lstStyle/>
        <a:p>
          <a:r>
            <a:rPr lang="en-US" dirty="0"/>
            <a:t>Data Structure Required: Graph</a:t>
          </a:r>
        </a:p>
      </dgm:t>
    </dgm:pt>
    <dgm:pt modelId="{CF14D4E0-A0B1-404B-BA19-B43EE3E0CA3D}" type="parTrans" cxnId="{CEF3CF53-2F25-4FFC-A5AB-E2A3F22DC842}">
      <dgm:prSet/>
      <dgm:spPr/>
      <dgm:t>
        <a:bodyPr/>
        <a:lstStyle/>
        <a:p>
          <a:endParaRPr lang="en-US"/>
        </a:p>
      </dgm:t>
    </dgm:pt>
    <dgm:pt modelId="{1D899FDC-E33E-4162-BFE4-265FD889A8FB}" type="sibTrans" cxnId="{CEF3CF53-2F25-4FFC-A5AB-E2A3F22DC842}">
      <dgm:prSet/>
      <dgm:spPr/>
      <dgm:t>
        <a:bodyPr/>
        <a:lstStyle/>
        <a:p>
          <a:endParaRPr lang="en-US"/>
        </a:p>
      </dgm:t>
    </dgm:pt>
    <dgm:pt modelId="{D98179D2-3FF5-45B9-A2C6-99470CEADA15}" type="pres">
      <dgm:prSet presAssocID="{F2A8D157-E95E-4625-8D1A-B6F4CF7920A9}" presName="vert0" presStyleCnt="0">
        <dgm:presLayoutVars>
          <dgm:dir/>
          <dgm:animOne val="branch"/>
          <dgm:animLvl val="lvl"/>
        </dgm:presLayoutVars>
      </dgm:prSet>
      <dgm:spPr/>
    </dgm:pt>
    <dgm:pt modelId="{6232DC61-A36C-457C-B716-1E8EEE6CDFF1}" type="pres">
      <dgm:prSet presAssocID="{630F79E6-5593-4E6A-9E89-84E5142389BD}" presName="thickLine" presStyleLbl="alignNode1" presStyleIdx="0" presStyleCnt="6"/>
      <dgm:spPr/>
    </dgm:pt>
    <dgm:pt modelId="{50676599-80A0-4A47-AF10-BA62A737A394}" type="pres">
      <dgm:prSet presAssocID="{630F79E6-5593-4E6A-9E89-84E5142389BD}" presName="horz1" presStyleCnt="0"/>
      <dgm:spPr/>
    </dgm:pt>
    <dgm:pt modelId="{0E7CEB7D-920B-48E8-B68E-B251D9E8CE03}" type="pres">
      <dgm:prSet presAssocID="{630F79E6-5593-4E6A-9E89-84E5142389BD}" presName="tx1" presStyleLbl="revTx" presStyleIdx="0" presStyleCnt="6"/>
      <dgm:spPr/>
    </dgm:pt>
    <dgm:pt modelId="{0BB151CB-573A-4EAB-B382-8E6E9F821A00}" type="pres">
      <dgm:prSet presAssocID="{630F79E6-5593-4E6A-9E89-84E5142389BD}" presName="vert1" presStyleCnt="0"/>
      <dgm:spPr/>
    </dgm:pt>
    <dgm:pt modelId="{83AE5D06-C3CE-432B-8613-BBBE5232D07B}" type="pres">
      <dgm:prSet presAssocID="{76161A9C-9499-486C-809B-0FD565962289}" presName="thickLine" presStyleLbl="alignNode1" presStyleIdx="1" presStyleCnt="6"/>
      <dgm:spPr/>
    </dgm:pt>
    <dgm:pt modelId="{A62484CD-9056-4FF2-AA9C-9B90C2ABD07C}" type="pres">
      <dgm:prSet presAssocID="{76161A9C-9499-486C-809B-0FD565962289}" presName="horz1" presStyleCnt="0"/>
      <dgm:spPr/>
    </dgm:pt>
    <dgm:pt modelId="{CE2C1B6A-5C59-4AAE-830C-E8E883A4C10D}" type="pres">
      <dgm:prSet presAssocID="{76161A9C-9499-486C-809B-0FD565962289}" presName="tx1" presStyleLbl="revTx" presStyleIdx="1" presStyleCnt="6"/>
      <dgm:spPr/>
    </dgm:pt>
    <dgm:pt modelId="{3F0A25F0-8721-4EDB-9651-7ADD30CB7F3E}" type="pres">
      <dgm:prSet presAssocID="{76161A9C-9499-486C-809B-0FD565962289}" presName="vert1" presStyleCnt="0"/>
      <dgm:spPr/>
    </dgm:pt>
    <dgm:pt modelId="{FA78DE96-2CB6-4CD4-8BD1-CB5D51212261}" type="pres">
      <dgm:prSet presAssocID="{E978AE90-9D1A-4027-9955-6F3E92E6CAB9}" presName="thickLine" presStyleLbl="alignNode1" presStyleIdx="2" presStyleCnt="6"/>
      <dgm:spPr/>
    </dgm:pt>
    <dgm:pt modelId="{49BBF7DE-10E4-4A12-8B40-E50A0466102B}" type="pres">
      <dgm:prSet presAssocID="{E978AE90-9D1A-4027-9955-6F3E92E6CAB9}" presName="horz1" presStyleCnt="0"/>
      <dgm:spPr/>
    </dgm:pt>
    <dgm:pt modelId="{9DB0B64C-6F26-4D78-A192-D49F57055B8B}" type="pres">
      <dgm:prSet presAssocID="{E978AE90-9D1A-4027-9955-6F3E92E6CAB9}" presName="tx1" presStyleLbl="revTx" presStyleIdx="2" presStyleCnt="6"/>
      <dgm:spPr/>
    </dgm:pt>
    <dgm:pt modelId="{B45F029D-CD86-4F6B-9A13-025AA0B0EC1E}" type="pres">
      <dgm:prSet presAssocID="{E978AE90-9D1A-4027-9955-6F3E92E6CAB9}" presName="vert1" presStyleCnt="0"/>
      <dgm:spPr/>
    </dgm:pt>
    <dgm:pt modelId="{1E282A1A-E155-435A-AB4E-C53E12CF12A5}" type="pres">
      <dgm:prSet presAssocID="{D2583CB5-4F75-467D-9C73-D147DA430FA8}" presName="thickLine" presStyleLbl="alignNode1" presStyleIdx="3" presStyleCnt="6"/>
      <dgm:spPr/>
    </dgm:pt>
    <dgm:pt modelId="{13D102A2-B1B5-42AA-A838-46BDE036BBD5}" type="pres">
      <dgm:prSet presAssocID="{D2583CB5-4F75-467D-9C73-D147DA430FA8}" presName="horz1" presStyleCnt="0"/>
      <dgm:spPr/>
    </dgm:pt>
    <dgm:pt modelId="{E116B0D7-4F12-433A-87EE-B2591907D08D}" type="pres">
      <dgm:prSet presAssocID="{D2583CB5-4F75-467D-9C73-D147DA430FA8}" presName="tx1" presStyleLbl="revTx" presStyleIdx="3" presStyleCnt="6"/>
      <dgm:spPr/>
    </dgm:pt>
    <dgm:pt modelId="{070FA735-9716-4D61-B002-8C973CB1D69A}" type="pres">
      <dgm:prSet presAssocID="{D2583CB5-4F75-467D-9C73-D147DA430FA8}" presName="vert1" presStyleCnt="0"/>
      <dgm:spPr/>
    </dgm:pt>
    <dgm:pt modelId="{17A39E0F-7A7D-48D4-B82C-DE2C5E2CCAB5}" type="pres">
      <dgm:prSet presAssocID="{69C253D0-60F5-44BC-A5C1-B3F1812568D0}" presName="thickLine" presStyleLbl="alignNode1" presStyleIdx="4" presStyleCnt="6"/>
      <dgm:spPr/>
    </dgm:pt>
    <dgm:pt modelId="{9D98CE04-5037-49E0-AFE8-D00F1099F64D}" type="pres">
      <dgm:prSet presAssocID="{69C253D0-60F5-44BC-A5C1-B3F1812568D0}" presName="horz1" presStyleCnt="0"/>
      <dgm:spPr/>
    </dgm:pt>
    <dgm:pt modelId="{E88BD2F1-FEB3-4450-9892-77F7527A5035}" type="pres">
      <dgm:prSet presAssocID="{69C253D0-60F5-44BC-A5C1-B3F1812568D0}" presName="tx1" presStyleLbl="revTx" presStyleIdx="4" presStyleCnt="6"/>
      <dgm:spPr/>
    </dgm:pt>
    <dgm:pt modelId="{B76DC014-8D06-4E78-A080-5A13F948AD72}" type="pres">
      <dgm:prSet presAssocID="{69C253D0-60F5-44BC-A5C1-B3F1812568D0}" presName="vert1" presStyleCnt="0"/>
      <dgm:spPr/>
    </dgm:pt>
    <dgm:pt modelId="{B0F386A6-168D-4FF8-A814-9421AC9709BB}" type="pres">
      <dgm:prSet presAssocID="{91F546EB-4689-48CD-9392-1444CD4DEF75}" presName="thickLine" presStyleLbl="alignNode1" presStyleIdx="5" presStyleCnt="6"/>
      <dgm:spPr/>
    </dgm:pt>
    <dgm:pt modelId="{B0382C9B-74F7-4DBA-B847-669ABFC507B2}" type="pres">
      <dgm:prSet presAssocID="{91F546EB-4689-48CD-9392-1444CD4DEF75}" presName="horz1" presStyleCnt="0"/>
      <dgm:spPr/>
    </dgm:pt>
    <dgm:pt modelId="{233802C3-9E0C-4D7E-8734-8FEE6BD0121C}" type="pres">
      <dgm:prSet presAssocID="{91F546EB-4689-48CD-9392-1444CD4DEF75}" presName="tx1" presStyleLbl="revTx" presStyleIdx="5" presStyleCnt="6"/>
      <dgm:spPr/>
    </dgm:pt>
    <dgm:pt modelId="{7AA05A98-CD24-4683-9144-5EE37F09369A}" type="pres">
      <dgm:prSet presAssocID="{91F546EB-4689-48CD-9392-1444CD4DEF75}" presName="vert1" presStyleCnt="0"/>
      <dgm:spPr/>
    </dgm:pt>
  </dgm:ptLst>
  <dgm:cxnLst>
    <dgm:cxn modelId="{3DF61E05-561B-43DF-8A71-50B3DF3EFC51}" srcId="{F2A8D157-E95E-4625-8D1A-B6F4CF7920A9}" destId="{76161A9C-9499-486C-809B-0FD565962289}" srcOrd="1" destOrd="0" parTransId="{B24DC6DA-CEAC-4878-B3D6-03A2F4F33DD2}" sibTransId="{CA7E7B0D-356D-4EE9-BE53-9E8D9486135E}"/>
    <dgm:cxn modelId="{62CEBC07-37DC-4CF0-8A6F-390FF4570449}" srcId="{F2A8D157-E95E-4625-8D1A-B6F4CF7920A9}" destId="{D2583CB5-4F75-467D-9C73-D147DA430FA8}" srcOrd="3" destOrd="0" parTransId="{FA75DB34-65CD-4854-9C18-6AAEB5330A0D}" sibTransId="{05E1339B-AB5D-4215-8860-D5663C924DAA}"/>
    <dgm:cxn modelId="{E094FC0A-5BC3-4DEF-9970-060DFED230EC}" srcId="{F2A8D157-E95E-4625-8D1A-B6F4CF7920A9}" destId="{69C253D0-60F5-44BC-A5C1-B3F1812568D0}" srcOrd="4" destOrd="0" parTransId="{036F54FF-ED13-42EC-A78B-0DCD8130D832}" sibTransId="{4FB0309F-5C18-44FB-87D2-B8FD6B3415B7}"/>
    <dgm:cxn modelId="{AC4C4721-E47D-4D85-9D45-A9632DCF6643}" type="presOf" srcId="{E978AE90-9D1A-4027-9955-6F3E92E6CAB9}" destId="{9DB0B64C-6F26-4D78-A192-D49F57055B8B}" srcOrd="0" destOrd="0" presId="urn:microsoft.com/office/officeart/2008/layout/LinedList"/>
    <dgm:cxn modelId="{E173953D-3E16-49DF-BA9F-E5F553025CA7}" type="presOf" srcId="{F2A8D157-E95E-4625-8D1A-B6F4CF7920A9}" destId="{D98179D2-3FF5-45B9-A2C6-99470CEADA15}" srcOrd="0" destOrd="0" presId="urn:microsoft.com/office/officeart/2008/layout/LinedList"/>
    <dgm:cxn modelId="{9C13323E-C96B-4B77-BAE0-A67D411C687C}" type="presOf" srcId="{69C253D0-60F5-44BC-A5C1-B3F1812568D0}" destId="{E88BD2F1-FEB3-4450-9892-77F7527A5035}" srcOrd="0" destOrd="0" presId="urn:microsoft.com/office/officeart/2008/layout/LinedList"/>
    <dgm:cxn modelId="{5C1C0C70-C19F-4488-AB99-AC4620C859EC}" type="presOf" srcId="{D2583CB5-4F75-467D-9C73-D147DA430FA8}" destId="{E116B0D7-4F12-433A-87EE-B2591907D08D}" srcOrd="0" destOrd="0" presId="urn:microsoft.com/office/officeart/2008/layout/LinedList"/>
    <dgm:cxn modelId="{CEF3CF53-2F25-4FFC-A5AB-E2A3F22DC842}" srcId="{F2A8D157-E95E-4625-8D1A-B6F4CF7920A9}" destId="{91F546EB-4689-48CD-9392-1444CD4DEF75}" srcOrd="5" destOrd="0" parTransId="{CF14D4E0-A0B1-404B-BA19-B43EE3E0CA3D}" sibTransId="{1D899FDC-E33E-4162-BFE4-265FD889A8FB}"/>
    <dgm:cxn modelId="{E9BA397F-9B40-4A89-88B8-399D883649FF}" type="presOf" srcId="{91F546EB-4689-48CD-9392-1444CD4DEF75}" destId="{233802C3-9E0C-4D7E-8734-8FEE6BD0121C}" srcOrd="0" destOrd="0" presId="urn:microsoft.com/office/officeart/2008/layout/LinedList"/>
    <dgm:cxn modelId="{543C8491-F74C-4CEF-9BB6-59DEEF2B2E6F}" srcId="{F2A8D157-E95E-4625-8D1A-B6F4CF7920A9}" destId="{E978AE90-9D1A-4027-9955-6F3E92E6CAB9}" srcOrd="2" destOrd="0" parTransId="{5182244E-4538-4CF0-A4B0-2FCE66A8609F}" sibTransId="{DF7372A5-3801-4324-9B71-F72E514486BD}"/>
    <dgm:cxn modelId="{5BDD95AD-4499-49F5-8823-C5D94B1E7E55}" type="presOf" srcId="{76161A9C-9499-486C-809B-0FD565962289}" destId="{CE2C1B6A-5C59-4AAE-830C-E8E883A4C10D}" srcOrd="0" destOrd="0" presId="urn:microsoft.com/office/officeart/2008/layout/LinedList"/>
    <dgm:cxn modelId="{66AB1FBA-D7B6-46CF-816C-3402F6310CFE}" srcId="{F2A8D157-E95E-4625-8D1A-B6F4CF7920A9}" destId="{630F79E6-5593-4E6A-9E89-84E5142389BD}" srcOrd="0" destOrd="0" parTransId="{F7E4C5AA-B4DA-4168-A010-B014456FC22D}" sibTransId="{26493EC8-DE34-4389-90DE-518FCBC1A28C}"/>
    <dgm:cxn modelId="{21F8B5BC-E4C3-40B8-91AB-C57252871EFF}" type="presOf" srcId="{630F79E6-5593-4E6A-9E89-84E5142389BD}" destId="{0E7CEB7D-920B-48E8-B68E-B251D9E8CE03}" srcOrd="0" destOrd="0" presId="urn:microsoft.com/office/officeart/2008/layout/LinedList"/>
    <dgm:cxn modelId="{A9D94367-657D-447D-9292-F26E621B5E05}" type="presParOf" srcId="{D98179D2-3FF5-45B9-A2C6-99470CEADA15}" destId="{6232DC61-A36C-457C-B716-1E8EEE6CDFF1}" srcOrd="0" destOrd="0" presId="urn:microsoft.com/office/officeart/2008/layout/LinedList"/>
    <dgm:cxn modelId="{197966D1-3252-4E69-9766-5475700FB212}" type="presParOf" srcId="{D98179D2-3FF5-45B9-A2C6-99470CEADA15}" destId="{50676599-80A0-4A47-AF10-BA62A737A394}" srcOrd="1" destOrd="0" presId="urn:microsoft.com/office/officeart/2008/layout/LinedList"/>
    <dgm:cxn modelId="{3C190D6A-30BC-4460-9442-515D355D1E55}" type="presParOf" srcId="{50676599-80A0-4A47-AF10-BA62A737A394}" destId="{0E7CEB7D-920B-48E8-B68E-B251D9E8CE03}" srcOrd="0" destOrd="0" presId="urn:microsoft.com/office/officeart/2008/layout/LinedList"/>
    <dgm:cxn modelId="{CAB39D09-F17E-42B3-94BA-847717EC4252}" type="presParOf" srcId="{50676599-80A0-4A47-AF10-BA62A737A394}" destId="{0BB151CB-573A-4EAB-B382-8E6E9F821A00}" srcOrd="1" destOrd="0" presId="urn:microsoft.com/office/officeart/2008/layout/LinedList"/>
    <dgm:cxn modelId="{43860CFA-8162-4726-B5AB-DE3FE1ED59D3}" type="presParOf" srcId="{D98179D2-3FF5-45B9-A2C6-99470CEADA15}" destId="{83AE5D06-C3CE-432B-8613-BBBE5232D07B}" srcOrd="2" destOrd="0" presId="urn:microsoft.com/office/officeart/2008/layout/LinedList"/>
    <dgm:cxn modelId="{6AE3ACE6-5DF3-4FAD-AE47-14BC015FE885}" type="presParOf" srcId="{D98179D2-3FF5-45B9-A2C6-99470CEADA15}" destId="{A62484CD-9056-4FF2-AA9C-9B90C2ABD07C}" srcOrd="3" destOrd="0" presId="urn:microsoft.com/office/officeart/2008/layout/LinedList"/>
    <dgm:cxn modelId="{833D40CB-5935-48F4-AF49-E75A4DE8271D}" type="presParOf" srcId="{A62484CD-9056-4FF2-AA9C-9B90C2ABD07C}" destId="{CE2C1B6A-5C59-4AAE-830C-E8E883A4C10D}" srcOrd="0" destOrd="0" presId="urn:microsoft.com/office/officeart/2008/layout/LinedList"/>
    <dgm:cxn modelId="{DB14C2A1-77AA-4424-A7C5-F494BC2FDC1A}" type="presParOf" srcId="{A62484CD-9056-4FF2-AA9C-9B90C2ABD07C}" destId="{3F0A25F0-8721-4EDB-9651-7ADD30CB7F3E}" srcOrd="1" destOrd="0" presId="urn:microsoft.com/office/officeart/2008/layout/LinedList"/>
    <dgm:cxn modelId="{374901D3-431B-44D6-9C29-78B717CFC4E3}" type="presParOf" srcId="{D98179D2-3FF5-45B9-A2C6-99470CEADA15}" destId="{FA78DE96-2CB6-4CD4-8BD1-CB5D51212261}" srcOrd="4" destOrd="0" presId="urn:microsoft.com/office/officeart/2008/layout/LinedList"/>
    <dgm:cxn modelId="{2ED829B2-E9A5-4BB1-9817-5A6C381B3487}" type="presParOf" srcId="{D98179D2-3FF5-45B9-A2C6-99470CEADA15}" destId="{49BBF7DE-10E4-4A12-8B40-E50A0466102B}" srcOrd="5" destOrd="0" presId="urn:microsoft.com/office/officeart/2008/layout/LinedList"/>
    <dgm:cxn modelId="{1AE09EF1-1C2C-455D-9E75-D6A569C547CE}" type="presParOf" srcId="{49BBF7DE-10E4-4A12-8B40-E50A0466102B}" destId="{9DB0B64C-6F26-4D78-A192-D49F57055B8B}" srcOrd="0" destOrd="0" presId="urn:microsoft.com/office/officeart/2008/layout/LinedList"/>
    <dgm:cxn modelId="{6352A9CC-147D-414F-BEC5-D65354EA60CF}" type="presParOf" srcId="{49BBF7DE-10E4-4A12-8B40-E50A0466102B}" destId="{B45F029D-CD86-4F6B-9A13-025AA0B0EC1E}" srcOrd="1" destOrd="0" presId="urn:microsoft.com/office/officeart/2008/layout/LinedList"/>
    <dgm:cxn modelId="{344936D4-1C11-485B-96DD-8E2D54092163}" type="presParOf" srcId="{D98179D2-3FF5-45B9-A2C6-99470CEADA15}" destId="{1E282A1A-E155-435A-AB4E-C53E12CF12A5}" srcOrd="6" destOrd="0" presId="urn:microsoft.com/office/officeart/2008/layout/LinedList"/>
    <dgm:cxn modelId="{9C1EFEB1-FC2B-4D9D-A89B-50DFDA4D696E}" type="presParOf" srcId="{D98179D2-3FF5-45B9-A2C6-99470CEADA15}" destId="{13D102A2-B1B5-42AA-A838-46BDE036BBD5}" srcOrd="7" destOrd="0" presId="urn:microsoft.com/office/officeart/2008/layout/LinedList"/>
    <dgm:cxn modelId="{5C417D39-E4A3-4B43-99EB-ADEBA98037C2}" type="presParOf" srcId="{13D102A2-B1B5-42AA-A838-46BDE036BBD5}" destId="{E116B0D7-4F12-433A-87EE-B2591907D08D}" srcOrd="0" destOrd="0" presId="urn:microsoft.com/office/officeart/2008/layout/LinedList"/>
    <dgm:cxn modelId="{E461F71C-B809-4267-B966-0F1B8872D3E2}" type="presParOf" srcId="{13D102A2-B1B5-42AA-A838-46BDE036BBD5}" destId="{070FA735-9716-4D61-B002-8C973CB1D69A}" srcOrd="1" destOrd="0" presId="urn:microsoft.com/office/officeart/2008/layout/LinedList"/>
    <dgm:cxn modelId="{CDC88132-0F67-4695-A110-7225199D8A5E}" type="presParOf" srcId="{D98179D2-3FF5-45B9-A2C6-99470CEADA15}" destId="{17A39E0F-7A7D-48D4-B82C-DE2C5E2CCAB5}" srcOrd="8" destOrd="0" presId="urn:microsoft.com/office/officeart/2008/layout/LinedList"/>
    <dgm:cxn modelId="{1B3DE9C7-7CB1-4077-8320-531F10D3779C}" type="presParOf" srcId="{D98179D2-3FF5-45B9-A2C6-99470CEADA15}" destId="{9D98CE04-5037-49E0-AFE8-D00F1099F64D}" srcOrd="9" destOrd="0" presId="urn:microsoft.com/office/officeart/2008/layout/LinedList"/>
    <dgm:cxn modelId="{5E6634DB-F0B6-478E-A04F-3CFC7EA06CF5}" type="presParOf" srcId="{9D98CE04-5037-49E0-AFE8-D00F1099F64D}" destId="{E88BD2F1-FEB3-4450-9892-77F7527A5035}" srcOrd="0" destOrd="0" presId="urn:microsoft.com/office/officeart/2008/layout/LinedList"/>
    <dgm:cxn modelId="{8EB29FCF-2DE7-42B9-B126-5690EB7F4062}" type="presParOf" srcId="{9D98CE04-5037-49E0-AFE8-D00F1099F64D}" destId="{B76DC014-8D06-4E78-A080-5A13F948AD72}" srcOrd="1" destOrd="0" presId="urn:microsoft.com/office/officeart/2008/layout/LinedList"/>
    <dgm:cxn modelId="{59ED1137-D48D-4EB9-AF19-359F3EBD6C36}" type="presParOf" srcId="{D98179D2-3FF5-45B9-A2C6-99470CEADA15}" destId="{B0F386A6-168D-4FF8-A814-9421AC9709BB}" srcOrd="10" destOrd="0" presId="urn:microsoft.com/office/officeart/2008/layout/LinedList"/>
    <dgm:cxn modelId="{2A2CBB15-2AEF-4838-96EC-E226146CDDF9}" type="presParOf" srcId="{D98179D2-3FF5-45B9-A2C6-99470CEADA15}" destId="{B0382C9B-74F7-4DBA-B847-669ABFC507B2}" srcOrd="11" destOrd="0" presId="urn:microsoft.com/office/officeart/2008/layout/LinedList"/>
    <dgm:cxn modelId="{C396CC79-1121-41F3-BB73-54CECCA8BB5B}" type="presParOf" srcId="{B0382C9B-74F7-4DBA-B847-669ABFC507B2}" destId="{233802C3-9E0C-4D7E-8734-8FEE6BD0121C}" srcOrd="0" destOrd="0" presId="urn:microsoft.com/office/officeart/2008/layout/LinedList"/>
    <dgm:cxn modelId="{FDD5BC64-5011-4F60-BB04-0CACCA02CA94}" type="presParOf" srcId="{B0382C9B-74F7-4DBA-B847-669ABFC507B2}" destId="{7AA05A98-CD24-4683-9144-5EE37F09369A}"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32DC61-A36C-457C-B716-1E8EEE6CDFF1}">
      <dsp:nvSpPr>
        <dsp:cNvPr id="0" name=""/>
        <dsp:cNvSpPr/>
      </dsp:nvSpPr>
      <dsp:spPr>
        <a:xfrm>
          <a:off x="0" y="2636"/>
          <a:ext cx="7442201"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E7CEB7D-920B-48E8-B68E-B251D9E8CE03}">
      <dsp:nvSpPr>
        <dsp:cNvPr id="0" name=""/>
        <dsp:cNvSpPr/>
      </dsp:nvSpPr>
      <dsp:spPr>
        <a:xfrm>
          <a:off x="0" y="2636"/>
          <a:ext cx="7442201" cy="8991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IN" sz="2600" kern="1200" dirty="0"/>
            <a:t>It is an improvised version of Thistlethwaite's Algorithm.</a:t>
          </a:r>
          <a:endParaRPr lang="en-US" sz="2600" kern="1200" dirty="0"/>
        </a:p>
      </dsp:txBody>
      <dsp:txXfrm>
        <a:off x="0" y="2636"/>
        <a:ext cx="7442201" cy="899168"/>
      </dsp:txXfrm>
    </dsp:sp>
    <dsp:sp modelId="{83AE5D06-C3CE-432B-8613-BBBE5232D07B}">
      <dsp:nvSpPr>
        <dsp:cNvPr id="0" name=""/>
        <dsp:cNvSpPr/>
      </dsp:nvSpPr>
      <dsp:spPr>
        <a:xfrm>
          <a:off x="0" y="901805"/>
          <a:ext cx="7442201" cy="0"/>
        </a:xfrm>
        <a:prstGeom prst="line">
          <a:avLst/>
        </a:prstGeom>
        <a:solidFill>
          <a:schemeClr val="accent5">
            <a:hueOff val="-295735"/>
            <a:satOff val="1009"/>
            <a:lumOff val="-392"/>
            <a:alphaOff val="0"/>
          </a:schemeClr>
        </a:solidFill>
        <a:ln w="12700" cap="flat" cmpd="sng" algn="ctr">
          <a:solidFill>
            <a:schemeClr val="accent5">
              <a:hueOff val="-295735"/>
              <a:satOff val="1009"/>
              <a:lumOff val="-39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E2C1B6A-5C59-4AAE-830C-E8E883A4C10D}">
      <dsp:nvSpPr>
        <dsp:cNvPr id="0" name=""/>
        <dsp:cNvSpPr/>
      </dsp:nvSpPr>
      <dsp:spPr>
        <a:xfrm>
          <a:off x="0" y="901805"/>
          <a:ext cx="7442201" cy="8991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IN" sz="2600" kern="1200"/>
            <a:t>He reduced the number of intermediate groups to two.</a:t>
          </a:r>
          <a:endParaRPr lang="en-US" sz="2600" kern="1200"/>
        </a:p>
      </dsp:txBody>
      <dsp:txXfrm>
        <a:off x="0" y="901805"/>
        <a:ext cx="7442201" cy="899168"/>
      </dsp:txXfrm>
    </dsp:sp>
    <dsp:sp modelId="{FA78DE96-2CB6-4CD4-8BD1-CB5D51212261}">
      <dsp:nvSpPr>
        <dsp:cNvPr id="0" name=""/>
        <dsp:cNvSpPr/>
      </dsp:nvSpPr>
      <dsp:spPr>
        <a:xfrm>
          <a:off x="0" y="1800973"/>
          <a:ext cx="7442201" cy="0"/>
        </a:xfrm>
        <a:prstGeom prst="line">
          <a:avLst/>
        </a:prstGeom>
        <a:solidFill>
          <a:schemeClr val="accent5">
            <a:hueOff val="-591470"/>
            <a:satOff val="2019"/>
            <a:lumOff val="-784"/>
            <a:alphaOff val="0"/>
          </a:schemeClr>
        </a:solidFill>
        <a:ln w="12700" cap="flat" cmpd="sng" algn="ctr">
          <a:solidFill>
            <a:schemeClr val="accent5">
              <a:hueOff val="-591470"/>
              <a:satOff val="2019"/>
              <a:lumOff val="-78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B0B64C-6F26-4D78-A192-D49F57055B8B}">
      <dsp:nvSpPr>
        <dsp:cNvPr id="0" name=""/>
        <dsp:cNvSpPr/>
      </dsp:nvSpPr>
      <dsp:spPr>
        <a:xfrm>
          <a:off x="0" y="1800973"/>
          <a:ext cx="7442201" cy="8991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IN" sz="2600" kern="1200" dirty="0"/>
            <a:t>It is a two-phase algorithm.</a:t>
          </a:r>
          <a:endParaRPr lang="en-US" sz="2600" kern="1200" dirty="0"/>
        </a:p>
      </dsp:txBody>
      <dsp:txXfrm>
        <a:off x="0" y="1800973"/>
        <a:ext cx="7442201" cy="899168"/>
      </dsp:txXfrm>
    </dsp:sp>
    <dsp:sp modelId="{1E282A1A-E155-435A-AB4E-C53E12CF12A5}">
      <dsp:nvSpPr>
        <dsp:cNvPr id="0" name=""/>
        <dsp:cNvSpPr/>
      </dsp:nvSpPr>
      <dsp:spPr>
        <a:xfrm>
          <a:off x="0" y="2700142"/>
          <a:ext cx="7442201" cy="0"/>
        </a:xfrm>
        <a:prstGeom prst="line">
          <a:avLst/>
        </a:prstGeom>
        <a:solidFill>
          <a:schemeClr val="accent5">
            <a:hueOff val="-887205"/>
            <a:satOff val="3028"/>
            <a:lumOff val="-1176"/>
            <a:alphaOff val="0"/>
          </a:schemeClr>
        </a:solidFill>
        <a:ln w="12700" cap="flat" cmpd="sng" algn="ctr">
          <a:solidFill>
            <a:schemeClr val="accent5">
              <a:hueOff val="-887205"/>
              <a:satOff val="3028"/>
              <a:lumOff val="-117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116B0D7-4F12-433A-87EE-B2591907D08D}">
      <dsp:nvSpPr>
        <dsp:cNvPr id="0" name=""/>
        <dsp:cNvSpPr/>
      </dsp:nvSpPr>
      <dsp:spPr>
        <a:xfrm>
          <a:off x="0" y="2700142"/>
          <a:ext cx="7442201" cy="8991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IN" sz="2600" kern="1200"/>
            <a:t>Average Number of Moves: 20</a:t>
          </a:r>
          <a:endParaRPr lang="en-US" sz="2600" kern="1200"/>
        </a:p>
      </dsp:txBody>
      <dsp:txXfrm>
        <a:off x="0" y="2700142"/>
        <a:ext cx="7442201" cy="899168"/>
      </dsp:txXfrm>
    </dsp:sp>
    <dsp:sp modelId="{17A39E0F-7A7D-48D4-B82C-DE2C5E2CCAB5}">
      <dsp:nvSpPr>
        <dsp:cNvPr id="0" name=""/>
        <dsp:cNvSpPr/>
      </dsp:nvSpPr>
      <dsp:spPr>
        <a:xfrm>
          <a:off x="0" y="3599310"/>
          <a:ext cx="7442201" cy="0"/>
        </a:xfrm>
        <a:prstGeom prst="line">
          <a:avLst/>
        </a:prstGeom>
        <a:solidFill>
          <a:schemeClr val="accent5">
            <a:hueOff val="-1182940"/>
            <a:satOff val="4038"/>
            <a:lumOff val="-1568"/>
            <a:alphaOff val="0"/>
          </a:schemeClr>
        </a:solidFill>
        <a:ln w="12700" cap="flat" cmpd="sng" algn="ctr">
          <a:solidFill>
            <a:schemeClr val="accent5">
              <a:hueOff val="-1182940"/>
              <a:satOff val="4038"/>
              <a:lumOff val="-156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88BD2F1-FEB3-4450-9892-77F7527A5035}">
      <dsp:nvSpPr>
        <dsp:cNvPr id="0" name=""/>
        <dsp:cNvSpPr/>
      </dsp:nvSpPr>
      <dsp:spPr>
        <a:xfrm>
          <a:off x="0" y="3599310"/>
          <a:ext cx="7442201" cy="8991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IN" sz="2600" kern="1200" dirty="0"/>
            <a:t>Maximum Moves : 29  | Minimum Moves: 19 </a:t>
          </a:r>
          <a:endParaRPr lang="en-US" sz="2600" kern="1200" dirty="0"/>
        </a:p>
      </dsp:txBody>
      <dsp:txXfrm>
        <a:off x="0" y="3599310"/>
        <a:ext cx="7442201" cy="899168"/>
      </dsp:txXfrm>
    </dsp:sp>
    <dsp:sp modelId="{B0F386A6-168D-4FF8-A814-9421AC9709BB}">
      <dsp:nvSpPr>
        <dsp:cNvPr id="0" name=""/>
        <dsp:cNvSpPr/>
      </dsp:nvSpPr>
      <dsp:spPr>
        <a:xfrm>
          <a:off x="0" y="4498478"/>
          <a:ext cx="7442201" cy="0"/>
        </a:xfrm>
        <a:prstGeom prst="line">
          <a:avLst/>
        </a:prstGeom>
        <a:solidFill>
          <a:schemeClr val="accent5">
            <a:hueOff val="-1478675"/>
            <a:satOff val="5047"/>
            <a:lumOff val="-1960"/>
            <a:alphaOff val="0"/>
          </a:schemeClr>
        </a:solidFill>
        <a:ln w="12700" cap="flat" cmpd="sng" algn="ctr">
          <a:solidFill>
            <a:schemeClr val="accent5">
              <a:hueOff val="-1478675"/>
              <a:satOff val="5047"/>
              <a:lumOff val="-196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33802C3-9E0C-4D7E-8734-8FEE6BD0121C}">
      <dsp:nvSpPr>
        <dsp:cNvPr id="0" name=""/>
        <dsp:cNvSpPr/>
      </dsp:nvSpPr>
      <dsp:spPr>
        <a:xfrm>
          <a:off x="0" y="4498478"/>
          <a:ext cx="7442201" cy="8991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dirty="0"/>
            <a:t>Data Structure Required: Graph</a:t>
          </a:r>
        </a:p>
      </dsp:txBody>
      <dsp:txXfrm>
        <a:off x="0" y="4498478"/>
        <a:ext cx="7442201" cy="899168"/>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678426" y="889820"/>
            <a:ext cx="9989574" cy="3598606"/>
          </a:xfrm>
        </p:spPr>
        <p:txBody>
          <a:bodyPr anchor="t">
            <a:normAutofit/>
          </a:bodyPr>
          <a:lstStyle>
            <a:lvl1pPr algn="l">
              <a:defRPr sz="5400"/>
            </a:lvl1pPr>
          </a:lstStyle>
          <a:p>
            <a:r>
              <a:rPr lang="en-US" dirty="0"/>
              <a:t>Click to edit Master title style</a:t>
            </a:r>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678426"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2F3E8B1C-86EF-43CF-8304-249481088644}" type="datetimeFigureOut">
              <a:rPr lang="en-US" smtClean="0"/>
              <a:t>9/12/2021</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41576629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2F3E8B1C-86EF-43CF-8304-249481088644}" type="datetimeFigureOut">
              <a:rPr lang="en-US" smtClean="0"/>
              <a:t>9/12/2021</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3005280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838200" y="997973"/>
            <a:ext cx="8404122" cy="498495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2F3E8B1C-86EF-43CF-8304-249481088644}" type="datetimeFigureOut">
              <a:rPr lang="en-US" smtClean="0"/>
              <a:t>9/12/2021</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03319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2F3E8B1C-86EF-43CF-8304-249481088644}" type="datetimeFigureOut">
              <a:rPr lang="en-US" smtClean="0"/>
              <a:t>9/12/2021</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794038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2F3E8B1C-86EF-43CF-8304-249481088644}" type="datetimeFigureOut">
              <a:rPr lang="en-US" smtClean="0"/>
              <a:t>9/12/2021</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6343084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22096"/>
            <a:ext cx="10691265" cy="1127930"/>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15383" y="2128684"/>
            <a:ext cx="5304417"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72200" y="2128684"/>
            <a:ext cx="5219700"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2F3E8B1C-86EF-43CF-8304-249481088644}" type="datetimeFigureOut">
              <a:rPr lang="en-US" smtClean="0"/>
              <a:t>9/12/2021</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544778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685887" y="929148"/>
            <a:ext cx="10640005" cy="761540"/>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15384" y="1681163"/>
            <a:ext cx="5282192"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15384" y="2505075"/>
            <a:ext cx="5282192" cy="342377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72200" y="1681163"/>
            <a:ext cx="5183188"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72200" y="2505075"/>
            <a:ext cx="5183188"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2F3E8B1C-86EF-43CF-8304-249481088644}" type="datetimeFigureOut">
              <a:rPr lang="en-US" smtClean="0"/>
              <a:t>9/12/2021</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8758765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2F3E8B1C-86EF-43CF-8304-249481088644}" type="datetimeFigureOut">
              <a:rPr lang="en-US" smtClean="0"/>
              <a:t>9/12/2021</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4212881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2F3E8B1C-86EF-43CF-8304-249481088644}" type="datetimeFigureOut">
              <a:rPr lang="en-US" smtClean="0"/>
              <a:t>9/12/2021</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515123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678426" y="781665"/>
            <a:ext cx="4093599" cy="1223452"/>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688258" y="2315497"/>
            <a:ext cx="4093599" cy="35534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2F3E8B1C-86EF-43CF-8304-249481088644}" type="datetimeFigureOut">
              <a:rPr lang="en-US" smtClean="0"/>
              <a:t>9/12/2021</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41167005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683342" y="1066800"/>
            <a:ext cx="4103431" cy="1317523"/>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683342"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2F3E8B1C-86EF-43CF-8304-249481088644}" type="datetimeFigureOut">
              <a:rPr lang="en-US" smtClean="0"/>
              <a:t>9/12/2021</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0104698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22096"/>
            <a:ext cx="10691265" cy="137103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93126"/>
            <a:ext cx="10691265" cy="363608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92594" cy="365125"/>
          </a:xfrm>
          <a:prstGeom prst="rect">
            <a:avLst/>
          </a:prstGeom>
        </p:spPr>
        <p:txBody>
          <a:bodyPr vert="horz" lIns="91440" tIns="45720" rIns="91440" bIns="45720" rtlCol="0" anchor="ctr"/>
          <a:lstStyle>
            <a:lvl1pPr algn="r">
              <a:defRPr sz="1050">
                <a:solidFill>
                  <a:schemeClr val="tx1"/>
                </a:solidFill>
                <a:latin typeface="+mj-lt"/>
              </a:defRPr>
            </a:lvl1pPr>
          </a:lstStyle>
          <a:p>
            <a:fld id="{2F3E8B1C-86EF-43CF-8304-249481088644}" type="datetimeFigureOut">
              <a:rPr lang="en-US" smtClean="0"/>
              <a:pPr/>
              <a:t>9/12/2021</a:t>
            </a:fld>
            <a:endParaRPr lang="en-US" dirty="0"/>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15383"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C3DB2ADC-AF19-4574-8C10-79B5B04FCA27}" type="slidenum">
              <a:rPr lang="en-US" smtClean="0"/>
              <a:pPr/>
              <a:t>‹#›</a:t>
            </a:fld>
            <a:endParaRPr lang="en-US" dirty="0"/>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8887311"/>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85" r:id="rId5"/>
    <p:sldLayoutId id="2147483690" r:id="rId6"/>
    <p:sldLayoutId id="2147483686" r:id="rId7"/>
    <p:sldLayoutId id="2147483687" r:id="rId8"/>
    <p:sldLayoutId id="2147483688" r:id="rId9"/>
    <p:sldLayoutId id="2147483689" r:id="rId10"/>
    <p:sldLayoutId id="2147483691" r:id="rId11"/>
  </p:sldLayoutIdLst>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9">
            <a:extLst>
              <a:ext uri="{FF2B5EF4-FFF2-40B4-BE49-F238E27FC236}">
                <a16:creationId xmlns:a16="http://schemas.microsoft.com/office/drawing/2014/main" id="{60E52DF2-6802-459B-AC2A-AF976DEB1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701B99-29EB-47F5-A9CD-DE4434D31715}"/>
              </a:ext>
            </a:extLst>
          </p:cNvPr>
          <p:cNvSpPr>
            <a:spLocks noGrp="1"/>
          </p:cNvSpPr>
          <p:nvPr>
            <p:ph type="ctrTitle"/>
          </p:nvPr>
        </p:nvSpPr>
        <p:spPr>
          <a:xfrm>
            <a:off x="8002184" y="2386295"/>
            <a:ext cx="3730839" cy="3569150"/>
          </a:xfrm>
        </p:spPr>
        <p:txBody>
          <a:bodyPr anchor="b">
            <a:normAutofit/>
          </a:bodyPr>
          <a:lstStyle/>
          <a:p>
            <a:r>
              <a:rPr lang="en-IN" sz="4000"/>
              <a:t>Kociemba’s Algorithm</a:t>
            </a:r>
          </a:p>
        </p:txBody>
      </p:sp>
      <p:sp>
        <p:nvSpPr>
          <p:cNvPr id="5" name="Subtitle 4">
            <a:extLst>
              <a:ext uri="{FF2B5EF4-FFF2-40B4-BE49-F238E27FC236}">
                <a16:creationId xmlns:a16="http://schemas.microsoft.com/office/drawing/2014/main" id="{DD1AF489-4686-41E8-BD24-2939D5E158C6}"/>
              </a:ext>
            </a:extLst>
          </p:cNvPr>
          <p:cNvSpPr>
            <a:spLocks noGrp="1"/>
          </p:cNvSpPr>
          <p:nvPr>
            <p:ph type="subTitle" idx="1"/>
          </p:nvPr>
        </p:nvSpPr>
        <p:spPr>
          <a:xfrm>
            <a:off x="8115300" y="1208146"/>
            <a:ext cx="3137031" cy="979680"/>
          </a:xfrm>
        </p:spPr>
        <p:txBody>
          <a:bodyPr anchor="t">
            <a:normAutofit/>
          </a:bodyPr>
          <a:lstStyle/>
          <a:p>
            <a:endParaRPr lang="en-IN" sz="1800"/>
          </a:p>
        </p:txBody>
      </p:sp>
      <p:pic>
        <p:nvPicPr>
          <p:cNvPr id="37" name="Picture 2">
            <a:extLst>
              <a:ext uri="{FF2B5EF4-FFF2-40B4-BE49-F238E27FC236}">
                <a16:creationId xmlns:a16="http://schemas.microsoft.com/office/drawing/2014/main" id="{8CB0CB77-A5A3-4E7E-95B4-7F477673AEC8}"/>
              </a:ext>
            </a:extLst>
          </p:cNvPr>
          <p:cNvPicPr>
            <a:picLocks noChangeAspect="1"/>
          </p:cNvPicPr>
          <p:nvPr/>
        </p:nvPicPr>
        <p:blipFill rotWithShape="1">
          <a:blip r:embed="rId2"/>
          <a:srcRect l="19653" r="16564" b="-2"/>
          <a:stretch/>
        </p:blipFill>
        <p:spPr>
          <a:xfrm>
            <a:off x="20" y="10"/>
            <a:ext cx="7320707" cy="6857985"/>
          </a:xfrm>
          <a:prstGeom prst="rect">
            <a:avLst/>
          </a:prstGeom>
        </p:spPr>
      </p:pic>
      <p:cxnSp>
        <p:nvCxnSpPr>
          <p:cNvPr id="38" name="Straight Connector 11">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153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52575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F68B2C62-7648-4430-90D5-AE0F252AF1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D8CE23-11B5-4F0F-A8E9-800A2CB6373E}"/>
              </a:ext>
            </a:extLst>
          </p:cNvPr>
          <p:cNvSpPr>
            <a:spLocks noGrp="1"/>
          </p:cNvSpPr>
          <p:nvPr>
            <p:ph type="title"/>
          </p:nvPr>
        </p:nvSpPr>
        <p:spPr>
          <a:xfrm>
            <a:off x="695324" y="609601"/>
            <a:ext cx="2174875" cy="4488878"/>
          </a:xfrm>
        </p:spPr>
        <p:txBody>
          <a:bodyPr>
            <a:normAutofit/>
          </a:bodyPr>
          <a:lstStyle/>
          <a:p>
            <a:r>
              <a:rPr lang="en-IN" sz="2200"/>
              <a:t>Introduction</a:t>
            </a:r>
          </a:p>
        </p:txBody>
      </p:sp>
      <p:cxnSp>
        <p:nvCxnSpPr>
          <p:cNvPr id="14" name="Straight Connector 10">
            <a:extLst>
              <a:ext uri="{FF2B5EF4-FFF2-40B4-BE49-F238E27FC236}">
                <a16:creationId xmlns:a16="http://schemas.microsoft.com/office/drawing/2014/main" id="{E423DFCF-3B37-4389-873D-3308EBD44D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3228265" y="723900"/>
            <a:ext cx="0" cy="54102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15" name="Content Placeholder 2">
            <a:extLst>
              <a:ext uri="{FF2B5EF4-FFF2-40B4-BE49-F238E27FC236}">
                <a16:creationId xmlns:a16="http://schemas.microsoft.com/office/drawing/2014/main" id="{D66CF338-3F80-404C-8C5A-6EE01E279B09}"/>
              </a:ext>
            </a:extLst>
          </p:cNvPr>
          <p:cNvGraphicFramePr>
            <a:graphicFrameLocks noGrp="1"/>
          </p:cNvGraphicFramePr>
          <p:nvPr>
            <p:ph idx="1"/>
            <p:extLst>
              <p:ext uri="{D42A27DB-BD31-4B8C-83A1-F6EECF244321}">
                <p14:modId xmlns:p14="http://schemas.microsoft.com/office/powerpoint/2010/main" val="48118468"/>
              </p:ext>
            </p:extLst>
          </p:nvPr>
        </p:nvGraphicFramePr>
        <p:xfrm>
          <a:off x="3987800" y="723900"/>
          <a:ext cx="7442201" cy="54002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402973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2F4CDBAA-58CB-491E-8006-82017C46E965}"/>
              </a:ext>
            </a:extLst>
          </p:cNvPr>
          <p:cNvSpPr>
            <a:spLocks noGrp="1"/>
          </p:cNvSpPr>
          <p:nvPr>
            <p:ph type="title"/>
          </p:nvPr>
        </p:nvSpPr>
        <p:spPr>
          <a:xfrm>
            <a:off x="695325" y="897753"/>
            <a:ext cx="3635046" cy="1575391"/>
          </a:xfrm>
        </p:spPr>
        <p:txBody>
          <a:bodyPr vert="horz" lIns="91440" tIns="45720" rIns="91440" bIns="45720" rtlCol="0">
            <a:normAutofit fontScale="90000"/>
          </a:bodyPr>
          <a:lstStyle/>
          <a:p>
            <a:pPr>
              <a:lnSpc>
                <a:spcPct val="90000"/>
              </a:lnSpc>
            </a:pPr>
            <a:r>
              <a:rPr lang="en-US" sz="3600" kern="1200" cap="all" spc="30" baseline="0">
                <a:latin typeface="+mj-lt"/>
                <a:ea typeface="+mj-ea"/>
                <a:cs typeface="+mj-cs"/>
              </a:rPr>
              <a:t>Two Phase Algorith</a:t>
            </a:r>
            <a:r>
              <a:rPr lang="en-US" sz="3600"/>
              <a:t>m</a:t>
            </a:r>
            <a:br>
              <a:rPr lang="en-US" sz="3600"/>
            </a:br>
            <a:br>
              <a:rPr lang="en-US" sz="3100"/>
            </a:br>
            <a:r>
              <a:rPr lang="en-US" sz="1800"/>
              <a:t>A Brief Overview</a:t>
            </a:r>
            <a:endParaRPr lang="en-US" sz="1800" kern="1200" cap="all" spc="30" baseline="0" dirty="0">
              <a:latin typeface="+mj-lt"/>
              <a:ea typeface="+mj-ea"/>
              <a:cs typeface="+mj-cs"/>
            </a:endParaRPr>
          </a:p>
        </p:txBody>
      </p:sp>
      <p:cxnSp>
        <p:nvCxnSpPr>
          <p:cNvPr id="25" name="Straight Connector 24">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Content Placeholder 6">
            <a:extLst>
              <a:ext uri="{FF2B5EF4-FFF2-40B4-BE49-F238E27FC236}">
                <a16:creationId xmlns:a16="http://schemas.microsoft.com/office/drawing/2014/main" id="{A2BA7B4D-3D2A-4AC3-833B-988609B99E3B}"/>
              </a:ext>
            </a:extLst>
          </p:cNvPr>
          <p:cNvSpPr>
            <a:spLocks noGrp="1"/>
          </p:cNvSpPr>
          <p:nvPr>
            <p:ph idx="1"/>
          </p:nvPr>
        </p:nvSpPr>
        <p:spPr>
          <a:xfrm>
            <a:off x="695325" y="2710035"/>
            <a:ext cx="3587668" cy="3500265"/>
          </a:xfrm>
        </p:spPr>
        <p:txBody>
          <a:bodyPr vert="horz" lIns="91440" tIns="45720" rIns="91440" bIns="45720" rtlCol="0">
            <a:normAutofit/>
          </a:bodyPr>
          <a:lstStyle/>
          <a:p>
            <a:pPr>
              <a:spcAft>
                <a:spcPts val="600"/>
              </a:spcAft>
            </a:pPr>
            <a:r>
              <a:rPr lang="en-US" dirty="0"/>
              <a:t>Consider all the positions of the cube as Group 0 (G0). The G0 state is dived into two phases namely Group 1 (G1) &amp; Group 2 G(2)</a:t>
            </a:r>
          </a:p>
        </p:txBody>
      </p:sp>
      <p:graphicFrame>
        <p:nvGraphicFramePr>
          <p:cNvPr id="5" name="Table 5">
            <a:extLst>
              <a:ext uri="{FF2B5EF4-FFF2-40B4-BE49-F238E27FC236}">
                <a16:creationId xmlns:a16="http://schemas.microsoft.com/office/drawing/2014/main" id="{7E857F51-C530-4B14-BEF5-035A883FEBF3}"/>
              </a:ext>
            </a:extLst>
          </p:cNvPr>
          <p:cNvGraphicFramePr>
            <a:graphicFrameLocks noGrp="1"/>
          </p:cNvGraphicFramePr>
          <p:nvPr>
            <p:extLst>
              <p:ext uri="{D42A27DB-BD31-4B8C-83A1-F6EECF244321}">
                <p14:modId xmlns:p14="http://schemas.microsoft.com/office/powerpoint/2010/main" val="1253995974"/>
              </p:ext>
            </p:extLst>
          </p:nvPr>
        </p:nvGraphicFramePr>
        <p:xfrm>
          <a:off x="4751110" y="1250952"/>
          <a:ext cx="6640792" cy="4356096"/>
        </p:xfrm>
        <a:graphic>
          <a:graphicData uri="http://schemas.openxmlformats.org/drawingml/2006/table">
            <a:tbl>
              <a:tblPr firstRow="1" bandRow="1">
                <a:solidFill>
                  <a:schemeClr val="tx1">
                    <a:lumMod val="75000"/>
                    <a:lumOff val="25000"/>
                  </a:schemeClr>
                </a:solidFill>
                <a:tableStyleId>{5C22544A-7EE6-4342-B048-85BDC9FD1C3A}</a:tableStyleId>
              </a:tblPr>
              <a:tblGrid>
                <a:gridCol w="1647658">
                  <a:extLst>
                    <a:ext uri="{9D8B030D-6E8A-4147-A177-3AD203B41FA5}">
                      <a16:colId xmlns:a16="http://schemas.microsoft.com/office/drawing/2014/main" val="133195504"/>
                    </a:ext>
                  </a:extLst>
                </a:gridCol>
                <a:gridCol w="4993134">
                  <a:extLst>
                    <a:ext uri="{9D8B030D-6E8A-4147-A177-3AD203B41FA5}">
                      <a16:colId xmlns:a16="http://schemas.microsoft.com/office/drawing/2014/main" val="3482494942"/>
                    </a:ext>
                  </a:extLst>
                </a:gridCol>
              </a:tblGrid>
              <a:tr h="723264">
                <a:tc>
                  <a:txBody>
                    <a:bodyPr/>
                    <a:lstStyle/>
                    <a:p>
                      <a:pPr algn="ctr"/>
                      <a:r>
                        <a:rPr lang="en-IN" sz="2400" b="1" cap="none" spc="0" dirty="0">
                          <a:solidFill>
                            <a:schemeClr val="bg1"/>
                          </a:solidFill>
                        </a:rPr>
                        <a:t>Group</a:t>
                      </a:r>
                    </a:p>
                  </a:txBody>
                  <a:tcPr marL="208604" marR="160464" marT="160464" marB="160464" anchor="ctr">
                    <a:lnL w="19050" cap="flat" cmpd="sng" algn="ctr">
                      <a:solidFill>
                        <a:schemeClr val="tx1"/>
                      </a:solidFill>
                      <a:prstDash val="solid"/>
                    </a:lnL>
                    <a:lnR w="12700" cmpd="sng">
                      <a:noFill/>
                    </a:lnR>
                    <a:lnT w="19050" cap="flat" cmpd="sng" algn="ctr">
                      <a:solidFill>
                        <a:schemeClr val="tx1"/>
                      </a:solidFill>
                      <a:prstDash val="solid"/>
                    </a:lnT>
                    <a:lnB w="38100" cmpd="sng">
                      <a:noFill/>
                    </a:lnB>
                    <a:solidFill>
                      <a:schemeClr val="tx1"/>
                    </a:solidFill>
                  </a:tcPr>
                </a:tc>
                <a:tc>
                  <a:txBody>
                    <a:bodyPr/>
                    <a:lstStyle/>
                    <a:p>
                      <a:pPr algn="ctr"/>
                      <a:r>
                        <a:rPr lang="en-IN" sz="2400" b="1" cap="none" spc="0" dirty="0">
                          <a:solidFill>
                            <a:schemeClr val="bg1"/>
                          </a:solidFill>
                        </a:rPr>
                        <a:t>Description</a:t>
                      </a:r>
                    </a:p>
                  </a:txBody>
                  <a:tcPr marL="208604" marR="160464" marT="160464" marB="160464" anchor="ctr">
                    <a:lnL w="12700" cmpd="sng">
                      <a:noFill/>
                    </a:lnL>
                    <a:lnR w="12700" cmpd="sng">
                      <a:noFill/>
                    </a:lnR>
                    <a:lnT w="19050" cap="flat" cmpd="sng" algn="ctr">
                      <a:solidFill>
                        <a:schemeClr val="tx1"/>
                      </a:solidFill>
                      <a:prstDash val="solid"/>
                    </a:lnT>
                    <a:lnB w="38100" cmpd="sng">
                      <a:noFill/>
                    </a:lnB>
                    <a:solidFill>
                      <a:schemeClr val="tx1"/>
                    </a:solidFill>
                  </a:tcPr>
                </a:tc>
                <a:extLst>
                  <a:ext uri="{0D108BD9-81ED-4DB2-BD59-A6C34878D82A}">
                    <a16:rowId xmlns:a16="http://schemas.microsoft.com/office/drawing/2014/main" val="902223649"/>
                  </a:ext>
                </a:extLst>
              </a:tr>
              <a:tr h="723264">
                <a:tc>
                  <a:txBody>
                    <a:bodyPr/>
                    <a:lstStyle/>
                    <a:p>
                      <a:r>
                        <a:rPr lang="en-IN" sz="2400" cap="none" spc="0">
                          <a:solidFill>
                            <a:schemeClr val="bg1"/>
                          </a:solidFill>
                        </a:rPr>
                        <a:t>Group 0</a:t>
                      </a:r>
                    </a:p>
                  </a:txBody>
                  <a:tcPr marL="208604" marR="160464" marT="160464" marB="160464">
                    <a:lnL w="38100" cap="flat" cmpd="sng" algn="ctr">
                      <a:noFill/>
                      <a:prstDash val="solid"/>
                    </a:lnL>
                    <a:lnR w="6350" cap="flat" cmpd="sng" algn="ctr">
                      <a:solidFill>
                        <a:schemeClr val="tx1">
                          <a:lumMod val="50000"/>
                          <a:lumOff val="50000"/>
                        </a:schemeClr>
                      </a:solidFill>
                      <a:prstDash val="solid"/>
                    </a:lnR>
                    <a:lnT w="38100" cmpd="sng">
                      <a:noFill/>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en-US" sz="2400" cap="none" spc="0">
                          <a:solidFill>
                            <a:schemeClr val="bg1"/>
                          </a:solidFill>
                        </a:rPr>
                        <a:t>All possible positions of the cube.</a:t>
                      </a:r>
                      <a:endParaRPr lang="en-IN" sz="2400" cap="none" spc="0">
                        <a:solidFill>
                          <a:schemeClr val="bg1"/>
                        </a:solidFill>
                      </a:endParaRPr>
                    </a:p>
                  </a:txBody>
                  <a:tcPr marL="208604" marR="160464" marT="160464" marB="160464">
                    <a:lnL w="6350" cap="flat" cmpd="sng" algn="ctr">
                      <a:solidFill>
                        <a:schemeClr val="tx1">
                          <a:lumMod val="50000"/>
                          <a:lumOff val="50000"/>
                        </a:schemeClr>
                      </a:solidFill>
                      <a:prstDash val="solid"/>
                    </a:lnL>
                    <a:lnR w="38100" cap="flat" cmpd="sng" algn="ctr">
                      <a:noFill/>
                      <a:prstDash val="solid"/>
                    </a:lnR>
                    <a:lnT w="38100" cmpd="sng">
                      <a:noFill/>
                    </a:lnT>
                    <a:lnB w="6350" cap="flat" cmpd="sng" algn="ctr">
                      <a:solidFill>
                        <a:schemeClr val="tx1">
                          <a:lumMod val="50000"/>
                          <a:lumOff val="50000"/>
                        </a:schemeClr>
                      </a:solidFill>
                      <a:prstDash val="solid"/>
                    </a:lnB>
                    <a:solidFill>
                      <a:schemeClr val="tx1">
                        <a:lumMod val="75000"/>
                        <a:lumOff val="25000"/>
                      </a:schemeClr>
                    </a:solidFill>
                  </a:tcPr>
                </a:tc>
                <a:extLst>
                  <a:ext uri="{0D108BD9-81ED-4DB2-BD59-A6C34878D82A}">
                    <a16:rowId xmlns:a16="http://schemas.microsoft.com/office/drawing/2014/main" val="2733657484"/>
                  </a:ext>
                </a:extLst>
              </a:tr>
              <a:tr h="1454784">
                <a:tc>
                  <a:txBody>
                    <a:bodyPr/>
                    <a:lstStyle/>
                    <a:p>
                      <a:r>
                        <a:rPr lang="en-IN" sz="2400" cap="none" spc="0" dirty="0">
                          <a:solidFill>
                            <a:schemeClr val="bg1"/>
                          </a:solidFill>
                        </a:rPr>
                        <a:t>Group 1</a:t>
                      </a:r>
                    </a:p>
                    <a:p>
                      <a:endParaRPr lang="en-IN" sz="2400" cap="none" spc="0" dirty="0">
                        <a:solidFill>
                          <a:schemeClr val="bg1"/>
                        </a:solidFill>
                      </a:endParaRPr>
                    </a:p>
                    <a:p>
                      <a:r>
                        <a:rPr lang="en-IN" sz="1050" cap="none" spc="0" dirty="0">
                          <a:solidFill>
                            <a:schemeClr val="bg1"/>
                          </a:solidFill>
                        </a:rPr>
                        <a:t>Formula:</a:t>
                      </a:r>
                    </a:p>
                    <a:p>
                      <a:r>
                        <a:rPr lang="en-IN" sz="1050" b="0" i="0" kern="1200" dirty="0">
                          <a:solidFill>
                            <a:schemeClr val="bg1"/>
                          </a:solidFill>
                          <a:effectLst/>
                          <a:latin typeface="+mn-lt"/>
                          <a:ea typeface="+mn-ea"/>
                          <a:cs typeface="+mn-cs"/>
                        </a:rPr>
                        <a:t> &lt;U,D,R2,L2,F2,B2&gt;</a:t>
                      </a:r>
                      <a:endParaRPr lang="en-IN" sz="1050" cap="none" spc="0" dirty="0">
                        <a:solidFill>
                          <a:schemeClr val="bg1"/>
                        </a:solidFill>
                      </a:endParaRPr>
                    </a:p>
                  </a:txBody>
                  <a:tcPr marL="208604" marR="160464" marT="160464" marB="160464">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r>
                        <a:rPr lang="en-US" sz="2400" cap="none" spc="0" dirty="0">
                          <a:solidFill>
                            <a:schemeClr val="bg1"/>
                          </a:solidFill>
                        </a:rPr>
                        <a:t>Split into the top half of the cube which uses the IDA* formula to subdivide and solve</a:t>
                      </a:r>
                      <a:endParaRPr lang="en-IN" sz="2400" cap="none" spc="0" dirty="0">
                        <a:solidFill>
                          <a:schemeClr val="bg1"/>
                        </a:solidFill>
                      </a:endParaRPr>
                    </a:p>
                  </a:txBody>
                  <a:tcPr marL="208604" marR="160464" marT="160464" marB="160464">
                    <a:lnL w="6350" cap="flat" cmpd="sng" algn="ctr">
                      <a:solidFill>
                        <a:schemeClr val="tx1">
                          <a:lumMod val="50000"/>
                          <a:lumOff val="50000"/>
                        </a:schemeClr>
                      </a:solidFill>
                      <a:prstDash val="solid"/>
                    </a:lnL>
                    <a:lnR w="12700" cmpd="sng">
                      <a:no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extLst>
                  <a:ext uri="{0D108BD9-81ED-4DB2-BD59-A6C34878D82A}">
                    <a16:rowId xmlns:a16="http://schemas.microsoft.com/office/drawing/2014/main" val="1917357529"/>
                  </a:ext>
                </a:extLst>
              </a:tr>
              <a:tr h="1454784">
                <a:tc>
                  <a:txBody>
                    <a:bodyPr/>
                    <a:lstStyle/>
                    <a:p>
                      <a:r>
                        <a:rPr lang="en-IN" sz="2400" cap="none" spc="0" dirty="0">
                          <a:solidFill>
                            <a:schemeClr val="bg1"/>
                          </a:solidFill>
                        </a:rPr>
                        <a:t>Group 2</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050" b="0" i="0" u="none" strike="noStrike" kern="1200" cap="none" spc="0" normalizeH="0" baseline="0" noProof="0" dirty="0">
                        <a:ln>
                          <a:noFill/>
                        </a:ln>
                        <a:solidFill>
                          <a:srgbClr val="FFFFFF"/>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050" b="0" i="0" u="none" strike="noStrike" kern="1200" cap="none" spc="0" normalizeH="0" baseline="0" noProof="0" dirty="0">
                        <a:ln>
                          <a:noFill/>
                        </a:ln>
                        <a:solidFill>
                          <a:srgbClr val="FFFFFF"/>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50" b="0" i="0" u="none" strike="noStrike" kern="1200" cap="none" spc="0" normalizeH="0" baseline="0" noProof="0" dirty="0">
                          <a:ln>
                            <a:noFill/>
                          </a:ln>
                          <a:solidFill>
                            <a:srgbClr val="FFFFFF"/>
                          </a:solidFill>
                          <a:effectLst/>
                          <a:uLnTx/>
                          <a:uFillTx/>
                          <a:latin typeface="+mn-lt"/>
                          <a:ea typeface="+mn-ea"/>
                          <a:cs typeface="+mn-cs"/>
                        </a:rPr>
                        <a:t>Formula:</a:t>
                      </a:r>
                      <a:endParaRPr lang="en-IN" sz="2400" cap="none" spc="0" dirty="0">
                        <a:solidFill>
                          <a:schemeClr val="bg1"/>
                        </a:solidFill>
                      </a:endParaRPr>
                    </a:p>
                    <a:p>
                      <a:r>
                        <a:rPr lang="pl-PL" sz="1000" cap="none" spc="0" dirty="0">
                          <a:solidFill>
                            <a:schemeClr val="bg1"/>
                          </a:solidFill>
                        </a:rPr>
                        <a:t>&lt;L2,R2,F2,B2,U2,D2&gt;</a:t>
                      </a:r>
                      <a:endParaRPr lang="en-IN" sz="1000" cap="none" spc="0" dirty="0">
                        <a:solidFill>
                          <a:schemeClr val="bg1"/>
                        </a:solidFill>
                      </a:endParaRPr>
                    </a:p>
                  </a:txBody>
                  <a:tcPr marL="208604" marR="160464" marT="160464" marB="160464">
                    <a:lnL w="38100" cap="flat" cmpd="sng" algn="ctr">
                      <a:noFill/>
                      <a:prstDash val="solid"/>
                    </a:lnL>
                    <a:lnR w="6350" cap="flat" cmpd="sng" algn="ctr">
                      <a:solidFill>
                        <a:schemeClr val="tx1">
                          <a:lumMod val="50000"/>
                          <a:lumOff val="50000"/>
                        </a:schemeClr>
                      </a:solidFill>
                      <a:prstDash val="solid"/>
                    </a:lnR>
                    <a:lnT w="12700" cmpd="sng">
                      <a:noFill/>
                      <a:prstDash val="solid"/>
                    </a:lnT>
                    <a:lnB w="38100" cap="flat" cmpd="sng" algn="ctr">
                      <a:noFill/>
                      <a:prstDash val="solid"/>
                    </a:lnB>
                    <a:solidFill>
                      <a:schemeClr val="tx1">
                        <a:lumMod val="75000"/>
                        <a:lumOff val="25000"/>
                      </a:schemeClr>
                    </a:solidFill>
                  </a:tcPr>
                </a:tc>
                <a:tc>
                  <a:txBody>
                    <a:bodyPr/>
                    <a:lstStyle/>
                    <a:p>
                      <a:r>
                        <a:rPr lang="en-US" sz="2400" cap="none" spc="0" dirty="0">
                          <a:solidFill>
                            <a:schemeClr val="bg1"/>
                          </a:solidFill>
                        </a:rPr>
                        <a:t>Split into the bottom half of the cube which uses the IDA* formula to subdivide and solve </a:t>
                      </a:r>
                      <a:endParaRPr lang="en-IN" sz="2400" cap="none" spc="0" dirty="0">
                        <a:solidFill>
                          <a:schemeClr val="bg1"/>
                        </a:solidFill>
                      </a:endParaRPr>
                    </a:p>
                  </a:txBody>
                  <a:tcPr marL="208604" marR="160464" marT="160464" marB="160464">
                    <a:lnL w="6350" cap="flat" cmpd="sng" algn="ctr">
                      <a:solidFill>
                        <a:schemeClr val="tx1">
                          <a:lumMod val="50000"/>
                          <a:lumOff val="50000"/>
                        </a:schemeClr>
                      </a:solidFill>
                      <a:prstDash val="solid"/>
                    </a:lnL>
                    <a:lnR w="38100" cap="flat" cmpd="sng" algn="ctr">
                      <a:noFill/>
                      <a:prstDash val="solid"/>
                    </a:lnR>
                    <a:lnT w="12700" cmpd="sng">
                      <a:noFill/>
                      <a:prstDash val="solid"/>
                    </a:lnT>
                    <a:lnB w="38100" cap="flat" cmpd="sng" algn="ctr">
                      <a:noFill/>
                      <a:prstDash val="solid"/>
                    </a:lnB>
                    <a:solidFill>
                      <a:schemeClr val="tx1">
                        <a:lumMod val="75000"/>
                        <a:lumOff val="25000"/>
                      </a:schemeClr>
                    </a:solidFill>
                  </a:tcPr>
                </a:tc>
                <a:extLst>
                  <a:ext uri="{0D108BD9-81ED-4DB2-BD59-A6C34878D82A}">
                    <a16:rowId xmlns:a16="http://schemas.microsoft.com/office/drawing/2014/main" val="4103520784"/>
                  </a:ext>
                </a:extLst>
              </a:tr>
            </a:tbl>
          </a:graphicData>
        </a:graphic>
      </p:graphicFrame>
    </p:spTree>
    <p:extLst>
      <p:ext uri="{BB962C8B-B14F-4D97-AF65-F5344CB8AC3E}">
        <p14:creationId xmlns:p14="http://schemas.microsoft.com/office/powerpoint/2010/main" val="22742536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1AEE3-4347-44EC-A9C3-FA4711C52D55}"/>
              </a:ext>
            </a:extLst>
          </p:cNvPr>
          <p:cNvSpPr>
            <a:spLocks noGrp="1"/>
          </p:cNvSpPr>
          <p:nvPr>
            <p:ph type="title"/>
          </p:nvPr>
        </p:nvSpPr>
        <p:spPr>
          <a:xfrm>
            <a:off x="700635" y="922096"/>
            <a:ext cx="10691265" cy="1010399"/>
          </a:xfrm>
        </p:spPr>
        <p:txBody>
          <a:bodyPr/>
          <a:lstStyle/>
          <a:p>
            <a:r>
              <a:rPr lang="en-IN" dirty="0"/>
              <a:t>Two Phase Algorithm</a:t>
            </a:r>
            <a:br>
              <a:rPr lang="en-IN" dirty="0"/>
            </a:br>
            <a:r>
              <a:rPr lang="en-IN" sz="1600" dirty="0"/>
              <a:t>Detailed Explanation – Phase 1</a:t>
            </a:r>
          </a:p>
        </p:txBody>
      </p:sp>
      <p:sp>
        <p:nvSpPr>
          <p:cNvPr id="3" name="Content Placeholder 2">
            <a:extLst>
              <a:ext uri="{FF2B5EF4-FFF2-40B4-BE49-F238E27FC236}">
                <a16:creationId xmlns:a16="http://schemas.microsoft.com/office/drawing/2014/main" id="{23CACFE7-2C3E-4688-9EEA-2FECB6C5653B}"/>
              </a:ext>
            </a:extLst>
          </p:cNvPr>
          <p:cNvSpPr>
            <a:spLocks noGrp="1"/>
          </p:cNvSpPr>
          <p:nvPr>
            <p:ph idx="1"/>
          </p:nvPr>
        </p:nvSpPr>
        <p:spPr>
          <a:xfrm>
            <a:off x="700635" y="1932495"/>
            <a:ext cx="10691265" cy="3996719"/>
          </a:xfrm>
        </p:spPr>
        <p:txBody>
          <a:bodyPr>
            <a:normAutofit fontScale="85000" lnSpcReduction="20000"/>
          </a:bodyPr>
          <a:lstStyle/>
          <a:p>
            <a:pPr algn="l"/>
            <a:r>
              <a:rPr lang="en-US" dirty="0">
                <a:solidFill>
                  <a:srgbClr val="000000"/>
                </a:solidFill>
                <a:latin typeface="Arial" panose="020B0604020202020204" pitchFamily="34" charset="0"/>
              </a:rPr>
              <a:t>T</a:t>
            </a:r>
            <a:r>
              <a:rPr lang="en-US" b="0" i="0" dirty="0">
                <a:solidFill>
                  <a:srgbClr val="000000"/>
                </a:solidFill>
                <a:effectLst/>
                <a:latin typeface="Arial" panose="020B0604020202020204" pitchFamily="34" charset="0"/>
              </a:rPr>
              <a:t>he algorithm looks for a sequence which will transform a scrambled cube to G1. That is, the orientations of corners and edges must be constrained, and the edges of the UD-slice must be transferred into that slice. </a:t>
            </a:r>
          </a:p>
          <a:p>
            <a:pPr algn="l"/>
            <a:r>
              <a:rPr lang="en-US" b="0" i="0" dirty="0">
                <a:solidFill>
                  <a:srgbClr val="000000"/>
                </a:solidFill>
                <a:effectLst/>
                <a:latin typeface="Arial" panose="020B0604020202020204" pitchFamily="34" charset="0"/>
              </a:rPr>
              <a:t>In this abstract space, a move just transforms a triple (x,y,z) into another triple (x',y',z'). All cubes of G1 have the same triple (x0,y0,z0) and this is the goal state of phase 1.</a:t>
            </a:r>
          </a:p>
          <a:p>
            <a:pPr algn="l"/>
            <a:r>
              <a:rPr lang="en-US" b="0" i="0" dirty="0">
                <a:solidFill>
                  <a:srgbClr val="000000"/>
                </a:solidFill>
                <a:effectLst/>
                <a:latin typeface="Arial" panose="020B0604020202020204" pitchFamily="34" charset="0"/>
              </a:rPr>
              <a:t>To find this goal state the program uses </a:t>
            </a:r>
            <a:r>
              <a:rPr lang="en-US" dirty="0">
                <a:solidFill>
                  <a:srgbClr val="000000"/>
                </a:solidFill>
                <a:latin typeface="Arial" panose="020B0604020202020204" pitchFamily="34" charset="0"/>
              </a:rPr>
              <a:t>IDA* </a:t>
            </a:r>
            <a:r>
              <a:rPr lang="en-US" b="0" i="0" dirty="0">
                <a:solidFill>
                  <a:srgbClr val="000000"/>
                </a:solidFill>
                <a:effectLst/>
                <a:latin typeface="Arial" panose="020B0604020202020204" pitchFamily="34" charset="0"/>
              </a:rPr>
              <a:t>with a lower bound heuristic function. </a:t>
            </a:r>
          </a:p>
          <a:p>
            <a:pPr algn="l"/>
            <a:r>
              <a:rPr lang="en-US" b="0" i="0" dirty="0">
                <a:solidFill>
                  <a:srgbClr val="000000"/>
                </a:solidFill>
                <a:effectLst/>
                <a:latin typeface="Arial" panose="020B0604020202020204" pitchFamily="34" charset="0"/>
              </a:rPr>
              <a:t>The heuristic allows pruning while generating the </a:t>
            </a:r>
            <a:r>
              <a:rPr lang="en-US" dirty="0">
                <a:solidFill>
                  <a:srgbClr val="000000"/>
                </a:solidFill>
                <a:latin typeface="Arial" panose="020B0604020202020204" pitchFamily="34" charset="0"/>
              </a:rPr>
              <a:t>s</a:t>
            </a:r>
            <a:r>
              <a:rPr lang="en-US" b="0" i="0" dirty="0">
                <a:solidFill>
                  <a:srgbClr val="000000"/>
                </a:solidFill>
                <a:effectLst/>
                <a:latin typeface="Arial" panose="020B0604020202020204" pitchFamily="34" charset="0"/>
              </a:rPr>
              <a:t>equence of moves, which is essential if you do not want to wait a very, very long time before the goal state is reached. The heuristic function h1 is a memory-based lookup table and allows pruning up to 12 moves in advance.</a:t>
            </a:r>
          </a:p>
          <a:p>
            <a:pPr algn="l"/>
            <a:r>
              <a:rPr lang="en-US" b="0" i="0" dirty="0">
                <a:solidFill>
                  <a:srgbClr val="000000"/>
                </a:solidFill>
                <a:effectLst/>
                <a:latin typeface="Arial" panose="020B0604020202020204" pitchFamily="34" charset="0"/>
              </a:rPr>
              <a:t>In the case of the Cube, this means that it iterates through all sequence of increasing length. The heuristic function h1(x,y,z) estimates for each cube state (x,y,z) the number of moves that are necessary to reach the goal state.</a:t>
            </a:r>
          </a:p>
          <a:p>
            <a:endParaRPr lang="en-IN" dirty="0"/>
          </a:p>
        </p:txBody>
      </p:sp>
    </p:spTree>
    <p:extLst>
      <p:ext uri="{BB962C8B-B14F-4D97-AF65-F5344CB8AC3E}">
        <p14:creationId xmlns:p14="http://schemas.microsoft.com/office/powerpoint/2010/main" val="29673891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84B6C-60E5-4D97-A11A-E60E99A5E247}"/>
              </a:ext>
            </a:extLst>
          </p:cNvPr>
          <p:cNvSpPr>
            <a:spLocks noGrp="1"/>
          </p:cNvSpPr>
          <p:nvPr>
            <p:ph type="title"/>
          </p:nvPr>
        </p:nvSpPr>
        <p:spPr>
          <a:xfrm>
            <a:off x="700635" y="922096"/>
            <a:ext cx="10691265" cy="963265"/>
          </a:xfrm>
        </p:spPr>
        <p:txBody>
          <a:bodyPr/>
          <a:lstStyle/>
          <a:p>
            <a:r>
              <a:rPr kumimoji="0" lang="en-IN" sz="4000" b="0" i="0" u="none" strike="noStrike" kern="1200" cap="all" spc="30" normalizeH="0" baseline="0" noProof="0" dirty="0">
                <a:ln>
                  <a:noFill/>
                </a:ln>
                <a:solidFill>
                  <a:srgbClr val="000000"/>
                </a:solidFill>
                <a:effectLst/>
                <a:uLnTx/>
                <a:uFillTx/>
                <a:latin typeface="Univers Condensed"/>
                <a:ea typeface="+mj-ea"/>
                <a:cs typeface="+mj-cs"/>
              </a:rPr>
              <a:t>Two Phase Algorithm</a:t>
            </a:r>
            <a:br>
              <a:rPr kumimoji="0" lang="en-IN" sz="4000" b="0" i="0" u="none" strike="noStrike" kern="1200" cap="all" spc="30" normalizeH="0" baseline="0" noProof="0" dirty="0">
                <a:ln>
                  <a:noFill/>
                </a:ln>
                <a:solidFill>
                  <a:srgbClr val="000000"/>
                </a:solidFill>
                <a:effectLst/>
                <a:uLnTx/>
                <a:uFillTx/>
                <a:latin typeface="Univers Condensed"/>
                <a:ea typeface="+mj-ea"/>
                <a:cs typeface="+mj-cs"/>
              </a:rPr>
            </a:br>
            <a:r>
              <a:rPr kumimoji="0" lang="en-IN" sz="1600" b="0" i="0" u="none" strike="noStrike" kern="1200" cap="all" spc="30" normalizeH="0" baseline="0" noProof="0" dirty="0">
                <a:ln>
                  <a:noFill/>
                </a:ln>
                <a:solidFill>
                  <a:srgbClr val="000000"/>
                </a:solidFill>
                <a:effectLst/>
                <a:uLnTx/>
                <a:uFillTx/>
                <a:latin typeface="Univers Condensed"/>
                <a:ea typeface="+mj-ea"/>
                <a:cs typeface="+mj-cs"/>
              </a:rPr>
              <a:t>Detailed Explanation – Phase2</a:t>
            </a:r>
            <a:endParaRPr lang="en-IN" dirty="0"/>
          </a:p>
        </p:txBody>
      </p:sp>
      <p:sp>
        <p:nvSpPr>
          <p:cNvPr id="3" name="Content Placeholder 2">
            <a:extLst>
              <a:ext uri="{FF2B5EF4-FFF2-40B4-BE49-F238E27FC236}">
                <a16:creationId xmlns:a16="http://schemas.microsoft.com/office/drawing/2014/main" id="{542569FA-679E-4E1B-93A0-04A7B82A763E}"/>
              </a:ext>
            </a:extLst>
          </p:cNvPr>
          <p:cNvSpPr>
            <a:spLocks noGrp="1"/>
          </p:cNvSpPr>
          <p:nvPr>
            <p:ph idx="1"/>
          </p:nvPr>
        </p:nvSpPr>
        <p:spPr>
          <a:xfrm>
            <a:off x="700635" y="1885361"/>
            <a:ext cx="10691265" cy="4043853"/>
          </a:xfrm>
        </p:spPr>
        <p:txBody>
          <a:bodyPr>
            <a:normAutofit fontScale="92500" lnSpcReduction="10000"/>
          </a:bodyPr>
          <a:lstStyle/>
          <a:p>
            <a:r>
              <a:rPr lang="en-US" b="0" i="0" dirty="0">
                <a:solidFill>
                  <a:srgbClr val="000000"/>
                </a:solidFill>
                <a:effectLst/>
                <a:latin typeface="Arial" panose="020B0604020202020204" pitchFamily="34" charset="0"/>
              </a:rPr>
              <a:t>In phase 2 the algorithm restores the cube in the subgroup G1, using only moves of this subgroup. </a:t>
            </a:r>
          </a:p>
          <a:p>
            <a:r>
              <a:rPr lang="en-US" b="0" i="0" dirty="0">
                <a:solidFill>
                  <a:srgbClr val="000000"/>
                </a:solidFill>
                <a:effectLst/>
                <a:latin typeface="Arial" panose="020B0604020202020204" pitchFamily="34" charset="0"/>
              </a:rPr>
              <a:t>It restores the permutation of the 8 corners, the permutation of the 8 edges of the U-face and D-face and the permutation of the 4 UD-slice edges. </a:t>
            </a:r>
          </a:p>
          <a:p>
            <a:r>
              <a:rPr lang="en-US" b="0" i="0" dirty="0">
                <a:solidFill>
                  <a:srgbClr val="000000"/>
                </a:solidFill>
                <a:effectLst/>
                <a:latin typeface="Arial" panose="020B0604020202020204" pitchFamily="34" charset="0"/>
              </a:rPr>
              <a:t>The heuristic function h2(</a:t>
            </a:r>
            <a:r>
              <a:rPr lang="en-US" b="0" i="0" dirty="0" err="1">
                <a:solidFill>
                  <a:srgbClr val="000000"/>
                </a:solidFill>
                <a:effectLst/>
                <a:latin typeface="Arial" panose="020B0604020202020204" pitchFamily="34" charset="0"/>
              </a:rPr>
              <a:t>a,b,c</a:t>
            </a:r>
            <a:r>
              <a:rPr lang="en-US" b="0" i="0" dirty="0">
                <a:solidFill>
                  <a:srgbClr val="000000"/>
                </a:solidFill>
                <a:effectLst/>
                <a:latin typeface="Arial" panose="020B0604020202020204" pitchFamily="34" charset="0"/>
              </a:rPr>
              <a:t>) only estimates the number of moves that are necessary to reach the goal state, because there are too many different elements in G1.</a:t>
            </a:r>
          </a:p>
          <a:p>
            <a:r>
              <a:rPr lang="en-US" b="0" i="0" dirty="0">
                <a:solidFill>
                  <a:srgbClr val="000000"/>
                </a:solidFill>
                <a:effectLst/>
                <a:latin typeface="Arial" panose="020B0604020202020204" pitchFamily="34" charset="0"/>
              </a:rPr>
              <a:t>The algorithm does not stop when a first solution is found but continues to search for shorter solutions by carrying out phase 2 from suboptimal solutions of phase 1. </a:t>
            </a:r>
          </a:p>
          <a:p>
            <a:r>
              <a:rPr lang="en-US" sz="1600" dirty="0">
                <a:solidFill>
                  <a:srgbClr val="000000"/>
                </a:solidFill>
                <a:latin typeface="Arial" panose="020B0604020202020204" pitchFamily="34" charset="0"/>
              </a:rPr>
              <a:t>E.g.</a:t>
            </a:r>
            <a:r>
              <a:rPr lang="en-US" sz="1600" b="0" i="0" dirty="0">
                <a:solidFill>
                  <a:srgbClr val="000000"/>
                </a:solidFill>
                <a:effectLst/>
                <a:latin typeface="Arial" panose="020B0604020202020204" pitchFamily="34" charset="0"/>
              </a:rPr>
              <a:t>, if the first solution has 10 moves in phase 1 followed by 12 moves in phase 2, the second solution could have 11 moves in phase 1 and only 5 moves in phase 2. The length of the phase 1 maneuvers increase and the length of the phase 2 maneuvers decrease. If the phase 2 length reaches zero, the solution is optimal and the algorithm stops.</a:t>
            </a:r>
            <a:endParaRPr lang="en-IN" sz="1600" dirty="0"/>
          </a:p>
        </p:txBody>
      </p:sp>
    </p:spTree>
    <p:extLst>
      <p:ext uri="{BB962C8B-B14F-4D97-AF65-F5344CB8AC3E}">
        <p14:creationId xmlns:p14="http://schemas.microsoft.com/office/powerpoint/2010/main" val="23997628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EB4EC-64CE-43AF-93DC-C769B16841E6}"/>
              </a:ext>
            </a:extLst>
          </p:cNvPr>
          <p:cNvSpPr>
            <a:spLocks noGrp="1"/>
          </p:cNvSpPr>
          <p:nvPr>
            <p:ph type="title"/>
          </p:nvPr>
        </p:nvSpPr>
        <p:spPr/>
        <p:txBody>
          <a:bodyPr/>
          <a:lstStyle/>
          <a:p>
            <a:r>
              <a:rPr lang="en-IN" dirty="0"/>
              <a:t>Algorithm</a:t>
            </a:r>
          </a:p>
        </p:txBody>
      </p:sp>
      <p:pic>
        <p:nvPicPr>
          <p:cNvPr id="4" name="Picture 3">
            <a:extLst>
              <a:ext uri="{FF2B5EF4-FFF2-40B4-BE49-F238E27FC236}">
                <a16:creationId xmlns:a16="http://schemas.microsoft.com/office/drawing/2014/main" id="{010880A0-4369-40BA-82B4-53DCA24F5560}"/>
              </a:ext>
            </a:extLst>
          </p:cNvPr>
          <p:cNvPicPr>
            <a:picLocks noChangeAspect="1"/>
          </p:cNvPicPr>
          <p:nvPr/>
        </p:nvPicPr>
        <p:blipFill>
          <a:blip r:embed="rId2"/>
          <a:stretch>
            <a:fillRect/>
          </a:stretch>
        </p:blipFill>
        <p:spPr>
          <a:xfrm>
            <a:off x="3096266" y="1607611"/>
            <a:ext cx="5999468" cy="4275155"/>
          </a:xfrm>
          <a:prstGeom prst="rect">
            <a:avLst/>
          </a:prstGeom>
        </p:spPr>
      </p:pic>
    </p:spTree>
    <p:extLst>
      <p:ext uri="{BB962C8B-B14F-4D97-AF65-F5344CB8AC3E}">
        <p14:creationId xmlns:p14="http://schemas.microsoft.com/office/powerpoint/2010/main" val="2951297832"/>
      </p:ext>
    </p:extLst>
  </p:cSld>
  <p:clrMapOvr>
    <a:masterClrMapping/>
  </p:clrMapOvr>
</p:sld>
</file>

<file path=ppt/theme/theme1.xml><?xml version="1.0" encoding="utf-8"?>
<a:theme xmlns:a="http://schemas.openxmlformats.org/drawingml/2006/main" name="ChronicleVTI">
  <a:themeElements>
    <a:clrScheme name="AnalogousFromLightSeedLeftStep">
      <a:dk1>
        <a:srgbClr val="000000"/>
      </a:dk1>
      <a:lt1>
        <a:srgbClr val="FFFFFF"/>
      </a:lt1>
      <a:dk2>
        <a:srgbClr val="242841"/>
      </a:dk2>
      <a:lt2>
        <a:srgbClr val="E8E7E2"/>
      </a:lt2>
      <a:accent1>
        <a:srgbClr val="8F97CE"/>
      </a:accent1>
      <a:accent2>
        <a:srgbClr val="76A0C3"/>
      </a:accent2>
      <a:accent3>
        <a:srgbClr val="7AAEAF"/>
      </a:accent3>
      <a:accent4>
        <a:srgbClr val="6BB196"/>
      </a:accent4>
      <a:accent5>
        <a:srgbClr val="77AF82"/>
      </a:accent5>
      <a:accent6>
        <a:srgbClr val="7AB16B"/>
      </a:accent6>
      <a:hlink>
        <a:srgbClr val="8B8354"/>
      </a:hlink>
      <a:folHlink>
        <a:srgbClr val="7F7F7F"/>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ronicleVTI" id="{508E4D90-5116-4BF0-876B-3F422DD1F65F}" vid="{AA21DC3D-92A8-43A4-8358-ED428371CD55}"/>
    </a:ext>
  </a:extLst>
</a:theme>
</file>

<file path=docProps/app.xml><?xml version="1.0" encoding="utf-8"?>
<Properties xmlns="http://schemas.openxmlformats.org/officeDocument/2006/extended-properties" xmlns:vt="http://schemas.openxmlformats.org/officeDocument/2006/docPropsVTypes">
  <TotalTime>168</TotalTime>
  <Words>599</Words>
  <Application>Microsoft Office PowerPoint</Application>
  <PresentationFormat>Widescreen</PresentationFormat>
  <Paragraphs>38</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Calisto MT</vt:lpstr>
      <vt:lpstr>Univers Condensed</vt:lpstr>
      <vt:lpstr>ChronicleVTI</vt:lpstr>
      <vt:lpstr>Kociemba’s Algorithm</vt:lpstr>
      <vt:lpstr>Introduction</vt:lpstr>
      <vt:lpstr>Two Phase Algorithm  A Brief Overview</vt:lpstr>
      <vt:lpstr>Two Phase Algorithm Detailed Explanation – Phase 1</vt:lpstr>
      <vt:lpstr>Two Phase Algorithm Detailed Explanation – Phase2</vt:lpstr>
      <vt:lpstr>Algorithm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Kociemba’s Algorithm</dc:title>
  <dc:creator>Garvit Khurana</dc:creator>
  <cp:lastModifiedBy>Garvit Khurana</cp:lastModifiedBy>
  <cp:revision>4</cp:revision>
  <dcterms:created xsi:type="dcterms:W3CDTF">2021-09-12T08:36:34Z</dcterms:created>
  <dcterms:modified xsi:type="dcterms:W3CDTF">2021-09-12T13:20:50Z</dcterms:modified>
</cp:coreProperties>
</file>