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7" r:id="rId4"/>
    <p:sldId id="268" r:id="rId5"/>
    <p:sldId id="269" r:id="rId6"/>
    <p:sldId id="270" r:id="rId7"/>
    <p:sldId id="272" r:id="rId8"/>
    <p:sldId id="277" r:id="rId9"/>
    <p:sldId id="273" r:id="rId10"/>
    <p:sldId id="274" r:id="rId11"/>
    <p:sldId id="276" r:id="rId12"/>
    <p:sldId id="278" r:id="rId13"/>
    <p:sldId id="279" r:id="rId14"/>
    <p:sldId id="275" r:id="rId15"/>
    <p:sldId id="280" r:id="rId16"/>
    <p:sldId id="281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3" d="100"/>
          <a:sy n="63" d="100"/>
        </p:scale>
        <p:origin x="804" y="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2/21/2021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2/21/2021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2/21/2021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2/21/2021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2/21/2021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2/21/2021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2/21/2021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2/21/2021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2/21/2021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2/21/2021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7368" y="2204864"/>
            <a:ext cx="4533671" cy="952128"/>
          </a:xfrm>
        </p:spPr>
        <p:txBody>
          <a:bodyPr>
            <a:normAutofit/>
          </a:bodyPr>
          <a:lstStyle/>
          <a:p>
            <a:r>
              <a:rPr lang="en-US" sz="6600" dirty="0"/>
              <a:t>Baymax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1271736"/>
          </a:xfrm>
        </p:spPr>
        <p:txBody>
          <a:bodyPr/>
          <a:lstStyle/>
          <a:p>
            <a:r>
              <a:rPr lang="en-US" dirty="0"/>
              <a:t>      Team NUMBER - T207</a:t>
            </a:r>
          </a:p>
          <a:p>
            <a:r>
              <a:rPr lang="en-US" dirty="0"/>
              <a:t>        THE SEMICOLONS;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99220"/>
            <a:ext cx="10009112" cy="1325563"/>
          </a:xfrm>
        </p:spPr>
        <p:txBody>
          <a:bodyPr>
            <a:normAutofit/>
          </a:bodyPr>
          <a:lstStyle/>
          <a:p>
            <a:pPr algn="ctr"/>
            <a:r>
              <a:rPr lang="en-US" sz="4500" b="1" dirty="0">
                <a:latin typeface="Montserrat" panose="00000500000000000000" pitchFamily="2" charset="0"/>
              </a:rPr>
              <a:t>Gender Recognition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5520" y="1828799"/>
            <a:ext cx="8640960" cy="457200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C075AB-A1F0-4B85-937B-6F2C8EA5CA36}"/>
              </a:ext>
            </a:extLst>
          </p:cNvPr>
          <p:cNvSpPr txBox="1">
            <a:spLocks/>
          </p:cNvSpPr>
          <p:nvPr/>
        </p:nvSpPr>
        <p:spPr>
          <a:xfrm>
            <a:off x="191344" y="1988840"/>
            <a:ext cx="6192688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  <a:p>
            <a:r>
              <a:rPr lang="en-US" dirty="0"/>
              <a:t>Gender recognition model has been trained using </a:t>
            </a:r>
            <a:r>
              <a:rPr lang="en-US" dirty="0" err="1"/>
              <a:t>Keras</a:t>
            </a:r>
            <a:r>
              <a:rPr lang="en-US" dirty="0"/>
              <a:t>, TensorFlow and OpenCV on a dataset of 5000 different images.</a:t>
            </a:r>
          </a:p>
          <a:p>
            <a:r>
              <a:rPr lang="en-US" dirty="0"/>
              <a:t>On initiating the application, the gender of the patient is detected.</a:t>
            </a:r>
          </a:p>
          <a:p>
            <a:r>
              <a:rPr lang="en-US" dirty="0"/>
              <a:t>Baymax thus changes its voice according to the predicted gender of the patient.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6EF18C9-32A3-41E4-A9CC-A0B277312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157" y="2060848"/>
            <a:ext cx="5264499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669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99220"/>
            <a:ext cx="10009112" cy="1325563"/>
          </a:xfrm>
        </p:spPr>
        <p:txBody>
          <a:bodyPr>
            <a:normAutofit/>
          </a:bodyPr>
          <a:lstStyle/>
          <a:p>
            <a:pPr algn="ctr"/>
            <a:r>
              <a:rPr lang="en-US" sz="4500" b="1" dirty="0">
                <a:latin typeface="Montserrat" panose="00000500000000000000" pitchFamily="2" charset="0"/>
              </a:rPr>
              <a:t>Graphical User Interface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5520" y="1828799"/>
            <a:ext cx="8640960" cy="457200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4631375-9821-4484-940B-82D39852FDF4}"/>
              </a:ext>
            </a:extLst>
          </p:cNvPr>
          <p:cNvSpPr txBox="1">
            <a:spLocks/>
          </p:cNvSpPr>
          <p:nvPr/>
        </p:nvSpPr>
        <p:spPr>
          <a:xfrm>
            <a:off x="695400" y="1981199"/>
            <a:ext cx="5184576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  <a:p>
            <a:r>
              <a:rPr lang="en-US" dirty="0"/>
              <a:t>User friendly Graphic User Interface has been created using </a:t>
            </a:r>
            <a:r>
              <a:rPr lang="en-US" dirty="0" err="1"/>
              <a:t>Kivy</a:t>
            </a:r>
            <a:r>
              <a:rPr lang="en-US" dirty="0"/>
              <a:t> framework</a:t>
            </a:r>
          </a:p>
          <a:p>
            <a:r>
              <a:rPr lang="en-US" dirty="0"/>
              <a:t>The major pro of using </a:t>
            </a:r>
            <a:r>
              <a:rPr lang="en-US" dirty="0" err="1"/>
              <a:t>Kivy</a:t>
            </a:r>
            <a:r>
              <a:rPr lang="en-US" dirty="0"/>
              <a:t> is that it allowed the developed application to run on multiple platforms.</a:t>
            </a:r>
          </a:p>
          <a:p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3A48706-6D2F-458A-BAB4-70E985166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996" y="2204864"/>
            <a:ext cx="5904656" cy="332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899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99220"/>
            <a:ext cx="10009112" cy="1325563"/>
          </a:xfrm>
        </p:spPr>
        <p:txBody>
          <a:bodyPr>
            <a:normAutofit/>
          </a:bodyPr>
          <a:lstStyle/>
          <a:p>
            <a:pPr algn="ctr"/>
            <a:r>
              <a:rPr lang="en-US" sz="4500" b="1" dirty="0">
                <a:latin typeface="Montserrat" panose="00000500000000000000" pitchFamily="2" charset="0"/>
              </a:rPr>
              <a:t>Prescription Printing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5520" y="1828799"/>
            <a:ext cx="8640960" cy="457200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4631375-9821-4484-940B-82D39852FDF4}"/>
              </a:ext>
            </a:extLst>
          </p:cNvPr>
          <p:cNvSpPr txBox="1">
            <a:spLocks/>
          </p:cNvSpPr>
          <p:nvPr/>
        </p:nvSpPr>
        <p:spPr>
          <a:xfrm>
            <a:off x="839416" y="1981199"/>
            <a:ext cx="6048672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  <a:p>
            <a:r>
              <a:rPr lang="en-US" dirty="0"/>
              <a:t>After the diagnosis of disease and suggesting medicines to the patient, the prescription is printed.</a:t>
            </a:r>
          </a:p>
          <a:p>
            <a:r>
              <a:rPr lang="en-US" dirty="0"/>
              <a:t>The format used for printing is .pdf</a:t>
            </a:r>
          </a:p>
          <a:p>
            <a:r>
              <a:rPr lang="en-US" dirty="0"/>
              <a:t>The PDF would contain the primary details of the patient along with the predicted disease and the prescribed medicines.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42CCA0-456B-4C81-98BF-8CA9C443C4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81" t="5533" r="35921" b="14303"/>
          <a:stretch/>
        </p:blipFill>
        <p:spPr>
          <a:xfrm>
            <a:off x="7752184" y="1700444"/>
            <a:ext cx="3422012" cy="485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53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99220"/>
            <a:ext cx="10009112" cy="1325563"/>
          </a:xfrm>
        </p:spPr>
        <p:txBody>
          <a:bodyPr>
            <a:normAutofit/>
          </a:bodyPr>
          <a:lstStyle/>
          <a:p>
            <a:pPr algn="ctr"/>
            <a:r>
              <a:rPr lang="en-US" sz="4500" b="1" dirty="0">
                <a:latin typeface="Montserrat" panose="00000500000000000000" pitchFamily="2" charset="0"/>
              </a:rPr>
              <a:t>Report Analysis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2204864"/>
            <a:ext cx="5760640" cy="36933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Analysis of report is done after comparing it with patient’s previous medical report.</a:t>
            </a:r>
          </a:p>
          <a:p>
            <a:r>
              <a:rPr lang="en-US" dirty="0"/>
              <a:t>The data has been obtained from </a:t>
            </a:r>
            <a:r>
              <a:rPr lang="en-US" dirty="0" err="1"/>
              <a:t>mysql</a:t>
            </a:r>
            <a:r>
              <a:rPr lang="en-US" dirty="0"/>
              <a:t> database.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4631375-9821-4484-940B-82D39852FDF4}"/>
              </a:ext>
            </a:extLst>
          </p:cNvPr>
          <p:cNvSpPr txBox="1">
            <a:spLocks/>
          </p:cNvSpPr>
          <p:nvPr/>
        </p:nvSpPr>
        <p:spPr>
          <a:xfrm>
            <a:off x="839416" y="1981199"/>
            <a:ext cx="6048672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11B1F08-AABB-46B9-8F22-E9281A450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1981199"/>
            <a:ext cx="5235723" cy="391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09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99220"/>
            <a:ext cx="10009112" cy="1325563"/>
          </a:xfrm>
        </p:spPr>
        <p:txBody>
          <a:bodyPr>
            <a:normAutofit/>
          </a:bodyPr>
          <a:lstStyle/>
          <a:p>
            <a:pPr algn="ctr"/>
            <a:r>
              <a:rPr lang="en-US" sz="4500" b="1" dirty="0">
                <a:latin typeface="Montserrat" panose="00000500000000000000" pitchFamily="2" charset="0"/>
              </a:rPr>
              <a:t>Voice Recognition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5520" y="1828799"/>
            <a:ext cx="8640960" cy="457200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35C8E4-857E-4113-B441-67A550F089DE}"/>
              </a:ext>
            </a:extLst>
          </p:cNvPr>
          <p:cNvSpPr txBox="1">
            <a:spLocks/>
          </p:cNvSpPr>
          <p:nvPr/>
        </p:nvSpPr>
        <p:spPr>
          <a:xfrm>
            <a:off x="1927920" y="1556793"/>
            <a:ext cx="8640960" cy="4996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  <a:p>
            <a:r>
              <a:rPr lang="en-US" dirty="0"/>
              <a:t>Google API has been used for conversion of text to speech.</a:t>
            </a:r>
          </a:p>
          <a:p>
            <a:r>
              <a:rPr lang="en-US" dirty="0"/>
              <a:t>The voice of the user is recorded and processed resulting in recognizable text. 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1F28D8E-AC11-43A4-AE8B-607147DAC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60" y="4100551"/>
            <a:ext cx="3889107" cy="215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550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99220"/>
            <a:ext cx="10009112" cy="1325563"/>
          </a:xfrm>
        </p:spPr>
        <p:txBody>
          <a:bodyPr>
            <a:normAutofit/>
          </a:bodyPr>
          <a:lstStyle/>
          <a:p>
            <a:pPr algn="ctr"/>
            <a:r>
              <a:rPr lang="en-US" sz="4500" b="1" dirty="0">
                <a:latin typeface="Montserrat" panose="00000500000000000000" pitchFamily="2" charset="0"/>
              </a:rPr>
              <a:t>Sign Language detection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5520" y="1828799"/>
            <a:ext cx="8640960" cy="457200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35C8E4-857E-4113-B441-67A550F089DE}"/>
              </a:ext>
            </a:extLst>
          </p:cNvPr>
          <p:cNvSpPr txBox="1">
            <a:spLocks/>
          </p:cNvSpPr>
          <p:nvPr/>
        </p:nvSpPr>
        <p:spPr>
          <a:xfrm>
            <a:off x="119336" y="2276871"/>
            <a:ext cx="5832648" cy="4276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  <a:p>
            <a:r>
              <a:rPr lang="en-US" dirty="0"/>
              <a:t>Trained a CNN model with an accuracy of 97%</a:t>
            </a:r>
          </a:p>
          <a:p>
            <a:r>
              <a:rPr lang="en-US" dirty="0"/>
              <a:t> Acts as one of the uniqueness of the model</a:t>
            </a:r>
          </a:p>
          <a:p>
            <a:r>
              <a:rPr lang="en-US" dirty="0"/>
              <a:t>Useful for people with hearing and speech impairment.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F166DF0-F202-4A96-920F-0F601A93C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2" y="2492896"/>
            <a:ext cx="4752528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626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99220"/>
            <a:ext cx="10009112" cy="1325563"/>
          </a:xfrm>
        </p:spPr>
        <p:txBody>
          <a:bodyPr>
            <a:normAutofit/>
          </a:bodyPr>
          <a:lstStyle/>
          <a:p>
            <a:pPr algn="ctr"/>
            <a:r>
              <a:rPr lang="en-US" sz="4500" b="1" dirty="0">
                <a:latin typeface="Montserrat" panose="00000500000000000000" pitchFamily="2" charset="0"/>
              </a:rPr>
              <a:t>Use Case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5520" y="1828799"/>
            <a:ext cx="8640960" cy="457200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35C8E4-857E-4113-B441-67A550F089DE}"/>
              </a:ext>
            </a:extLst>
          </p:cNvPr>
          <p:cNvSpPr txBox="1">
            <a:spLocks/>
          </p:cNvSpPr>
          <p:nvPr/>
        </p:nvSpPr>
        <p:spPr>
          <a:xfrm>
            <a:off x="767408" y="1628800"/>
            <a:ext cx="4248472" cy="51299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  <a:p>
            <a:r>
              <a:rPr lang="en-US" dirty="0"/>
              <a:t>Health care centers</a:t>
            </a:r>
          </a:p>
          <a:p>
            <a:r>
              <a:rPr lang="en-US" dirty="0"/>
              <a:t>Rural areas</a:t>
            </a:r>
          </a:p>
          <a:p>
            <a:r>
              <a:rPr lang="en-US" dirty="0"/>
              <a:t>WhatsApp API </a:t>
            </a:r>
          </a:p>
          <a:p>
            <a:r>
              <a:rPr lang="en-US" dirty="0"/>
              <a:t>Web based deployment</a:t>
            </a:r>
          </a:p>
          <a:p>
            <a:r>
              <a:rPr lang="en-US" dirty="0"/>
              <a:t>Accessible in multiple languages </a:t>
            </a:r>
          </a:p>
          <a:p>
            <a:r>
              <a:rPr lang="en-US" dirty="0"/>
              <a:t>Cross platform application</a:t>
            </a:r>
          </a:p>
          <a:p>
            <a:r>
              <a:rPr lang="en-US" dirty="0"/>
              <a:t>Voice/Text input</a:t>
            </a:r>
          </a:p>
          <a:p>
            <a:r>
              <a:rPr lang="en-US" dirty="0"/>
              <a:t>Gender recognition</a:t>
            </a:r>
          </a:p>
          <a:p>
            <a:r>
              <a:rPr lang="en-US" dirty="0"/>
              <a:t>Sign Language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98919AA-EEF6-49D3-B7B1-FA20C0F0C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2" y="2276872"/>
            <a:ext cx="5905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668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0560" y="2348880"/>
            <a:ext cx="7772400" cy="952128"/>
          </a:xfrm>
        </p:spPr>
        <p:txBody>
          <a:bodyPr>
            <a:normAutofit/>
          </a:bodyPr>
          <a:lstStyle/>
          <a:p>
            <a:r>
              <a:rPr lang="en-US" sz="6000" dirty="0"/>
              <a:t>Thank You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4092116"/>
            <a:ext cx="11089232" cy="16463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Team members -  Utkarsh GUPTA </a:t>
            </a:r>
            <a:br>
              <a:rPr lang="en-US" dirty="0"/>
            </a:br>
            <a:r>
              <a:rPr lang="en-US" dirty="0"/>
              <a:t>		    GARVIT KHURANA </a:t>
            </a:r>
            <a:br>
              <a:rPr lang="en-US" dirty="0"/>
            </a:br>
            <a:r>
              <a:rPr lang="en-US" dirty="0"/>
              <a:t>		    TANYA MALHOTRA </a:t>
            </a:r>
            <a:br>
              <a:rPr lang="en-US" dirty="0"/>
            </a:br>
            <a:r>
              <a:rPr lang="en-US" dirty="0"/>
              <a:t>		    VANSHAJ GOEL </a:t>
            </a:r>
          </a:p>
          <a:p>
            <a:r>
              <a:rPr lang="en-US" dirty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99220"/>
            <a:ext cx="10009112" cy="132556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AI based </a:t>
            </a:r>
            <a:r>
              <a:rPr lang="en-US" sz="4000" dirty="0" err="1">
                <a:solidFill>
                  <a:schemeClr val="bg1"/>
                </a:solidFill>
              </a:rPr>
              <a:t>MedBot</a:t>
            </a:r>
            <a:r>
              <a:rPr lang="en-US" sz="4000" dirty="0">
                <a:solidFill>
                  <a:schemeClr val="bg1"/>
                </a:solidFill>
              </a:rPr>
              <a:t> to diagnose diseases and prescribe medicines in health care centers.</a:t>
            </a:r>
            <a:br>
              <a:rPr lang="en-IN" sz="18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endParaRPr lang="en-US" sz="1800" dirty="0"/>
          </a:p>
        </p:txBody>
      </p:sp>
      <p:pic>
        <p:nvPicPr>
          <p:cNvPr id="1028" name="Picture 4" descr="Image result for baymax">
            <a:extLst>
              <a:ext uri="{FF2B5EF4-FFF2-40B4-BE49-F238E27FC236}">
                <a16:creationId xmlns:a16="http://schemas.microsoft.com/office/drawing/2014/main" id="{2AAF2767-9602-4406-9997-5A0194D48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2276872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99220"/>
            <a:ext cx="10009112" cy="1325563"/>
          </a:xfrm>
        </p:spPr>
        <p:txBody>
          <a:bodyPr>
            <a:normAutofit/>
          </a:bodyPr>
          <a:lstStyle/>
          <a:p>
            <a:pPr algn="ctr"/>
            <a:r>
              <a:rPr lang="en-US" sz="4500" b="1" dirty="0">
                <a:latin typeface="Montserrat" panose="00000500000000000000" pitchFamily="2" charset="0"/>
              </a:rPr>
              <a:t>Overview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5520" y="1828799"/>
            <a:ext cx="8640960" cy="4572001"/>
          </a:xfrm>
        </p:spPr>
        <p:txBody>
          <a:bodyPr/>
          <a:lstStyle/>
          <a:p>
            <a:r>
              <a:rPr lang="en-US" sz="2800" dirty="0"/>
              <a:t>Considering the doctor to population ratio, the main objective of the </a:t>
            </a:r>
            <a:r>
              <a:rPr lang="en-US" sz="2800" dirty="0" err="1"/>
              <a:t>medbot</a:t>
            </a:r>
            <a:r>
              <a:rPr lang="en-US" sz="2800" dirty="0"/>
              <a:t> is to assist the doctors and lower their workload.</a:t>
            </a:r>
          </a:p>
          <a:p>
            <a:r>
              <a:rPr lang="en-US" sz="2800" dirty="0"/>
              <a:t>Along with helping the docs, it is capable of laying out a solution to an ailment of a patient on its own.</a:t>
            </a:r>
          </a:p>
          <a:p>
            <a:r>
              <a:rPr lang="en-US" sz="2800" dirty="0"/>
              <a:t>Extremely beneficial in rural areas</a:t>
            </a:r>
          </a:p>
          <a:p>
            <a:r>
              <a:rPr lang="en-US" sz="2800" dirty="0"/>
              <a:t>Competent of saving time, both for the doctor and the patient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872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99220"/>
            <a:ext cx="10009112" cy="1325563"/>
          </a:xfrm>
        </p:spPr>
        <p:txBody>
          <a:bodyPr>
            <a:normAutofit/>
          </a:bodyPr>
          <a:lstStyle/>
          <a:p>
            <a:pPr algn="ctr"/>
            <a:r>
              <a:rPr lang="en-US" sz="4500" b="1" dirty="0">
                <a:latin typeface="Montserrat" panose="00000500000000000000" pitchFamily="2" charset="0"/>
              </a:rPr>
              <a:t>Technologies used 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5520" y="1828799"/>
            <a:ext cx="8640960" cy="457200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Programming Language: Python</a:t>
            </a:r>
          </a:p>
          <a:p>
            <a:r>
              <a:rPr lang="en-US" dirty="0"/>
              <a:t>AI Framework: TensorFlow, </a:t>
            </a:r>
            <a:r>
              <a:rPr lang="en-US" dirty="0" err="1"/>
              <a:t>Keras</a:t>
            </a:r>
            <a:endParaRPr lang="en-US" dirty="0"/>
          </a:p>
          <a:p>
            <a:r>
              <a:rPr lang="en-US" dirty="0"/>
              <a:t>GUI Framework: </a:t>
            </a:r>
            <a:r>
              <a:rPr lang="en-US" dirty="0" err="1"/>
              <a:t>Kivy</a:t>
            </a:r>
            <a:endParaRPr lang="en-US" dirty="0"/>
          </a:p>
          <a:p>
            <a:r>
              <a:rPr lang="en-US" dirty="0"/>
              <a:t>Computer Vision: OpenCV</a:t>
            </a:r>
          </a:p>
          <a:p>
            <a:r>
              <a:rPr lang="en-US" dirty="0"/>
              <a:t>Language Processing: NLTK</a:t>
            </a:r>
          </a:p>
          <a:p>
            <a:r>
              <a:rPr lang="en-US" dirty="0"/>
              <a:t>Speech Processing – pyttsx3, </a:t>
            </a:r>
            <a:r>
              <a:rPr lang="en-US" dirty="0" err="1"/>
              <a:t>PyAudio</a:t>
            </a:r>
            <a:r>
              <a:rPr lang="en-US" dirty="0"/>
              <a:t>, </a:t>
            </a:r>
            <a:r>
              <a:rPr lang="en-US" dirty="0" err="1"/>
              <a:t>SpeechRecognition</a:t>
            </a:r>
            <a:endParaRPr lang="en-US" dirty="0"/>
          </a:p>
          <a:p>
            <a:r>
              <a:rPr lang="en-US" dirty="0"/>
              <a:t>Database – Oracle MySQL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101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99220"/>
            <a:ext cx="10009112" cy="1325563"/>
          </a:xfrm>
        </p:spPr>
        <p:txBody>
          <a:bodyPr>
            <a:normAutofit/>
          </a:bodyPr>
          <a:lstStyle/>
          <a:p>
            <a:pPr algn="ctr"/>
            <a:r>
              <a:rPr lang="en-US" sz="4500" b="1" dirty="0">
                <a:latin typeface="Montserrat" panose="00000500000000000000" pitchFamily="2" charset="0"/>
              </a:rPr>
              <a:t>Approach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5520" y="1828799"/>
            <a:ext cx="8640960" cy="457200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TensorFlow has been used to train the decision trees with the help of AdaBoost algorithm</a:t>
            </a:r>
          </a:p>
          <a:p>
            <a:r>
              <a:rPr lang="en-US" dirty="0"/>
              <a:t>Convolutional Neural Network has been trained using </a:t>
            </a:r>
            <a:r>
              <a:rPr lang="en-US" dirty="0" err="1"/>
              <a:t>Keras</a:t>
            </a:r>
            <a:r>
              <a:rPr lang="en-US" dirty="0"/>
              <a:t> for detecting gender of the patient.</a:t>
            </a:r>
          </a:p>
          <a:p>
            <a:r>
              <a:rPr lang="en-US" dirty="0"/>
              <a:t>In order to capture the video of the patient, OpenCV has been used.</a:t>
            </a:r>
          </a:p>
          <a:p>
            <a:r>
              <a:rPr lang="en-US" dirty="0"/>
              <a:t>NLTK, Natural Language Tool Kit has been used to process the basic details of the patient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597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99220"/>
            <a:ext cx="10009112" cy="1325563"/>
          </a:xfrm>
        </p:spPr>
        <p:txBody>
          <a:bodyPr>
            <a:normAutofit/>
          </a:bodyPr>
          <a:lstStyle/>
          <a:p>
            <a:pPr algn="ctr"/>
            <a:r>
              <a:rPr lang="en-US" sz="4500" b="1" dirty="0">
                <a:latin typeface="Montserrat" panose="00000500000000000000" pitchFamily="2" charset="0"/>
              </a:rPr>
              <a:t>Approach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5520" y="1828799"/>
            <a:ext cx="8640960" cy="457200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NLTK has also been used for building an interactive chatbot.</a:t>
            </a:r>
          </a:p>
          <a:p>
            <a:r>
              <a:rPr lang="en-US" dirty="0"/>
              <a:t>User friendly Graphic User Interface has been created using </a:t>
            </a:r>
            <a:r>
              <a:rPr lang="en-US" dirty="0" err="1"/>
              <a:t>Kivy</a:t>
            </a:r>
            <a:r>
              <a:rPr lang="en-US" dirty="0"/>
              <a:t> framework</a:t>
            </a:r>
          </a:p>
          <a:p>
            <a:r>
              <a:rPr lang="en-US" dirty="0"/>
              <a:t>The major pro of using </a:t>
            </a:r>
            <a:r>
              <a:rPr lang="en-US" dirty="0" err="1"/>
              <a:t>Kivy</a:t>
            </a:r>
            <a:r>
              <a:rPr lang="en-US" dirty="0"/>
              <a:t> is that it allowed the developed application to run on multiple platforms.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112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99220"/>
            <a:ext cx="10009112" cy="1325563"/>
          </a:xfrm>
        </p:spPr>
        <p:txBody>
          <a:bodyPr>
            <a:normAutofit/>
          </a:bodyPr>
          <a:lstStyle/>
          <a:p>
            <a:pPr algn="ctr"/>
            <a:r>
              <a:rPr lang="en-US" sz="4500" b="1" dirty="0">
                <a:latin typeface="Montserrat" panose="00000500000000000000" pitchFamily="2" charset="0"/>
              </a:rPr>
              <a:t>Boosted Tree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5520" y="1828799"/>
            <a:ext cx="8640960" cy="457200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49BD4C-E4BA-49CB-9C4F-5C08344FDFB2}"/>
              </a:ext>
            </a:extLst>
          </p:cNvPr>
          <p:cNvSpPr txBox="1">
            <a:spLocks/>
          </p:cNvSpPr>
          <p:nvPr/>
        </p:nvSpPr>
        <p:spPr>
          <a:xfrm>
            <a:off x="1927920" y="1981199"/>
            <a:ext cx="864096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  <a:p>
            <a:r>
              <a:rPr lang="en-US" dirty="0"/>
              <a:t>Boosted Tree algorithm is a decision tree algorithm attached with AdaBoost algorithm.</a:t>
            </a:r>
          </a:p>
          <a:p>
            <a:r>
              <a:rPr lang="en-US" dirty="0"/>
              <a:t>Beneficial with data consisting of more number of columns as compared to rows.</a:t>
            </a:r>
          </a:p>
          <a:p>
            <a:r>
              <a:rPr lang="en-US" dirty="0"/>
              <a:t>Maximum accuracy obtained – 97.65%</a:t>
            </a:r>
          </a:p>
          <a:p>
            <a:r>
              <a:rPr lang="en-US" dirty="0"/>
              <a:t>Maximum depth – 7 nodes</a:t>
            </a:r>
          </a:p>
          <a:p>
            <a:r>
              <a:rPr lang="en-US" dirty="0"/>
              <a:t>Learning rate – 0.5 (for each iteration)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591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99220"/>
            <a:ext cx="10009112" cy="1325563"/>
          </a:xfrm>
        </p:spPr>
        <p:txBody>
          <a:bodyPr>
            <a:normAutofit/>
          </a:bodyPr>
          <a:lstStyle/>
          <a:p>
            <a:pPr algn="ctr"/>
            <a:r>
              <a:rPr lang="en-US" sz="4500" b="1" dirty="0">
                <a:latin typeface="Montserrat" panose="00000500000000000000" pitchFamily="2" charset="0"/>
              </a:rPr>
              <a:t>Boosted Tree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5520" y="1828799"/>
            <a:ext cx="8640960" cy="457200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EF8A5BB-9175-4B5C-9350-AB6FFE46F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1677762"/>
            <a:ext cx="4176464" cy="252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AE69F507-9899-4BC1-8D32-F44B5203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1698660"/>
            <a:ext cx="3960440" cy="23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1954AAA3-7055-4C8A-9654-E4D91ED88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432" y="4319446"/>
            <a:ext cx="4142536" cy="243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45DBC7E6-B5E1-442E-AF3F-75C69E932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4373766"/>
            <a:ext cx="3963374" cy="234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621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99220"/>
            <a:ext cx="10009112" cy="1325563"/>
          </a:xfrm>
        </p:spPr>
        <p:txBody>
          <a:bodyPr>
            <a:normAutofit/>
          </a:bodyPr>
          <a:lstStyle/>
          <a:p>
            <a:pPr algn="ctr"/>
            <a:r>
              <a:rPr lang="en-US" sz="4500" b="1" dirty="0">
                <a:latin typeface="Montserrat" panose="00000500000000000000" pitchFamily="2" charset="0"/>
              </a:rPr>
              <a:t>Language Processing 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5520" y="1828799"/>
            <a:ext cx="8640960" cy="457200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714611-0E54-4CC1-9A75-BA916B34C0E0}"/>
              </a:ext>
            </a:extLst>
          </p:cNvPr>
          <p:cNvSpPr txBox="1">
            <a:spLocks/>
          </p:cNvSpPr>
          <p:nvPr/>
        </p:nvSpPr>
        <p:spPr>
          <a:xfrm>
            <a:off x="1927920" y="1981199"/>
            <a:ext cx="864096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  <a:p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C5253B-2F27-47B5-BCB4-CA1CDD85EC0E}"/>
              </a:ext>
            </a:extLst>
          </p:cNvPr>
          <p:cNvSpPr txBox="1">
            <a:spLocks/>
          </p:cNvSpPr>
          <p:nvPr/>
        </p:nvSpPr>
        <p:spPr>
          <a:xfrm>
            <a:off x="2080320" y="2133599"/>
            <a:ext cx="864096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  <a:p>
            <a:r>
              <a:rPr lang="en-US" dirty="0"/>
              <a:t>NLTK, Natural Language Tool Kit has been used for Language Processing.</a:t>
            </a:r>
          </a:p>
          <a:p>
            <a:r>
              <a:rPr lang="en-US" dirty="0"/>
              <a:t>It cleans the user input for obtaining useful data that can be used for processing the model’s input.</a:t>
            </a:r>
          </a:p>
          <a:p>
            <a:r>
              <a:rPr lang="en-US" dirty="0"/>
              <a:t>Used Tokenization and </a:t>
            </a:r>
            <a:r>
              <a:rPr lang="en-US" dirty="0" err="1"/>
              <a:t>Stopwords</a:t>
            </a:r>
            <a:r>
              <a:rPr lang="en-US" dirty="0"/>
              <a:t> for cleaning process.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957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121</TotalTime>
  <Words>593</Words>
  <Application>Microsoft Office PowerPoint</Application>
  <PresentationFormat>Widescreen</PresentationFormat>
  <Paragraphs>133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Franklin Gothic Medium</vt:lpstr>
      <vt:lpstr>Montserrat</vt:lpstr>
      <vt:lpstr>Medical Design 16x9</vt:lpstr>
      <vt:lpstr>Baymax</vt:lpstr>
      <vt:lpstr>AI based MedBot to diagnose diseases and prescribe medicines in health care centers. </vt:lpstr>
      <vt:lpstr>Overview</vt:lpstr>
      <vt:lpstr>Technologies used </vt:lpstr>
      <vt:lpstr>Approach</vt:lpstr>
      <vt:lpstr>Approach</vt:lpstr>
      <vt:lpstr>Boosted Tree</vt:lpstr>
      <vt:lpstr>Boosted Tree</vt:lpstr>
      <vt:lpstr>Language Processing </vt:lpstr>
      <vt:lpstr>Gender Recognition</vt:lpstr>
      <vt:lpstr>Graphical User Interface</vt:lpstr>
      <vt:lpstr>Prescription Printing</vt:lpstr>
      <vt:lpstr>Report Analysis</vt:lpstr>
      <vt:lpstr>Voice Recognition</vt:lpstr>
      <vt:lpstr>Sign Language detection</vt:lpstr>
      <vt:lpstr>Use Case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Tanya Malhotra</dc:creator>
  <cp:lastModifiedBy>Tanya Malhotra</cp:lastModifiedBy>
  <cp:revision>14</cp:revision>
  <dcterms:created xsi:type="dcterms:W3CDTF">2021-02-21T07:57:22Z</dcterms:created>
  <dcterms:modified xsi:type="dcterms:W3CDTF">2021-02-21T09:59:08Z</dcterms:modified>
</cp:coreProperties>
</file>