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9"/>
  </p:notesMasterIdLst>
  <p:handoutMasterIdLst>
    <p:handoutMasterId r:id="rId30"/>
  </p:handoutMasterIdLst>
  <p:sldIdLst>
    <p:sldId id="350" r:id="rId5"/>
    <p:sldId id="365" r:id="rId6"/>
    <p:sldId id="361" r:id="rId7"/>
    <p:sldId id="366" r:id="rId8"/>
    <p:sldId id="369" r:id="rId9"/>
    <p:sldId id="367" r:id="rId10"/>
    <p:sldId id="374" r:id="rId11"/>
    <p:sldId id="378" r:id="rId12"/>
    <p:sldId id="379" r:id="rId13"/>
    <p:sldId id="375" r:id="rId14"/>
    <p:sldId id="386" r:id="rId15"/>
    <p:sldId id="380" r:id="rId16"/>
    <p:sldId id="377" r:id="rId17"/>
    <p:sldId id="381" r:id="rId18"/>
    <p:sldId id="371" r:id="rId19"/>
    <p:sldId id="354" r:id="rId20"/>
    <p:sldId id="372" r:id="rId21"/>
    <p:sldId id="383" r:id="rId22"/>
    <p:sldId id="385" r:id="rId23"/>
    <p:sldId id="384" r:id="rId24"/>
    <p:sldId id="382" r:id="rId25"/>
    <p:sldId id="368" r:id="rId26"/>
    <p:sldId id="356" r:id="rId27"/>
    <p:sldId id="34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5226" autoAdjust="0"/>
  </p:normalViewPr>
  <p:slideViewPr>
    <p:cSldViewPr snapToGrid="0">
      <p:cViewPr varScale="1">
        <p:scale>
          <a:sx n="114" d="100"/>
          <a:sy n="114" d="100"/>
        </p:scale>
        <p:origin x="468" y="11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3:09:18.690"/>
    </inkml:context>
    <inkml:brush xml:id="br0">
      <inkml:brushProperty name="width" value="0.35" units="cm"/>
      <inkml:brushProperty name="height" value="0.35" units="cm"/>
      <inkml:brushProperty name="color" value="#FFFFFF"/>
    </inkml:brush>
  </inkml:definitions>
  <inkml:trace contextRef="#ctx0" brushRef="#br0">234 279 24575,'220'18'0,"-76"-3"0,1009 22 0,-333 32 0,-736-59 0,80 15 0,-69-10 0,185 8 0,1220-25 0,-1049 38 0,-270-16 0,195-4 0,-362-17 0,0-1 0,0-1 0,0 0 0,-1-1 0,22-9 0,33-8 0,-48 16 0,26-4 0,81-29 0,-115 34 0,0-1 0,0-1 0,-1 0 0,0 0 0,0-1 0,-1 0 0,0-1 0,0-1 0,-1 1 0,0-1 0,14-19 0,-22 27 0,0 0 0,0-1 0,0 1 0,0 0 0,0-1 0,0 1 0,-1-1 0,1 1 0,-1-1 0,1 0 0,-1 1 0,1-1 0,-1 0 0,0 1 0,0-1 0,0 0 0,0 1 0,0-1 0,0 0 0,0 1 0,-1-1 0,1 0 0,0 1 0,-1-1 0,0 1 0,1-1 0,-1 1 0,0-1 0,0 1 0,0-1 0,0 1 0,0 0 0,0-1 0,0 1 0,0 0 0,0 0 0,-1 0 0,1 0 0,0 0 0,-1 0 0,1 0 0,-1 0 0,1 1 0,-1-1 0,1 0 0,-1 1 0,0 0 0,-2-1 0,-10-3 0,0 0 0,0 1 0,0 1 0,-18-1 0,-285 0 0,155 6 0,-118 10 0,-9-1 0,110 1 0,81-3 0,-117 26 0,96-13 0,39-14 0,0-4 0,-108-6 0,72-1 0,-110 0 0,-1312 30 0,352-7 0,811-23 0,343 5 0,1 1 0,-1 1 0,1 1 0,0 2 0,-31 13 0,15-6 0,-51 9 0,49-14 0,7-2 0,1-2 0,-63 3 0,63-5 0,41-4 0,0 0 0,0 0 0,-1 0 0,1 0 0,0 0 0,0 0 0,0 0 0,-1 0 0,1 0 0,0 0 0,0 0 0,0 0 0,-1 0 0,1 0 0,0 0 0,0 1 0,0-1 0,0 0 0,-1 0 0,1 0 0,0 0 0,0 0 0,0 0 0,0 0 0,0 1 0,0-1 0,-1 0 0,1 0 0,0 0 0,0 0 0,0 0 0,0 1 0,0-1 0,0 0 0,0 0 0,0 0 0,0 1 0,0-1 0,0 0 0,0 0 0,0 0 0,0 0 0,0 1 0,0-1 0,0 0 0,0 0 0,0 0 0,0 1 0,22 7 0,356 63 0,-275-57 0,182 0 0,111 6 0,-124-2 0,184 7 0,199 4 0,-654-28 0,1199-4 0,-666-46 0,-364 28 0,-103 11 0,-36 4 0,54-1 0,-60 5 0,0-1 0,0-1 0,35-11 0,-33 8 0,-1 1 0,52-4 0,196 11 0,61-2 0,-295-1 0,0-1 0,0-3 0,0-1 0,56-18 0,-81 19 0,1-2 0,-2 0 0,1-1 0,-1-1 0,0 0 0,-1-1 0,-1 0 0,0-1 0,0 0 0,-1-1 0,0 0 0,12-22 0,7-16 0,-2-2 0,24-64 0,-28 52-28,-16 41-240,1 1 1,1-1 0,1 1-1,15-23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5T13:56:54.118"/>
    </inkml:context>
    <inkml:brush xml:id="br0">
      <inkml:brushProperty name="width" value="0.35" units="cm"/>
      <inkml:brushProperty name="height" value="0.35" units="cm"/>
      <inkml:brushProperty name="color" value="#FFFFFF"/>
    </inkml:brush>
  </inkml:definitions>
  <inkml:trace contextRef="#ctx0" brushRef="#br0">0 164 24575,'246'-11'0,"287"-50"0,110-7 0,-287 69 0,48-2 0,-289-10 0,71-2 0,1000 14 0,-957 11 0,7 0 0,1951-13 0,-2122 4 0,94 17 0,-5-1 0,-141-18 0,3 0 0,1 0 0,-1 1 0,0 1 0,20 6 0,-34-9 0,0 1 0,0-1 0,0 1 0,0 0 0,-1-1 0,1 1 0,0 0 0,0 0 0,-1 0 0,1 0 0,0 1 0,-1-1 0,1 0 0,-1 1 0,0-1 0,1 1 0,-1-1 0,0 1 0,0-1 0,0 1 0,0 0 0,0 0 0,0 0 0,-1-1 0,1 1 0,0 0 0,-1 0 0,0 0 0,1 0 0,-1 0 0,0 0 0,0 0 0,0 0 0,0 0 0,-1 0 0,1 0 0,0 0 0,-1 0 0,1 0 0,-1 0 0,0 0 0,0-1 0,-2 4 0,-4 8 0,-1-1 0,-1 0 0,0-1 0,0 0 0,-1 0 0,-1-1 0,-18 14 0,-90 58 0,113-79 0,-34 22 0,0-3 0,-2-1 0,-63 22 0,75-33 0,-2-1 0,1-2 0,-1-2 0,0 0 0,-60-1 0,88-4 0,-78 0 0,-1-3 0,-158-29 0,-352-79 0,43 9 0,422 79 0,0 6 0,-2 5 0,-138 6 0,86 7 0,-619-15 0,23 2 0,478 14 0,200-2 0,-778 28 0,367-8-1365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5:11:22.308"/>
    </inkml:context>
    <inkml:brush xml:id="br0">
      <inkml:brushProperty name="width" value="0.35" units="cm"/>
      <inkml:brushProperty name="height" value="0.35" units="cm"/>
      <inkml:brushProperty name="color" value="#FFFFFF"/>
    </inkml:brush>
  </inkml:definitions>
  <inkml:trace contextRef="#ctx0" brushRef="#br0">0 10 24575,'0'-4'0,"4"-1"0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5T05:10:15.527"/>
    </inkml:context>
    <inkml:brush xml:id="br0">
      <inkml:brushProperty name="width" value="0.35" units="cm"/>
      <inkml:brushProperty name="height" value="0.35" units="cm"/>
      <inkml:brushProperty name="color" value="#FFFFFF"/>
    </inkml:brush>
  </inkml:definitions>
  <inkml:trace contextRef="#ctx0" brushRef="#br0">0 25 24575,'771'0'0,"-746"-2"0,1 0 0,25-6 0,46-5 0,403 14 0,-474 0 0,53 10 0,-52-6 0,50 3 0,682-9 0,-599 12 0,-2 1 0,1776-12 0,-1898 1 0,51 10 0,-51-6 0,49 2 0,1206-8 0,-1268 3 43,1 0 0,25 6 0,39 4-1537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24</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r>
              <a:rPr lang="en-US"/>
              <a:t>May 16, 2022</a:t>
            </a:r>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End Term Presentation</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r>
              <a:rPr lang="en-US"/>
              <a:t>May 16, 2022</a:t>
            </a:r>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End Term Presentation</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r>
              <a:rPr lang="en-US"/>
              <a:t>May 16, 2022</a:t>
            </a:r>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End Term Presentation</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r>
              <a:rPr lang="en-US"/>
              <a:t>May 16, 2022</a:t>
            </a:r>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End Term Presentation</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r>
              <a:rPr lang="en-US"/>
              <a:t>May 16, 2022</a:t>
            </a:r>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End Term Presentation</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r>
              <a:rPr lang="en-US"/>
              <a:t>May 16, 2022</a:t>
            </a:r>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End Term Presentation</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r>
              <a:rPr lang="en-US"/>
              <a:t>May 16, 2022</a:t>
            </a:r>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End Term Presentation</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r>
              <a:rPr lang="en-US"/>
              <a:t>May 16, 2022</a:t>
            </a:r>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End Term Presentation</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r>
              <a:rPr lang="en-US"/>
              <a:t>May 16, 2022</a:t>
            </a:r>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End Term Presentation</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94500" t="89000" r="-1000" b="-1000"/>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a:t>May 16, 2022</a:t>
            </a:r>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End Term Presentation</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customXml" Target="../ink/ink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customXml" Target="../ink/ink2.xml"/><Relationship Id="rId16" Type="http://schemas.openxmlformats.org/officeDocument/2006/relationships/image" Target="../media/image18.png"/><Relationship Id="rId1" Type="http://schemas.openxmlformats.org/officeDocument/2006/relationships/slideLayout" Target="../slideLayouts/slideLayout1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hyperlink" Target="https://www.who.int/disabilities/world_report/2011/report.pdf" TargetMode="External"/><Relationship Id="rId3" Type="http://schemas.openxmlformats.org/officeDocument/2006/relationships/hyperlink" Target="https://doi.org/10.14500/aro.10827" TargetMode="External"/><Relationship Id="rId7" Type="http://schemas.openxmlformats.org/officeDocument/2006/relationships/hyperlink" Target="https://www.researchgate.net/publication/304651244_VOICE_RECOGNITION_SYSTEM_SPEECH-TO-TEXT" TargetMode="External"/><Relationship Id="rId2" Type="http://schemas.openxmlformats.org/officeDocument/2006/relationships/hyperlink" Target="https://www.ijert.org/sign-language-to-text-and-speech-translation-in-real-time-using-convolutional-neural-network" TargetMode="External"/><Relationship Id="rId1" Type="http://schemas.openxmlformats.org/officeDocument/2006/relationships/slideLayout" Target="../slideLayouts/slideLayout7.xml"/><Relationship Id="rId6" Type="http://schemas.openxmlformats.org/officeDocument/2006/relationships/hyperlink" Target="https://proceedings.mlr.press/v139/popov21a.html" TargetMode="External"/><Relationship Id="rId5" Type="http://schemas.openxmlformats.org/officeDocument/2006/relationships/hyperlink" Target="https://ieeexplore.ieee.org/abstract/document/9342522/" TargetMode="External"/><Relationship Id="rId4" Type="http://schemas.openxmlformats.org/officeDocument/2006/relationships/hyperlink" Target="https://www.journal-dogorangsang.in/no_1_NECG_21/22.pdf" TargetMode="External"/><Relationship Id="rId9" Type="http://schemas.openxmlformats.org/officeDocument/2006/relationships/hyperlink" Target="https://censusindia.gov.in/census_and_you/disabled_population.aspx"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ustomXml" Target="../ink/ink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title"/>
          </p:nvPr>
        </p:nvSpPr>
        <p:spPr>
          <a:xfrm>
            <a:off x="964023" y="677727"/>
            <a:ext cx="4941477" cy="610863"/>
          </a:xfrm>
        </p:spPr>
        <p:txBody>
          <a:bodyPr/>
          <a:lstStyle/>
          <a:p>
            <a:r>
              <a:rPr lang="en-US" dirty="0"/>
              <a:t>Saksham</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3"/>
          </p:nvPr>
        </p:nvSpPr>
        <p:spPr>
          <a:xfrm>
            <a:off x="964023" y="1390797"/>
            <a:ext cx="6299781" cy="369332"/>
          </a:xfrm>
        </p:spPr>
        <p:txBody>
          <a:bodyPr>
            <a:normAutofit/>
          </a:bodyPr>
          <a:lstStyle/>
          <a:p>
            <a:r>
              <a:rPr lang="en-US" sz="1800" dirty="0">
                <a:solidFill>
                  <a:schemeClr val="accent3"/>
                </a:solidFill>
                <a:latin typeface="+mj-lt"/>
              </a:rPr>
              <a:t>AI Powered communication solution for disabled</a:t>
            </a:r>
          </a:p>
        </p:txBody>
      </p:sp>
      <p:sp>
        <p:nvSpPr>
          <p:cNvPr id="16" name="Text Placeholder 15">
            <a:extLst>
              <a:ext uri="{FF2B5EF4-FFF2-40B4-BE49-F238E27FC236}">
                <a16:creationId xmlns:a16="http://schemas.microsoft.com/office/drawing/2014/main" id="{8702EBDB-EA7C-4D8A-9ED9-3AF47913ADA7}"/>
              </a:ext>
            </a:extLst>
          </p:cNvPr>
          <p:cNvSpPr>
            <a:spLocks noGrp="1"/>
          </p:cNvSpPr>
          <p:nvPr>
            <p:ph type="body" sz="quarter" idx="14"/>
          </p:nvPr>
        </p:nvSpPr>
        <p:spPr/>
        <p:txBody>
          <a:bodyPr/>
          <a:lstStyle/>
          <a:p>
            <a:r>
              <a:rPr lang="en-IN" dirty="0"/>
              <a:t>Mentored By-</a:t>
            </a:r>
          </a:p>
        </p:txBody>
      </p:sp>
      <p:sp>
        <p:nvSpPr>
          <p:cNvPr id="17" name="Text Placeholder 16">
            <a:extLst>
              <a:ext uri="{FF2B5EF4-FFF2-40B4-BE49-F238E27FC236}">
                <a16:creationId xmlns:a16="http://schemas.microsoft.com/office/drawing/2014/main" id="{72C0F8B8-8858-45F4-AA17-382ABEE8AA3A}"/>
              </a:ext>
            </a:extLst>
          </p:cNvPr>
          <p:cNvSpPr>
            <a:spLocks noGrp="1"/>
          </p:cNvSpPr>
          <p:nvPr>
            <p:ph type="body" sz="quarter" idx="15"/>
          </p:nvPr>
        </p:nvSpPr>
        <p:spPr>
          <a:xfrm>
            <a:off x="964023" y="2658905"/>
            <a:ext cx="2128157" cy="369332"/>
          </a:xfrm>
        </p:spPr>
        <p:txBody>
          <a:bodyPr/>
          <a:lstStyle/>
          <a:p>
            <a:r>
              <a:rPr lang="en-IN" dirty="0"/>
              <a:t>Bikram </a:t>
            </a:r>
            <a:r>
              <a:rPr lang="en-IN" dirty="0" err="1"/>
              <a:t>Pratim</a:t>
            </a:r>
            <a:r>
              <a:rPr lang="en-IN" dirty="0"/>
              <a:t> </a:t>
            </a:r>
            <a:r>
              <a:rPr lang="en-IN" dirty="0" err="1"/>
              <a:t>Bhuyan</a:t>
            </a:r>
            <a:endParaRPr lang="en-IN" dirty="0"/>
          </a:p>
        </p:txBody>
      </p:sp>
      <p:sp>
        <p:nvSpPr>
          <p:cNvPr id="19" name="Text Placeholder 18">
            <a:extLst>
              <a:ext uri="{FF2B5EF4-FFF2-40B4-BE49-F238E27FC236}">
                <a16:creationId xmlns:a16="http://schemas.microsoft.com/office/drawing/2014/main" id="{0A8B98D5-FF3E-4156-A4C7-2B3B04E84858}"/>
              </a:ext>
            </a:extLst>
          </p:cNvPr>
          <p:cNvSpPr>
            <a:spLocks noGrp="1"/>
          </p:cNvSpPr>
          <p:nvPr>
            <p:ph type="body" sz="quarter" idx="19"/>
          </p:nvPr>
        </p:nvSpPr>
        <p:spPr>
          <a:xfrm>
            <a:off x="952500" y="4971908"/>
            <a:ext cx="2133600" cy="369332"/>
          </a:xfrm>
        </p:spPr>
        <p:txBody>
          <a:bodyPr/>
          <a:lstStyle/>
          <a:p>
            <a:r>
              <a:rPr lang="en-IN" dirty="0"/>
              <a:t>R177219194</a:t>
            </a:r>
            <a:br>
              <a:rPr lang="en-IN" dirty="0"/>
            </a:br>
            <a:r>
              <a:rPr lang="en-IN" dirty="0"/>
              <a:t>500075374</a:t>
            </a:r>
          </a:p>
        </p:txBody>
      </p:sp>
      <p:sp>
        <p:nvSpPr>
          <p:cNvPr id="20" name="Text Placeholder 19">
            <a:extLst>
              <a:ext uri="{FF2B5EF4-FFF2-40B4-BE49-F238E27FC236}">
                <a16:creationId xmlns:a16="http://schemas.microsoft.com/office/drawing/2014/main" id="{29632D68-8283-46A0-B569-BB168159D131}"/>
              </a:ext>
            </a:extLst>
          </p:cNvPr>
          <p:cNvSpPr>
            <a:spLocks noGrp="1"/>
          </p:cNvSpPr>
          <p:nvPr>
            <p:ph type="body" sz="quarter" idx="20"/>
          </p:nvPr>
        </p:nvSpPr>
        <p:spPr/>
        <p:txBody>
          <a:bodyPr/>
          <a:lstStyle/>
          <a:p>
            <a:r>
              <a:rPr lang="en-IN" dirty="0">
                <a:solidFill>
                  <a:schemeClr val="accent3"/>
                </a:solidFill>
              </a:rPr>
              <a:t>Utkarsh Gupta</a:t>
            </a:r>
          </a:p>
        </p:txBody>
      </p:sp>
      <p:sp>
        <p:nvSpPr>
          <p:cNvPr id="21" name="Text Placeholder 20">
            <a:extLst>
              <a:ext uri="{FF2B5EF4-FFF2-40B4-BE49-F238E27FC236}">
                <a16:creationId xmlns:a16="http://schemas.microsoft.com/office/drawing/2014/main" id="{9E05877D-162B-44D0-85F9-4335143951E5}"/>
              </a:ext>
            </a:extLst>
          </p:cNvPr>
          <p:cNvSpPr>
            <a:spLocks noGrp="1"/>
          </p:cNvSpPr>
          <p:nvPr>
            <p:ph type="body" sz="quarter" idx="21"/>
          </p:nvPr>
        </p:nvSpPr>
        <p:spPr>
          <a:xfrm>
            <a:off x="3663042" y="4971908"/>
            <a:ext cx="2128157" cy="369332"/>
          </a:xfrm>
        </p:spPr>
        <p:txBody>
          <a:bodyPr/>
          <a:lstStyle/>
          <a:p>
            <a:r>
              <a:rPr lang="en-IN" dirty="0"/>
              <a:t>R177219206</a:t>
            </a:r>
            <a:br>
              <a:rPr lang="en-IN" dirty="0"/>
            </a:br>
            <a:r>
              <a:rPr lang="en-IN" dirty="0"/>
              <a:t>500075358</a:t>
            </a:r>
          </a:p>
        </p:txBody>
      </p:sp>
      <p:sp>
        <p:nvSpPr>
          <p:cNvPr id="22" name="Text Placeholder 21">
            <a:extLst>
              <a:ext uri="{FF2B5EF4-FFF2-40B4-BE49-F238E27FC236}">
                <a16:creationId xmlns:a16="http://schemas.microsoft.com/office/drawing/2014/main" id="{8A958391-E8C1-4F7A-9E2D-3BE838E9F5CB}"/>
              </a:ext>
            </a:extLst>
          </p:cNvPr>
          <p:cNvSpPr>
            <a:spLocks noGrp="1"/>
          </p:cNvSpPr>
          <p:nvPr>
            <p:ph type="body" sz="quarter" idx="22"/>
          </p:nvPr>
        </p:nvSpPr>
        <p:spPr/>
        <p:txBody>
          <a:bodyPr/>
          <a:lstStyle/>
          <a:p>
            <a:r>
              <a:rPr lang="en-IN" dirty="0" err="1">
                <a:solidFill>
                  <a:schemeClr val="accent3"/>
                </a:solidFill>
              </a:rPr>
              <a:t>Aradhya</a:t>
            </a:r>
            <a:r>
              <a:rPr lang="en-IN" dirty="0">
                <a:solidFill>
                  <a:schemeClr val="accent3"/>
                </a:solidFill>
              </a:rPr>
              <a:t> Singh</a:t>
            </a:r>
          </a:p>
        </p:txBody>
      </p:sp>
      <p:sp>
        <p:nvSpPr>
          <p:cNvPr id="23" name="Text Placeholder 22">
            <a:extLst>
              <a:ext uri="{FF2B5EF4-FFF2-40B4-BE49-F238E27FC236}">
                <a16:creationId xmlns:a16="http://schemas.microsoft.com/office/drawing/2014/main" id="{4723303C-AE66-4F6E-A030-934FDCADF87D}"/>
              </a:ext>
            </a:extLst>
          </p:cNvPr>
          <p:cNvSpPr>
            <a:spLocks noGrp="1"/>
          </p:cNvSpPr>
          <p:nvPr>
            <p:ph type="body" sz="quarter" idx="23"/>
          </p:nvPr>
        </p:nvSpPr>
        <p:spPr>
          <a:xfrm>
            <a:off x="6367054" y="4971908"/>
            <a:ext cx="2129245" cy="369332"/>
          </a:xfrm>
        </p:spPr>
        <p:txBody>
          <a:bodyPr/>
          <a:lstStyle/>
          <a:p>
            <a:r>
              <a:rPr lang="en-IN" dirty="0"/>
              <a:t>R177219136</a:t>
            </a:r>
            <a:br>
              <a:rPr lang="en-IN" dirty="0"/>
            </a:br>
            <a:r>
              <a:rPr lang="en-IN" dirty="0"/>
              <a:t>500076110</a:t>
            </a:r>
          </a:p>
        </p:txBody>
      </p:sp>
      <p:sp>
        <p:nvSpPr>
          <p:cNvPr id="24" name="Text Placeholder 23">
            <a:extLst>
              <a:ext uri="{FF2B5EF4-FFF2-40B4-BE49-F238E27FC236}">
                <a16:creationId xmlns:a16="http://schemas.microsoft.com/office/drawing/2014/main" id="{DA8DB293-F9AA-4618-8A81-C46AA1C4C3C8}"/>
              </a:ext>
            </a:extLst>
          </p:cNvPr>
          <p:cNvSpPr>
            <a:spLocks noGrp="1"/>
          </p:cNvSpPr>
          <p:nvPr>
            <p:ph type="body" sz="quarter" idx="24"/>
          </p:nvPr>
        </p:nvSpPr>
        <p:spPr/>
        <p:txBody>
          <a:bodyPr/>
          <a:lstStyle/>
          <a:p>
            <a:r>
              <a:rPr lang="en-IN" dirty="0" err="1">
                <a:solidFill>
                  <a:schemeClr val="accent3"/>
                </a:solidFill>
              </a:rPr>
              <a:t>Priyal</a:t>
            </a:r>
            <a:r>
              <a:rPr lang="en-IN" dirty="0">
                <a:solidFill>
                  <a:schemeClr val="accent3"/>
                </a:solidFill>
              </a:rPr>
              <a:t> Gupta</a:t>
            </a:r>
          </a:p>
        </p:txBody>
      </p:sp>
      <p:pic>
        <p:nvPicPr>
          <p:cNvPr id="5" name="Picture 4">
            <a:extLst>
              <a:ext uri="{FF2B5EF4-FFF2-40B4-BE49-F238E27FC236}">
                <a16:creationId xmlns:a16="http://schemas.microsoft.com/office/drawing/2014/main" id="{412E6BA5-AF4F-4CEE-9A33-3D31240D0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3527" y="-158936"/>
            <a:ext cx="1578473" cy="888780"/>
          </a:xfrm>
          <a:prstGeom prst="rect">
            <a:avLst/>
          </a:prstGeom>
        </p:spPr>
      </p:pic>
      <p:sp>
        <p:nvSpPr>
          <p:cNvPr id="25" name="Text Placeholder 2">
            <a:extLst>
              <a:ext uri="{FF2B5EF4-FFF2-40B4-BE49-F238E27FC236}">
                <a16:creationId xmlns:a16="http://schemas.microsoft.com/office/drawing/2014/main" id="{92F1662E-43C9-4A2A-84A1-648324CF12DB}"/>
              </a:ext>
            </a:extLst>
          </p:cNvPr>
          <p:cNvSpPr txBox="1">
            <a:spLocks/>
          </p:cNvSpPr>
          <p:nvPr/>
        </p:nvSpPr>
        <p:spPr>
          <a:xfrm>
            <a:off x="964022" y="3839118"/>
            <a:ext cx="6299781" cy="36933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2"/>
                </a:solidFill>
                <a:latin typeface="+mj-lt"/>
              </a:rPr>
              <a:t>Presented By-</a:t>
            </a:r>
          </a:p>
        </p:txBody>
      </p:sp>
      <mc:AlternateContent xmlns:mc="http://schemas.openxmlformats.org/markup-compatibility/2006" xmlns:p14="http://schemas.microsoft.com/office/powerpoint/2010/main">
        <mc:Choice Requires="p14">
          <p:contentPart p14:bwMode="auto" r:id="rId3">
            <p14:nvContentPartPr>
              <p14:cNvPr id="26" name="Ink 25">
                <a:extLst>
                  <a:ext uri="{FF2B5EF4-FFF2-40B4-BE49-F238E27FC236}">
                    <a16:creationId xmlns:a16="http://schemas.microsoft.com/office/drawing/2014/main" id="{BE7A2782-8E67-473E-9457-F7BF4AED627D}"/>
                  </a:ext>
                </a:extLst>
              </p14:cNvPr>
              <p14:cNvContentPartPr/>
              <p14:nvPr/>
            </p14:nvContentPartPr>
            <p14:xfrm>
              <a:off x="3606761" y="1795224"/>
              <a:ext cx="2238480" cy="277560"/>
            </p14:xfrm>
          </p:contentPart>
        </mc:Choice>
        <mc:Fallback xmlns="">
          <p:pic>
            <p:nvPicPr>
              <p:cNvPr id="26" name="Ink 25">
                <a:extLst>
                  <a:ext uri="{FF2B5EF4-FFF2-40B4-BE49-F238E27FC236}">
                    <a16:creationId xmlns:a16="http://schemas.microsoft.com/office/drawing/2014/main" id="{BE7A2782-8E67-473E-9457-F7BF4AED627D}"/>
                  </a:ext>
                </a:extLst>
              </p:cNvPr>
              <p:cNvPicPr/>
              <p:nvPr/>
            </p:nvPicPr>
            <p:blipFill>
              <a:blip r:embed="rId4"/>
              <a:stretch>
                <a:fillRect/>
              </a:stretch>
            </p:blipFill>
            <p:spPr>
              <a:xfrm>
                <a:off x="3544121" y="1732584"/>
                <a:ext cx="2364120" cy="403200"/>
              </a:xfrm>
              <a:prstGeom prst="rect">
                <a:avLst/>
              </a:prstGeom>
            </p:spPr>
          </p:pic>
        </mc:Fallback>
      </mc:AlternateContent>
      <p:sp>
        <p:nvSpPr>
          <p:cNvPr id="6" name="Footer Placeholder 5">
            <a:extLst>
              <a:ext uri="{FF2B5EF4-FFF2-40B4-BE49-F238E27FC236}">
                <a16:creationId xmlns:a16="http://schemas.microsoft.com/office/drawing/2014/main" id="{CCE63393-E682-458A-8B46-6BF82A5E7165}"/>
              </a:ext>
            </a:extLst>
          </p:cNvPr>
          <p:cNvSpPr>
            <a:spLocks noGrp="1"/>
          </p:cNvSpPr>
          <p:nvPr>
            <p:ph type="ftr" sz="quarter" idx="26"/>
          </p:nvPr>
        </p:nvSpPr>
        <p:spPr/>
        <p:txBody>
          <a:bodyPr/>
          <a:lstStyle/>
          <a:p>
            <a:r>
              <a:rPr lang="en-US"/>
              <a:t>End Term Presentation</a:t>
            </a:r>
            <a:endParaRPr lang="en-US" b="0" dirty="0"/>
          </a:p>
        </p:txBody>
      </p:sp>
      <p:sp>
        <p:nvSpPr>
          <p:cNvPr id="7" name="Slide Number Placeholder 6">
            <a:extLst>
              <a:ext uri="{FF2B5EF4-FFF2-40B4-BE49-F238E27FC236}">
                <a16:creationId xmlns:a16="http://schemas.microsoft.com/office/drawing/2014/main" id="{D720E45C-22B7-44F0-9060-3CFD94139C42}"/>
              </a:ext>
            </a:extLst>
          </p:cNvPr>
          <p:cNvSpPr>
            <a:spLocks noGrp="1"/>
          </p:cNvSpPr>
          <p:nvPr>
            <p:ph type="sldNum" sz="quarter" idx="27"/>
          </p:nvPr>
        </p:nvSpPr>
        <p:spPr/>
        <p:txBody>
          <a:bodyPr/>
          <a:lstStyle/>
          <a:p>
            <a:fld id="{294A09A9-5501-47C1-A89A-A340965A2BE2}" type="slidenum">
              <a:rPr lang="en-US" smtClean="0"/>
              <a:pPr/>
              <a:t>1</a:t>
            </a:fld>
            <a:endParaRPr lang="en-US" dirty="0">
              <a:latin typeface="+mn-lt"/>
            </a:endParaRPr>
          </a:p>
        </p:txBody>
      </p:sp>
      <p:sp>
        <p:nvSpPr>
          <p:cNvPr id="4" name="Date Placeholder 3">
            <a:extLst>
              <a:ext uri="{FF2B5EF4-FFF2-40B4-BE49-F238E27FC236}">
                <a16:creationId xmlns:a16="http://schemas.microsoft.com/office/drawing/2014/main" id="{7B2433EF-6BB9-69A3-C9EE-CD10DF3263E1}"/>
              </a:ext>
            </a:extLst>
          </p:cNvPr>
          <p:cNvSpPr>
            <a:spLocks noGrp="1"/>
          </p:cNvSpPr>
          <p:nvPr>
            <p:ph type="dt" sz="half" idx="25"/>
          </p:nvPr>
        </p:nvSpPr>
        <p:spPr/>
        <p:txBody>
          <a:bodyPr/>
          <a:lstStyle/>
          <a:p>
            <a:r>
              <a:rPr lang="en-US"/>
              <a:t>May 16, 2022</a:t>
            </a:r>
            <a:endParaRPr lang="en-US" dirty="0">
              <a:latin typeface="+mn-lt"/>
            </a:endParaRPr>
          </a:p>
        </p:txBody>
      </p:sp>
      <p:pic>
        <p:nvPicPr>
          <p:cNvPr id="9" name="Picture 8">
            <a:extLst>
              <a:ext uri="{FF2B5EF4-FFF2-40B4-BE49-F238E27FC236}">
                <a16:creationId xmlns:a16="http://schemas.microsoft.com/office/drawing/2014/main" id="{422232A0-12FB-3D7E-810B-7AE55D512E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908011">
            <a:off x="9155580" y="829139"/>
            <a:ext cx="884005" cy="884005"/>
          </a:xfrm>
          <a:prstGeom prst="rect">
            <a:avLst/>
          </a:prstGeom>
          <a:ln>
            <a:noFill/>
          </a:ln>
        </p:spPr>
      </p:pic>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19FE68-F649-5E54-4E15-5C4AD0AA5BC3}"/>
              </a:ext>
            </a:extLst>
          </p:cNvPr>
          <p:cNvSpPr>
            <a:spLocks noGrp="1"/>
          </p:cNvSpPr>
          <p:nvPr>
            <p:ph type="title"/>
          </p:nvPr>
        </p:nvSpPr>
        <p:spPr/>
        <p:txBody>
          <a:bodyPr/>
          <a:lstStyle/>
          <a:p>
            <a:r>
              <a:rPr lang="en-IN" dirty="0"/>
              <a:t>Server</a:t>
            </a:r>
          </a:p>
        </p:txBody>
      </p:sp>
      <p:sp>
        <p:nvSpPr>
          <p:cNvPr id="7" name="Text Placeholder 6">
            <a:extLst>
              <a:ext uri="{FF2B5EF4-FFF2-40B4-BE49-F238E27FC236}">
                <a16:creationId xmlns:a16="http://schemas.microsoft.com/office/drawing/2014/main" id="{091EB192-BBEF-02A2-BAB0-6C27F58B44B8}"/>
              </a:ext>
            </a:extLst>
          </p:cNvPr>
          <p:cNvSpPr>
            <a:spLocks noGrp="1"/>
          </p:cNvSpPr>
          <p:nvPr>
            <p:ph type="body" idx="1"/>
          </p:nvPr>
        </p:nvSpPr>
        <p:spPr/>
        <p:txBody>
          <a:bodyPr>
            <a:normAutofit/>
          </a:bodyPr>
          <a:lstStyle/>
          <a:p>
            <a:r>
              <a:rPr lang="en-IN" dirty="0"/>
              <a:t>Roles</a:t>
            </a:r>
          </a:p>
        </p:txBody>
      </p:sp>
      <p:sp>
        <p:nvSpPr>
          <p:cNvPr id="6" name="Content Placeholder 5">
            <a:extLst>
              <a:ext uri="{FF2B5EF4-FFF2-40B4-BE49-F238E27FC236}">
                <a16:creationId xmlns:a16="http://schemas.microsoft.com/office/drawing/2014/main" id="{12734CDF-4E6D-5F02-D37C-EE26CC8160F9}"/>
              </a:ext>
            </a:extLst>
          </p:cNvPr>
          <p:cNvSpPr>
            <a:spLocks noGrp="1"/>
          </p:cNvSpPr>
          <p:nvPr>
            <p:ph sz="half" idx="2"/>
          </p:nvPr>
        </p:nvSpPr>
        <p:spPr/>
        <p:txBody>
          <a:bodyPr/>
          <a:lstStyle/>
          <a:p>
            <a:r>
              <a:rPr lang="en-IN" dirty="0"/>
              <a:t>Receive Messages from front end.</a:t>
            </a:r>
          </a:p>
          <a:p>
            <a:r>
              <a:rPr lang="en-IN" dirty="0"/>
              <a:t>Forward Messages to front-end.</a:t>
            </a:r>
          </a:p>
          <a:p>
            <a:r>
              <a:rPr lang="en-IN" dirty="0"/>
              <a:t>Convert Sign Language to text.</a:t>
            </a:r>
          </a:p>
        </p:txBody>
      </p:sp>
      <p:sp>
        <p:nvSpPr>
          <p:cNvPr id="4" name="Text Placeholder 3">
            <a:extLst>
              <a:ext uri="{FF2B5EF4-FFF2-40B4-BE49-F238E27FC236}">
                <a16:creationId xmlns:a16="http://schemas.microsoft.com/office/drawing/2014/main" id="{543AFDF5-0FE1-BF3D-40C9-7C7CC86226A2}"/>
              </a:ext>
            </a:extLst>
          </p:cNvPr>
          <p:cNvSpPr>
            <a:spLocks noGrp="1"/>
          </p:cNvSpPr>
          <p:nvPr>
            <p:ph type="body" idx="10"/>
          </p:nvPr>
        </p:nvSpPr>
        <p:spPr/>
        <p:txBody>
          <a:bodyPr/>
          <a:lstStyle/>
          <a:p>
            <a:r>
              <a:rPr lang="en-IN" dirty="0"/>
              <a:t>Components</a:t>
            </a:r>
          </a:p>
        </p:txBody>
      </p:sp>
      <p:sp>
        <p:nvSpPr>
          <p:cNvPr id="8" name="Content Placeholder 7">
            <a:extLst>
              <a:ext uri="{FF2B5EF4-FFF2-40B4-BE49-F238E27FC236}">
                <a16:creationId xmlns:a16="http://schemas.microsoft.com/office/drawing/2014/main" id="{53917326-9476-6E1E-1557-0151EC46B37C}"/>
              </a:ext>
            </a:extLst>
          </p:cNvPr>
          <p:cNvSpPr>
            <a:spLocks noGrp="1"/>
          </p:cNvSpPr>
          <p:nvPr>
            <p:ph sz="half" idx="11"/>
          </p:nvPr>
        </p:nvSpPr>
        <p:spPr/>
        <p:txBody>
          <a:bodyPr/>
          <a:lstStyle/>
          <a:p>
            <a:r>
              <a:rPr lang="en-IN" dirty="0"/>
              <a:t>Restful API.</a:t>
            </a:r>
          </a:p>
          <a:p>
            <a:r>
              <a:rPr lang="en-IN" dirty="0"/>
              <a:t>Sign Language to text model.</a:t>
            </a:r>
          </a:p>
        </p:txBody>
      </p:sp>
      <p:sp>
        <p:nvSpPr>
          <p:cNvPr id="9" name="Text Placeholder 8">
            <a:extLst>
              <a:ext uri="{FF2B5EF4-FFF2-40B4-BE49-F238E27FC236}">
                <a16:creationId xmlns:a16="http://schemas.microsoft.com/office/drawing/2014/main" id="{5148C334-3032-3BFA-C064-156C4F7FD39D}"/>
              </a:ext>
            </a:extLst>
          </p:cNvPr>
          <p:cNvSpPr>
            <a:spLocks noGrp="1"/>
          </p:cNvSpPr>
          <p:nvPr>
            <p:ph type="body" idx="12"/>
          </p:nvPr>
        </p:nvSpPr>
        <p:spPr/>
        <p:txBody>
          <a:bodyPr/>
          <a:lstStyle/>
          <a:p>
            <a:r>
              <a:rPr lang="en-IN" dirty="0"/>
              <a:t>Technological Stack</a:t>
            </a:r>
          </a:p>
        </p:txBody>
      </p:sp>
      <p:sp>
        <p:nvSpPr>
          <p:cNvPr id="10" name="Content Placeholder 9">
            <a:extLst>
              <a:ext uri="{FF2B5EF4-FFF2-40B4-BE49-F238E27FC236}">
                <a16:creationId xmlns:a16="http://schemas.microsoft.com/office/drawing/2014/main" id="{9E40C0A4-FC61-732D-D6EF-437E079AB40D}"/>
              </a:ext>
            </a:extLst>
          </p:cNvPr>
          <p:cNvSpPr>
            <a:spLocks noGrp="1"/>
          </p:cNvSpPr>
          <p:nvPr>
            <p:ph sz="half" idx="13"/>
          </p:nvPr>
        </p:nvSpPr>
        <p:spPr/>
        <p:txBody>
          <a:bodyPr/>
          <a:lstStyle/>
          <a:p>
            <a:r>
              <a:rPr lang="en-IN" dirty="0"/>
              <a:t>Python.</a:t>
            </a:r>
          </a:p>
          <a:p>
            <a:r>
              <a:rPr lang="en-IN" dirty="0"/>
              <a:t>Flask.</a:t>
            </a:r>
          </a:p>
          <a:p>
            <a:r>
              <a:rPr lang="en-IN" dirty="0"/>
              <a:t>TensorFlow.</a:t>
            </a:r>
          </a:p>
          <a:p>
            <a:endParaRPr lang="en-IN" dirty="0"/>
          </a:p>
        </p:txBody>
      </p:sp>
      <p:sp>
        <p:nvSpPr>
          <p:cNvPr id="17" name="Date Placeholder 16">
            <a:extLst>
              <a:ext uri="{FF2B5EF4-FFF2-40B4-BE49-F238E27FC236}">
                <a16:creationId xmlns:a16="http://schemas.microsoft.com/office/drawing/2014/main" id="{6553F8F4-5894-9A05-DB72-8F960CCCAA7D}"/>
              </a:ext>
            </a:extLst>
          </p:cNvPr>
          <p:cNvSpPr>
            <a:spLocks noGrp="1"/>
          </p:cNvSpPr>
          <p:nvPr>
            <p:ph type="dt" sz="half" idx="14"/>
          </p:nvPr>
        </p:nvSpPr>
        <p:spPr/>
        <p:txBody>
          <a:bodyPr/>
          <a:lstStyle/>
          <a:p>
            <a:r>
              <a:rPr lang="en-US"/>
              <a:t>May 16, 2022</a:t>
            </a:r>
            <a:endParaRPr lang="en-US" dirty="0">
              <a:latin typeface="+mn-lt"/>
            </a:endParaRPr>
          </a:p>
        </p:txBody>
      </p:sp>
      <p:sp>
        <p:nvSpPr>
          <p:cNvPr id="18" name="Footer Placeholder 17">
            <a:extLst>
              <a:ext uri="{FF2B5EF4-FFF2-40B4-BE49-F238E27FC236}">
                <a16:creationId xmlns:a16="http://schemas.microsoft.com/office/drawing/2014/main" id="{CC1A9F4B-E1C6-5169-B18F-350B1C30EA7F}"/>
              </a:ext>
            </a:extLst>
          </p:cNvPr>
          <p:cNvSpPr>
            <a:spLocks noGrp="1"/>
          </p:cNvSpPr>
          <p:nvPr>
            <p:ph type="ftr" sz="quarter" idx="15"/>
          </p:nvPr>
        </p:nvSpPr>
        <p:spPr/>
        <p:txBody>
          <a:bodyPr/>
          <a:lstStyle/>
          <a:p>
            <a:r>
              <a:rPr lang="en-US"/>
              <a:t>End Term Presentation</a:t>
            </a:r>
            <a:endParaRPr lang="en-US" b="0" dirty="0"/>
          </a:p>
        </p:txBody>
      </p:sp>
      <p:sp>
        <p:nvSpPr>
          <p:cNvPr id="19" name="Slide Number Placeholder 18">
            <a:extLst>
              <a:ext uri="{FF2B5EF4-FFF2-40B4-BE49-F238E27FC236}">
                <a16:creationId xmlns:a16="http://schemas.microsoft.com/office/drawing/2014/main" id="{80607C9A-DD69-6B12-D803-69D772AA1220}"/>
              </a:ext>
            </a:extLst>
          </p:cNvPr>
          <p:cNvSpPr>
            <a:spLocks noGrp="1"/>
          </p:cNvSpPr>
          <p:nvPr>
            <p:ph type="sldNum" sz="quarter" idx="16"/>
          </p:nvPr>
        </p:nvSpPr>
        <p:spPr/>
        <p:txBody>
          <a:bodyPr/>
          <a:lstStyle/>
          <a:p>
            <a:fld id="{294A09A9-5501-47C1-A89A-A340965A2BE2}" type="slidenum">
              <a:rPr lang="en-US" smtClean="0"/>
              <a:pPr/>
              <a:t>10</a:t>
            </a:fld>
            <a:endParaRPr lang="en-US" dirty="0">
              <a:latin typeface="+mn-lt"/>
            </a:endParaRPr>
          </a:p>
        </p:txBody>
      </p:sp>
    </p:spTree>
    <p:extLst>
      <p:ext uri="{BB962C8B-B14F-4D97-AF65-F5344CB8AC3E}">
        <p14:creationId xmlns:p14="http://schemas.microsoft.com/office/powerpoint/2010/main" val="2765480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981494-DE39-C844-1307-90ECC174F52B}"/>
              </a:ext>
            </a:extLst>
          </p:cNvPr>
          <p:cNvSpPr>
            <a:spLocks noGrp="1"/>
          </p:cNvSpPr>
          <p:nvPr>
            <p:ph type="title"/>
          </p:nvPr>
        </p:nvSpPr>
        <p:spPr>
          <a:xfrm>
            <a:off x="964023" y="879063"/>
            <a:ext cx="5131977" cy="610863"/>
          </a:xfrm>
        </p:spPr>
        <p:txBody>
          <a:bodyPr>
            <a:normAutofit fontScale="90000"/>
          </a:bodyPr>
          <a:lstStyle/>
          <a:p>
            <a:r>
              <a:rPr lang="en-IN" dirty="0"/>
              <a:t>Sign Language Recognition Model</a:t>
            </a:r>
          </a:p>
        </p:txBody>
      </p:sp>
      <p:sp>
        <p:nvSpPr>
          <p:cNvPr id="9" name="Date Placeholder 8">
            <a:extLst>
              <a:ext uri="{FF2B5EF4-FFF2-40B4-BE49-F238E27FC236}">
                <a16:creationId xmlns:a16="http://schemas.microsoft.com/office/drawing/2014/main" id="{812CA129-D994-CE6A-AC93-E0DCA7D94A48}"/>
              </a:ext>
            </a:extLst>
          </p:cNvPr>
          <p:cNvSpPr>
            <a:spLocks noGrp="1"/>
          </p:cNvSpPr>
          <p:nvPr>
            <p:ph type="dt" sz="half" idx="14"/>
          </p:nvPr>
        </p:nvSpPr>
        <p:spPr/>
        <p:txBody>
          <a:bodyPr/>
          <a:lstStyle/>
          <a:p>
            <a:r>
              <a:rPr lang="en-US" dirty="0"/>
              <a:t>May 16, 2022</a:t>
            </a:r>
            <a:endParaRPr lang="en-US" dirty="0">
              <a:latin typeface="+mn-lt"/>
            </a:endParaRPr>
          </a:p>
        </p:txBody>
      </p:sp>
      <p:sp>
        <p:nvSpPr>
          <p:cNvPr id="10" name="Footer Placeholder 9">
            <a:extLst>
              <a:ext uri="{FF2B5EF4-FFF2-40B4-BE49-F238E27FC236}">
                <a16:creationId xmlns:a16="http://schemas.microsoft.com/office/drawing/2014/main" id="{8AEB1DDE-BE87-1C9F-8B18-769F2B116CC5}"/>
              </a:ext>
            </a:extLst>
          </p:cNvPr>
          <p:cNvSpPr>
            <a:spLocks noGrp="1"/>
          </p:cNvSpPr>
          <p:nvPr>
            <p:ph type="ftr" sz="quarter" idx="15"/>
          </p:nvPr>
        </p:nvSpPr>
        <p:spPr/>
        <p:txBody>
          <a:bodyPr/>
          <a:lstStyle/>
          <a:p>
            <a:r>
              <a:rPr lang="en-US" dirty="0"/>
              <a:t>End Term Presentation</a:t>
            </a:r>
            <a:endParaRPr lang="en-US" b="0" dirty="0"/>
          </a:p>
        </p:txBody>
      </p:sp>
      <p:sp>
        <p:nvSpPr>
          <p:cNvPr id="11" name="Slide Number Placeholder 10">
            <a:extLst>
              <a:ext uri="{FF2B5EF4-FFF2-40B4-BE49-F238E27FC236}">
                <a16:creationId xmlns:a16="http://schemas.microsoft.com/office/drawing/2014/main" id="{B1A18F93-814F-00F4-E9E0-E53CBDF54327}"/>
              </a:ext>
            </a:extLst>
          </p:cNvPr>
          <p:cNvSpPr>
            <a:spLocks noGrp="1"/>
          </p:cNvSpPr>
          <p:nvPr>
            <p:ph type="sldNum" sz="quarter" idx="16"/>
          </p:nvPr>
        </p:nvSpPr>
        <p:spPr/>
        <p:txBody>
          <a:bodyPr/>
          <a:lstStyle/>
          <a:p>
            <a:fld id="{294A09A9-5501-47C1-A89A-A340965A2BE2}" type="slidenum">
              <a:rPr lang="en-US" smtClean="0"/>
              <a:pPr/>
              <a:t>11</a:t>
            </a:fld>
            <a:endParaRPr lang="en-US" dirty="0">
              <a:latin typeface="+mn-lt"/>
            </a:endParaRPr>
          </a:p>
        </p:txBody>
      </p:sp>
      <p:pic>
        <p:nvPicPr>
          <p:cNvPr id="15" name="Picture 14">
            <a:extLst>
              <a:ext uri="{FF2B5EF4-FFF2-40B4-BE49-F238E27FC236}">
                <a16:creationId xmlns:a16="http://schemas.microsoft.com/office/drawing/2014/main" id="{F02DD8A7-43B6-951A-D6BE-C81F6A3F5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6880" y="0"/>
            <a:ext cx="2286000" cy="6858000"/>
          </a:xfrm>
          <a:prstGeom prst="rect">
            <a:avLst/>
          </a:prstGeom>
        </p:spPr>
      </p:pic>
      <p:pic>
        <p:nvPicPr>
          <p:cNvPr id="1026" name="Picture 2">
            <a:extLst>
              <a:ext uri="{FF2B5EF4-FFF2-40B4-BE49-F238E27FC236}">
                <a16:creationId xmlns:a16="http://schemas.microsoft.com/office/drawing/2014/main" id="{47F2C950-D8E3-A1F5-28DF-F83CA9A30F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023" y="2561233"/>
            <a:ext cx="4946651" cy="3350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570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CE81A-F205-37B4-66CA-38C7E8F58B00}"/>
              </a:ext>
            </a:extLst>
          </p:cNvPr>
          <p:cNvSpPr>
            <a:spLocks noGrp="1"/>
          </p:cNvSpPr>
          <p:nvPr>
            <p:ph type="title"/>
          </p:nvPr>
        </p:nvSpPr>
        <p:spPr/>
        <p:txBody>
          <a:bodyPr/>
          <a:lstStyle/>
          <a:p>
            <a:r>
              <a:rPr lang="en-IN" dirty="0"/>
              <a:t>Front End</a:t>
            </a:r>
          </a:p>
        </p:txBody>
      </p:sp>
      <p:sp>
        <p:nvSpPr>
          <p:cNvPr id="3" name="Text Placeholder 2">
            <a:extLst>
              <a:ext uri="{FF2B5EF4-FFF2-40B4-BE49-F238E27FC236}">
                <a16:creationId xmlns:a16="http://schemas.microsoft.com/office/drawing/2014/main" id="{9BF52C5D-0B7A-C62A-8625-E50ABEA7396F}"/>
              </a:ext>
            </a:extLst>
          </p:cNvPr>
          <p:cNvSpPr>
            <a:spLocks noGrp="1"/>
          </p:cNvSpPr>
          <p:nvPr>
            <p:ph type="body" idx="1"/>
          </p:nvPr>
        </p:nvSpPr>
        <p:spPr/>
        <p:txBody>
          <a:bodyPr/>
          <a:lstStyle/>
          <a:p>
            <a:r>
              <a:rPr lang="en-IN" dirty="0"/>
              <a:t>Roles</a:t>
            </a:r>
          </a:p>
        </p:txBody>
      </p:sp>
      <p:sp>
        <p:nvSpPr>
          <p:cNvPr id="4" name="Content Placeholder 3">
            <a:extLst>
              <a:ext uri="{FF2B5EF4-FFF2-40B4-BE49-F238E27FC236}">
                <a16:creationId xmlns:a16="http://schemas.microsoft.com/office/drawing/2014/main" id="{76EF9000-F49D-32FC-5E03-2EC61D48DDEE}"/>
              </a:ext>
            </a:extLst>
          </p:cNvPr>
          <p:cNvSpPr>
            <a:spLocks noGrp="1"/>
          </p:cNvSpPr>
          <p:nvPr>
            <p:ph sz="half" idx="2"/>
          </p:nvPr>
        </p:nvSpPr>
        <p:spPr>
          <a:xfrm>
            <a:off x="952500" y="2799146"/>
            <a:ext cx="3036477" cy="3358374"/>
          </a:xfrm>
        </p:spPr>
        <p:txBody>
          <a:bodyPr>
            <a:normAutofit/>
          </a:bodyPr>
          <a:lstStyle/>
          <a:p>
            <a:r>
              <a:rPr lang="en-IN" dirty="0"/>
              <a:t>Receive messages from Server.</a:t>
            </a:r>
          </a:p>
          <a:p>
            <a:r>
              <a:rPr lang="en-IN" dirty="0"/>
              <a:t>Send messages to Server.</a:t>
            </a:r>
          </a:p>
          <a:p>
            <a:r>
              <a:rPr lang="en-IN" dirty="0"/>
              <a:t>Receive messages from hardware.</a:t>
            </a:r>
          </a:p>
          <a:p>
            <a:r>
              <a:rPr lang="en-IN" dirty="0"/>
              <a:t>Send messages to hardware.</a:t>
            </a:r>
          </a:p>
          <a:p>
            <a:r>
              <a:rPr lang="en-IN" dirty="0"/>
              <a:t>Show messages.</a:t>
            </a:r>
          </a:p>
          <a:p>
            <a:r>
              <a:rPr lang="en-IN" dirty="0"/>
              <a:t>Take text/voice/image/braille input from the user.</a:t>
            </a:r>
          </a:p>
        </p:txBody>
      </p:sp>
      <p:sp>
        <p:nvSpPr>
          <p:cNvPr id="5" name="Text Placeholder 4">
            <a:extLst>
              <a:ext uri="{FF2B5EF4-FFF2-40B4-BE49-F238E27FC236}">
                <a16:creationId xmlns:a16="http://schemas.microsoft.com/office/drawing/2014/main" id="{D5247B56-236A-48EE-21DE-024AB24BB09C}"/>
              </a:ext>
            </a:extLst>
          </p:cNvPr>
          <p:cNvSpPr>
            <a:spLocks noGrp="1"/>
          </p:cNvSpPr>
          <p:nvPr>
            <p:ph type="body" idx="10"/>
          </p:nvPr>
        </p:nvSpPr>
        <p:spPr/>
        <p:txBody>
          <a:bodyPr/>
          <a:lstStyle/>
          <a:p>
            <a:r>
              <a:rPr lang="en-IN" dirty="0"/>
              <a:t>Components</a:t>
            </a:r>
          </a:p>
        </p:txBody>
      </p:sp>
      <p:sp>
        <p:nvSpPr>
          <p:cNvPr id="6" name="Content Placeholder 5">
            <a:extLst>
              <a:ext uri="{FF2B5EF4-FFF2-40B4-BE49-F238E27FC236}">
                <a16:creationId xmlns:a16="http://schemas.microsoft.com/office/drawing/2014/main" id="{6F3841E5-7093-5606-2501-FFF6F14FAEFB}"/>
              </a:ext>
            </a:extLst>
          </p:cNvPr>
          <p:cNvSpPr>
            <a:spLocks noGrp="1"/>
          </p:cNvSpPr>
          <p:nvPr>
            <p:ph sz="half" idx="11"/>
          </p:nvPr>
        </p:nvSpPr>
        <p:spPr/>
        <p:txBody>
          <a:bodyPr/>
          <a:lstStyle/>
          <a:p>
            <a:r>
              <a:rPr lang="en-IN" dirty="0"/>
              <a:t>Web application.</a:t>
            </a:r>
          </a:p>
          <a:p>
            <a:r>
              <a:rPr lang="en-IN" dirty="0"/>
              <a:t>Text to speech module.</a:t>
            </a:r>
          </a:p>
          <a:p>
            <a:r>
              <a:rPr lang="en-IN" dirty="0"/>
              <a:t>Speech to text module.</a:t>
            </a:r>
          </a:p>
          <a:p>
            <a:r>
              <a:rPr lang="en-IN" dirty="0"/>
              <a:t>Serial Communication module.</a:t>
            </a:r>
          </a:p>
        </p:txBody>
      </p:sp>
      <p:sp>
        <p:nvSpPr>
          <p:cNvPr id="7" name="Text Placeholder 6">
            <a:extLst>
              <a:ext uri="{FF2B5EF4-FFF2-40B4-BE49-F238E27FC236}">
                <a16:creationId xmlns:a16="http://schemas.microsoft.com/office/drawing/2014/main" id="{37D07F70-52A4-0151-17A5-38FAE5DF2DC9}"/>
              </a:ext>
            </a:extLst>
          </p:cNvPr>
          <p:cNvSpPr>
            <a:spLocks noGrp="1"/>
          </p:cNvSpPr>
          <p:nvPr>
            <p:ph type="body" idx="12"/>
          </p:nvPr>
        </p:nvSpPr>
        <p:spPr/>
        <p:txBody>
          <a:bodyPr/>
          <a:lstStyle/>
          <a:p>
            <a:r>
              <a:rPr lang="en-IN" dirty="0"/>
              <a:t>Technological Stack</a:t>
            </a:r>
          </a:p>
        </p:txBody>
      </p:sp>
      <p:sp>
        <p:nvSpPr>
          <p:cNvPr id="8" name="Content Placeholder 7">
            <a:extLst>
              <a:ext uri="{FF2B5EF4-FFF2-40B4-BE49-F238E27FC236}">
                <a16:creationId xmlns:a16="http://schemas.microsoft.com/office/drawing/2014/main" id="{533683CC-6600-F066-8F80-A427256ADF25}"/>
              </a:ext>
            </a:extLst>
          </p:cNvPr>
          <p:cNvSpPr>
            <a:spLocks noGrp="1"/>
          </p:cNvSpPr>
          <p:nvPr>
            <p:ph sz="half" idx="13"/>
          </p:nvPr>
        </p:nvSpPr>
        <p:spPr/>
        <p:txBody>
          <a:bodyPr/>
          <a:lstStyle/>
          <a:p>
            <a:r>
              <a:rPr lang="en-IN" dirty="0"/>
              <a:t>HTML/CSS/JavaScript</a:t>
            </a:r>
          </a:p>
          <a:p>
            <a:r>
              <a:rPr lang="en-IN" dirty="0"/>
              <a:t>ReactJS</a:t>
            </a:r>
          </a:p>
          <a:p>
            <a:r>
              <a:rPr lang="en-IN" dirty="0"/>
              <a:t>Google voice to text API.</a:t>
            </a:r>
          </a:p>
        </p:txBody>
      </p:sp>
      <p:sp>
        <p:nvSpPr>
          <p:cNvPr id="9" name="Footer Placeholder 8">
            <a:extLst>
              <a:ext uri="{FF2B5EF4-FFF2-40B4-BE49-F238E27FC236}">
                <a16:creationId xmlns:a16="http://schemas.microsoft.com/office/drawing/2014/main" id="{C2937580-B938-B76C-5002-78937A5107A1}"/>
              </a:ext>
            </a:extLst>
          </p:cNvPr>
          <p:cNvSpPr>
            <a:spLocks noGrp="1"/>
          </p:cNvSpPr>
          <p:nvPr>
            <p:ph type="ftr" sz="quarter" idx="15"/>
          </p:nvPr>
        </p:nvSpPr>
        <p:spPr/>
        <p:txBody>
          <a:bodyPr/>
          <a:lstStyle/>
          <a:p>
            <a:r>
              <a:rPr lang="en-US"/>
              <a:t>End Term Presentation</a:t>
            </a:r>
            <a:endParaRPr lang="en-US" b="0" dirty="0"/>
          </a:p>
        </p:txBody>
      </p:sp>
      <p:sp>
        <p:nvSpPr>
          <p:cNvPr id="10" name="Slide Number Placeholder 9">
            <a:extLst>
              <a:ext uri="{FF2B5EF4-FFF2-40B4-BE49-F238E27FC236}">
                <a16:creationId xmlns:a16="http://schemas.microsoft.com/office/drawing/2014/main" id="{5524F845-6616-684A-AB2F-81632217987C}"/>
              </a:ext>
            </a:extLst>
          </p:cNvPr>
          <p:cNvSpPr>
            <a:spLocks noGrp="1"/>
          </p:cNvSpPr>
          <p:nvPr>
            <p:ph type="sldNum" sz="quarter" idx="16"/>
          </p:nvPr>
        </p:nvSpPr>
        <p:spPr/>
        <p:txBody>
          <a:bodyPr/>
          <a:lstStyle/>
          <a:p>
            <a:fld id="{294A09A9-5501-47C1-A89A-A340965A2BE2}" type="slidenum">
              <a:rPr lang="en-US" smtClean="0"/>
              <a:pPr/>
              <a:t>12</a:t>
            </a:fld>
            <a:endParaRPr lang="en-US" dirty="0">
              <a:latin typeface="+mn-lt"/>
            </a:endParaRPr>
          </a:p>
        </p:txBody>
      </p:sp>
      <p:sp>
        <p:nvSpPr>
          <p:cNvPr id="11" name="Date Placeholder 10">
            <a:extLst>
              <a:ext uri="{FF2B5EF4-FFF2-40B4-BE49-F238E27FC236}">
                <a16:creationId xmlns:a16="http://schemas.microsoft.com/office/drawing/2014/main" id="{02A3C09C-5A9C-1ABF-113A-7ACA3EB42A7A}"/>
              </a:ext>
            </a:extLst>
          </p:cNvPr>
          <p:cNvSpPr>
            <a:spLocks noGrp="1"/>
          </p:cNvSpPr>
          <p:nvPr>
            <p:ph type="dt" sz="half" idx="14"/>
          </p:nvPr>
        </p:nvSpPr>
        <p:spPr/>
        <p:txBody>
          <a:bodyPr/>
          <a:lstStyle/>
          <a:p>
            <a:r>
              <a:rPr lang="en-US"/>
              <a:t>May 16, 2022</a:t>
            </a:r>
            <a:endParaRPr lang="en-US" dirty="0">
              <a:latin typeface="+mn-lt"/>
            </a:endParaRPr>
          </a:p>
        </p:txBody>
      </p:sp>
    </p:spTree>
    <p:extLst>
      <p:ext uri="{BB962C8B-B14F-4D97-AF65-F5344CB8AC3E}">
        <p14:creationId xmlns:p14="http://schemas.microsoft.com/office/powerpoint/2010/main" val="2495225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6CBE09A4-4E67-7F0B-8EE6-12D0108104D6}"/>
              </a:ext>
            </a:extLst>
          </p:cNvPr>
          <p:cNvPicPr>
            <a:picLocks noGrp="1" noChangeAspect="1"/>
          </p:cNvPicPr>
          <p:nvPr>
            <p:ph type="pic" sz="quarter" idx="13"/>
          </p:nvPr>
        </p:nvPicPr>
        <p:blipFill rotWithShape="1">
          <a:blip r:embed="rId2"/>
          <a:srcRect/>
          <a:stretch/>
        </p:blipFill>
        <p:spPr/>
      </p:pic>
      <p:sp>
        <p:nvSpPr>
          <p:cNvPr id="13" name="Footer Placeholder 12">
            <a:extLst>
              <a:ext uri="{FF2B5EF4-FFF2-40B4-BE49-F238E27FC236}">
                <a16:creationId xmlns:a16="http://schemas.microsoft.com/office/drawing/2014/main" id="{2518D215-0D17-770C-2DEF-92EB334F19D7}"/>
              </a:ext>
            </a:extLst>
          </p:cNvPr>
          <p:cNvSpPr>
            <a:spLocks noGrp="1"/>
          </p:cNvSpPr>
          <p:nvPr>
            <p:ph type="ftr" sz="quarter" idx="4294967295"/>
          </p:nvPr>
        </p:nvSpPr>
        <p:spPr>
          <a:xfrm>
            <a:off x="318782" y="6332538"/>
            <a:ext cx="1497013" cy="247650"/>
          </a:xfrm>
        </p:spPr>
        <p:txBody>
          <a:bodyPr/>
          <a:lstStyle/>
          <a:p>
            <a:r>
              <a:rPr lang="en-US" dirty="0"/>
              <a:t>End Term Presentation</a:t>
            </a:r>
            <a:endParaRPr lang="en-US" b="0" dirty="0"/>
          </a:p>
        </p:txBody>
      </p:sp>
      <p:sp>
        <p:nvSpPr>
          <p:cNvPr id="14" name="Slide Number Placeholder 13">
            <a:extLst>
              <a:ext uri="{FF2B5EF4-FFF2-40B4-BE49-F238E27FC236}">
                <a16:creationId xmlns:a16="http://schemas.microsoft.com/office/drawing/2014/main" id="{AC5FF5C3-61D6-B7CF-07AD-BC35CE4850A6}"/>
              </a:ext>
            </a:extLst>
          </p:cNvPr>
          <p:cNvSpPr>
            <a:spLocks noGrp="1"/>
          </p:cNvSpPr>
          <p:nvPr>
            <p:ph type="sldNum" sz="quarter" idx="4294967295"/>
          </p:nvPr>
        </p:nvSpPr>
        <p:spPr>
          <a:xfrm>
            <a:off x="0" y="6332538"/>
            <a:ext cx="523875" cy="247650"/>
          </a:xfrm>
        </p:spPr>
        <p:txBody>
          <a:bodyPr/>
          <a:lstStyle/>
          <a:p>
            <a:fld id="{294A09A9-5501-47C1-A89A-A340965A2BE2}" type="slidenum">
              <a:rPr lang="en-US" smtClean="0"/>
              <a:pPr/>
              <a:t>13</a:t>
            </a:fld>
            <a:endParaRPr lang="en-US" dirty="0">
              <a:latin typeface="+mn-lt"/>
            </a:endParaRPr>
          </a:p>
        </p:txBody>
      </p:sp>
      <p:sp>
        <p:nvSpPr>
          <p:cNvPr id="10" name="Text Placeholder 11">
            <a:extLst>
              <a:ext uri="{FF2B5EF4-FFF2-40B4-BE49-F238E27FC236}">
                <a16:creationId xmlns:a16="http://schemas.microsoft.com/office/drawing/2014/main" id="{CC92CE3D-937E-345E-3374-31EA2A8F06F0}"/>
              </a:ext>
            </a:extLst>
          </p:cNvPr>
          <p:cNvSpPr txBox="1">
            <a:spLocks/>
          </p:cNvSpPr>
          <p:nvPr/>
        </p:nvSpPr>
        <p:spPr>
          <a:xfrm>
            <a:off x="2113501" y="2031384"/>
            <a:ext cx="3982500" cy="1181599"/>
          </a:xfrm>
          <a:prstGeom prst="rect">
            <a:avLst/>
          </a:prstGeom>
          <a:solidFill>
            <a:schemeClr val="tx1"/>
          </a:solidFill>
          <a:ln>
            <a:solidFill>
              <a:schemeClr val="bg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en-IN" sz="1700" dirty="0">
                <a:solidFill>
                  <a:schemeClr val="accent5"/>
                </a:solidFill>
                <a:latin typeface="Times New Roman" panose="02020603050405020304" pitchFamily="18" charset="0"/>
              </a:rPr>
              <a:t>Minimalist design.</a:t>
            </a:r>
          </a:p>
          <a:p>
            <a:pPr marL="285750" indent="-285750" algn="just"/>
            <a:r>
              <a:rPr lang="en-IN" sz="1700" dirty="0">
                <a:solidFill>
                  <a:schemeClr val="accent5"/>
                </a:solidFill>
                <a:latin typeface="Times New Roman" panose="02020603050405020304" pitchFamily="18" charset="0"/>
              </a:rPr>
              <a:t>Easy to use.</a:t>
            </a:r>
          </a:p>
          <a:p>
            <a:pPr marL="285750" indent="-285750" algn="just"/>
            <a:r>
              <a:rPr lang="en-IN" sz="1700" dirty="0">
                <a:solidFill>
                  <a:schemeClr val="accent5"/>
                </a:solidFill>
                <a:latin typeface="Times New Roman" panose="02020603050405020304" pitchFamily="18" charset="0"/>
              </a:rPr>
              <a:t>Responsive for different screen sizes.</a:t>
            </a:r>
          </a:p>
          <a:p>
            <a:endParaRPr lang="en-IN" sz="1700" dirty="0">
              <a:solidFill>
                <a:schemeClr val="accent1">
                  <a:lumMod val="50000"/>
                </a:schemeClr>
              </a:solidFill>
              <a:latin typeface="Times New Roman" panose="02020603050405020304" pitchFamily="18" charset="0"/>
            </a:endParaRPr>
          </a:p>
        </p:txBody>
      </p:sp>
    </p:spTree>
    <p:extLst>
      <p:ext uri="{BB962C8B-B14F-4D97-AF65-F5344CB8AC3E}">
        <p14:creationId xmlns:p14="http://schemas.microsoft.com/office/powerpoint/2010/main" val="406700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CE81A-F205-37B4-66CA-38C7E8F58B00}"/>
              </a:ext>
            </a:extLst>
          </p:cNvPr>
          <p:cNvSpPr>
            <a:spLocks noGrp="1"/>
          </p:cNvSpPr>
          <p:nvPr>
            <p:ph type="title"/>
          </p:nvPr>
        </p:nvSpPr>
        <p:spPr/>
        <p:txBody>
          <a:bodyPr/>
          <a:lstStyle/>
          <a:p>
            <a:r>
              <a:rPr lang="en-IN" dirty="0"/>
              <a:t>Hardware</a:t>
            </a:r>
          </a:p>
        </p:txBody>
      </p:sp>
      <p:sp>
        <p:nvSpPr>
          <p:cNvPr id="3" name="Text Placeholder 2">
            <a:extLst>
              <a:ext uri="{FF2B5EF4-FFF2-40B4-BE49-F238E27FC236}">
                <a16:creationId xmlns:a16="http://schemas.microsoft.com/office/drawing/2014/main" id="{9BF52C5D-0B7A-C62A-8625-E50ABEA7396F}"/>
              </a:ext>
            </a:extLst>
          </p:cNvPr>
          <p:cNvSpPr>
            <a:spLocks noGrp="1"/>
          </p:cNvSpPr>
          <p:nvPr>
            <p:ph type="body" idx="1"/>
          </p:nvPr>
        </p:nvSpPr>
        <p:spPr/>
        <p:txBody>
          <a:bodyPr/>
          <a:lstStyle/>
          <a:p>
            <a:r>
              <a:rPr lang="en-IN" dirty="0"/>
              <a:t>Roles</a:t>
            </a:r>
          </a:p>
        </p:txBody>
      </p:sp>
      <p:sp>
        <p:nvSpPr>
          <p:cNvPr id="4" name="Content Placeholder 3">
            <a:extLst>
              <a:ext uri="{FF2B5EF4-FFF2-40B4-BE49-F238E27FC236}">
                <a16:creationId xmlns:a16="http://schemas.microsoft.com/office/drawing/2014/main" id="{76EF9000-F49D-32FC-5E03-2EC61D48DDEE}"/>
              </a:ext>
            </a:extLst>
          </p:cNvPr>
          <p:cNvSpPr>
            <a:spLocks noGrp="1"/>
          </p:cNvSpPr>
          <p:nvPr>
            <p:ph sz="half" idx="2"/>
          </p:nvPr>
        </p:nvSpPr>
        <p:spPr>
          <a:xfrm>
            <a:off x="952500" y="2799146"/>
            <a:ext cx="3036477" cy="3358374"/>
          </a:xfrm>
        </p:spPr>
        <p:txBody>
          <a:bodyPr>
            <a:normAutofit/>
          </a:bodyPr>
          <a:lstStyle/>
          <a:p>
            <a:r>
              <a:rPr lang="en-IN" dirty="0"/>
              <a:t>Receive messages from Front end.</a:t>
            </a:r>
          </a:p>
          <a:p>
            <a:r>
              <a:rPr lang="en-IN" dirty="0"/>
              <a:t>Send messages to front end.</a:t>
            </a:r>
          </a:p>
          <a:p>
            <a:r>
              <a:rPr lang="en-IN" dirty="0"/>
              <a:t>Translate text to braille.</a:t>
            </a:r>
          </a:p>
          <a:p>
            <a:r>
              <a:rPr lang="en-IN" dirty="0"/>
              <a:t>Translate braille to text</a:t>
            </a:r>
          </a:p>
          <a:p>
            <a:r>
              <a:rPr lang="en-IN" dirty="0"/>
              <a:t>Output messages.</a:t>
            </a:r>
          </a:p>
          <a:p>
            <a:r>
              <a:rPr lang="en-IN" dirty="0"/>
              <a:t>Take input from the user.</a:t>
            </a:r>
          </a:p>
        </p:txBody>
      </p:sp>
      <p:sp>
        <p:nvSpPr>
          <p:cNvPr id="5" name="Text Placeholder 4">
            <a:extLst>
              <a:ext uri="{FF2B5EF4-FFF2-40B4-BE49-F238E27FC236}">
                <a16:creationId xmlns:a16="http://schemas.microsoft.com/office/drawing/2014/main" id="{D5247B56-236A-48EE-21DE-024AB24BB09C}"/>
              </a:ext>
            </a:extLst>
          </p:cNvPr>
          <p:cNvSpPr>
            <a:spLocks noGrp="1"/>
          </p:cNvSpPr>
          <p:nvPr>
            <p:ph type="body" idx="10"/>
          </p:nvPr>
        </p:nvSpPr>
        <p:spPr/>
        <p:txBody>
          <a:bodyPr/>
          <a:lstStyle/>
          <a:p>
            <a:r>
              <a:rPr lang="en-IN" dirty="0"/>
              <a:t>Components</a:t>
            </a:r>
          </a:p>
        </p:txBody>
      </p:sp>
      <p:sp>
        <p:nvSpPr>
          <p:cNvPr id="6" name="Content Placeholder 5">
            <a:extLst>
              <a:ext uri="{FF2B5EF4-FFF2-40B4-BE49-F238E27FC236}">
                <a16:creationId xmlns:a16="http://schemas.microsoft.com/office/drawing/2014/main" id="{6F3841E5-7093-5606-2501-FFF6F14FAEFB}"/>
              </a:ext>
            </a:extLst>
          </p:cNvPr>
          <p:cNvSpPr>
            <a:spLocks noGrp="1"/>
          </p:cNvSpPr>
          <p:nvPr>
            <p:ph sz="half" idx="11"/>
          </p:nvPr>
        </p:nvSpPr>
        <p:spPr/>
        <p:txBody>
          <a:bodyPr/>
          <a:lstStyle/>
          <a:p>
            <a:r>
              <a:rPr lang="en-IN" dirty="0"/>
              <a:t>Hardware driver.</a:t>
            </a:r>
          </a:p>
          <a:p>
            <a:r>
              <a:rPr lang="en-IN" dirty="0"/>
              <a:t>Text to braille module.</a:t>
            </a:r>
          </a:p>
          <a:p>
            <a:r>
              <a:rPr lang="en-IN" dirty="0"/>
              <a:t>Braille to text module.</a:t>
            </a:r>
          </a:p>
        </p:txBody>
      </p:sp>
      <p:sp>
        <p:nvSpPr>
          <p:cNvPr id="7" name="Text Placeholder 6">
            <a:extLst>
              <a:ext uri="{FF2B5EF4-FFF2-40B4-BE49-F238E27FC236}">
                <a16:creationId xmlns:a16="http://schemas.microsoft.com/office/drawing/2014/main" id="{37D07F70-52A4-0151-17A5-38FAE5DF2DC9}"/>
              </a:ext>
            </a:extLst>
          </p:cNvPr>
          <p:cNvSpPr>
            <a:spLocks noGrp="1"/>
          </p:cNvSpPr>
          <p:nvPr>
            <p:ph type="body" idx="12"/>
          </p:nvPr>
        </p:nvSpPr>
        <p:spPr/>
        <p:txBody>
          <a:bodyPr/>
          <a:lstStyle/>
          <a:p>
            <a:r>
              <a:rPr lang="en-IN" dirty="0"/>
              <a:t>Technological Stack</a:t>
            </a:r>
          </a:p>
        </p:txBody>
      </p:sp>
      <p:sp>
        <p:nvSpPr>
          <p:cNvPr id="8" name="Content Placeholder 7">
            <a:extLst>
              <a:ext uri="{FF2B5EF4-FFF2-40B4-BE49-F238E27FC236}">
                <a16:creationId xmlns:a16="http://schemas.microsoft.com/office/drawing/2014/main" id="{533683CC-6600-F066-8F80-A427256ADF25}"/>
              </a:ext>
            </a:extLst>
          </p:cNvPr>
          <p:cNvSpPr>
            <a:spLocks noGrp="1"/>
          </p:cNvSpPr>
          <p:nvPr>
            <p:ph sz="half" idx="13"/>
          </p:nvPr>
        </p:nvSpPr>
        <p:spPr/>
        <p:txBody>
          <a:bodyPr/>
          <a:lstStyle/>
          <a:p>
            <a:r>
              <a:rPr lang="en-IN" dirty="0"/>
              <a:t>C++</a:t>
            </a:r>
          </a:p>
          <a:p>
            <a:r>
              <a:rPr lang="en-IN" dirty="0"/>
              <a:t>Arduino</a:t>
            </a:r>
          </a:p>
        </p:txBody>
      </p:sp>
      <p:sp>
        <p:nvSpPr>
          <p:cNvPr id="9" name="Footer Placeholder 8">
            <a:extLst>
              <a:ext uri="{FF2B5EF4-FFF2-40B4-BE49-F238E27FC236}">
                <a16:creationId xmlns:a16="http://schemas.microsoft.com/office/drawing/2014/main" id="{C2937580-B938-B76C-5002-78937A5107A1}"/>
              </a:ext>
            </a:extLst>
          </p:cNvPr>
          <p:cNvSpPr>
            <a:spLocks noGrp="1"/>
          </p:cNvSpPr>
          <p:nvPr>
            <p:ph type="ftr" sz="quarter" idx="15"/>
          </p:nvPr>
        </p:nvSpPr>
        <p:spPr/>
        <p:txBody>
          <a:bodyPr/>
          <a:lstStyle/>
          <a:p>
            <a:r>
              <a:rPr lang="en-US"/>
              <a:t>End Term Presentation</a:t>
            </a:r>
            <a:endParaRPr lang="en-US" b="0" dirty="0"/>
          </a:p>
        </p:txBody>
      </p:sp>
      <p:sp>
        <p:nvSpPr>
          <p:cNvPr id="10" name="Slide Number Placeholder 9">
            <a:extLst>
              <a:ext uri="{FF2B5EF4-FFF2-40B4-BE49-F238E27FC236}">
                <a16:creationId xmlns:a16="http://schemas.microsoft.com/office/drawing/2014/main" id="{5524F845-6616-684A-AB2F-81632217987C}"/>
              </a:ext>
            </a:extLst>
          </p:cNvPr>
          <p:cNvSpPr>
            <a:spLocks noGrp="1"/>
          </p:cNvSpPr>
          <p:nvPr>
            <p:ph type="sldNum" sz="quarter" idx="16"/>
          </p:nvPr>
        </p:nvSpPr>
        <p:spPr/>
        <p:txBody>
          <a:bodyPr/>
          <a:lstStyle/>
          <a:p>
            <a:fld id="{294A09A9-5501-47C1-A89A-A340965A2BE2}" type="slidenum">
              <a:rPr lang="en-US" smtClean="0"/>
              <a:pPr/>
              <a:t>14</a:t>
            </a:fld>
            <a:endParaRPr lang="en-US" dirty="0">
              <a:latin typeface="+mn-lt"/>
            </a:endParaRPr>
          </a:p>
        </p:txBody>
      </p:sp>
      <p:sp>
        <p:nvSpPr>
          <p:cNvPr id="11" name="Date Placeholder 10">
            <a:extLst>
              <a:ext uri="{FF2B5EF4-FFF2-40B4-BE49-F238E27FC236}">
                <a16:creationId xmlns:a16="http://schemas.microsoft.com/office/drawing/2014/main" id="{C4AA9C61-B3EC-074D-F89B-1DF7C65A8968}"/>
              </a:ext>
            </a:extLst>
          </p:cNvPr>
          <p:cNvSpPr>
            <a:spLocks noGrp="1"/>
          </p:cNvSpPr>
          <p:nvPr>
            <p:ph type="dt" sz="half" idx="14"/>
          </p:nvPr>
        </p:nvSpPr>
        <p:spPr/>
        <p:txBody>
          <a:bodyPr/>
          <a:lstStyle/>
          <a:p>
            <a:r>
              <a:rPr lang="en-US"/>
              <a:t>May 16, 2022</a:t>
            </a:r>
            <a:endParaRPr lang="en-US" dirty="0">
              <a:latin typeface="+mn-lt"/>
            </a:endParaRPr>
          </a:p>
        </p:txBody>
      </p:sp>
    </p:spTree>
    <p:extLst>
      <p:ext uri="{BB962C8B-B14F-4D97-AF65-F5344CB8AC3E}">
        <p14:creationId xmlns:p14="http://schemas.microsoft.com/office/powerpoint/2010/main" val="3122505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F00B1-1A99-4D24-A72C-FE615B2E9DEE}"/>
              </a:ext>
            </a:extLst>
          </p:cNvPr>
          <p:cNvSpPr>
            <a:spLocks noGrp="1"/>
          </p:cNvSpPr>
          <p:nvPr>
            <p:ph type="title"/>
          </p:nvPr>
        </p:nvSpPr>
        <p:spPr>
          <a:xfrm>
            <a:off x="110029" y="123559"/>
            <a:ext cx="4941477" cy="610863"/>
          </a:xfrm>
        </p:spPr>
        <p:txBody>
          <a:bodyPr/>
          <a:lstStyle/>
          <a:p>
            <a:r>
              <a:rPr lang="en-IN" dirty="0">
                <a:solidFill>
                  <a:schemeClr val="accent1">
                    <a:lumMod val="50000"/>
                  </a:schemeClr>
                </a:solidFill>
              </a:rPr>
              <a:t>Circuit Diagram</a:t>
            </a:r>
          </a:p>
        </p:txBody>
      </p:sp>
      <p:pic>
        <p:nvPicPr>
          <p:cNvPr id="14" name="Picture 13">
            <a:extLst>
              <a:ext uri="{FF2B5EF4-FFF2-40B4-BE49-F238E27FC236}">
                <a16:creationId xmlns:a16="http://schemas.microsoft.com/office/drawing/2014/main" id="{6282B656-B576-41C8-B116-1DBA31B98BFB}"/>
              </a:ext>
            </a:extLst>
          </p:cNvPr>
          <p:cNvPicPr>
            <a:picLocks noChangeAspect="1"/>
          </p:cNvPicPr>
          <p:nvPr/>
        </p:nvPicPr>
        <p:blipFill>
          <a:blip r:embed="rId2"/>
          <a:stretch>
            <a:fillRect/>
          </a:stretch>
        </p:blipFill>
        <p:spPr>
          <a:xfrm>
            <a:off x="-2866" y="1452119"/>
            <a:ext cx="12194866" cy="4764947"/>
          </a:xfrm>
          <a:prstGeom prst="rect">
            <a:avLst/>
          </a:prstGeom>
        </p:spPr>
      </p:pic>
      <p:sp>
        <p:nvSpPr>
          <p:cNvPr id="15" name="TextBox 14">
            <a:extLst>
              <a:ext uri="{FF2B5EF4-FFF2-40B4-BE49-F238E27FC236}">
                <a16:creationId xmlns:a16="http://schemas.microsoft.com/office/drawing/2014/main" id="{976C6CBD-C7B7-4F95-961C-EBBB4CDA9FE5}"/>
              </a:ext>
            </a:extLst>
          </p:cNvPr>
          <p:cNvSpPr txBox="1"/>
          <p:nvPr/>
        </p:nvSpPr>
        <p:spPr>
          <a:xfrm>
            <a:off x="226503" y="5724663"/>
            <a:ext cx="1369221" cy="369332"/>
          </a:xfrm>
          <a:prstGeom prst="rect">
            <a:avLst/>
          </a:prstGeom>
          <a:noFill/>
        </p:spPr>
        <p:txBody>
          <a:bodyPr wrap="none" rtlCol="0">
            <a:spAutoFit/>
          </a:bodyPr>
          <a:lstStyle/>
          <a:p>
            <a:r>
              <a:rPr lang="en-IN" dirty="0">
                <a:solidFill>
                  <a:schemeClr val="accent5"/>
                </a:solidFill>
              </a:rPr>
              <a:t>Arduino Uno</a:t>
            </a:r>
          </a:p>
        </p:txBody>
      </p:sp>
      <p:sp>
        <p:nvSpPr>
          <p:cNvPr id="16" name="TextBox 15">
            <a:extLst>
              <a:ext uri="{FF2B5EF4-FFF2-40B4-BE49-F238E27FC236}">
                <a16:creationId xmlns:a16="http://schemas.microsoft.com/office/drawing/2014/main" id="{B73BD631-7E7F-4B2F-B456-BF84C6A99972}"/>
              </a:ext>
            </a:extLst>
          </p:cNvPr>
          <p:cNvSpPr txBox="1"/>
          <p:nvPr/>
        </p:nvSpPr>
        <p:spPr>
          <a:xfrm>
            <a:off x="5409956" y="6217066"/>
            <a:ext cx="2369944" cy="369332"/>
          </a:xfrm>
          <a:prstGeom prst="rect">
            <a:avLst/>
          </a:prstGeom>
          <a:noFill/>
        </p:spPr>
        <p:txBody>
          <a:bodyPr wrap="none" rtlCol="0">
            <a:spAutoFit/>
          </a:bodyPr>
          <a:lstStyle/>
          <a:p>
            <a:r>
              <a:rPr lang="en-IN" dirty="0">
                <a:solidFill>
                  <a:schemeClr val="accent5"/>
                </a:solidFill>
              </a:rPr>
              <a:t>Output Servo/Actuator</a:t>
            </a:r>
          </a:p>
        </p:txBody>
      </p:sp>
      <p:sp>
        <p:nvSpPr>
          <p:cNvPr id="17" name="TextBox 16">
            <a:extLst>
              <a:ext uri="{FF2B5EF4-FFF2-40B4-BE49-F238E27FC236}">
                <a16:creationId xmlns:a16="http://schemas.microsoft.com/office/drawing/2014/main" id="{D7693FFB-0BAF-4CCC-8EAA-B1FF3FF023BE}"/>
              </a:ext>
            </a:extLst>
          </p:cNvPr>
          <p:cNvSpPr txBox="1"/>
          <p:nvPr/>
        </p:nvSpPr>
        <p:spPr>
          <a:xfrm>
            <a:off x="10412136" y="2907360"/>
            <a:ext cx="1496628" cy="369332"/>
          </a:xfrm>
          <a:prstGeom prst="rect">
            <a:avLst/>
          </a:prstGeom>
          <a:noFill/>
        </p:spPr>
        <p:txBody>
          <a:bodyPr wrap="none" rtlCol="0">
            <a:spAutoFit/>
          </a:bodyPr>
          <a:lstStyle/>
          <a:p>
            <a:r>
              <a:rPr lang="en-IN" dirty="0">
                <a:solidFill>
                  <a:schemeClr val="accent5"/>
                </a:solidFill>
              </a:rPr>
              <a:t>Input Buttons</a:t>
            </a:r>
          </a:p>
        </p:txBody>
      </p:sp>
      <p:sp>
        <p:nvSpPr>
          <p:cNvPr id="19" name="TextBox 18">
            <a:extLst>
              <a:ext uri="{FF2B5EF4-FFF2-40B4-BE49-F238E27FC236}">
                <a16:creationId xmlns:a16="http://schemas.microsoft.com/office/drawing/2014/main" id="{07B7C473-F805-4F8E-9E1D-5B15F661FFBB}"/>
              </a:ext>
            </a:extLst>
          </p:cNvPr>
          <p:cNvSpPr txBox="1"/>
          <p:nvPr/>
        </p:nvSpPr>
        <p:spPr>
          <a:xfrm>
            <a:off x="1303090" y="1452119"/>
            <a:ext cx="2520242" cy="369332"/>
          </a:xfrm>
          <a:prstGeom prst="rect">
            <a:avLst/>
          </a:prstGeom>
          <a:noFill/>
        </p:spPr>
        <p:txBody>
          <a:bodyPr wrap="none" rtlCol="0">
            <a:spAutoFit/>
          </a:bodyPr>
          <a:lstStyle/>
          <a:p>
            <a:r>
              <a:rPr lang="en-IN" dirty="0">
                <a:solidFill>
                  <a:schemeClr val="accent5"/>
                </a:solidFill>
              </a:rPr>
              <a:t>Bluetooth Module HC05</a:t>
            </a:r>
          </a:p>
        </p:txBody>
      </p:sp>
      <p:sp>
        <p:nvSpPr>
          <p:cNvPr id="8" name="Footer Placeholder 12">
            <a:extLst>
              <a:ext uri="{FF2B5EF4-FFF2-40B4-BE49-F238E27FC236}">
                <a16:creationId xmlns:a16="http://schemas.microsoft.com/office/drawing/2014/main" id="{2BDE38C1-9E2D-859E-9355-E65D95C11F8B}"/>
              </a:ext>
            </a:extLst>
          </p:cNvPr>
          <p:cNvSpPr txBox="1">
            <a:spLocks/>
          </p:cNvSpPr>
          <p:nvPr/>
        </p:nvSpPr>
        <p:spPr>
          <a:xfrm>
            <a:off x="318782" y="6332538"/>
            <a:ext cx="1497013" cy="247650"/>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End Term Presentation</a:t>
            </a:r>
            <a:endParaRPr lang="en-US" dirty="0"/>
          </a:p>
        </p:txBody>
      </p:sp>
      <p:sp>
        <p:nvSpPr>
          <p:cNvPr id="9" name="Slide Number Placeholder 13">
            <a:extLst>
              <a:ext uri="{FF2B5EF4-FFF2-40B4-BE49-F238E27FC236}">
                <a16:creationId xmlns:a16="http://schemas.microsoft.com/office/drawing/2014/main" id="{B6A518E7-C05D-20C5-A52C-565A48D5DF00}"/>
              </a:ext>
            </a:extLst>
          </p:cNvPr>
          <p:cNvSpPr txBox="1">
            <a:spLocks/>
          </p:cNvSpPr>
          <p:nvPr/>
        </p:nvSpPr>
        <p:spPr>
          <a:xfrm>
            <a:off x="0" y="6332538"/>
            <a:ext cx="523875" cy="247650"/>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817309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971550" y="602226"/>
            <a:ext cx="7560545" cy="610863"/>
          </a:xfrm>
        </p:spPr>
        <p:txBody>
          <a:bodyPr>
            <a:normAutofit/>
          </a:bodyPr>
          <a:lstStyle/>
          <a:p>
            <a:r>
              <a:rPr lang="en-US" b="1" dirty="0"/>
              <a:t>Proposed Expenditure</a:t>
            </a:r>
          </a:p>
        </p:txBody>
      </p:sp>
      <p:graphicFrame>
        <p:nvGraphicFramePr>
          <p:cNvPr id="7" name="Table 4">
            <a:extLst>
              <a:ext uri="{FF2B5EF4-FFF2-40B4-BE49-F238E27FC236}">
                <a16:creationId xmlns:a16="http://schemas.microsoft.com/office/drawing/2014/main" id="{F3B5A5E4-3ABE-D143-902C-F2BCA6C75EDE}"/>
              </a:ext>
            </a:extLst>
          </p:cNvPr>
          <p:cNvGraphicFramePr>
            <a:graphicFrameLocks noGrp="1"/>
          </p:cNvGraphicFramePr>
          <p:nvPr>
            <p:ph type="tbl" sz="quarter" idx="10"/>
            <p:extLst>
              <p:ext uri="{D42A27DB-BD31-4B8C-83A1-F6EECF244321}">
                <p14:modId xmlns:p14="http://schemas.microsoft.com/office/powerpoint/2010/main" val="3603359903"/>
              </p:ext>
            </p:extLst>
          </p:nvPr>
        </p:nvGraphicFramePr>
        <p:xfrm>
          <a:off x="1984751" y="1950089"/>
          <a:ext cx="8222497" cy="3645720"/>
        </p:xfrm>
        <a:graphic>
          <a:graphicData uri="http://schemas.openxmlformats.org/drawingml/2006/table">
            <a:tbl>
              <a:tblPr firstRow="1" bandRow="1">
                <a:tableStyleId>{2A488322-F2BA-4B5B-9748-0D474271808F}</a:tableStyleId>
              </a:tblPr>
              <a:tblGrid>
                <a:gridCol w="2057400">
                  <a:extLst>
                    <a:ext uri="{9D8B030D-6E8A-4147-A177-3AD203B41FA5}">
                      <a16:colId xmlns:a16="http://schemas.microsoft.com/office/drawing/2014/main" val="1689330750"/>
                    </a:ext>
                  </a:extLst>
                </a:gridCol>
                <a:gridCol w="2057400">
                  <a:extLst>
                    <a:ext uri="{9D8B030D-6E8A-4147-A177-3AD203B41FA5}">
                      <a16:colId xmlns:a16="http://schemas.microsoft.com/office/drawing/2014/main" val="2660631934"/>
                    </a:ext>
                  </a:extLst>
                </a:gridCol>
                <a:gridCol w="2057400">
                  <a:extLst>
                    <a:ext uri="{9D8B030D-6E8A-4147-A177-3AD203B41FA5}">
                      <a16:colId xmlns:a16="http://schemas.microsoft.com/office/drawing/2014/main" val="3909717689"/>
                    </a:ext>
                  </a:extLst>
                </a:gridCol>
                <a:gridCol w="2050297">
                  <a:extLst>
                    <a:ext uri="{9D8B030D-6E8A-4147-A177-3AD203B41FA5}">
                      <a16:colId xmlns:a16="http://schemas.microsoft.com/office/drawing/2014/main" val="1603189107"/>
                    </a:ext>
                  </a:extLst>
                </a:gridCol>
              </a:tblGrid>
              <a:tr h="455715">
                <a:tc>
                  <a:txBody>
                    <a:bodyPr/>
                    <a:lstStyle/>
                    <a:p>
                      <a:pPr algn="ctr"/>
                      <a:r>
                        <a:rPr lang="en-US" b="1" i="0" dirty="0">
                          <a:solidFill>
                            <a:schemeClr val="bg1"/>
                          </a:solidFill>
                          <a:latin typeface="+mn-lt"/>
                        </a:rPr>
                        <a:t>Items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i="0" dirty="0">
                          <a:solidFill>
                            <a:schemeClr val="bg1"/>
                          </a:solidFill>
                          <a:latin typeface="+mn-lt"/>
                        </a:rPr>
                        <a:t>Cost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i="0" dirty="0">
                          <a:solidFill>
                            <a:schemeClr val="bg1"/>
                          </a:solidFill>
                          <a:latin typeface="+mn-lt"/>
                        </a:rPr>
                        <a:t>Quantity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i="0" dirty="0">
                          <a:solidFill>
                            <a:schemeClr val="bg1"/>
                          </a:solidFill>
                          <a:latin typeface="+mn-lt"/>
                        </a:rPr>
                        <a:t>Value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9928716"/>
                  </a:ext>
                </a:extLst>
              </a:tr>
              <a:tr h="455715">
                <a:tc>
                  <a:txBody>
                    <a:bodyPr/>
                    <a:lstStyle/>
                    <a:p>
                      <a:pPr algn="ctr"/>
                      <a:r>
                        <a:rPr lang="en-US" sz="1400" b="0" i="0" dirty="0">
                          <a:solidFill>
                            <a:schemeClr val="bg1"/>
                          </a:solidFill>
                          <a:latin typeface="+mn-lt"/>
                        </a:rPr>
                        <a:t>Arduino Uno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b="0" i="0" kern="1200" dirty="0">
                          <a:solidFill>
                            <a:schemeClr val="dk1"/>
                          </a:solidFill>
                          <a:effectLst/>
                          <a:latin typeface="+mn-lt"/>
                          <a:ea typeface="+mn-ea"/>
                          <a:cs typeface="+mn-cs"/>
                        </a:rPr>
                        <a:t>₹</a:t>
                      </a:r>
                      <a:r>
                        <a:rPr lang="en-US" sz="1400" dirty="0">
                          <a:solidFill>
                            <a:schemeClr val="bg1"/>
                          </a:solidFill>
                          <a:latin typeface="+mn-lt"/>
                        </a:rPr>
                        <a:t>1000</a:t>
                      </a: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400" dirty="0">
                          <a:latin typeface="+mn-lt"/>
                        </a:rPr>
                        <a:t>2</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IN" sz="1400" b="0" i="0" kern="1200" dirty="0">
                          <a:solidFill>
                            <a:schemeClr val="dk1"/>
                          </a:solidFill>
                          <a:effectLst/>
                          <a:latin typeface="+mn-lt"/>
                          <a:ea typeface="+mn-ea"/>
                          <a:cs typeface="+mn-cs"/>
                        </a:rPr>
                        <a:t>₹</a:t>
                      </a:r>
                      <a:r>
                        <a:rPr lang="en-US" sz="1400" dirty="0">
                          <a:latin typeface="+mn-lt"/>
                        </a:rPr>
                        <a:t>2000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760208656"/>
                  </a:ext>
                </a:extLst>
              </a:tr>
              <a:tr h="455715">
                <a:tc>
                  <a:txBody>
                    <a:bodyPr/>
                    <a:lstStyle/>
                    <a:p>
                      <a:pPr algn="ctr"/>
                      <a:r>
                        <a:rPr lang="en-US" sz="1400" b="0" i="0" dirty="0">
                          <a:solidFill>
                            <a:schemeClr val="bg1"/>
                          </a:solidFill>
                          <a:latin typeface="+mn-lt"/>
                        </a:rPr>
                        <a:t>Bluetooth HC05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b="0" i="0" kern="1200" dirty="0">
                          <a:solidFill>
                            <a:schemeClr val="dk1"/>
                          </a:solidFill>
                          <a:effectLst/>
                          <a:latin typeface="+mn-lt"/>
                          <a:ea typeface="+mn-ea"/>
                          <a:cs typeface="+mn-cs"/>
                        </a:rPr>
                        <a:t>₹</a:t>
                      </a:r>
                      <a:r>
                        <a:rPr lang="en-US" sz="1400" dirty="0">
                          <a:solidFill>
                            <a:schemeClr val="bg1"/>
                          </a:solidFill>
                          <a:latin typeface="+mn-lt"/>
                        </a:rPr>
                        <a:t>500</a:t>
                      </a: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dirty="0">
                          <a:latin typeface="+mn-lt"/>
                        </a:rPr>
                        <a:t>2</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IN" sz="1400" b="0" i="0" kern="1200" dirty="0">
                          <a:solidFill>
                            <a:schemeClr val="dk1"/>
                          </a:solidFill>
                          <a:effectLst/>
                          <a:latin typeface="+mn-lt"/>
                          <a:ea typeface="+mn-ea"/>
                          <a:cs typeface="+mn-cs"/>
                        </a:rPr>
                        <a:t>₹</a:t>
                      </a:r>
                      <a:r>
                        <a:rPr lang="en-US" sz="1400" dirty="0">
                          <a:latin typeface="+mn-lt"/>
                        </a:rPr>
                        <a:t>1000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634243071"/>
                  </a:ext>
                </a:extLst>
              </a:tr>
              <a:tr h="455715">
                <a:tc>
                  <a:txBody>
                    <a:bodyPr/>
                    <a:lstStyle/>
                    <a:p>
                      <a:pPr algn="ctr"/>
                      <a:r>
                        <a:rPr lang="en-US" sz="1400" b="0" i="0" dirty="0">
                          <a:solidFill>
                            <a:schemeClr val="bg1"/>
                          </a:solidFill>
                          <a:latin typeface="+mn-lt"/>
                        </a:rPr>
                        <a:t>Actuator/Servo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b="0" i="0" kern="1200" dirty="0">
                          <a:solidFill>
                            <a:schemeClr val="dk1"/>
                          </a:solidFill>
                          <a:effectLst/>
                          <a:latin typeface="+mn-lt"/>
                          <a:ea typeface="+mn-ea"/>
                          <a:cs typeface="+mn-cs"/>
                        </a:rPr>
                        <a:t>₹</a:t>
                      </a:r>
                      <a:r>
                        <a:rPr lang="en-US" sz="1400" dirty="0">
                          <a:solidFill>
                            <a:schemeClr val="bg1"/>
                          </a:solidFill>
                          <a:latin typeface="+mn-lt"/>
                        </a:rPr>
                        <a:t>2000</a:t>
                      </a: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12</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IN" sz="1400" b="0" i="0" kern="1200" dirty="0">
                          <a:solidFill>
                            <a:schemeClr val="dk1"/>
                          </a:solidFill>
                          <a:effectLst/>
                          <a:latin typeface="+mn-lt"/>
                          <a:ea typeface="+mn-ea"/>
                          <a:cs typeface="+mn-cs"/>
                        </a:rPr>
                        <a:t>₹</a:t>
                      </a:r>
                      <a:r>
                        <a:rPr lang="en-US" sz="1400" dirty="0">
                          <a:latin typeface="+mn-lt"/>
                        </a:rPr>
                        <a:t>24000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r h="455715">
                <a:tc>
                  <a:txBody>
                    <a:bodyPr/>
                    <a:lstStyle/>
                    <a:p>
                      <a:pPr algn="ctr"/>
                      <a:r>
                        <a:rPr lang="en-US" sz="1400" b="0" i="0" dirty="0">
                          <a:solidFill>
                            <a:schemeClr val="bg1"/>
                          </a:solidFill>
                          <a:latin typeface="+mn-lt"/>
                        </a:rPr>
                        <a:t>Buttons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b="0" i="0" kern="1200" dirty="0">
                          <a:solidFill>
                            <a:schemeClr val="dk1"/>
                          </a:solidFill>
                          <a:effectLst/>
                          <a:latin typeface="+mn-lt"/>
                          <a:ea typeface="+mn-ea"/>
                          <a:cs typeface="+mn-cs"/>
                        </a:rPr>
                        <a:t>₹</a:t>
                      </a:r>
                      <a:r>
                        <a:rPr lang="en-US" sz="1400" dirty="0">
                          <a:solidFill>
                            <a:schemeClr val="bg1"/>
                          </a:solidFill>
                          <a:latin typeface="+mn-lt"/>
                        </a:rPr>
                        <a:t>100</a:t>
                      </a: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400" dirty="0">
                          <a:latin typeface="+mn-lt"/>
                        </a:rPr>
                        <a:t>16</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IN" sz="1400" b="0" i="0" kern="1200" dirty="0">
                          <a:solidFill>
                            <a:schemeClr val="dk1"/>
                          </a:solidFill>
                          <a:effectLst/>
                          <a:latin typeface="+mn-lt"/>
                          <a:ea typeface="+mn-ea"/>
                          <a:cs typeface="+mn-cs"/>
                        </a:rPr>
                        <a:t>₹</a:t>
                      </a:r>
                      <a:r>
                        <a:rPr lang="en-US" sz="1400" dirty="0">
                          <a:latin typeface="+mn-lt"/>
                        </a:rPr>
                        <a:t>1600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3450395500"/>
                  </a:ext>
                </a:extLst>
              </a:tr>
              <a:tr h="455715">
                <a:tc>
                  <a:txBody>
                    <a:bodyPr/>
                    <a:lstStyle/>
                    <a:p>
                      <a:pPr algn="ctr"/>
                      <a:r>
                        <a:rPr lang="en-US" sz="1400" b="0" i="0" dirty="0">
                          <a:solidFill>
                            <a:schemeClr val="bg1"/>
                          </a:solidFill>
                          <a:latin typeface="+mn-lt"/>
                        </a:rPr>
                        <a:t>PCB Board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b="0" i="0" kern="1200" dirty="0">
                          <a:solidFill>
                            <a:schemeClr val="dk1"/>
                          </a:solidFill>
                          <a:effectLst/>
                          <a:latin typeface="+mn-lt"/>
                          <a:ea typeface="+mn-ea"/>
                          <a:cs typeface="+mn-cs"/>
                        </a:rPr>
                        <a:t>₹</a:t>
                      </a:r>
                      <a:r>
                        <a:rPr lang="en-US" sz="1400" dirty="0">
                          <a:solidFill>
                            <a:schemeClr val="bg1"/>
                          </a:solidFill>
                          <a:latin typeface="+mn-lt"/>
                        </a:rPr>
                        <a:t>1000</a:t>
                      </a: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dirty="0">
                          <a:latin typeface="+mn-lt"/>
                        </a:rPr>
                        <a:t>2</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IN" sz="1400" b="0" i="0" kern="1200" dirty="0">
                          <a:solidFill>
                            <a:schemeClr val="dk1"/>
                          </a:solidFill>
                          <a:effectLst/>
                          <a:latin typeface="+mn-lt"/>
                          <a:ea typeface="+mn-ea"/>
                          <a:cs typeface="+mn-cs"/>
                        </a:rPr>
                        <a:t>₹</a:t>
                      </a:r>
                      <a:r>
                        <a:rPr lang="en-US" sz="1400" dirty="0">
                          <a:latin typeface="+mn-lt"/>
                        </a:rPr>
                        <a:t>2000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454750706"/>
                  </a:ext>
                </a:extLst>
              </a:tr>
              <a:tr h="455715">
                <a:tc>
                  <a:txBody>
                    <a:bodyPr/>
                    <a:lstStyle/>
                    <a:p>
                      <a:pPr algn="ctr"/>
                      <a:r>
                        <a:rPr lang="en-US" sz="1400" b="0" i="0" dirty="0">
                          <a:solidFill>
                            <a:schemeClr val="bg1"/>
                          </a:solidFill>
                          <a:latin typeface="+mn-lt"/>
                        </a:rPr>
                        <a:t>Scaffolding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b="0" i="0" kern="1200" dirty="0">
                          <a:solidFill>
                            <a:schemeClr val="dk1"/>
                          </a:solidFill>
                          <a:effectLst/>
                          <a:latin typeface="+mn-lt"/>
                          <a:ea typeface="+mn-ea"/>
                          <a:cs typeface="+mn-cs"/>
                        </a:rPr>
                        <a:t>₹</a:t>
                      </a:r>
                      <a:r>
                        <a:rPr lang="en-US" sz="1400" dirty="0">
                          <a:solidFill>
                            <a:schemeClr val="bg1"/>
                          </a:solidFill>
                          <a:latin typeface="+mn-lt"/>
                        </a:rPr>
                        <a:t>500</a:t>
                      </a: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IN" sz="1400" b="0" i="0" kern="1200" dirty="0">
                          <a:solidFill>
                            <a:schemeClr val="dk1"/>
                          </a:solidFill>
                          <a:effectLst/>
                          <a:latin typeface="+mn-lt"/>
                          <a:ea typeface="+mn-ea"/>
                          <a:cs typeface="+mn-cs"/>
                        </a:rPr>
                        <a:t>₹</a:t>
                      </a:r>
                      <a:r>
                        <a:rPr lang="en-US" sz="1400" dirty="0">
                          <a:latin typeface="+mn-lt"/>
                        </a:rPr>
                        <a:t>500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217462518"/>
                  </a:ext>
                </a:extLst>
              </a:tr>
              <a:tr h="455715">
                <a:tc>
                  <a:txBody>
                    <a:bodyPr/>
                    <a:lstStyle/>
                    <a:p>
                      <a:pPr algn="ctr"/>
                      <a:r>
                        <a:rPr lang="en-US" sz="1400" b="0" i="0" dirty="0">
                          <a:solidFill>
                            <a:schemeClr val="bg1"/>
                          </a:solidFill>
                          <a:latin typeface="+mn-lt"/>
                        </a:rPr>
                        <a:t>Total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mn-lt"/>
                        </a:rPr>
                        <a:t>-</a:t>
                      </a: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400" dirty="0">
                          <a:latin typeface="+mn-lt"/>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IN" sz="1400" b="0" i="0" kern="1200" dirty="0">
                          <a:solidFill>
                            <a:schemeClr val="dk1"/>
                          </a:solidFill>
                          <a:effectLst/>
                          <a:latin typeface="+mn-lt"/>
                          <a:ea typeface="+mn-ea"/>
                          <a:cs typeface="+mn-cs"/>
                        </a:rPr>
                        <a:t>₹</a:t>
                      </a:r>
                      <a:r>
                        <a:rPr lang="en-US" sz="1400" dirty="0">
                          <a:latin typeface="+mn-lt"/>
                        </a:rPr>
                        <a:t>31,100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62187766"/>
                  </a:ext>
                </a:extLst>
              </a:tr>
            </a:tbl>
          </a:graphicData>
        </a:graphic>
      </p:graphicFrame>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16</a:t>
            </a:fld>
            <a:endParaRPr lang="en-US"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a:lstStyle/>
          <a:p>
            <a:r>
              <a:rPr lang="en-US"/>
              <a:t>End Term Presentation</a:t>
            </a:r>
            <a:endParaRPr lang="en-US" dirty="0"/>
          </a:p>
        </p:txBody>
      </p:sp>
      <p:sp>
        <p:nvSpPr>
          <p:cNvPr id="3" name="Date Placeholder 2">
            <a:extLst>
              <a:ext uri="{FF2B5EF4-FFF2-40B4-BE49-F238E27FC236}">
                <a16:creationId xmlns:a16="http://schemas.microsoft.com/office/drawing/2014/main" id="{9BCA6949-F8A8-D948-81F4-FB8877EBA7BB}"/>
              </a:ext>
            </a:extLst>
          </p:cNvPr>
          <p:cNvSpPr>
            <a:spLocks noGrp="1"/>
          </p:cNvSpPr>
          <p:nvPr>
            <p:ph type="dt" sz="half" idx="11"/>
          </p:nvPr>
        </p:nvSpPr>
        <p:spPr/>
        <p:txBody>
          <a:bodyPr/>
          <a:lstStyle/>
          <a:p>
            <a:r>
              <a:rPr lang="en-US"/>
              <a:t>May 16, 2022</a:t>
            </a:r>
            <a:endParaRPr lang="en-US" dirty="0">
              <a:latin typeface="+mn-lt"/>
            </a:endParaRPr>
          </a:p>
        </p:txBody>
      </p:sp>
    </p:spTree>
    <p:extLst>
      <p:ext uri="{BB962C8B-B14F-4D97-AF65-F5344CB8AC3E}">
        <p14:creationId xmlns:p14="http://schemas.microsoft.com/office/powerpoint/2010/main" val="1556310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58E8D36E-E310-4FC6-8FFB-EB9160E519C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0561" r="20561"/>
          <a:stretch>
            <a:fillRect/>
          </a:stretch>
        </p:blipFill>
        <p:spPr/>
      </p:pic>
      <p:sp>
        <p:nvSpPr>
          <p:cNvPr id="2" name="Title 1">
            <a:extLst>
              <a:ext uri="{FF2B5EF4-FFF2-40B4-BE49-F238E27FC236}">
                <a16:creationId xmlns:a16="http://schemas.microsoft.com/office/drawing/2014/main" id="{69D263AF-B163-488F-860F-21E2E6ABF41E}"/>
              </a:ext>
            </a:extLst>
          </p:cNvPr>
          <p:cNvSpPr>
            <a:spLocks noGrp="1"/>
          </p:cNvSpPr>
          <p:nvPr>
            <p:ph type="title"/>
          </p:nvPr>
        </p:nvSpPr>
        <p:spPr/>
        <p:txBody>
          <a:bodyPr/>
          <a:lstStyle/>
          <a:p>
            <a:r>
              <a:rPr lang="en-IN" dirty="0"/>
              <a:t>Use Case</a:t>
            </a:r>
          </a:p>
        </p:txBody>
      </p:sp>
      <p:sp>
        <p:nvSpPr>
          <p:cNvPr id="3" name="Text Placeholder 2">
            <a:extLst>
              <a:ext uri="{FF2B5EF4-FFF2-40B4-BE49-F238E27FC236}">
                <a16:creationId xmlns:a16="http://schemas.microsoft.com/office/drawing/2014/main" id="{A1487F53-E956-41BA-B35B-F12053CC2EC2}"/>
              </a:ext>
            </a:extLst>
          </p:cNvPr>
          <p:cNvSpPr>
            <a:spLocks noGrp="1"/>
          </p:cNvSpPr>
          <p:nvPr>
            <p:ph type="body" sz="quarter" idx="11"/>
          </p:nvPr>
        </p:nvSpPr>
        <p:spPr/>
        <p:txBody>
          <a:bodyPr/>
          <a:lstStyle/>
          <a:p>
            <a:r>
              <a:rPr lang="en-IN" dirty="0"/>
              <a:t>Let us consider a use case where a blind person needs to talk to deaf person. Blind doesn’t know sign language &amp; deaf doesn’t know braille</a:t>
            </a:r>
          </a:p>
          <a:p>
            <a:endParaRPr lang="en-IN" dirty="0"/>
          </a:p>
          <a:p>
            <a:r>
              <a:rPr lang="en-IN" dirty="0"/>
              <a:t>Another case where a normal person needs to talk to a deaf person.</a:t>
            </a:r>
          </a:p>
        </p:txBody>
      </p:sp>
      <p:sp>
        <p:nvSpPr>
          <p:cNvPr id="5" name="Footer Placeholder 4">
            <a:extLst>
              <a:ext uri="{FF2B5EF4-FFF2-40B4-BE49-F238E27FC236}">
                <a16:creationId xmlns:a16="http://schemas.microsoft.com/office/drawing/2014/main" id="{D16EC5EB-158A-4099-B295-2B8E71A0AE82}"/>
              </a:ext>
            </a:extLst>
          </p:cNvPr>
          <p:cNvSpPr>
            <a:spLocks noGrp="1"/>
          </p:cNvSpPr>
          <p:nvPr>
            <p:ph type="ftr" sz="quarter" idx="15"/>
          </p:nvPr>
        </p:nvSpPr>
        <p:spPr/>
        <p:txBody>
          <a:bodyPr/>
          <a:lstStyle/>
          <a:p>
            <a:r>
              <a:rPr lang="en-US" dirty="0"/>
              <a:t>End Term Presentation</a:t>
            </a:r>
            <a:endParaRPr lang="en-US" b="0" dirty="0"/>
          </a:p>
        </p:txBody>
      </p:sp>
      <p:sp>
        <p:nvSpPr>
          <p:cNvPr id="6" name="Slide Number Placeholder 5">
            <a:extLst>
              <a:ext uri="{FF2B5EF4-FFF2-40B4-BE49-F238E27FC236}">
                <a16:creationId xmlns:a16="http://schemas.microsoft.com/office/drawing/2014/main" id="{A4AE7C49-5FD4-495D-ABA7-FCB1BB4408B0}"/>
              </a:ext>
            </a:extLst>
          </p:cNvPr>
          <p:cNvSpPr>
            <a:spLocks noGrp="1"/>
          </p:cNvSpPr>
          <p:nvPr>
            <p:ph type="sldNum" sz="quarter" idx="16"/>
          </p:nvPr>
        </p:nvSpPr>
        <p:spPr/>
        <p:txBody>
          <a:bodyPr/>
          <a:lstStyle/>
          <a:p>
            <a:fld id="{294A09A9-5501-47C1-A89A-A340965A2BE2}" type="slidenum">
              <a:rPr lang="en-US" smtClean="0"/>
              <a:pPr/>
              <a:t>17</a:t>
            </a:fld>
            <a:endParaRPr lang="en-US" dirty="0">
              <a:latin typeface="+mn-lt"/>
            </a:endParaRPr>
          </a:p>
        </p:txBody>
      </p:sp>
      <p:sp>
        <p:nvSpPr>
          <p:cNvPr id="4" name="Date Placeholder 3">
            <a:extLst>
              <a:ext uri="{FF2B5EF4-FFF2-40B4-BE49-F238E27FC236}">
                <a16:creationId xmlns:a16="http://schemas.microsoft.com/office/drawing/2014/main" id="{4431AC47-DDE5-DE76-69BF-913F0A3EA300}"/>
              </a:ext>
            </a:extLst>
          </p:cNvPr>
          <p:cNvSpPr>
            <a:spLocks noGrp="1"/>
          </p:cNvSpPr>
          <p:nvPr>
            <p:ph type="dt" sz="half" idx="14"/>
          </p:nvPr>
        </p:nvSpPr>
        <p:spPr/>
        <p:txBody>
          <a:bodyPr/>
          <a:lstStyle/>
          <a:p>
            <a:r>
              <a:rPr lang="en-US"/>
              <a:t>May 16, 2022</a:t>
            </a:r>
            <a:endParaRPr lang="en-US" dirty="0">
              <a:latin typeface="+mn-lt"/>
            </a:endParaRPr>
          </a:p>
        </p:txBody>
      </p:sp>
    </p:spTree>
    <p:extLst>
      <p:ext uri="{BB962C8B-B14F-4D97-AF65-F5344CB8AC3E}">
        <p14:creationId xmlns:p14="http://schemas.microsoft.com/office/powerpoint/2010/main" val="3983131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40822D4-6C6B-38C4-C30B-D03A2D9F2181}"/>
              </a:ext>
            </a:extLst>
          </p:cNvPr>
          <p:cNvSpPr>
            <a:spLocks noGrp="1"/>
          </p:cNvSpPr>
          <p:nvPr>
            <p:ph type="title"/>
          </p:nvPr>
        </p:nvSpPr>
        <p:spPr>
          <a:xfrm>
            <a:off x="964023" y="879063"/>
            <a:ext cx="9069210" cy="610863"/>
          </a:xfrm>
        </p:spPr>
        <p:txBody>
          <a:bodyPr>
            <a:normAutofit/>
          </a:bodyPr>
          <a:lstStyle/>
          <a:p>
            <a:r>
              <a:rPr lang="en-IN" dirty="0"/>
              <a:t>Project Status – 100% Complete</a:t>
            </a:r>
          </a:p>
        </p:txBody>
      </p:sp>
      <p:sp>
        <p:nvSpPr>
          <p:cNvPr id="15" name="Text Placeholder 14">
            <a:extLst>
              <a:ext uri="{FF2B5EF4-FFF2-40B4-BE49-F238E27FC236}">
                <a16:creationId xmlns:a16="http://schemas.microsoft.com/office/drawing/2014/main" id="{3338876F-791B-1045-76F5-A4E71EC55B97}"/>
              </a:ext>
            </a:extLst>
          </p:cNvPr>
          <p:cNvSpPr>
            <a:spLocks noGrp="1"/>
          </p:cNvSpPr>
          <p:nvPr>
            <p:ph type="body" idx="1"/>
          </p:nvPr>
        </p:nvSpPr>
        <p:spPr/>
        <p:txBody>
          <a:bodyPr/>
          <a:lstStyle/>
          <a:p>
            <a:r>
              <a:rPr lang="en-IN" dirty="0"/>
              <a:t>Attained Deliverables</a:t>
            </a:r>
          </a:p>
        </p:txBody>
      </p:sp>
      <p:sp>
        <p:nvSpPr>
          <p:cNvPr id="17" name="Text Placeholder 16">
            <a:extLst>
              <a:ext uri="{FF2B5EF4-FFF2-40B4-BE49-F238E27FC236}">
                <a16:creationId xmlns:a16="http://schemas.microsoft.com/office/drawing/2014/main" id="{563A19A2-734A-9F7C-6C1C-DF308FDC8A42}"/>
              </a:ext>
            </a:extLst>
          </p:cNvPr>
          <p:cNvSpPr>
            <a:spLocks noGrp="1"/>
          </p:cNvSpPr>
          <p:nvPr>
            <p:ph type="body" idx="10"/>
          </p:nvPr>
        </p:nvSpPr>
        <p:spPr/>
        <p:txBody>
          <a:bodyPr/>
          <a:lstStyle/>
          <a:p>
            <a:r>
              <a:rPr lang="en-IN" dirty="0"/>
              <a:t>Incomplete Modules</a:t>
            </a:r>
          </a:p>
        </p:txBody>
      </p:sp>
      <p:sp>
        <p:nvSpPr>
          <p:cNvPr id="16" name="Content Placeholder 15">
            <a:extLst>
              <a:ext uri="{FF2B5EF4-FFF2-40B4-BE49-F238E27FC236}">
                <a16:creationId xmlns:a16="http://schemas.microsoft.com/office/drawing/2014/main" id="{282F6879-764B-8551-2924-9DCE9800C24A}"/>
              </a:ext>
            </a:extLst>
          </p:cNvPr>
          <p:cNvSpPr>
            <a:spLocks noGrp="1"/>
          </p:cNvSpPr>
          <p:nvPr>
            <p:ph sz="half" idx="2"/>
          </p:nvPr>
        </p:nvSpPr>
        <p:spPr/>
        <p:txBody>
          <a:bodyPr/>
          <a:lstStyle/>
          <a:p>
            <a:r>
              <a:rPr lang="en-IN" dirty="0"/>
              <a:t>Server – 100% Complete</a:t>
            </a:r>
          </a:p>
          <a:p>
            <a:r>
              <a:rPr lang="en-IN" dirty="0"/>
              <a:t>Hardware – 100% Complete</a:t>
            </a:r>
          </a:p>
          <a:p>
            <a:r>
              <a:rPr lang="en-IN" dirty="0"/>
              <a:t>Front-end – 100% Complete</a:t>
            </a:r>
          </a:p>
        </p:txBody>
      </p:sp>
      <p:sp>
        <p:nvSpPr>
          <p:cNvPr id="18" name="Content Placeholder 17">
            <a:extLst>
              <a:ext uri="{FF2B5EF4-FFF2-40B4-BE49-F238E27FC236}">
                <a16:creationId xmlns:a16="http://schemas.microsoft.com/office/drawing/2014/main" id="{AB1E9647-C29A-38DA-76C3-A7EC0401AE74}"/>
              </a:ext>
            </a:extLst>
          </p:cNvPr>
          <p:cNvSpPr>
            <a:spLocks noGrp="1"/>
          </p:cNvSpPr>
          <p:nvPr>
            <p:ph sz="half" idx="13"/>
          </p:nvPr>
        </p:nvSpPr>
        <p:spPr/>
        <p:txBody>
          <a:bodyPr/>
          <a:lstStyle/>
          <a:p>
            <a:r>
              <a:rPr lang="en-IN" dirty="0"/>
              <a:t>None</a:t>
            </a:r>
          </a:p>
        </p:txBody>
      </p:sp>
      <p:sp>
        <p:nvSpPr>
          <p:cNvPr id="5" name="Footer Placeholder 4">
            <a:extLst>
              <a:ext uri="{FF2B5EF4-FFF2-40B4-BE49-F238E27FC236}">
                <a16:creationId xmlns:a16="http://schemas.microsoft.com/office/drawing/2014/main" id="{D4F69968-E20E-16F3-EC1F-5E13A71A8ACB}"/>
              </a:ext>
            </a:extLst>
          </p:cNvPr>
          <p:cNvSpPr>
            <a:spLocks noGrp="1"/>
          </p:cNvSpPr>
          <p:nvPr>
            <p:ph type="ftr" sz="quarter" idx="15"/>
          </p:nvPr>
        </p:nvSpPr>
        <p:spPr/>
        <p:txBody>
          <a:bodyPr/>
          <a:lstStyle/>
          <a:p>
            <a:r>
              <a:rPr lang="en-US"/>
              <a:t>End Term Presentation</a:t>
            </a:r>
            <a:endParaRPr lang="en-US" b="0" dirty="0"/>
          </a:p>
        </p:txBody>
      </p:sp>
      <p:sp>
        <p:nvSpPr>
          <p:cNvPr id="6" name="Slide Number Placeholder 5">
            <a:extLst>
              <a:ext uri="{FF2B5EF4-FFF2-40B4-BE49-F238E27FC236}">
                <a16:creationId xmlns:a16="http://schemas.microsoft.com/office/drawing/2014/main" id="{F55F27C8-908D-5C4E-8093-D4CF7BDF2DBA}"/>
              </a:ext>
            </a:extLst>
          </p:cNvPr>
          <p:cNvSpPr>
            <a:spLocks noGrp="1"/>
          </p:cNvSpPr>
          <p:nvPr>
            <p:ph type="sldNum" sz="quarter" idx="16"/>
          </p:nvPr>
        </p:nvSpPr>
        <p:spPr/>
        <p:txBody>
          <a:bodyPr/>
          <a:lstStyle/>
          <a:p>
            <a:fld id="{294A09A9-5501-47C1-A89A-A340965A2BE2}" type="slidenum">
              <a:rPr lang="en-US" smtClean="0"/>
              <a:pPr/>
              <a:t>18</a:t>
            </a:fld>
            <a:endParaRPr lang="en-US" dirty="0">
              <a:latin typeface="+mn-lt"/>
            </a:endParaRPr>
          </a:p>
        </p:txBody>
      </p:sp>
      <p:sp>
        <p:nvSpPr>
          <p:cNvPr id="19" name="Date Placeholder 18">
            <a:extLst>
              <a:ext uri="{FF2B5EF4-FFF2-40B4-BE49-F238E27FC236}">
                <a16:creationId xmlns:a16="http://schemas.microsoft.com/office/drawing/2014/main" id="{3E34FB2E-9E38-7DB0-279D-CB3879F87320}"/>
              </a:ext>
            </a:extLst>
          </p:cNvPr>
          <p:cNvSpPr>
            <a:spLocks noGrp="1"/>
          </p:cNvSpPr>
          <p:nvPr>
            <p:ph type="dt" sz="half" idx="14"/>
          </p:nvPr>
        </p:nvSpPr>
        <p:spPr/>
        <p:txBody>
          <a:bodyPr/>
          <a:lstStyle/>
          <a:p>
            <a:r>
              <a:rPr lang="en-US"/>
              <a:t>May 16, 2022</a:t>
            </a:r>
            <a:endParaRPr lang="en-US" dirty="0">
              <a:latin typeface="+mn-lt"/>
            </a:endParaRPr>
          </a:p>
        </p:txBody>
      </p:sp>
    </p:spTree>
    <p:extLst>
      <p:ext uri="{BB962C8B-B14F-4D97-AF65-F5344CB8AC3E}">
        <p14:creationId xmlns:p14="http://schemas.microsoft.com/office/powerpoint/2010/main" val="4013653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0B6D-5812-42A7-0AB3-9638897E014F}"/>
              </a:ext>
            </a:extLst>
          </p:cNvPr>
          <p:cNvSpPr>
            <a:spLocks noGrp="1"/>
          </p:cNvSpPr>
          <p:nvPr>
            <p:ph type="title"/>
          </p:nvPr>
        </p:nvSpPr>
        <p:spPr/>
        <p:txBody>
          <a:bodyPr/>
          <a:lstStyle/>
          <a:p>
            <a:r>
              <a:rPr lang="en-IN" dirty="0"/>
              <a:t>Future Aspects</a:t>
            </a:r>
          </a:p>
        </p:txBody>
      </p:sp>
      <p:sp>
        <p:nvSpPr>
          <p:cNvPr id="5" name="Content Placeholder 4">
            <a:extLst>
              <a:ext uri="{FF2B5EF4-FFF2-40B4-BE49-F238E27FC236}">
                <a16:creationId xmlns:a16="http://schemas.microsoft.com/office/drawing/2014/main" id="{F1EF521D-84C0-4C25-F1A2-2054E0A50236}"/>
              </a:ext>
            </a:extLst>
          </p:cNvPr>
          <p:cNvSpPr>
            <a:spLocks noGrp="1"/>
          </p:cNvSpPr>
          <p:nvPr>
            <p:ph sz="half" idx="2"/>
          </p:nvPr>
        </p:nvSpPr>
        <p:spPr>
          <a:xfrm>
            <a:off x="964022" y="2815923"/>
            <a:ext cx="8532315" cy="3179791"/>
          </a:xfrm>
        </p:spPr>
        <p:txBody>
          <a:bodyPr/>
          <a:lstStyle/>
          <a:p>
            <a:r>
              <a:rPr lang="en-IN" dirty="0">
                <a:solidFill>
                  <a:schemeClr val="accent3"/>
                </a:solidFill>
              </a:rPr>
              <a:t>The front end of the application will support multiple languages.</a:t>
            </a:r>
          </a:p>
          <a:p>
            <a:r>
              <a:rPr lang="en-IN" dirty="0">
                <a:solidFill>
                  <a:schemeClr val="accent3"/>
                </a:solidFill>
              </a:rPr>
              <a:t>The application will be able to translate different languages.</a:t>
            </a:r>
          </a:p>
          <a:p>
            <a:r>
              <a:rPr lang="en-IN" dirty="0">
                <a:solidFill>
                  <a:schemeClr val="accent3"/>
                </a:solidFill>
              </a:rPr>
              <a:t>The sign language detection will support live video translation.</a:t>
            </a:r>
          </a:p>
          <a:p>
            <a:r>
              <a:rPr lang="en-IN" dirty="0">
                <a:solidFill>
                  <a:schemeClr val="accent3"/>
                </a:solidFill>
              </a:rPr>
              <a:t>A database will be introduced to store communication between two people.</a:t>
            </a:r>
          </a:p>
          <a:p>
            <a:r>
              <a:rPr lang="en-IN" dirty="0">
                <a:solidFill>
                  <a:schemeClr val="accent3"/>
                </a:solidFill>
              </a:rPr>
              <a:t>Login/Signup and encryption will be added for more security over internet.</a:t>
            </a:r>
          </a:p>
          <a:p>
            <a:r>
              <a:rPr lang="en-IN" dirty="0">
                <a:solidFill>
                  <a:schemeClr val="accent3"/>
                </a:solidFill>
              </a:rPr>
              <a:t>The braille device will have actuators.</a:t>
            </a:r>
          </a:p>
          <a:p>
            <a:r>
              <a:rPr lang="en-IN" dirty="0">
                <a:solidFill>
                  <a:schemeClr val="accent3"/>
                </a:solidFill>
              </a:rPr>
              <a:t>The braille device will be wireless.</a:t>
            </a:r>
          </a:p>
          <a:p>
            <a:r>
              <a:rPr lang="en-IN" dirty="0">
                <a:solidFill>
                  <a:schemeClr val="accent3"/>
                </a:solidFill>
              </a:rPr>
              <a:t>The braille device will be smaller in size.</a:t>
            </a:r>
          </a:p>
        </p:txBody>
      </p:sp>
      <p:sp>
        <p:nvSpPr>
          <p:cNvPr id="7" name="Date Placeholder 6">
            <a:extLst>
              <a:ext uri="{FF2B5EF4-FFF2-40B4-BE49-F238E27FC236}">
                <a16:creationId xmlns:a16="http://schemas.microsoft.com/office/drawing/2014/main" id="{5D0D1BD1-B30E-9F50-4575-7EB4CCDC2377}"/>
              </a:ext>
            </a:extLst>
          </p:cNvPr>
          <p:cNvSpPr>
            <a:spLocks noGrp="1"/>
          </p:cNvSpPr>
          <p:nvPr>
            <p:ph type="dt" sz="half" idx="14"/>
          </p:nvPr>
        </p:nvSpPr>
        <p:spPr/>
        <p:txBody>
          <a:bodyPr/>
          <a:lstStyle/>
          <a:p>
            <a:r>
              <a:rPr lang="en-US"/>
              <a:t>May 16, 2022</a:t>
            </a:r>
            <a:endParaRPr lang="en-US" dirty="0">
              <a:latin typeface="+mn-lt"/>
            </a:endParaRPr>
          </a:p>
        </p:txBody>
      </p:sp>
      <p:sp>
        <p:nvSpPr>
          <p:cNvPr id="8" name="Footer Placeholder 7">
            <a:extLst>
              <a:ext uri="{FF2B5EF4-FFF2-40B4-BE49-F238E27FC236}">
                <a16:creationId xmlns:a16="http://schemas.microsoft.com/office/drawing/2014/main" id="{DB58955C-812D-D12B-0C32-19C10C9C35C8}"/>
              </a:ext>
            </a:extLst>
          </p:cNvPr>
          <p:cNvSpPr>
            <a:spLocks noGrp="1"/>
          </p:cNvSpPr>
          <p:nvPr>
            <p:ph type="ftr" sz="quarter" idx="15"/>
          </p:nvPr>
        </p:nvSpPr>
        <p:spPr/>
        <p:txBody>
          <a:bodyPr/>
          <a:lstStyle/>
          <a:p>
            <a:r>
              <a:rPr lang="en-US"/>
              <a:t>End Term Presentation</a:t>
            </a:r>
            <a:endParaRPr lang="en-US" b="0" dirty="0"/>
          </a:p>
        </p:txBody>
      </p:sp>
      <p:sp>
        <p:nvSpPr>
          <p:cNvPr id="9" name="Slide Number Placeholder 8">
            <a:extLst>
              <a:ext uri="{FF2B5EF4-FFF2-40B4-BE49-F238E27FC236}">
                <a16:creationId xmlns:a16="http://schemas.microsoft.com/office/drawing/2014/main" id="{34EFEE66-833B-C907-C516-27CD4AE9CE07}"/>
              </a:ext>
            </a:extLst>
          </p:cNvPr>
          <p:cNvSpPr>
            <a:spLocks noGrp="1"/>
          </p:cNvSpPr>
          <p:nvPr>
            <p:ph type="sldNum" sz="quarter" idx="16"/>
          </p:nvPr>
        </p:nvSpPr>
        <p:spPr/>
        <p:txBody>
          <a:bodyPr/>
          <a:lstStyle/>
          <a:p>
            <a:fld id="{294A09A9-5501-47C1-A89A-A340965A2BE2}" type="slidenum">
              <a:rPr lang="en-US" smtClean="0"/>
              <a:pPr/>
              <a:t>19</a:t>
            </a:fld>
            <a:endParaRPr lang="en-US" dirty="0">
              <a:latin typeface="+mn-lt"/>
            </a:endParaRPr>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B13F7D74-EB3E-D260-140D-7D79D8A7FE1C}"/>
                  </a:ext>
                </a:extLst>
              </p14:cNvPr>
              <p14:cNvContentPartPr/>
              <p14:nvPr/>
            </p14:nvContentPartPr>
            <p14:xfrm>
              <a:off x="6266299" y="1903769"/>
              <a:ext cx="2307600" cy="34200"/>
            </p14:xfrm>
          </p:contentPart>
        </mc:Choice>
        <mc:Fallback xmlns="">
          <p:pic>
            <p:nvPicPr>
              <p:cNvPr id="11" name="Ink 10">
                <a:extLst>
                  <a:ext uri="{FF2B5EF4-FFF2-40B4-BE49-F238E27FC236}">
                    <a16:creationId xmlns:a16="http://schemas.microsoft.com/office/drawing/2014/main" id="{B13F7D74-EB3E-D260-140D-7D79D8A7FE1C}"/>
                  </a:ext>
                </a:extLst>
              </p:cNvPr>
              <p:cNvPicPr/>
              <p:nvPr/>
            </p:nvPicPr>
            <p:blipFill>
              <a:blip r:embed="rId3"/>
              <a:stretch>
                <a:fillRect/>
              </a:stretch>
            </p:blipFill>
            <p:spPr>
              <a:xfrm>
                <a:off x="6203299" y="1840769"/>
                <a:ext cx="2433240" cy="159840"/>
              </a:xfrm>
              <a:prstGeom prst="rect">
                <a:avLst/>
              </a:prstGeom>
            </p:spPr>
          </p:pic>
        </mc:Fallback>
      </mc:AlternateContent>
      <p:sp>
        <p:nvSpPr>
          <p:cNvPr id="12" name="Text Placeholder 12">
            <a:extLst>
              <a:ext uri="{FF2B5EF4-FFF2-40B4-BE49-F238E27FC236}">
                <a16:creationId xmlns:a16="http://schemas.microsoft.com/office/drawing/2014/main" id="{B42370FE-A2D5-2C56-B834-069980F2050B}"/>
              </a:ext>
            </a:extLst>
          </p:cNvPr>
          <p:cNvSpPr>
            <a:spLocks noGrp="1"/>
          </p:cNvSpPr>
          <p:nvPr>
            <p:ph type="body" idx="1"/>
          </p:nvPr>
        </p:nvSpPr>
        <p:spPr>
          <a:xfrm>
            <a:off x="952500" y="2300156"/>
            <a:ext cx="9307236" cy="404216"/>
          </a:xfrm>
        </p:spPr>
        <p:txBody>
          <a:bodyPr>
            <a:normAutofit/>
          </a:bodyPr>
          <a:lstStyle/>
          <a:p>
            <a:r>
              <a:rPr lang="en-IN" dirty="0"/>
              <a:t>Developing a fully working prototype and making this project market ready.</a:t>
            </a:r>
          </a:p>
        </p:txBody>
      </p:sp>
    </p:spTree>
    <p:extLst>
      <p:ext uri="{BB962C8B-B14F-4D97-AF65-F5344CB8AC3E}">
        <p14:creationId xmlns:p14="http://schemas.microsoft.com/office/powerpoint/2010/main" val="1289864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4" name="Ink 53">
                <a:extLst>
                  <a:ext uri="{FF2B5EF4-FFF2-40B4-BE49-F238E27FC236}">
                    <a16:creationId xmlns:a16="http://schemas.microsoft.com/office/drawing/2014/main" id="{AE80A3C9-C63E-86FA-1260-3889F2E0995C}"/>
                  </a:ext>
                </a:extLst>
              </p14:cNvPr>
              <p14:cNvContentPartPr>
                <a14:cpLocks xmlns:a14="http://schemas.microsoft.com/office/drawing/2010/main" noChangeAspect="1"/>
              </p14:cNvContentPartPr>
              <p14:nvPr/>
            </p14:nvContentPartPr>
            <p14:xfrm>
              <a:off x="687739" y="1878569"/>
              <a:ext cx="2467080" cy="177840"/>
            </p14:xfrm>
          </p:contentPart>
        </mc:Choice>
        <mc:Fallback xmlns="">
          <p:pic>
            <p:nvPicPr>
              <p:cNvPr id="54" name="Ink 53">
                <a:extLst>
                  <a:ext uri="{FF2B5EF4-FFF2-40B4-BE49-F238E27FC236}">
                    <a16:creationId xmlns:a16="http://schemas.microsoft.com/office/drawing/2014/main" id="{AE80A3C9-C63E-86FA-1260-3889F2E0995C}"/>
                  </a:ext>
                </a:extLst>
              </p:cNvPr>
              <p:cNvPicPr>
                <a:picLocks noChangeAspect="1"/>
              </p:cNvPicPr>
              <p:nvPr/>
            </p:nvPicPr>
            <p:blipFill>
              <a:blip r:embed="rId3"/>
              <a:stretch>
                <a:fillRect/>
              </a:stretch>
            </p:blipFill>
            <p:spPr>
              <a:xfrm>
                <a:off x="624739" y="1815569"/>
                <a:ext cx="2592720" cy="303480"/>
              </a:xfrm>
              <a:prstGeom prst="rect">
                <a:avLst/>
              </a:prstGeom>
            </p:spPr>
          </p:pic>
        </mc:Fallback>
      </mc:AlternateContent>
      <p:sp>
        <p:nvSpPr>
          <p:cNvPr id="48" name="Rectangle: Diagonal Corners Rounded 47">
            <a:extLst>
              <a:ext uri="{FF2B5EF4-FFF2-40B4-BE49-F238E27FC236}">
                <a16:creationId xmlns:a16="http://schemas.microsoft.com/office/drawing/2014/main" id="{75DC2DAA-C6BE-23D1-7B21-194D8017EC49}"/>
              </a:ext>
            </a:extLst>
          </p:cNvPr>
          <p:cNvSpPr/>
          <p:nvPr/>
        </p:nvSpPr>
        <p:spPr>
          <a:xfrm>
            <a:off x="7164693" y="4915459"/>
            <a:ext cx="720000" cy="720000"/>
          </a:xfrm>
          <a:prstGeom prst="round2Diag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Diagonal Corners Rounded 37">
            <a:extLst>
              <a:ext uri="{FF2B5EF4-FFF2-40B4-BE49-F238E27FC236}">
                <a16:creationId xmlns:a16="http://schemas.microsoft.com/office/drawing/2014/main" id="{668046BD-E858-9A5C-B20A-BDB94073E1C2}"/>
              </a:ext>
            </a:extLst>
          </p:cNvPr>
          <p:cNvSpPr/>
          <p:nvPr/>
        </p:nvSpPr>
        <p:spPr>
          <a:xfrm>
            <a:off x="5376001" y="4915459"/>
            <a:ext cx="720000" cy="720000"/>
          </a:xfrm>
          <a:prstGeom prst="round2Diag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Diagonal Corners Rounded 38">
            <a:extLst>
              <a:ext uri="{FF2B5EF4-FFF2-40B4-BE49-F238E27FC236}">
                <a16:creationId xmlns:a16="http://schemas.microsoft.com/office/drawing/2014/main" id="{BFC1B09A-8E76-4D9A-7279-B1F2480DEB96}"/>
              </a:ext>
            </a:extLst>
          </p:cNvPr>
          <p:cNvSpPr/>
          <p:nvPr/>
        </p:nvSpPr>
        <p:spPr>
          <a:xfrm>
            <a:off x="3585300" y="4912076"/>
            <a:ext cx="720000" cy="720000"/>
          </a:xfrm>
          <a:prstGeom prst="round2Diag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Diagonal Corners Rounded 39">
            <a:extLst>
              <a:ext uri="{FF2B5EF4-FFF2-40B4-BE49-F238E27FC236}">
                <a16:creationId xmlns:a16="http://schemas.microsoft.com/office/drawing/2014/main" id="{18BE46FC-5C12-88DD-E46F-22A9F994E150}"/>
              </a:ext>
            </a:extLst>
          </p:cNvPr>
          <p:cNvSpPr/>
          <p:nvPr/>
        </p:nvSpPr>
        <p:spPr>
          <a:xfrm>
            <a:off x="7977538" y="3292598"/>
            <a:ext cx="720000" cy="720000"/>
          </a:xfrm>
          <a:prstGeom prst="round2Diag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Diagonal Corners Rounded 40">
            <a:extLst>
              <a:ext uri="{FF2B5EF4-FFF2-40B4-BE49-F238E27FC236}">
                <a16:creationId xmlns:a16="http://schemas.microsoft.com/office/drawing/2014/main" id="{69BC702B-89C9-A6DD-9D3A-B8DFA67FFB66}"/>
              </a:ext>
            </a:extLst>
          </p:cNvPr>
          <p:cNvSpPr/>
          <p:nvPr/>
        </p:nvSpPr>
        <p:spPr>
          <a:xfrm>
            <a:off x="6322624" y="3292598"/>
            <a:ext cx="720000" cy="720000"/>
          </a:xfrm>
          <a:prstGeom prst="round2DiagRect">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Diagonal Corners Rounded 41">
            <a:extLst>
              <a:ext uri="{FF2B5EF4-FFF2-40B4-BE49-F238E27FC236}">
                <a16:creationId xmlns:a16="http://schemas.microsoft.com/office/drawing/2014/main" id="{8AB74C88-D3A3-DE74-E16D-471AB2DA65B8}"/>
              </a:ext>
            </a:extLst>
          </p:cNvPr>
          <p:cNvSpPr/>
          <p:nvPr/>
        </p:nvSpPr>
        <p:spPr>
          <a:xfrm>
            <a:off x="4429378" y="3292598"/>
            <a:ext cx="720000" cy="720000"/>
          </a:xfrm>
          <a:prstGeom prst="round2DiagRect">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Diagonal Corners Rounded 48">
            <a:extLst>
              <a:ext uri="{FF2B5EF4-FFF2-40B4-BE49-F238E27FC236}">
                <a16:creationId xmlns:a16="http://schemas.microsoft.com/office/drawing/2014/main" id="{90954253-B18A-03C1-8186-0EF89DED6FD3}"/>
              </a:ext>
            </a:extLst>
          </p:cNvPr>
          <p:cNvSpPr/>
          <p:nvPr/>
        </p:nvSpPr>
        <p:spPr>
          <a:xfrm>
            <a:off x="9767553" y="3292598"/>
            <a:ext cx="720000" cy="720000"/>
          </a:xfrm>
          <a:prstGeom prst="round2Diag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Diagonal Corners Rounded 44">
            <a:extLst>
              <a:ext uri="{FF2B5EF4-FFF2-40B4-BE49-F238E27FC236}">
                <a16:creationId xmlns:a16="http://schemas.microsoft.com/office/drawing/2014/main" id="{57CD2209-92EB-0292-0494-00D91B140E01}"/>
              </a:ext>
            </a:extLst>
          </p:cNvPr>
          <p:cNvSpPr/>
          <p:nvPr/>
        </p:nvSpPr>
        <p:spPr>
          <a:xfrm>
            <a:off x="2778046" y="3292598"/>
            <a:ext cx="720000" cy="720000"/>
          </a:xfrm>
          <a:prstGeom prst="round2DiagRect">
            <a:avLst/>
          </a:prstGeom>
          <a:solidFill>
            <a:schemeClr val="accent6"/>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Diagonal Corners Rounded 45">
            <a:extLst>
              <a:ext uri="{FF2B5EF4-FFF2-40B4-BE49-F238E27FC236}">
                <a16:creationId xmlns:a16="http://schemas.microsoft.com/office/drawing/2014/main" id="{9A67D579-D510-516D-C7BC-8971AEF6FBCA}"/>
              </a:ext>
            </a:extLst>
          </p:cNvPr>
          <p:cNvSpPr/>
          <p:nvPr/>
        </p:nvSpPr>
        <p:spPr>
          <a:xfrm>
            <a:off x="986618" y="3292599"/>
            <a:ext cx="720000" cy="720000"/>
          </a:xfrm>
          <a:prstGeom prst="round2DiagRect">
            <a:avLst/>
          </a:prstGeom>
          <a:solidFill>
            <a:schemeClr val="tx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Diagonal Corners Rounded 49">
            <a:extLst>
              <a:ext uri="{FF2B5EF4-FFF2-40B4-BE49-F238E27FC236}">
                <a16:creationId xmlns:a16="http://schemas.microsoft.com/office/drawing/2014/main" id="{CAFB3FEA-68FE-5B33-DE4B-D475CE792EC2}"/>
              </a:ext>
            </a:extLst>
          </p:cNvPr>
          <p:cNvSpPr/>
          <p:nvPr/>
        </p:nvSpPr>
        <p:spPr>
          <a:xfrm>
            <a:off x="9767553" y="1696409"/>
            <a:ext cx="720000" cy="720000"/>
          </a:xfrm>
          <a:prstGeom prst="round2DiagRect">
            <a:avLst/>
          </a:prstGeom>
          <a:solidFill>
            <a:schemeClr val="tx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Diagonal Corners Rounded 46">
            <a:extLst>
              <a:ext uri="{FF2B5EF4-FFF2-40B4-BE49-F238E27FC236}">
                <a16:creationId xmlns:a16="http://schemas.microsoft.com/office/drawing/2014/main" id="{81194CF2-7CF1-2F7A-F4A7-C0534488003C}"/>
              </a:ext>
            </a:extLst>
          </p:cNvPr>
          <p:cNvSpPr/>
          <p:nvPr/>
        </p:nvSpPr>
        <p:spPr>
          <a:xfrm>
            <a:off x="7977538" y="1701848"/>
            <a:ext cx="720000" cy="720000"/>
          </a:xfrm>
          <a:prstGeom prst="round2Diag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Diagonal Corners Rounded 42">
            <a:extLst>
              <a:ext uri="{FF2B5EF4-FFF2-40B4-BE49-F238E27FC236}">
                <a16:creationId xmlns:a16="http://schemas.microsoft.com/office/drawing/2014/main" id="{9212E997-6AD0-DC82-EB38-66FD28A76E65}"/>
              </a:ext>
            </a:extLst>
          </p:cNvPr>
          <p:cNvSpPr/>
          <p:nvPr/>
        </p:nvSpPr>
        <p:spPr>
          <a:xfrm>
            <a:off x="6324793" y="1704495"/>
            <a:ext cx="720000" cy="720000"/>
          </a:xfrm>
          <a:prstGeom prst="round2DiagRect">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Diagonal Corners Rounded 51">
            <a:extLst>
              <a:ext uri="{FF2B5EF4-FFF2-40B4-BE49-F238E27FC236}">
                <a16:creationId xmlns:a16="http://schemas.microsoft.com/office/drawing/2014/main" id="{4542A302-CA29-237A-D259-58162EA9AB76}"/>
              </a:ext>
            </a:extLst>
          </p:cNvPr>
          <p:cNvSpPr/>
          <p:nvPr/>
        </p:nvSpPr>
        <p:spPr>
          <a:xfrm>
            <a:off x="4429378" y="1704495"/>
            <a:ext cx="720000" cy="720000"/>
          </a:xfrm>
          <a:prstGeom prst="round2DiagRect">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Diagonal Corners Rounded 50">
            <a:extLst>
              <a:ext uri="{FF2B5EF4-FFF2-40B4-BE49-F238E27FC236}">
                <a16:creationId xmlns:a16="http://schemas.microsoft.com/office/drawing/2014/main" id="{E3EEC56A-8D88-7E27-1F76-6560D76F8013}"/>
              </a:ext>
            </a:extLst>
          </p:cNvPr>
          <p:cNvSpPr/>
          <p:nvPr/>
        </p:nvSpPr>
        <p:spPr>
          <a:xfrm>
            <a:off x="2778046" y="1692977"/>
            <a:ext cx="720000" cy="720000"/>
          </a:xfrm>
          <a:prstGeom prst="round2DiagRect">
            <a:avLst/>
          </a:prstGeom>
          <a:solidFill>
            <a:schemeClr val="accent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Diagonal Corners Rounded 36">
            <a:extLst>
              <a:ext uri="{FF2B5EF4-FFF2-40B4-BE49-F238E27FC236}">
                <a16:creationId xmlns:a16="http://schemas.microsoft.com/office/drawing/2014/main" id="{075C86BA-E326-9047-A52C-470BED1D4D08}"/>
              </a:ext>
            </a:extLst>
          </p:cNvPr>
          <p:cNvSpPr/>
          <p:nvPr/>
        </p:nvSpPr>
        <p:spPr>
          <a:xfrm>
            <a:off x="986618" y="1696409"/>
            <a:ext cx="720000" cy="720000"/>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15">
            <a:extLst>
              <a:ext uri="{FF2B5EF4-FFF2-40B4-BE49-F238E27FC236}">
                <a16:creationId xmlns:a16="http://schemas.microsoft.com/office/drawing/2014/main" id="{E0737730-E7E2-4367-9832-C36220B1BCB5}"/>
              </a:ext>
            </a:extLst>
          </p:cNvPr>
          <p:cNvSpPr>
            <a:spLocks noGrp="1"/>
          </p:cNvSpPr>
          <p:nvPr>
            <p:ph type="title"/>
          </p:nvPr>
        </p:nvSpPr>
        <p:spPr>
          <a:xfrm>
            <a:off x="986618" y="381970"/>
            <a:ext cx="4941477" cy="610863"/>
          </a:xfrm>
        </p:spPr>
        <p:txBody>
          <a:bodyPr/>
          <a:lstStyle/>
          <a:p>
            <a:r>
              <a:rPr lang="en-IN" dirty="0"/>
              <a:t>Contents</a:t>
            </a:r>
          </a:p>
        </p:txBody>
      </p:sp>
      <p:sp>
        <p:nvSpPr>
          <p:cNvPr id="14" name="Footer Placeholder 13">
            <a:extLst>
              <a:ext uri="{FF2B5EF4-FFF2-40B4-BE49-F238E27FC236}">
                <a16:creationId xmlns:a16="http://schemas.microsoft.com/office/drawing/2014/main" id="{5B67B51A-411D-49E6-89ED-66607E1667B1}"/>
              </a:ext>
            </a:extLst>
          </p:cNvPr>
          <p:cNvSpPr>
            <a:spLocks noGrp="1"/>
          </p:cNvSpPr>
          <p:nvPr>
            <p:ph type="ftr" sz="quarter" idx="22"/>
          </p:nvPr>
        </p:nvSpPr>
        <p:spPr/>
        <p:txBody>
          <a:bodyPr/>
          <a:lstStyle/>
          <a:p>
            <a:r>
              <a:rPr lang="en-US"/>
              <a:t>End Term Presentation</a:t>
            </a:r>
            <a:endParaRPr lang="en-US" b="0" dirty="0"/>
          </a:p>
        </p:txBody>
      </p:sp>
      <p:sp>
        <p:nvSpPr>
          <p:cNvPr id="15" name="Slide Number Placeholder 14">
            <a:extLst>
              <a:ext uri="{FF2B5EF4-FFF2-40B4-BE49-F238E27FC236}">
                <a16:creationId xmlns:a16="http://schemas.microsoft.com/office/drawing/2014/main" id="{E078E324-B916-49CD-9542-F4782C1743FB}"/>
              </a:ext>
            </a:extLst>
          </p:cNvPr>
          <p:cNvSpPr>
            <a:spLocks noGrp="1"/>
          </p:cNvSpPr>
          <p:nvPr>
            <p:ph type="sldNum" sz="quarter" idx="23"/>
          </p:nvPr>
        </p:nvSpPr>
        <p:spPr/>
        <p:txBody>
          <a:bodyPr/>
          <a:lstStyle/>
          <a:p>
            <a:fld id="{294A09A9-5501-47C1-A89A-A340965A2BE2}" type="slidenum">
              <a:rPr lang="en-US" smtClean="0"/>
              <a:pPr/>
              <a:t>2</a:t>
            </a:fld>
            <a:endParaRPr lang="en-US" dirty="0">
              <a:latin typeface="+mn-lt"/>
            </a:endParaRPr>
          </a:p>
        </p:txBody>
      </p:sp>
      <p:sp>
        <p:nvSpPr>
          <p:cNvPr id="2" name="Date Placeholder 1">
            <a:extLst>
              <a:ext uri="{FF2B5EF4-FFF2-40B4-BE49-F238E27FC236}">
                <a16:creationId xmlns:a16="http://schemas.microsoft.com/office/drawing/2014/main" id="{3FB9FFA7-3E73-490A-B667-E7993A2AF59D}"/>
              </a:ext>
            </a:extLst>
          </p:cNvPr>
          <p:cNvSpPr>
            <a:spLocks noGrp="1"/>
          </p:cNvSpPr>
          <p:nvPr>
            <p:ph type="dt" sz="half" idx="21"/>
          </p:nvPr>
        </p:nvSpPr>
        <p:spPr/>
        <p:txBody>
          <a:bodyPr/>
          <a:lstStyle/>
          <a:p>
            <a:r>
              <a:rPr lang="en-US"/>
              <a:t>May 16, 2022</a:t>
            </a:r>
            <a:endParaRPr lang="en-US" dirty="0">
              <a:latin typeface="+mn-lt"/>
            </a:endParaRPr>
          </a:p>
        </p:txBody>
      </p:sp>
      <p:pic>
        <p:nvPicPr>
          <p:cNvPr id="5" name="Picture 4">
            <a:extLst>
              <a:ext uri="{FF2B5EF4-FFF2-40B4-BE49-F238E27FC236}">
                <a16:creationId xmlns:a16="http://schemas.microsoft.com/office/drawing/2014/main" id="{2613822A-6BC7-F1FE-A90B-F57DD97E10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3547" y="3446755"/>
            <a:ext cx="396000" cy="396000"/>
          </a:xfrm>
          <a:prstGeom prst="rect">
            <a:avLst/>
          </a:prstGeom>
        </p:spPr>
      </p:pic>
      <p:pic>
        <p:nvPicPr>
          <p:cNvPr id="7" name="Picture 6">
            <a:extLst>
              <a:ext uri="{FF2B5EF4-FFF2-40B4-BE49-F238E27FC236}">
                <a16:creationId xmlns:a16="http://schemas.microsoft.com/office/drawing/2014/main" id="{73F4057F-873A-FF8B-3786-7B69DCB353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2042" y="1850566"/>
            <a:ext cx="396000" cy="396000"/>
          </a:xfrm>
          <a:prstGeom prst="rect">
            <a:avLst/>
          </a:prstGeom>
        </p:spPr>
      </p:pic>
      <p:pic>
        <p:nvPicPr>
          <p:cNvPr id="9" name="Picture 8">
            <a:extLst>
              <a:ext uri="{FF2B5EF4-FFF2-40B4-BE49-F238E27FC236}">
                <a16:creationId xmlns:a16="http://schemas.microsoft.com/office/drawing/2014/main" id="{E8621AF1-7500-4D92-0230-F5465CF205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9804" y="5066233"/>
            <a:ext cx="396000" cy="396000"/>
          </a:xfrm>
          <a:prstGeom prst="rect">
            <a:avLst/>
          </a:prstGeom>
        </p:spPr>
      </p:pic>
      <p:pic>
        <p:nvPicPr>
          <p:cNvPr id="11" name="Picture 10">
            <a:extLst>
              <a:ext uri="{FF2B5EF4-FFF2-40B4-BE49-F238E27FC236}">
                <a16:creationId xmlns:a16="http://schemas.microsoft.com/office/drawing/2014/main" id="{FBD943C8-5A7A-34DD-12D9-2B0C417CF4D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27482" y="3446755"/>
            <a:ext cx="396000" cy="396000"/>
          </a:xfrm>
          <a:prstGeom prst="rect">
            <a:avLst/>
          </a:prstGeom>
        </p:spPr>
      </p:pic>
      <p:pic>
        <p:nvPicPr>
          <p:cNvPr id="13" name="Picture 12">
            <a:extLst>
              <a:ext uri="{FF2B5EF4-FFF2-40B4-BE49-F238E27FC236}">
                <a16:creationId xmlns:a16="http://schemas.microsoft.com/office/drawing/2014/main" id="{44A9BA19-979C-A8E8-EE0B-EF8C974485E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32057" y="3451896"/>
            <a:ext cx="396000" cy="396000"/>
          </a:xfrm>
          <a:prstGeom prst="rect">
            <a:avLst/>
          </a:prstGeom>
        </p:spPr>
      </p:pic>
      <p:pic>
        <p:nvPicPr>
          <p:cNvPr id="18" name="Picture 17">
            <a:extLst>
              <a:ext uri="{FF2B5EF4-FFF2-40B4-BE49-F238E27FC236}">
                <a16:creationId xmlns:a16="http://schemas.microsoft.com/office/drawing/2014/main" id="{B6002BA4-DBA1-51F6-0CFC-B7AD1DC4087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92457" y="3446755"/>
            <a:ext cx="396000" cy="396000"/>
          </a:xfrm>
          <a:prstGeom prst="rect">
            <a:avLst/>
          </a:prstGeom>
        </p:spPr>
      </p:pic>
      <p:pic>
        <p:nvPicPr>
          <p:cNvPr id="20" name="Picture 19">
            <a:extLst>
              <a:ext uri="{FF2B5EF4-FFF2-40B4-BE49-F238E27FC236}">
                <a16:creationId xmlns:a16="http://schemas.microsoft.com/office/drawing/2014/main" id="{DA56310F-DB2D-19E7-F254-355DACC9E6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932057" y="1850566"/>
            <a:ext cx="396000" cy="396000"/>
          </a:xfrm>
          <a:prstGeom prst="rect">
            <a:avLst/>
          </a:prstGeom>
        </p:spPr>
      </p:pic>
      <p:pic>
        <p:nvPicPr>
          <p:cNvPr id="22" name="Picture 21">
            <a:extLst>
              <a:ext uri="{FF2B5EF4-FFF2-40B4-BE49-F238E27FC236}">
                <a16:creationId xmlns:a16="http://schemas.microsoft.com/office/drawing/2014/main" id="{4D93F897-2EC0-8091-693A-308B7502F50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46115" y="1850566"/>
            <a:ext cx="396000" cy="396000"/>
          </a:xfrm>
          <a:prstGeom prst="rect">
            <a:avLst/>
          </a:prstGeom>
        </p:spPr>
      </p:pic>
      <p:pic>
        <p:nvPicPr>
          <p:cNvPr id="24" name="Picture 23">
            <a:extLst>
              <a:ext uri="{FF2B5EF4-FFF2-40B4-BE49-F238E27FC236}">
                <a16:creationId xmlns:a16="http://schemas.microsoft.com/office/drawing/2014/main" id="{62D72984-6C0A-1EA9-19C6-4E983CEC48D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6602" y="1841695"/>
            <a:ext cx="396000" cy="396000"/>
          </a:xfrm>
          <a:prstGeom prst="rect">
            <a:avLst/>
          </a:prstGeom>
        </p:spPr>
      </p:pic>
      <p:pic>
        <p:nvPicPr>
          <p:cNvPr id="26" name="Picture 25">
            <a:extLst>
              <a:ext uri="{FF2B5EF4-FFF2-40B4-BE49-F238E27FC236}">
                <a16:creationId xmlns:a16="http://schemas.microsoft.com/office/drawing/2014/main" id="{30EF7077-A560-468E-DC3D-71118DD7B73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89297" y="1871307"/>
            <a:ext cx="396000" cy="396000"/>
          </a:xfrm>
          <a:prstGeom prst="rect">
            <a:avLst/>
          </a:prstGeom>
        </p:spPr>
      </p:pic>
      <p:pic>
        <p:nvPicPr>
          <p:cNvPr id="28" name="Picture 27">
            <a:extLst>
              <a:ext uri="{FF2B5EF4-FFF2-40B4-BE49-F238E27FC236}">
                <a16:creationId xmlns:a16="http://schemas.microsoft.com/office/drawing/2014/main" id="{57B78DF2-01C4-D354-D435-AAD7AE70EAB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93882" y="1858652"/>
            <a:ext cx="396000" cy="396000"/>
          </a:xfrm>
          <a:prstGeom prst="rect">
            <a:avLst/>
          </a:prstGeom>
        </p:spPr>
      </p:pic>
      <p:pic>
        <p:nvPicPr>
          <p:cNvPr id="30" name="Picture 29">
            <a:extLst>
              <a:ext uri="{FF2B5EF4-FFF2-40B4-BE49-F238E27FC236}">
                <a16:creationId xmlns:a16="http://schemas.microsoft.com/office/drawing/2014/main" id="{352119E7-1815-86D0-B2A0-5BEEC580F2F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537971" y="5069616"/>
            <a:ext cx="396000" cy="396000"/>
          </a:xfrm>
          <a:prstGeom prst="rect">
            <a:avLst/>
          </a:prstGeom>
        </p:spPr>
      </p:pic>
      <p:pic>
        <p:nvPicPr>
          <p:cNvPr id="32" name="Picture 31">
            <a:extLst>
              <a:ext uri="{FF2B5EF4-FFF2-40B4-BE49-F238E27FC236}">
                <a16:creationId xmlns:a16="http://schemas.microsoft.com/office/drawing/2014/main" id="{EA51F6B4-0F56-1DC0-F33D-7538FDA8C691}"/>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51122" y="3464850"/>
            <a:ext cx="396000" cy="396000"/>
          </a:xfrm>
          <a:prstGeom prst="rect">
            <a:avLst/>
          </a:prstGeom>
        </p:spPr>
      </p:pic>
      <p:pic>
        <p:nvPicPr>
          <p:cNvPr id="34" name="Picture 33">
            <a:extLst>
              <a:ext uri="{FF2B5EF4-FFF2-40B4-BE49-F238E27FC236}">
                <a16:creationId xmlns:a16="http://schemas.microsoft.com/office/drawing/2014/main" id="{AC9F15A9-D68D-1CB5-D757-B616CA867A7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320702" y="5069616"/>
            <a:ext cx="396000" cy="396000"/>
          </a:xfrm>
          <a:prstGeom prst="rect">
            <a:avLst/>
          </a:prstGeom>
        </p:spPr>
      </p:pic>
      <p:pic>
        <p:nvPicPr>
          <p:cNvPr id="36" name="Picture 35">
            <a:extLst>
              <a:ext uri="{FF2B5EF4-FFF2-40B4-BE49-F238E27FC236}">
                <a16:creationId xmlns:a16="http://schemas.microsoft.com/office/drawing/2014/main" id="{F22193ED-365D-B8A1-5DD9-FC4D6CA8C793}"/>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489297" y="3464850"/>
            <a:ext cx="396000" cy="396000"/>
          </a:xfrm>
          <a:prstGeom prst="rect">
            <a:avLst/>
          </a:prstGeom>
        </p:spPr>
      </p:pic>
      <p:sp>
        <p:nvSpPr>
          <p:cNvPr id="55" name="Rectangle 54">
            <a:extLst>
              <a:ext uri="{FF2B5EF4-FFF2-40B4-BE49-F238E27FC236}">
                <a16:creationId xmlns:a16="http://schemas.microsoft.com/office/drawing/2014/main" id="{E24A589E-92E5-13C1-A1BC-BDCC7099E2AC}"/>
              </a:ext>
            </a:extLst>
          </p:cNvPr>
          <p:cNvSpPr/>
          <p:nvPr/>
        </p:nvSpPr>
        <p:spPr>
          <a:xfrm>
            <a:off x="971550" y="1125125"/>
            <a:ext cx="2872324" cy="14025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TextBox 55">
            <a:extLst>
              <a:ext uri="{FF2B5EF4-FFF2-40B4-BE49-F238E27FC236}">
                <a16:creationId xmlns:a16="http://schemas.microsoft.com/office/drawing/2014/main" id="{2C63A329-1009-6577-1AB4-862138485BBF}"/>
              </a:ext>
            </a:extLst>
          </p:cNvPr>
          <p:cNvSpPr txBox="1"/>
          <p:nvPr/>
        </p:nvSpPr>
        <p:spPr>
          <a:xfrm>
            <a:off x="796561" y="2490397"/>
            <a:ext cx="1095108" cy="307777"/>
          </a:xfrm>
          <a:prstGeom prst="rect">
            <a:avLst/>
          </a:prstGeom>
          <a:noFill/>
        </p:spPr>
        <p:txBody>
          <a:bodyPr wrap="none" rtlCol="0">
            <a:spAutoFit/>
          </a:bodyPr>
          <a:lstStyle/>
          <a:p>
            <a:pPr algn="ctr"/>
            <a:r>
              <a:rPr lang="en-IN" sz="1400" dirty="0">
                <a:solidFill>
                  <a:schemeClr val="bg1"/>
                </a:solidFill>
              </a:rPr>
              <a:t>Introduction</a:t>
            </a:r>
          </a:p>
        </p:txBody>
      </p:sp>
      <p:sp>
        <p:nvSpPr>
          <p:cNvPr id="57" name="TextBox 56">
            <a:extLst>
              <a:ext uri="{FF2B5EF4-FFF2-40B4-BE49-F238E27FC236}">
                <a16:creationId xmlns:a16="http://schemas.microsoft.com/office/drawing/2014/main" id="{25815E5A-32E3-6A86-C809-2E3C1EFD527F}"/>
              </a:ext>
            </a:extLst>
          </p:cNvPr>
          <p:cNvSpPr txBox="1"/>
          <p:nvPr/>
        </p:nvSpPr>
        <p:spPr>
          <a:xfrm>
            <a:off x="2376817" y="2480861"/>
            <a:ext cx="1497330" cy="307777"/>
          </a:xfrm>
          <a:prstGeom prst="rect">
            <a:avLst/>
          </a:prstGeom>
          <a:noFill/>
        </p:spPr>
        <p:txBody>
          <a:bodyPr wrap="square" rtlCol="0">
            <a:spAutoFit/>
          </a:bodyPr>
          <a:lstStyle/>
          <a:p>
            <a:pPr algn="ctr"/>
            <a:r>
              <a:rPr lang="en-IN" sz="1400" dirty="0">
                <a:solidFill>
                  <a:schemeClr val="bg1"/>
                </a:solidFill>
              </a:rPr>
              <a:t>Literature Review</a:t>
            </a:r>
          </a:p>
        </p:txBody>
      </p:sp>
      <p:sp>
        <p:nvSpPr>
          <p:cNvPr id="58" name="TextBox 57">
            <a:extLst>
              <a:ext uri="{FF2B5EF4-FFF2-40B4-BE49-F238E27FC236}">
                <a16:creationId xmlns:a16="http://schemas.microsoft.com/office/drawing/2014/main" id="{11551323-25B2-3180-B520-E5490BAC909F}"/>
              </a:ext>
            </a:extLst>
          </p:cNvPr>
          <p:cNvSpPr txBox="1"/>
          <p:nvPr/>
        </p:nvSpPr>
        <p:spPr>
          <a:xfrm>
            <a:off x="4315470" y="2479728"/>
            <a:ext cx="947816" cy="307777"/>
          </a:xfrm>
          <a:prstGeom prst="rect">
            <a:avLst/>
          </a:prstGeom>
          <a:noFill/>
        </p:spPr>
        <p:txBody>
          <a:bodyPr wrap="square" rtlCol="0">
            <a:spAutoFit/>
          </a:bodyPr>
          <a:lstStyle/>
          <a:p>
            <a:pPr algn="ctr"/>
            <a:r>
              <a:rPr lang="en-IN" sz="1400" dirty="0">
                <a:solidFill>
                  <a:schemeClr val="bg1"/>
                </a:solidFill>
              </a:rPr>
              <a:t>Objective</a:t>
            </a:r>
          </a:p>
        </p:txBody>
      </p:sp>
      <p:sp>
        <p:nvSpPr>
          <p:cNvPr id="59" name="TextBox 58">
            <a:extLst>
              <a:ext uri="{FF2B5EF4-FFF2-40B4-BE49-F238E27FC236}">
                <a16:creationId xmlns:a16="http://schemas.microsoft.com/office/drawing/2014/main" id="{B1802F97-E3E4-3CF0-4D83-53EEE1D13C63}"/>
              </a:ext>
            </a:extLst>
          </p:cNvPr>
          <p:cNvSpPr txBox="1"/>
          <p:nvPr/>
        </p:nvSpPr>
        <p:spPr>
          <a:xfrm>
            <a:off x="6076434" y="2495373"/>
            <a:ext cx="1212380" cy="307777"/>
          </a:xfrm>
          <a:prstGeom prst="rect">
            <a:avLst/>
          </a:prstGeom>
          <a:noFill/>
        </p:spPr>
        <p:txBody>
          <a:bodyPr wrap="square" rtlCol="0">
            <a:spAutoFit/>
          </a:bodyPr>
          <a:lstStyle/>
          <a:p>
            <a:pPr algn="ctr"/>
            <a:r>
              <a:rPr lang="en-IN" sz="1400" dirty="0">
                <a:solidFill>
                  <a:schemeClr val="bg1"/>
                </a:solidFill>
              </a:rPr>
              <a:t>Methodology</a:t>
            </a:r>
          </a:p>
        </p:txBody>
      </p:sp>
      <p:sp>
        <p:nvSpPr>
          <p:cNvPr id="60" name="TextBox 59">
            <a:extLst>
              <a:ext uri="{FF2B5EF4-FFF2-40B4-BE49-F238E27FC236}">
                <a16:creationId xmlns:a16="http://schemas.microsoft.com/office/drawing/2014/main" id="{9DFBA54C-154C-9A80-7819-ECFD91FC6F9B}"/>
              </a:ext>
            </a:extLst>
          </p:cNvPr>
          <p:cNvSpPr txBox="1"/>
          <p:nvPr/>
        </p:nvSpPr>
        <p:spPr>
          <a:xfrm>
            <a:off x="7480064" y="2490397"/>
            <a:ext cx="1702965" cy="307777"/>
          </a:xfrm>
          <a:prstGeom prst="rect">
            <a:avLst/>
          </a:prstGeom>
          <a:noFill/>
        </p:spPr>
        <p:txBody>
          <a:bodyPr wrap="square" rtlCol="0">
            <a:spAutoFit/>
          </a:bodyPr>
          <a:lstStyle/>
          <a:p>
            <a:pPr algn="ctr"/>
            <a:r>
              <a:rPr lang="en-IN" sz="1400" dirty="0">
                <a:solidFill>
                  <a:schemeClr val="bg1"/>
                </a:solidFill>
              </a:rPr>
              <a:t>Project Architecture</a:t>
            </a:r>
          </a:p>
        </p:txBody>
      </p:sp>
      <p:sp>
        <p:nvSpPr>
          <p:cNvPr id="61" name="TextBox 60">
            <a:extLst>
              <a:ext uri="{FF2B5EF4-FFF2-40B4-BE49-F238E27FC236}">
                <a16:creationId xmlns:a16="http://schemas.microsoft.com/office/drawing/2014/main" id="{C0857EE6-E3AC-DBA9-20F2-94649602A776}"/>
              </a:ext>
            </a:extLst>
          </p:cNvPr>
          <p:cNvSpPr txBox="1"/>
          <p:nvPr/>
        </p:nvSpPr>
        <p:spPr>
          <a:xfrm>
            <a:off x="9521363" y="2490397"/>
            <a:ext cx="1212380" cy="307777"/>
          </a:xfrm>
          <a:prstGeom prst="rect">
            <a:avLst/>
          </a:prstGeom>
          <a:noFill/>
        </p:spPr>
        <p:txBody>
          <a:bodyPr wrap="square" rtlCol="0">
            <a:spAutoFit/>
          </a:bodyPr>
          <a:lstStyle/>
          <a:p>
            <a:pPr algn="ctr"/>
            <a:r>
              <a:rPr lang="en-IN" sz="1400" dirty="0">
                <a:solidFill>
                  <a:schemeClr val="bg1"/>
                </a:solidFill>
              </a:rPr>
              <a:t>Challenges</a:t>
            </a:r>
          </a:p>
        </p:txBody>
      </p:sp>
      <p:sp>
        <p:nvSpPr>
          <p:cNvPr id="62" name="TextBox 61">
            <a:extLst>
              <a:ext uri="{FF2B5EF4-FFF2-40B4-BE49-F238E27FC236}">
                <a16:creationId xmlns:a16="http://schemas.microsoft.com/office/drawing/2014/main" id="{4461A297-FD1E-11AD-4874-EA25B32BB1C2}"/>
              </a:ext>
            </a:extLst>
          </p:cNvPr>
          <p:cNvSpPr txBox="1"/>
          <p:nvPr/>
        </p:nvSpPr>
        <p:spPr>
          <a:xfrm>
            <a:off x="1007165" y="4086365"/>
            <a:ext cx="673903" cy="307777"/>
          </a:xfrm>
          <a:prstGeom prst="rect">
            <a:avLst/>
          </a:prstGeom>
          <a:noFill/>
        </p:spPr>
        <p:txBody>
          <a:bodyPr wrap="none" rtlCol="0">
            <a:spAutoFit/>
          </a:bodyPr>
          <a:lstStyle/>
          <a:p>
            <a:pPr algn="ctr"/>
            <a:r>
              <a:rPr lang="en-IN" sz="1400" dirty="0">
                <a:solidFill>
                  <a:schemeClr val="bg1"/>
                </a:solidFill>
              </a:rPr>
              <a:t>Server</a:t>
            </a:r>
          </a:p>
        </p:txBody>
      </p:sp>
      <p:sp>
        <p:nvSpPr>
          <p:cNvPr id="63" name="TextBox 62">
            <a:extLst>
              <a:ext uri="{FF2B5EF4-FFF2-40B4-BE49-F238E27FC236}">
                <a16:creationId xmlns:a16="http://schemas.microsoft.com/office/drawing/2014/main" id="{E53FDF36-09F8-807A-51A2-EAC5EB400299}"/>
              </a:ext>
            </a:extLst>
          </p:cNvPr>
          <p:cNvSpPr txBox="1"/>
          <p:nvPr/>
        </p:nvSpPr>
        <p:spPr>
          <a:xfrm>
            <a:off x="2376817" y="4076829"/>
            <a:ext cx="1497330" cy="307777"/>
          </a:xfrm>
          <a:prstGeom prst="rect">
            <a:avLst/>
          </a:prstGeom>
          <a:noFill/>
        </p:spPr>
        <p:txBody>
          <a:bodyPr wrap="square" rtlCol="0">
            <a:spAutoFit/>
          </a:bodyPr>
          <a:lstStyle/>
          <a:p>
            <a:pPr algn="ctr"/>
            <a:r>
              <a:rPr lang="en-IN" sz="1400" dirty="0">
                <a:solidFill>
                  <a:schemeClr val="bg1"/>
                </a:solidFill>
              </a:rPr>
              <a:t>Front end</a:t>
            </a:r>
          </a:p>
        </p:txBody>
      </p:sp>
      <p:sp>
        <p:nvSpPr>
          <p:cNvPr id="64" name="TextBox 63">
            <a:extLst>
              <a:ext uri="{FF2B5EF4-FFF2-40B4-BE49-F238E27FC236}">
                <a16:creationId xmlns:a16="http://schemas.microsoft.com/office/drawing/2014/main" id="{8CA28C06-6880-0E2D-1782-F30C473EEFE5}"/>
              </a:ext>
            </a:extLst>
          </p:cNvPr>
          <p:cNvSpPr txBox="1"/>
          <p:nvPr/>
        </p:nvSpPr>
        <p:spPr>
          <a:xfrm>
            <a:off x="4315470" y="4075696"/>
            <a:ext cx="947816" cy="307777"/>
          </a:xfrm>
          <a:prstGeom prst="rect">
            <a:avLst/>
          </a:prstGeom>
          <a:noFill/>
        </p:spPr>
        <p:txBody>
          <a:bodyPr wrap="square" rtlCol="0">
            <a:spAutoFit/>
          </a:bodyPr>
          <a:lstStyle/>
          <a:p>
            <a:pPr algn="ctr"/>
            <a:r>
              <a:rPr lang="en-IN" sz="1400" dirty="0">
                <a:solidFill>
                  <a:schemeClr val="bg1"/>
                </a:solidFill>
              </a:rPr>
              <a:t>Hardware</a:t>
            </a:r>
          </a:p>
        </p:txBody>
      </p:sp>
      <p:sp>
        <p:nvSpPr>
          <p:cNvPr id="65" name="TextBox 64">
            <a:extLst>
              <a:ext uri="{FF2B5EF4-FFF2-40B4-BE49-F238E27FC236}">
                <a16:creationId xmlns:a16="http://schemas.microsoft.com/office/drawing/2014/main" id="{B66CB9C4-AB28-9CB9-7C99-A50653790A55}"/>
              </a:ext>
            </a:extLst>
          </p:cNvPr>
          <p:cNvSpPr txBox="1"/>
          <p:nvPr/>
        </p:nvSpPr>
        <p:spPr>
          <a:xfrm>
            <a:off x="6076434" y="4091341"/>
            <a:ext cx="1212380" cy="307777"/>
          </a:xfrm>
          <a:prstGeom prst="rect">
            <a:avLst/>
          </a:prstGeom>
          <a:noFill/>
        </p:spPr>
        <p:txBody>
          <a:bodyPr wrap="square" rtlCol="0">
            <a:spAutoFit/>
          </a:bodyPr>
          <a:lstStyle/>
          <a:p>
            <a:pPr algn="ctr"/>
            <a:r>
              <a:rPr lang="en-IN" sz="1400" dirty="0">
                <a:solidFill>
                  <a:schemeClr val="bg1"/>
                </a:solidFill>
              </a:rPr>
              <a:t>Use Cases</a:t>
            </a:r>
          </a:p>
        </p:txBody>
      </p:sp>
      <p:sp>
        <p:nvSpPr>
          <p:cNvPr id="66" name="TextBox 65">
            <a:extLst>
              <a:ext uri="{FF2B5EF4-FFF2-40B4-BE49-F238E27FC236}">
                <a16:creationId xmlns:a16="http://schemas.microsoft.com/office/drawing/2014/main" id="{DE62CD40-A4CB-A9E8-BA18-4FBB6B0824C1}"/>
              </a:ext>
            </a:extLst>
          </p:cNvPr>
          <p:cNvSpPr txBox="1"/>
          <p:nvPr/>
        </p:nvSpPr>
        <p:spPr>
          <a:xfrm>
            <a:off x="7697885" y="4086365"/>
            <a:ext cx="1284313" cy="307777"/>
          </a:xfrm>
          <a:prstGeom prst="rect">
            <a:avLst/>
          </a:prstGeom>
          <a:noFill/>
        </p:spPr>
        <p:txBody>
          <a:bodyPr wrap="square" rtlCol="0">
            <a:spAutoFit/>
          </a:bodyPr>
          <a:lstStyle/>
          <a:p>
            <a:pPr algn="ctr"/>
            <a:r>
              <a:rPr lang="en-IN" sz="1400" dirty="0">
                <a:solidFill>
                  <a:schemeClr val="bg1"/>
                </a:solidFill>
              </a:rPr>
              <a:t>Project Status</a:t>
            </a:r>
          </a:p>
        </p:txBody>
      </p:sp>
      <p:sp>
        <p:nvSpPr>
          <p:cNvPr id="67" name="TextBox 66">
            <a:extLst>
              <a:ext uri="{FF2B5EF4-FFF2-40B4-BE49-F238E27FC236}">
                <a16:creationId xmlns:a16="http://schemas.microsoft.com/office/drawing/2014/main" id="{CD99962B-3F22-4797-496C-13C95D6F41F6}"/>
              </a:ext>
            </a:extLst>
          </p:cNvPr>
          <p:cNvSpPr txBox="1"/>
          <p:nvPr/>
        </p:nvSpPr>
        <p:spPr>
          <a:xfrm>
            <a:off x="9443779" y="4087291"/>
            <a:ext cx="1367547" cy="307777"/>
          </a:xfrm>
          <a:prstGeom prst="rect">
            <a:avLst/>
          </a:prstGeom>
          <a:noFill/>
        </p:spPr>
        <p:txBody>
          <a:bodyPr wrap="square" rtlCol="0">
            <a:spAutoFit/>
          </a:bodyPr>
          <a:lstStyle/>
          <a:p>
            <a:pPr algn="ctr"/>
            <a:r>
              <a:rPr lang="en-IN" sz="1400" dirty="0">
                <a:solidFill>
                  <a:schemeClr val="bg1"/>
                </a:solidFill>
              </a:rPr>
              <a:t>Future Aspects</a:t>
            </a:r>
          </a:p>
        </p:txBody>
      </p:sp>
      <p:sp>
        <p:nvSpPr>
          <p:cNvPr id="74" name="TextBox 73">
            <a:extLst>
              <a:ext uri="{FF2B5EF4-FFF2-40B4-BE49-F238E27FC236}">
                <a16:creationId xmlns:a16="http://schemas.microsoft.com/office/drawing/2014/main" id="{8F410D81-E453-9566-BC8A-CD1182552970}"/>
              </a:ext>
            </a:extLst>
          </p:cNvPr>
          <p:cNvSpPr txBox="1"/>
          <p:nvPr/>
        </p:nvSpPr>
        <p:spPr>
          <a:xfrm>
            <a:off x="3259219" y="5732875"/>
            <a:ext cx="1229855" cy="307777"/>
          </a:xfrm>
          <a:prstGeom prst="rect">
            <a:avLst/>
          </a:prstGeom>
          <a:noFill/>
        </p:spPr>
        <p:txBody>
          <a:bodyPr wrap="square" rtlCol="0">
            <a:spAutoFit/>
          </a:bodyPr>
          <a:lstStyle/>
          <a:p>
            <a:pPr algn="ctr"/>
            <a:r>
              <a:rPr lang="en-IN" sz="1400" dirty="0">
                <a:solidFill>
                  <a:schemeClr val="bg1"/>
                </a:solidFill>
              </a:rPr>
              <a:t>Achievements</a:t>
            </a:r>
          </a:p>
        </p:txBody>
      </p:sp>
      <p:sp>
        <p:nvSpPr>
          <p:cNvPr id="75" name="TextBox 74">
            <a:extLst>
              <a:ext uri="{FF2B5EF4-FFF2-40B4-BE49-F238E27FC236}">
                <a16:creationId xmlns:a16="http://schemas.microsoft.com/office/drawing/2014/main" id="{E13E185A-47C2-3D48-AF46-2524D0B99CBE}"/>
              </a:ext>
            </a:extLst>
          </p:cNvPr>
          <p:cNvSpPr txBox="1"/>
          <p:nvPr/>
        </p:nvSpPr>
        <p:spPr>
          <a:xfrm>
            <a:off x="5121043" y="5732875"/>
            <a:ext cx="1229855" cy="307777"/>
          </a:xfrm>
          <a:prstGeom prst="rect">
            <a:avLst/>
          </a:prstGeom>
          <a:noFill/>
        </p:spPr>
        <p:txBody>
          <a:bodyPr wrap="square" rtlCol="0">
            <a:spAutoFit/>
          </a:bodyPr>
          <a:lstStyle/>
          <a:p>
            <a:pPr algn="ctr"/>
            <a:r>
              <a:rPr lang="en-IN" sz="1400" dirty="0">
                <a:solidFill>
                  <a:schemeClr val="bg1"/>
                </a:solidFill>
              </a:rPr>
              <a:t>References</a:t>
            </a:r>
          </a:p>
        </p:txBody>
      </p:sp>
      <p:sp>
        <p:nvSpPr>
          <p:cNvPr id="76" name="TextBox 75">
            <a:extLst>
              <a:ext uri="{FF2B5EF4-FFF2-40B4-BE49-F238E27FC236}">
                <a16:creationId xmlns:a16="http://schemas.microsoft.com/office/drawing/2014/main" id="{686EA58D-49CD-07B1-92B4-CD75D1178762}"/>
              </a:ext>
            </a:extLst>
          </p:cNvPr>
          <p:cNvSpPr txBox="1"/>
          <p:nvPr/>
        </p:nvSpPr>
        <p:spPr>
          <a:xfrm>
            <a:off x="6912187" y="5732875"/>
            <a:ext cx="1229855" cy="307777"/>
          </a:xfrm>
          <a:prstGeom prst="rect">
            <a:avLst/>
          </a:prstGeom>
          <a:noFill/>
        </p:spPr>
        <p:txBody>
          <a:bodyPr wrap="square" rtlCol="0">
            <a:spAutoFit/>
          </a:bodyPr>
          <a:lstStyle/>
          <a:p>
            <a:pPr algn="ctr"/>
            <a:r>
              <a:rPr lang="en-IN" sz="1400" dirty="0">
                <a:solidFill>
                  <a:schemeClr val="bg1"/>
                </a:solidFill>
              </a:rPr>
              <a:t>Team Details</a:t>
            </a:r>
          </a:p>
        </p:txBody>
      </p:sp>
    </p:spTree>
    <p:extLst>
      <p:ext uri="{BB962C8B-B14F-4D97-AF65-F5344CB8AC3E}">
        <p14:creationId xmlns:p14="http://schemas.microsoft.com/office/powerpoint/2010/main" val="1570379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3825CC7-C4AD-0F0E-A893-63FB09B00B3E}"/>
              </a:ext>
            </a:extLst>
          </p:cNvPr>
          <p:cNvSpPr>
            <a:spLocks noGrp="1"/>
          </p:cNvSpPr>
          <p:nvPr>
            <p:ph type="title"/>
          </p:nvPr>
        </p:nvSpPr>
        <p:spPr>
          <a:xfrm>
            <a:off x="964023" y="879063"/>
            <a:ext cx="9346047" cy="610863"/>
          </a:xfrm>
        </p:spPr>
        <p:txBody>
          <a:bodyPr/>
          <a:lstStyle/>
          <a:p>
            <a:r>
              <a:rPr lang="en-IN" dirty="0"/>
              <a:t>Research Papers (Future Aspects)</a:t>
            </a:r>
          </a:p>
        </p:txBody>
      </p:sp>
      <p:sp>
        <p:nvSpPr>
          <p:cNvPr id="13" name="Text Placeholder 12">
            <a:extLst>
              <a:ext uri="{FF2B5EF4-FFF2-40B4-BE49-F238E27FC236}">
                <a16:creationId xmlns:a16="http://schemas.microsoft.com/office/drawing/2014/main" id="{311EBA74-E20B-0BB0-F5BA-04518A09574F}"/>
              </a:ext>
            </a:extLst>
          </p:cNvPr>
          <p:cNvSpPr>
            <a:spLocks noGrp="1"/>
          </p:cNvSpPr>
          <p:nvPr>
            <p:ph type="body" idx="1"/>
          </p:nvPr>
        </p:nvSpPr>
        <p:spPr/>
        <p:txBody>
          <a:bodyPr>
            <a:normAutofit/>
          </a:bodyPr>
          <a:lstStyle/>
          <a:p>
            <a:r>
              <a:rPr lang="en-IN" dirty="0"/>
              <a:t>Hardware</a:t>
            </a:r>
          </a:p>
        </p:txBody>
      </p:sp>
      <p:sp>
        <p:nvSpPr>
          <p:cNvPr id="14" name="Content Placeholder 13">
            <a:extLst>
              <a:ext uri="{FF2B5EF4-FFF2-40B4-BE49-F238E27FC236}">
                <a16:creationId xmlns:a16="http://schemas.microsoft.com/office/drawing/2014/main" id="{6F3CC71E-351E-98AC-FE88-48640BFC32AD}"/>
              </a:ext>
            </a:extLst>
          </p:cNvPr>
          <p:cNvSpPr>
            <a:spLocks noGrp="1"/>
          </p:cNvSpPr>
          <p:nvPr>
            <p:ph sz="half" idx="2"/>
          </p:nvPr>
        </p:nvSpPr>
        <p:spPr/>
        <p:txBody>
          <a:bodyPr/>
          <a:lstStyle/>
          <a:p>
            <a:pPr marL="0" indent="0" algn="just">
              <a:buNone/>
            </a:pPr>
            <a:r>
              <a:rPr lang="en-IN" b="1" dirty="0"/>
              <a:t>Title</a:t>
            </a:r>
            <a:r>
              <a:rPr lang="en-IN" dirty="0"/>
              <a:t> – Wireless text to braille and braille to text conversion device.</a:t>
            </a:r>
          </a:p>
          <a:p>
            <a:pPr marL="0" indent="0" algn="just">
              <a:buNone/>
            </a:pPr>
            <a:r>
              <a:rPr lang="en-IN" b="1" dirty="0"/>
              <a:t>Description</a:t>
            </a:r>
            <a:r>
              <a:rPr lang="en-IN" dirty="0"/>
              <a:t> – The paper will talk about the construction of the hardware, it’s working and it’s usage.</a:t>
            </a:r>
          </a:p>
        </p:txBody>
      </p:sp>
      <p:sp>
        <p:nvSpPr>
          <p:cNvPr id="15" name="Text Placeholder 14">
            <a:extLst>
              <a:ext uri="{FF2B5EF4-FFF2-40B4-BE49-F238E27FC236}">
                <a16:creationId xmlns:a16="http://schemas.microsoft.com/office/drawing/2014/main" id="{0498D766-7ADA-A54B-09F4-81EF5B96B1AB}"/>
              </a:ext>
            </a:extLst>
          </p:cNvPr>
          <p:cNvSpPr>
            <a:spLocks noGrp="1"/>
          </p:cNvSpPr>
          <p:nvPr>
            <p:ph type="body" idx="10"/>
          </p:nvPr>
        </p:nvSpPr>
        <p:spPr/>
        <p:txBody>
          <a:bodyPr/>
          <a:lstStyle/>
          <a:p>
            <a:r>
              <a:rPr lang="en-IN" dirty="0"/>
              <a:t>Sign Language Detection</a:t>
            </a:r>
          </a:p>
        </p:txBody>
      </p:sp>
      <p:sp>
        <p:nvSpPr>
          <p:cNvPr id="17" name="Content Placeholder 16">
            <a:extLst>
              <a:ext uri="{FF2B5EF4-FFF2-40B4-BE49-F238E27FC236}">
                <a16:creationId xmlns:a16="http://schemas.microsoft.com/office/drawing/2014/main" id="{22CE9973-30C8-D224-71F1-3F771A314F21}"/>
              </a:ext>
            </a:extLst>
          </p:cNvPr>
          <p:cNvSpPr>
            <a:spLocks noGrp="1"/>
          </p:cNvSpPr>
          <p:nvPr>
            <p:ph sz="half" idx="11"/>
          </p:nvPr>
        </p:nvSpPr>
        <p:spPr/>
        <p:txBody>
          <a:bodyPr/>
          <a:lstStyle/>
          <a:p>
            <a:pPr marL="0" indent="0" algn="just">
              <a:buNone/>
            </a:pPr>
            <a:r>
              <a:rPr lang="en-IN" b="1" dirty="0"/>
              <a:t>Title</a:t>
            </a:r>
            <a:r>
              <a:rPr lang="en-IN" dirty="0"/>
              <a:t> – Sign Language detection through TensorFlow.</a:t>
            </a:r>
          </a:p>
          <a:p>
            <a:pPr marL="0" indent="0" algn="just">
              <a:buNone/>
            </a:pPr>
            <a:r>
              <a:rPr lang="en-IN" b="1" dirty="0"/>
              <a:t>Description</a:t>
            </a:r>
            <a:r>
              <a:rPr lang="en-IN" dirty="0"/>
              <a:t> – The paper will talk about how our sign language translator is working in the server.</a:t>
            </a:r>
          </a:p>
        </p:txBody>
      </p:sp>
      <p:sp>
        <p:nvSpPr>
          <p:cNvPr id="18" name="Text Placeholder 17">
            <a:extLst>
              <a:ext uri="{FF2B5EF4-FFF2-40B4-BE49-F238E27FC236}">
                <a16:creationId xmlns:a16="http://schemas.microsoft.com/office/drawing/2014/main" id="{F1E6901F-DA6F-1535-2251-918A88DB9205}"/>
              </a:ext>
            </a:extLst>
          </p:cNvPr>
          <p:cNvSpPr>
            <a:spLocks noGrp="1"/>
          </p:cNvSpPr>
          <p:nvPr>
            <p:ph type="body" idx="12"/>
          </p:nvPr>
        </p:nvSpPr>
        <p:spPr/>
        <p:txBody>
          <a:bodyPr/>
          <a:lstStyle/>
          <a:p>
            <a:r>
              <a:rPr lang="en-IN" dirty="0"/>
              <a:t>Complete application</a:t>
            </a:r>
          </a:p>
        </p:txBody>
      </p:sp>
      <p:sp>
        <p:nvSpPr>
          <p:cNvPr id="19" name="Content Placeholder 18">
            <a:extLst>
              <a:ext uri="{FF2B5EF4-FFF2-40B4-BE49-F238E27FC236}">
                <a16:creationId xmlns:a16="http://schemas.microsoft.com/office/drawing/2014/main" id="{2CCEDC77-924E-C883-B7B1-A8BB5F607C46}"/>
              </a:ext>
            </a:extLst>
          </p:cNvPr>
          <p:cNvSpPr>
            <a:spLocks noGrp="1"/>
          </p:cNvSpPr>
          <p:nvPr>
            <p:ph sz="half" idx="13"/>
          </p:nvPr>
        </p:nvSpPr>
        <p:spPr>
          <a:xfrm>
            <a:off x="8187017" y="2799146"/>
            <a:ext cx="3036477" cy="2737588"/>
          </a:xfrm>
        </p:spPr>
        <p:txBody>
          <a:bodyPr>
            <a:normAutofit/>
          </a:bodyPr>
          <a:lstStyle/>
          <a:p>
            <a:pPr marL="0" indent="0" algn="just">
              <a:buNone/>
            </a:pPr>
            <a:r>
              <a:rPr lang="en-IN" b="1" dirty="0"/>
              <a:t>Title</a:t>
            </a:r>
            <a:r>
              <a:rPr lang="en-IN" dirty="0"/>
              <a:t> – Saksham : Communication solution for disabled.</a:t>
            </a:r>
          </a:p>
          <a:p>
            <a:pPr marL="0" indent="0" algn="just">
              <a:buNone/>
            </a:pPr>
            <a:r>
              <a:rPr lang="en-IN" b="1" dirty="0"/>
              <a:t>Description</a:t>
            </a:r>
            <a:r>
              <a:rPr lang="en-IN" dirty="0"/>
              <a:t> – This paper will talk about how we were able to incorporate all the communication methods all together and how the translation is taking place in the applications.</a:t>
            </a:r>
          </a:p>
        </p:txBody>
      </p:sp>
      <p:sp>
        <p:nvSpPr>
          <p:cNvPr id="7" name="Date Placeholder 6">
            <a:extLst>
              <a:ext uri="{FF2B5EF4-FFF2-40B4-BE49-F238E27FC236}">
                <a16:creationId xmlns:a16="http://schemas.microsoft.com/office/drawing/2014/main" id="{52602F34-6C83-1587-26A0-6AF0C61949C4}"/>
              </a:ext>
            </a:extLst>
          </p:cNvPr>
          <p:cNvSpPr>
            <a:spLocks noGrp="1"/>
          </p:cNvSpPr>
          <p:nvPr>
            <p:ph type="dt" sz="half" idx="14"/>
          </p:nvPr>
        </p:nvSpPr>
        <p:spPr/>
        <p:txBody>
          <a:bodyPr/>
          <a:lstStyle/>
          <a:p>
            <a:r>
              <a:rPr lang="en-US"/>
              <a:t>May 16, 2022</a:t>
            </a:r>
            <a:endParaRPr lang="en-US" dirty="0">
              <a:latin typeface="+mn-lt"/>
            </a:endParaRPr>
          </a:p>
        </p:txBody>
      </p:sp>
      <p:sp>
        <p:nvSpPr>
          <p:cNvPr id="8" name="Footer Placeholder 7">
            <a:extLst>
              <a:ext uri="{FF2B5EF4-FFF2-40B4-BE49-F238E27FC236}">
                <a16:creationId xmlns:a16="http://schemas.microsoft.com/office/drawing/2014/main" id="{2E9510CF-0AA9-E9E7-4139-B1569CFE634B}"/>
              </a:ext>
            </a:extLst>
          </p:cNvPr>
          <p:cNvSpPr>
            <a:spLocks noGrp="1"/>
          </p:cNvSpPr>
          <p:nvPr>
            <p:ph type="ftr" sz="quarter" idx="15"/>
          </p:nvPr>
        </p:nvSpPr>
        <p:spPr/>
        <p:txBody>
          <a:bodyPr/>
          <a:lstStyle/>
          <a:p>
            <a:r>
              <a:rPr lang="en-US"/>
              <a:t>End Term Presentation</a:t>
            </a:r>
            <a:endParaRPr lang="en-US" b="0" dirty="0"/>
          </a:p>
        </p:txBody>
      </p:sp>
      <p:sp>
        <p:nvSpPr>
          <p:cNvPr id="9" name="Slide Number Placeholder 8">
            <a:extLst>
              <a:ext uri="{FF2B5EF4-FFF2-40B4-BE49-F238E27FC236}">
                <a16:creationId xmlns:a16="http://schemas.microsoft.com/office/drawing/2014/main" id="{A0D89DB0-2A87-F3D9-525F-0697651AB80D}"/>
              </a:ext>
            </a:extLst>
          </p:cNvPr>
          <p:cNvSpPr>
            <a:spLocks noGrp="1"/>
          </p:cNvSpPr>
          <p:nvPr>
            <p:ph type="sldNum" sz="quarter" idx="16"/>
          </p:nvPr>
        </p:nvSpPr>
        <p:spPr/>
        <p:txBody>
          <a:bodyPr/>
          <a:lstStyle/>
          <a:p>
            <a:fld id="{294A09A9-5501-47C1-A89A-A340965A2BE2}" type="slidenum">
              <a:rPr lang="en-US" smtClean="0"/>
              <a:pPr/>
              <a:t>20</a:t>
            </a:fld>
            <a:endParaRPr lang="en-US" dirty="0">
              <a:latin typeface="+mn-lt"/>
            </a:endParaRPr>
          </a:p>
        </p:txBody>
      </p:sp>
    </p:spTree>
    <p:extLst>
      <p:ext uri="{BB962C8B-B14F-4D97-AF65-F5344CB8AC3E}">
        <p14:creationId xmlns:p14="http://schemas.microsoft.com/office/powerpoint/2010/main" val="750092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0C0B2AE6-9ED4-D04D-69E5-3DCD28D2D1E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813" b="7813"/>
          <a:stretch>
            <a:fillRect/>
          </a:stretch>
        </p:blipFill>
        <p:spPr>
          <a:xfrm>
            <a:off x="0" y="0"/>
            <a:ext cx="12191998" cy="6858000"/>
          </a:xfrm>
        </p:spPr>
      </p:pic>
      <p:sp>
        <p:nvSpPr>
          <p:cNvPr id="11" name="Title 10">
            <a:extLst>
              <a:ext uri="{FF2B5EF4-FFF2-40B4-BE49-F238E27FC236}">
                <a16:creationId xmlns:a16="http://schemas.microsoft.com/office/drawing/2014/main" id="{4EED79D8-BD57-D5D8-742A-626AD58A9878}"/>
              </a:ext>
            </a:extLst>
          </p:cNvPr>
          <p:cNvSpPr>
            <a:spLocks noGrp="1"/>
          </p:cNvSpPr>
          <p:nvPr>
            <p:ph type="title"/>
          </p:nvPr>
        </p:nvSpPr>
        <p:spPr>
          <a:xfrm>
            <a:off x="0" y="8619"/>
            <a:ext cx="12191999" cy="610863"/>
          </a:xfrm>
          <a:solidFill>
            <a:schemeClr val="tx1"/>
          </a:solidFill>
          <a:ln w="38100">
            <a:solidFill>
              <a:schemeClr val="accent5"/>
            </a:solidFill>
          </a:ln>
        </p:spPr>
        <p:txBody>
          <a:bodyPr anchor="ctr">
            <a:noAutofit/>
          </a:bodyPr>
          <a:lstStyle/>
          <a:p>
            <a:pPr algn="ctr"/>
            <a:r>
              <a:rPr lang="en-IN" sz="2800" dirty="0">
                <a:solidFill>
                  <a:schemeClr val="bg1"/>
                </a:solidFill>
              </a:rPr>
              <a:t>Winner of IBM ICE day Project Presentation Competition</a:t>
            </a:r>
          </a:p>
        </p:txBody>
      </p:sp>
      <p:sp>
        <p:nvSpPr>
          <p:cNvPr id="9" name="Footer Placeholder 8">
            <a:extLst>
              <a:ext uri="{FF2B5EF4-FFF2-40B4-BE49-F238E27FC236}">
                <a16:creationId xmlns:a16="http://schemas.microsoft.com/office/drawing/2014/main" id="{883F3C9F-5DDF-2EA5-B258-630F8AB2AB9A}"/>
              </a:ext>
            </a:extLst>
          </p:cNvPr>
          <p:cNvSpPr>
            <a:spLocks noGrp="1"/>
          </p:cNvSpPr>
          <p:nvPr>
            <p:ph type="ftr" sz="quarter" idx="4294967295"/>
          </p:nvPr>
        </p:nvSpPr>
        <p:spPr>
          <a:xfrm>
            <a:off x="243281" y="6332538"/>
            <a:ext cx="1497013" cy="247650"/>
          </a:xfrm>
        </p:spPr>
        <p:txBody>
          <a:bodyPr/>
          <a:lstStyle/>
          <a:p>
            <a:r>
              <a:rPr lang="en-US" dirty="0"/>
              <a:t>End Term Presentation</a:t>
            </a:r>
            <a:endParaRPr lang="en-US" b="0" dirty="0"/>
          </a:p>
        </p:txBody>
      </p:sp>
      <p:sp>
        <p:nvSpPr>
          <p:cNvPr id="10" name="Slide Number Placeholder 9">
            <a:extLst>
              <a:ext uri="{FF2B5EF4-FFF2-40B4-BE49-F238E27FC236}">
                <a16:creationId xmlns:a16="http://schemas.microsoft.com/office/drawing/2014/main" id="{ECE49296-4635-DC24-2590-39FF6C55D7D5}"/>
              </a:ext>
            </a:extLst>
          </p:cNvPr>
          <p:cNvSpPr>
            <a:spLocks noGrp="1"/>
          </p:cNvSpPr>
          <p:nvPr>
            <p:ph type="sldNum" sz="quarter" idx="4294967295"/>
          </p:nvPr>
        </p:nvSpPr>
        <p:spPr>
          <a:xfrm>
            <a:off x="0" y="6332538"/>
            <a:ext cx="523875" cy="247650"/>
          </a:xfrm>
        </p:spPr>
        <p:txBody>
          <a:bodyPr/>
          <a:lstStyle/>
          <a:p>
            <a:fld id="{294A09A9-5501-47C1-A89A-A340965A2BE2}" type="slidenum">
              <a:rPr lang="en-US" smtClean="0"/>
              <a:pPr/>
              <a:t>21</a:t>
            </a:fld>
            <a:endParaRPr lang="en-US" dirty="0">
              <a:latin typeface="+mn-lt"/>
            </a:endParaRPr>
          </a:p>
        </p:txBody>
      </p:sp>
    </p:spTree>
    <p:extLst>
      <p:ext uri="{BB962C8B-B14F-4D97-AF65-F5344CB8AC3E}">
        <p14:creationId xmlns:p14="http://schemas.microsoft.com/office/powerpoint/2010/main" val="803249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1D630CFC-B983-4C00-9B8F-EE4A97DEBCD0}"/>
              </a:ext>
            </a:extLst>
          </p:cNvPr>
          <p:cNvSpPr>
            <a:spLocks noGrp="1"/>
          </p:cNvSpPr>
          <p:nvPr>
            <p:ph type="title"/>
          </p:nvPr>
        </p:nvSpPr>
        <p:spPr>
          <a:xfrm>
            <a:off x="729130" y="1906048"/>
            <a:ext cx="10294004" cy="4486363"/>
          </a:xfrm>
        </p:spPr>
        <p:txBody>
          <a:bodyPr>
            <a:normAutofit fontScale="90000"/>
          </a:bodyPr>
          <a:lstStyle/>
          <a:p>
            <a:pPr marL="228600" indent="-228600"/>
            <a:r>
              <a:rPr lang="en-US" sz="18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[1]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Ankit Ojha, </a:t>
            </a:r>
            <a:r>
              <a:rPr lang="en-US" sz="1800" u="sng" dirty="0" err="1">
                <a:solidFill>
                  <a:srgbClr val="0000FF"/>
                </a:solidFill>
                <a:effectLst/>
                <a:latin typeface="Times New Roman" panose="02020603050405020304" pitchFamily="18" charset="0"/>
                <a:ea typeface="Times New Roman" panose="02020603050405020304" pitchFamily="18" charset="0"/>
                <a:hlinkClick r:id="rId2"/>
              </a:rPr>
              <a:t>Ayush</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 Pandey, Shubham Maurya, Abhishek Thakur, Dr. Dayananda P 2020. Sign Language to Text and Speech Translation in Real Time Using Convolutional Neural Network</a:t>
            </a:r>
            <a:r>
              <a:rPr lang="en-US" sz="1800" dirty="0">
                <a:solidFill>
                  <a:srgbClr val="000000"/>
                </a:solidFill>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[2] </a:t>
            </a:r>
            <a:r>
              <a:rPr lang="en-US" sz="1800" u="sng" dirty="0">
                <a:solidFill>
                  <a:srgbClr val="0000FF"/>
                </a:solidFill>
                <a:effectLst/>
                <a:latin typeface="Times New Roman" panose="02020603050405020304" pitchFamily="18" charset="0"/>
                <a:ea typeface="Times New Roman" panose="02020603050405020304" pitchFamily="18" charset="0"/>
                <a:hlinkClick r:id="rId3"/>
              </a:rPr>
              <a:t>Mirza, S. F., &amp; Al-Talabani, A. K. (2021). Efficient Kinect Sensor-based Kurdish Sign Language Recognition Using Echo System Network.</a:t>
            </a:r>
            <a:r>
              <a:rPr lang="en-US" sz="1800" dirty="0">
                <a:solidFill>
                  <a:srgbClr val="000000"/>
                </a:solidFill>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[3] </a:t>
            </a:r>
            <a:r>
              <a:rPr lang="en-US" sz="1800" u="sng" dirty="0">
                <a:solidFill>
                  <a:srgbClr val="0000FF"/>
                </a:solidFill>
                <a:effectLst/>
                <a:latin typeface="Times New Roman" panose="02020603050405020304" pitchFamily="18" charset="0"/>
                <a:ea typeface="Times New Roman" panose="02020603050405020304" pitchFamily="18" charset="0"/>
                <a:hlinkClick r:id="rId4"/>
              </a:rPr>
              <a:t>Y. </a:t>
            </a:r>
            <a:r>
              <a:rPr lang="en-US" sz="1800" u="sng" dirty="0" err="1">
                <a:solidFill>
                  <a:srgbClr val="0000FF"/>
                </a:solidFill>
                <a:effectLst/>
                <a:latin typeface="Times New Roman" panose="02020603050405020304" pitchFamily="18" charset="0"/>
                <a:ea typeface="Times New Roman" panose="02020603050405020304" pitchFamily="18" charset="0"/>
                <a:hlinkClick r:id="rId4"/>
              </a:rPr>
              <a:t>Neeraja,D.Susritha</a:t>
            </a:r>
            <a:r>
              <a:rPr lang="en-US" sz="1800" u="sng" dirty="0">
                <a:solidFill>
                  <a:srgbClr val="0000FF"/>
                </a:solidFill>
                <a:effectLst/>
                <a:latin typeface="Times New Roman" panose="02020603050405020304" pitchFamily="18" charset="0"/>
                <a:ea typeface="Times New Roman" panose="02020603050405020304" pitchFamily="18" charset="0"/>
                <a:hlinkClick r:id="rId4"/>
              </a:rPr>
              <a:t> Reddy, </a:t>
            </a:r>
            <a:r>
              <a:rPr lang="en-US" sz="1800" u="sng" dirty="0" err="1">
                <a:solidFill>
                  <a:srgbClr val="0000FF"/>
                </a:solidFill>
                <a:effectLst/>
                <a:latin typeface="Times New Roman" panose="02020603050405020304" pitchFamily="18" charset="0"/>
                <a:ea typeface="Times New Roman" panose="02020603050405020304" pitchFamily="18" charset="0"/>
                <a:hlinkClick r:id="rId4"/>
              </a:rPr>
              <a:t>J.Kalpana</a:t>
            </a:r>
            <a:r>
              <a:rPr lang="en-US" sz="1800" u="sng" dirty="0">
                <a:solidFill>
                  <a:srgbClr val="0000FF"/>
                </a:solidFill>
                <a:effectLst/>
                <a:latin typeface="Times New Roman" panose="02020603050405020304" pitchFamily="18" charset="0"/>
                <a:ea typeface="Times New Roman" panose="02020603050405020304" pitchFamily="18" charset="0"/>
                <a:hlinkClick r:id="rId4"/>
              </a:rPr>
              <a:t>, </a:t>
            </a:r>
            <a:r>
              <a:rPr lang="en-US" sz="1800" u="sng" dirty="0" err="1">
                <a:solidFill>
                  <a:srgbClr val="0000FF"/>
                </a:solidFill>
                <a:effectLst/>
                <a:latin typeface="Times New Roman" panose="02020603050405020304" pitchFamily="18" charset="0"/>
                <a:ea typeface="Times New Roman" panose="02020603050405020304" pitchFamily="18" charset="0"/>
                <a:hlinkClick r:id="rId4"/>
              </a:rPr>
              <a:t>K.Subhasri</a:t>
            </a:r>
            <a:r>
              <a:rPr lang="en-US" sz="1800" u="sng" dirty="0">
                <a:solidFill>
                  <a:srgbClr val="0000FF"/>
                </a:solidFill>
                <a:effectLst/>
                <a:latin typeface="Times New Roman" panose="02020603050405020304" pitchFamily="18" charset="0"/>
                <a:ea typeface="Times New Roman" panose="02020603050405020304" pitchFamily="18" charset="0"/>
                <a:hlinkClick r:id="rId4"/>
              </a:rPr>
              <a:t>, D. Lokesh 2021, AN ADVANCED BRAILLE SYSTEM-COMMUNICATION DEVICE FOR BLIND-DEAF PEOPLE</a:t>
            </a: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[4] </a:t>
            </a:r>
            <a:r>
              <a:rPr lang="en-US" sz="1800" u="sng" dirty="0">
                <a:solidFill>
                  <a:srgbClr val="0000FF"/>
                </a:solidFill>
                <a:effectLst/>
                <a:latin typeface="Times New Roman" panose="02020603050405020304" pitchFamily="18" charset="0"/>
                <a:ea typeface="Times New Roman" panose="02020603050405020304" pitchFamily="18" charset="0"/>
                <a:hlinkClick r:id="rId5"/>
              </a:rPr>
              <a:t>Himanshu Gautam, </a:t>
            </a:r>
            <a:r>
              <a:rPr lang="en-US" sz="1800" u="sng" dirty="0" err="1">
                <a:solidFill>
                  <a:srgbClr val="0000FF"/>
                </a:solidFill>
                <a:effectLst/>
                <a:latin typeface="Times New Roman" panose="02020603050405020304" pitchFamily="18" charset="0"/>
                <a:ea typeface="Times New Roman" panose="02020603050405020304" pitchFamily="18" charset="0"/>
                <a:hlinkClick r:id="rId5"/>
              </a:rPr>
              <a:t>Prerna</a:t>
            </a:r>
            <a:r>
              <a:rPr lang="en-US" sz="1800" u="sng" dirty="0">
                <a:solidFill>
                  <a:srgbClr val="0000FF"/>
                </a:solidFill>
                <a:effectLst/>
                <a:latin typeface="Times New Roman" panose="02020603050405020304" pitchFamily="18" charset="0"/>
                <a:ea typeface="Times New Roman" panose="02020603050405020304" pitchFamily="18" charset="0"/>
                <a:hlinkClick r:id="rId5"/>
              </a:rPr>
              <a:t> Gaur 2020, DRISHYAM: Real-Time Text to Braille Conversion and Realization</a:t>
            </a: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[5] </a:t>
            </a:r>
            <a:r>
              <a:rPr lang="en-US" sz="1800" u="sng" dirty="0">
                <a:solidFill>
                  <a:srgbClr val="0000FF"/>
                </a:solidFill>
                <a:effectLst/>
                <a:latin typeface="Times New Roman" panose="02020603050405020304" pitchFamily="18" charset="0"/>
                <a:ea typeface="Times New Roman" panose="02020603050405020304" pitchFamily="18" charset="0"/>
                <a:hlinkClick r:id="rId6"/>
              </a:rPr>
              <a:t>Vadim Popov, Ivan </a:t>
            </a:r>
            <a:r>
              <a:rPr lang="en-US" sz="1800" u="sng" dirty="0" err="1">
                <a:solidFill>
                  <a:srgbClr val="0000FF"/>
                </a:solidFill>
                <a:effectLst/>
                <a:latin typeface="Times New Roman" panose="02020603050405020304" pitchFamily="18" charset="0"/>
                <a:ea typeface="Times New Roman" panose="02020603050405020304" pitchFamily="18" charset="0"/>
                <a:hlinkClick r:id="rId6"/>
              </a:rPr>
              <a:t>Vovk</a:t>
            </a:r>
            <a:r>
              <a:rPr lang="en-US" sz="1800" u="sng" dirty="0">
                <a:solidFill>
                  <a:srgbClr val="0000FF"/>
                </a:solidFill>
                <a:effectLst/>
                <a:latin typeface="Times New Roman" panose="02020603050405020304" pitchFamily="18" charset="0"/>
                <a:ea typeface="Times New Roman" panose="02020603050405020304" pitchFamily="18" charset="0"/>
                <a:hlinkClick r:id="rId6"/>
              </a:rPr>
              <a:t>, Vladimir </a:t>
            </a:r>
            <a:r>
              <a:rPr lang="en-US" sz="1800" u="sng" dirty="0" err="1">
                <a:solidFill>
                  <a:srgbClr val="0000FF"/>
                </a:solidFill>
                <a:effectLst/>
                <a:latin typeface="Times New Roman" panose="02020603050405020304" pitchFamily="18" charset="0"/>
                <a:ea typeface="Times New Roman" panose="02020603050405020304" pitchFamily="18" charset="0"/>
                <a:hlinkClick r:id="rId6"/>
              </a:rPr>
              <a:t>Gogoryan</a:t>
            </a:r>
            <a:r>
              <a:rPr lang="en-US" sz="1800" u="sng" dirty="0">
                <a:solidFill>
                  <a:srgbClr val="0000FF"/>
                </a:solidFill>
                <a:effectLst/>
                <a:latin typeface="Times New Roman" panose="02020603050405020304" pitchFamily="18" charset="0"/>
                <a:ea typeface="Times New Roman" panose="02020603050405020304" pitchFamily="18" charset="0"/>
                <a:hlinkClick r:id="rId6"/>
              </a:rPr>
              <a:t>, </a:t>
            </a:r>
            <a:r>
              <a:rPr lang="en-US" sz="1800" u="sng" dirty="0" err="1">
                <a:solidFill>
                  <a:srgbClr val="0000FF"/>
                </a:solidFill>
                <a:effectLst/>
                <a:latin typeface="Times New Roman" panose="02020603050405020304" pitchFamily="18" charset="0"/>
                <a:ea typeface="Times New Roman" panose="02020603050405020304" pitchFamily="18" charset="0"/>
                <a:hlinkClick r:id="rId6"/>
              </a:rPr>
              <a:t>Tasnima</a:t>
            </a:r>
            <a:r>
              <a:rPr lang="en-US" sz="1800" u="sng" dirty="0">
                <a:solidFill>
                  <a:srgbClr val="0000FF"/>
                </a:solidFill>
                <a:effectLst/>
                <a:latin typeface="Times New Roman" panose="02020603050405020304" pitchFamily="18" charset="0"/>
                <a:ea typeface="Times New Roman" panose="02020603050405020304" pitchFamily="18" charset="0"/>
                <a:hlinkClick r:id="rId6"/>
              </a:rPr>
              <a:t> </a:t>
            </a:r>
            <a:r>
              <a:rPr lang="en-US" sz="1800" u="sng" dirty="0" err="1">
                <a:solidFill>
                  <a:srgbClr val="0000FF"/>
                </a:solidFill>
                <a:effectLst/>
                <a:latin typeface="Times New Roman" panose="02020603050405020304" pitchFamily="18" charset="0"/>
                <a:ea typeface="Times New Roman" panose="02020603050405020304" pitchFamily="18" charset="0"/>
                <a:hlinkClick r:id="rId6"/>
              </a:rPr>
              <a:t>Sadekova</a:t>
            </a:r>
            <a:r>
              <a:rPr lang="en-US" sz="1800" u="sng" dirty="0">
                <a:solidFill>
                  <a:srgbClr val="0000FF"/>
                </a:solidFill>
                <a:effectLst/>
                <a:latin typeface="Times New Roman" panose="02020603050405020304" pitchFamily="18" charset="0"/>
                <a:ea typeface="Times New Roman" panose="02020603050405020304" pitchFamily="18" charset="0"/>
                <a:hlinkClick r:id="rId6"/>
              </a:rPr>
              <a:t>, Mikhail </a:t>
            </a:r>
            <a:r>
              <a:rPr lang="en-US" sz="1800" u="sng" dirty="0" err="1">
                <a:solidFill>
                  <a:srgbClr val="0000FF"/>
                </a:solidFill>
                <a:effectLst/>
                <a:latin typeface="Times New Roman" panose="02020603050405020304" pitchFamily="18" charset="0"/>
                <a:ea typeface="Times New Roman" panose="02020603050405020304" pitchFamily="18" charset="0"/>
                <a:hlinkClick r:id="rId6"/>
              </a:rPr>
              <a:t>Kudinov</a:t>
            </a:r>
            <a:r>
              <a:rPr lang="en-US" sz="1800" u="sng" dirty="0">
                <a:solidFill>
                  <a:srgbClr val="0000FF"/>
                </a:solidFill>
                <a:effectLst/>
                <a:latin typeface="Times New Roman" panose="02020603050405020304" pitchFamily="18" charset="0"/>
                <a:ea typeface="Times New Roman" panose="02020603050405020304" pitchFamily="18" charset="0"/>
                <a:hlinkClick r:id="rId6"/>
              </a:rPr>
              <a:t> 2021. Grad-TTS: A Diffusion Probabilistic Model for Text-to-Speech</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[6] </a:t>
            </a:r>
            <a:r>
              <a:rPr lang="en-US" sz="1800" u="sng" dirty="0" err="1">
                <a:solidFill>
                  <a:srgbClr val="0000FF"/>
                </a:solidFill>
                <a:effectLst/>
                <a:latin typeface="Times New Roman" panose="02020603050405020304" pitchFamily="18" charset="0"/>
                <a:ea typeface="SimSun" panose="02010600030101010101" pitchFamily="2" charset="-122"/>
                <a:hlinkClick r:id="rId7"/>
              </a:rPr>
              <a:t>Prerana</a:t>
            </a:r>
            <a:r>
              <a:rPr lang="en-US" sz="1800" u="sng" dirty="0">
                <a:solidFill>
                  <a:srgbClr val="0000FF"/>
                </a:solidFill>
                <a:effectLst/>
                <a:latin typeface="Times New Roman" panose="02020603050405020304" pitchFamily="18" charset="0"/>
                <a:ea typeface="SimSun" panose="02010600030101010101" pitchFamily="2" charset="-122"/>
                <a:hlinkClick r:id="rId7"/>
              </a:rPr>
              <a:t> Das, </a:t>
            </a:r>
            <a:r>
              <a:rPr lang="en-US" sz="1800" u="sng" dirty="0" err="1">
                <a:solidFill>
                  <a:srgbClr val="0000FF"/>
                </a:solidFill>
                <a:effectLst/>
                <a:latin typeface="Times New Roman" panose="02020603050405020304" pitchFamily="18" charset="0"/>
                <a:ea typeface="SimSun" panose="02010600030101010101" pitchFamily="2" charset="-122"/>
                <a:hlinkClick r:id="rId7"/>
              </a:rPr>
              <a:t>Kakali</a:t>
            </a:r>
            <a:r>
              <a:rPr lang="en-US" sz="1800" u="sng" dirty="0">
                <a:solidFill>
                  <a:srgbClr val="0000FF"/>
                </a:solidFill>
                <a:effectLst/>
                <a:latin typeface="Times New Roman" panose="02020603050405020304" pitchFamily="18" charset="0"/>
                <a:ea typeface="SimSun" panose="02010600030101010101" pitchFamily="2" charset="-122"/>
                <a:hlinkClick r:id="rId7"/>
              </a:rPr>
              <a:t> </a:t>
            </a:r>
            <a:r>
              <a:rPr lang="en-US" sz="1800" u="sng" dirty="0" err="1">
                <a:solidFill>
                  <a:srgbClr val="0000FF"/>
                </a:solidFill>
                <a:effectLst/>
                <a:latin typeface="Times New Roman" panose="02020603050405020304" pitchFamily="18" charset="0"/>
                <a:ea typeface="SimSun" panose="02010600030101010101" pitchFamily="2" charset="-122"/>
                <a:hlinkClick r:id="rId7"/>
              </a:rPr>
              <a:t>Acharjee</a:t>
            </a:r>
            <a:r>
              <a:rPr lang="en-US" sz="1800" u="sng" dirty="0">
                <a:solidFill>
                  <a:srgbClr val="0000FF"/>
                </a:solidFill>
                <a:effectLst/>
                <a:latin typeface="Times New Roman" panose="02020603050405020304" pitchFamily="18" charset="0"/>
                <a:ea typeface="SimSun" panose="02010600030101010101" pitchFamily="2" charset="-122"/>
                <a:hlinkClick r:id="rId7"/>
              </a:rPr>
              <a:t>, Pranab Das and Vijay Prasad 2015, </a:t>
            </a:r>
            <a:r>
              <a:rPr lang="en-US" sz="1800" u="sng" dirty="0">
                <a:solidFill>
                  <a:srgbClr val="0000FF"/>
                </a:solidFill>
                <a:effectLst/>
                <a:latin typeface="Times New Roman" panose="02020603050405020304" pitchFamily="18" charset="0"/>
                <a:ea typeface="Times New Roman" panose="02020603050405020304" pitchFamily="18" charset="0"/>
                <a:hlinkClick r:id="rId7"/>
              </a:rPr>
              <a:t>VOICE RECOGNITION SYSTEM: SPEECH-TO-TEXT</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Arial" panose="020B0604020202020204" pitchFamily="34" charset="0"/>
              </a:rPr>
              <a:t>[7] </a:t>
            </a:r>
            <a:r>
              <a:rPr lang="en-US" sz="1800" u="sng" dirty="0">
                <a:solidFill>
                  <a:srgbClr val="0000FF"/>
                </a:solidFill>
                <a:effectLst/>
                <a:latin typeface="Times New Roman" panose="02020603050405020304" pitchFamily="18" charset="0"/>
                <a:ea typeface="Arial" panose="020B0604020202020204" pitchFamily="34" charset="0"/>
                <a:hlinkClick r:id="rId8"/>
              </a:rPr>
              <a:t>World Report on Disability</a:t>
            </a:r>
            <a:br>
              <a:rPr lang="en-IN" sz="1800" dirty="0">
                <a:effectLst/>
                <a:latin typeface="Arial" panose="020B0604020202020204" pitchFamily="34" charset="0"/>
                <a:ea typeface="Arial" panose="020B0604020202020204" pitchFamily="34" charset="0"/>
              </a:rPr>
            </a:br>
            <a:r>
              <a:rPr lang="en-US" sz="1800" dirty="0">
                <a:effectLst/>
                <a:latin typeface="Times New Roman" panose="02020603050405020304" pitchFamily="18" charset="0"/>
                <a:ea typeface="Arial" panose="020B0604020202020204" pitchFamily="34" charset="0"/>
              </a:rPr>
              <a:t>[8] </a:t>
            </a:r>
            <a:r>
              <a:rPr lang="en-US" sz="1800" u="sng" dirty="0">
                <a:solidFill>
                  <a:srgbClr val="0000FF"/>
                </a:solidFill>
                <a:effectLst/>
                <a:latin typeface="Times New Roman" panose="02020603050405020304" pitchFamily="18" charset="0"/>
                <a:ea typeface="Arial" panose="020B0604020202020204" pitchFamily="34" charset="0"/>
                <a:hlinkClick r:id="rId9"/>
              </a:rPr>
              <a:t>Census of India, 2001</a:t>
            </a:r>
            <a:br>
              <a:rPr lang="en-US" sz="1800" u="sng" dirty="0">
                <a:solidFill>
                  <a:srgbClr val="0000FF"/>
                </a:solidFill>
                <a:latin typeface="Times New Roman" panose="02020603050405020304" pitchFamily="18" charset="0"/>
                <a:ea typeface="Arial" panose="020B0604020202020204" pitchFamily="34" charset="0"/>
              </a:rPr>
            </a:br>
            <a:r>
              <a:rPr lang="en-US" sz="1800" dirty="0">
                <a:effectLst/>
                <a:latin typeface="Times New Roman" panose="02020603050405020304" pitchFamily="18" charset="0"/>
                <a:ea typeface="Times New Roman" panose="02020603050405020304" pitchFamily="18" charset="0"/>
              </a:rPr>
              <a:t>[9] </a:t>
            </a:r>
            <a:r>
              <a:rPr lang="en-US" sz="1800" dirty="0">
                <a:effectLst/>
                <a:latin typeface="Times New Roman" panose="02020603050405020304" pitchFamily="18" charset="0"/>
                <a:ea typeface="Times New Roman" panose="02020603050405020304" pitchFamily="18" charset="0"/>
                <a:hlinkClick r:id="rId9"/>
              </a:rPr>
              <a:t>https://censusindia.gov.in/census_and_you/disabled_population.aspx</a:t>
            </a:r>
            <a:br>
              <a:rPr lang="en-IN" sz="1800" dirty="0">
                <a:effectLst/>
                <a:latin typeface="Arial" panose="020B0604020202020204" pitchFamily="34" charset="0"/>
                <a:ea typeface="Arial" panose="020B0604020202020204" pitchFamily="34" charset="0"/>
              </a:rPr>
            </a:br>
            <a:endParaRPr lang="en-IN" dirty="0"/>
          </a:p>
        </p:txBody>
      </p:sp>
      <p:sp>
        <p:nvSpPr>
          <p:cNvPr id="20" name="Title 1">
            <a:extLst>
              <a:ext uri="{FF2B5EF4-FFF2-40B4-BE49-F238E27FC236}">
                <a16:creationId xmlns:a16="http://schemas.microsoft.com/office/drawing/2014/main" id="{F80B3188-BF2B-4ABD-B85E-B71D01CA2B77}"/>
              </a:ext>
            </a:extLst>
          </p:cNvPr>
          <p:cNvSpPr txBox="1">
            <a:spLocks/>
          </p:cNvSpPr>
          <p:nvPr/>
        </p:nvSpPr>
        <p:spPr>
          <a:xfrm>
            <a:off x="1903590" y="1328741"/>
            <a:ext cx="4941477" cy="610863"/>
          </a:xfrm>
          <a:prstGeom prst="rect">
            <a:avLst/>
          </a:prstGeom>
          <a:ln>
            <a:noFill/>
          </a:ln>
        </p:spPr>
        <p:txBody>
          <a:bodyPr vert="horz" lIns="0" tIns="0" rIns="0" bIns="0" rtlCol="0" anchor="t" anchorCtr="0">
            <a:normAutofit/>
          </a:bodyPr>
          <a:lstStyle>
            <a:lvl1pPr algn="l" defTabSz="914400" rtl="0" eaLnBrk="1" latinLnBrk="0" hangingPunct="1">
              <a:lnSpc>
                <a:spcPct val="100000"/>
              </a:lnSpc>
              <a:spcBef>
                <a:spcPct val="0"/>
              </a:spcBef>
              <a:buNone/>
              <a:defRPr sz="2800" b="0" i="0" kern="1200" spc="100" baseline="0">
                <a:solidFill>
                  <a:schemeClr val="bg1"/>
                </a:solidFill>
                <a:latin typeface="+mn-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4400" b="1" dirty="0">
                <a:latin typeface="+mj-lt"/>
              </a:rPr>
              <a:t>References</a:t>
            </a:r>
          </a:p>
        </p:txBody>
      </p:sp>
    </p:spTree>
    <p:extLst>
      <p:ext uri="{BB962C8B-B14F-4D97-AF65-F5344CB8AC3E}">
        <p14:creationId xmlns:p14="http://schemas.microsoft.com/office/powerpoint/2010/main" val="2886990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64022" y="879063"/>
            <a:ext cx="7532277" cy="610863"/>
          </a:xfrm>
        </p:spPr>
        <p:txBody>
          <a:bodyPr/>
          <a:lstStyle/>
          <a:p>
            <a:r>
              <a:rPr lang="en-US" dirty="0"/>
              <a:t>Our team</a:t>
            </a:r>
          </a:p>
        </p:txBody>
      </p:sp>
      <p:sp>
        <p:nvSpPr>
          <p:cNvPr id="6" name="Text Placeholder 5">
            <a:extLst>
              <a:ext uri="{FF2B5EF4-FFF2-40B4-BE49-F238E27FC236}">
                <a16:creationId xmlns:a16="http://schemas.microsoft.com/office/drawing/2014/main" id="{EA1E2644-1BD8-DB4D-B01F-F617AABF793F}"/>
              </a:ext>
            </a:extLst>
          </p:cNvPr>
          <p:cNvSpPr>
            <a:spLocks noGrp="1"/>
          </p:cNvSpPr>
          <p:nvPr>
            <p:ph type="body" sz="quarter" idx="11"/>
          </p:nvPr>
        </p:nvSpPr>
        <p:spPr>
          <a:xfrm>
            <a:off x="1295619" y="4600851"/>
            <a:ext cx="2133600" cy="205837"/>
          </a:xfrm>
        </p:spPr>
        <p:txBody>
          <a:bodyPr/>
          <a:lstStyle/>
          <a:p>
            <a:r>
              <a:rPr lang="en-US" dirty="0"/>
              <a:t>Utkarsh Gupta</a:t>
            </a:r>
          </a:p>
          <a:p>
            <a:endParaRPr lang="en-US" dirty="0"/>
          </a:p>
        </p:txBody>
      </p:sp>
      <p:sp>
        <p:nvSpPr>
          <p:cNvPr id="5" name="Text Placeholder 4">
            <a:extLst>
              <a:ext uri="{FF2B5EF4-FFF2-40B4-BE49-F238E27FC236}">
                <a16:creationId xmlns:a16="http://schemas.microsoft.com/office/drawing/2014/main" id="{9642AB8A-80CA-C941-A861-E9F7C174A121}"/>
              </a:ext>
            </a:extLst>
          </p:cNvPr>
          <p:cNvSpPr>
            <a:spLocks noGrp="1"/>
          </p:cNvSpPr>
          <p:nvPr>
            <p:ph type="body" sz="quarter" idx="12"/>
          </p:nvPr>
        </p:nvSpPr>
        <p:spPr>
          <a:xfrm>
            <a:off x="1295619" y="5007276"/>
            <a:ext cx="2133600" cy="646904"/>
          </a:xfrm>
        </p:spPr>
        <p:txBody>
          <a:bodyPr/>
          <a:lstStyle/>
          <a:p>
            <a:r>
              <a:rPr lang="en-US" dirty="0"/>
              <a:t>R177219194</a:t>
            </a:r>
            <a:br>
              <a:rPr lang="en-US" dirty="0"/>
            </a:br>
            <a:r>
              <a:rPr lang="en-US" dirty="0"/>
              <a:t>500075374@stu.upes.ac.in</a:t>
            </a:r>
            <a:br>
              <a:rPr lang="en-US" dirty="0"/>
            </a:br>
            <a:r>
              <a:rPr lang="en-US" dirty="0"/>
              <a:t>B. Tech CSE AI&amp;ML B6</a:t>
            </a:r>
          </a:p>
        </p:txBody>
      </p:sp>
      <p:sp>
        <p:nvSpPr>
          <p:cNvPr id="8" name="Text Placeholder 7">
            <a:extLst>
              <a:ext uri="{FF2B5EF4-FFF2-40B4-BE49-F238E27FC236}">
                <a16:creationId xmlns:a16="http://schemas.microsoft.com/office/drawing/2014/main" id="{AF43A531-88E8-744E-9BB5-FD05029B1D21}"/>
              </a:ext>
            </a:extLst>
          </p:cNvPr>
          <p:cNvSpPr>
            <a:spLocks noGrp="1"/>
          </p:cNvSpPr>
          <p:nvPr>
            <p:ph type="body" sz="quarter" idx="15"/>
          </p:nvPr>
        </p:nvSpPr>
        <p:spPr>
          <a:xfrm>
            <a:off x="5041639" y="4600851"/>
            <a:ext cx="2128157" cy="205837"/>
          </a:xfrm>
        </p:spPr>
        <p:txBody>
          <a:bodyPr/>
          <a:lstStyle/>
          <a:p>
            <a:r>
              <a:rPr lang="en-US" dirty="0" err="1"/>
              <a:t>Aradhya</a:t>
            </a:r>
            <a:r>
              <a:rPr lang="en-US" dirty="0"/>
              <a:t> Singh</a:t>
            </a:r>
          </a:p>
        </p:txBody>
      </p:sp>
      <p:sp>
        <p:nvSpPr>
          <p:cNvPr id="7" name="Text Placeholder 6">
            <a:extLst>
              <a:ext uri="{FF2B5EF4-FFF2-40B4-BE49-F238E27FC236}">
                <a16:creationId xmlns:a16="http://schemas.microsoft.com/office/drawing/2014/main" id="{3590C1A1-4321-EC41-8248-D3B566DD51BD}"/>
              </a:ext>
            </a:extLst>
          </p:cNvPr>
          <p:cNvSpPr>
            <a:spLocks noGrp="1"/>
          </p:cNvSpPr>
          <p:nvPr>
            <p:ph type="body" sz="quarter" idx="13"/>
          </p:nvPr>
        </p:nvSpPr>
        <p:spPr>
          <a:xfrm>
            <a:off x="5041639" y="5007275"/>
            <a:ext cx="2128157" cy="585768"/>
          </a:xfrm>
        </p:spPr>
        <p:txBody>
          <a:bodyPr/>
          <a:lstStyle/>
          <a:p>
            <a:r>
              <a:rPr lang="en-US" dirty="0"/>
              <a:t>R177219200</a:t>
            </a:r>
            <a:br>
              <a:rPr lang="en-US" dirty="0"/>
            </a:br>
            <a:r>
              <a:rPr lang="en-US" dirty="0"/>
              <a:t>500075358@stu.upes.ac.in</a:t>
            </a:r>
            <a:br>
              <a:rPr lang="en-US" dirty="0"/>
            </a:br>
            <a:r>
              <a:rPr lang="en-US" dirty="0"/>
              <a:t>B. Tech CSE AI&amp;ML B6</a:t>
            </a:r>
          </a:p>
        </p:txBody>
      </p:sp>
      <p:sp>
        <p:nvSpPr>
          <p:cNvPr id="10" name="Text Placeholder 9">
            <a:extLst>
              <a:ext uri="{FF2B5EF4-FFF2-40B4-BE49-F238E27FC236}">
                <a16:creationId xmlns:a16="http://schemas.microsoft.com/office/drawing/2014/main" id="{1DF7B21D-37D3-8344-AC78-C169C79D3D2A}"/>
              </a:ext>
            </a:extLst>
          </p:cNvPr>
          <p:cNvSpPr>
            <a:spLocks noGrp="1"/>
          </p:cNvSpPr>
          <p:nvPr>
            <p:ph type="body" sz="quarter" idx="31"/>
          </p:nvPr>
        </p:nvSpPr>
        <p:spPr>
          <a:xfrm>
            <a:off x="8762782" y="4600851"/>
            <a:ext cx="2129245" cy="205837"/>
          </a:xfrm>
        </p:spPr>
        <p:txBody>
          <a:bodyPr/>
          <a:lstStyle/>
          <a:p>
            <a:r>
              <a:rPr lang="en-US" dirty="0" err="1"/>
              <a:t>Priyal</a:t>
            </a:r>
            <a:r>
              <a:rPr lang="en-US" dirty="0"/>
              <a:t> Gupta</a:t>
            </a:r>
          </a:p>
        </p:txBody>
      </p:sp>
      <p:sp>
        <p:nvSpPr>
          <p:cNvPr id="9" name="Text Placeholder 8">
            <a:extLst>
              <a:ext uri="{FF2B5EF4-FFF2-40B4-BE49-F238E27FC236}">
                <a16:creationId xmlns:a16="http://schemas.microsoft.com/office/drawing/2014/main" id="{2581095F-0795-744B-A3E7-94DFB3CBF331}"/>
              </a:ext>
            </a:extLst>
          </p:cNvPr>
          <p:cNvSpPr>
            <a:spLocks noGrp="1"/>
          </p:cNvSpPr>
          <p:nvPr>
            <p:ph type="body" sz="quarter" idx="16"/>
          </p:nvPr>
        </p:nvSpPr>
        <p:spPr>
          <a:xfrm>
            <a:off x="8762782" y="5007274"/>
            <a:ext cx="2129245" cy="646903"/>
          </a:xfrm>
        </p:spPr>
        <p:txBody>
          <a:bodyPr/>
          <a:lstStyle/>
          <a:p>
            <a:r>
              <a:rPr lang="en-US" dirty="0"/>
              <a:t>R177219136</a:t>
            </a:r>
            <a:br>
              <a:rPr lang="en-US" dirty="0"/>
            </a:br>
            <a:r>
              <a:rPr lang="en-US" dirty="0"/>
              <a:t>500076110@stu.upes.ac.in</a:t>
            </a:r>
            <a:br>
              <a:rPr lang="en-US" dirty="0"/>
            </a:br>
            <a:r>
              <a:rPr lang="en-US" dirty="0"/>
              <a:t>B. Tech CSE AI&amp;ML B6</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34"/>
          </p:nvPr>
        </p:nvSpPr>
        <p:spPr>
          <a:xfrm>
            <a:off x="971550" y="6332220"/>
            <a:ext cx="523240" cy="247651"/>
          </a:xfrm>
        </p:spPr>
        <p:txBody>
          <a:bodyPr/>
          <a:lstStyle/>
          <a:p>
            <a:fld id="{294A09A9-5501-47C1-A89A-A340965A2BE2}" type="slidenum">
              <a:rPr lang="en-US" smtClean="0"/>
              <a:pPr/>
              <a:t>23</a:t>
            </a:fld>
            <a:endParaRPr lang="en-US" dirty="0"/>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33"/>
          </p:nvPr>
        </p:nvSpPr>
        <p:spPr>
          <a:xfrm>
            <a:off x="1494790" y="6332220"/>
            <a:ext cx="1497330" cy="247651"/>
          </a:xfrm>
        </p:spPr>
        <p:txBody>
          <a:bodyPr/>
          <a:lstStyle/>
          <a:p>
            <a:r>
              <a:rPr lang="en-US"/>
              <a:t>End Term Presentation</a:t>
            </a:r>
            <a:endParaRPr lang="en-US" dirty="0"/>
          </a:p>
        </p:txBody>
      </p:sp>
      <p:pic>
        <p:nvPicPr>
          <p:cNvPr id="4" name="Picture 3">
            <a:extLst>
              <a:ext uri="{FF2B5EF4-FFF2-40B4-BE49-F238E27FC236}">
                <a16:creationId xmlns:a16="http://schemas.microsoft.com/office/drawing/2014/main" id="{213E9C6D-C224-4DAE-A1C8-829494C35EE8}"/>
              </a:ext>
            </a:extLst>
          </p:cNvPr>
          <p:cNvPicPr>
            <a:picLocks noChangeAspect="1"/>
          </p:cNvPicPr>
          <p:nvPr/>
        </p:nvPicPr>
        <p:blipFill>
          <a:blip r:embed="rId2"/>
          <a:stretch>
            <a:fillRect/>
          </a:stretch>
        </p:blipFill>
        <p:spPr>
          <a:xfrm>
            <a:off x="5026819" y="2186988"/>
            <a:ext cx="2118245" cy="2037217"/>
          </a:xfrm>
          <a:prstGeom prst="rect">
            <a:avLst/>
          </a:prstGeom>
        </p:spPr>
      </p:pic>
      <p:pic>
        <p:nvPicPr>
          <p:cNvPr id="18" name="Picture 17">
            <a:extLst>
              <a:ext uri="{FF2B5EF4-FFF2-40B4-BE49-F238E27FC236}">
                <a16:creationId xmlns:a16="http://schemas.microsoft.com/office/drawing/2014/main" id="{B4D459D7-79F7-4F38-8D26-E2FEF25E38AE}"/>
              </a:ext>
            </a:extLst>
          </p:cNvPr>
          <p:cNvPicPr>
            <a:picLocks noChangeAspect="1"/>
          </p:cNvPicPr>
          <p:nvPr/>
        </p:nvPicPr>
        <p:blipFill>
          <a:blip r:embed="rId3"/>
          <a:stretch>
            <a:fillRect/>
          </a:stretch>
        </p:blipFill>
        <p:spPr>
          <a:xfrm>
            <a:off x="1233169" y="2186987"/>
            <a:ext cx="2180693" cy="2037217"/>
          </a:xfrm>
          <a:prstGeom prst="rect">
            <a:avLst/>
          </a:prstGeom>
        </p:spPr>
      </p:pic>
      <p:pic>
        <p:nvPicPr>
          <p:cNvPr id="11" name="Picture 10">
            <a:extLst>
              <a:ext uri="{FF2B5EF4-FFF2-40B4-BE49-F238E27FC236}">
                <a16:creationId xmlns:a16="http://schemas.microsoft.com/office/drawing/2014/main" id="{A5C3F6A7-30CF-4A69-9CA9-A341B1E65922}"/>
              </a:ext>
            </a:extLst>
          </p:cNvPr>
          <p:cNvPicPr>
            <a:picLocks noChangeAspect="1"/>
          </p:cNvPicPr>
          <p:nvPr/>
        </p:nvPicPr>
        <p:blipFill>
          <a:blip r:embed="rId4"/>
          <a:stretch>
            <a:fillRect/>
          </a:stretch>
        </p:blipFill>
        <p:spPr>
          <a:xfrm>
            <a:off x="8778141" y="2184454"/>
            <a:ext cx="2180690" cy="2039750"/>
          </a:xfrm>
          <a:prstGeom prst="rect">
            <a:avLst/>
          </a:prstGeom>
        </p:spPr>
      </p:pic>
      <p:sp>
        <p:nvSpPr>
          <p:cNvPr id="2" name="Date Placeholder 1">
            <a:extLst>
              <a:ext uri="{FF2B5EF4-FFF2-40B4-BE49-F238E27FC236}">
                <a16:creationId xmlns:a16="http://schemas.microsoft.com/office/drawing/2014/main" id="{10CDB5B1-DC7D-2C07-BB49-07713B750B39}"/>
              </a:ext>
            </a:extLst>
          </p:cNvPr>
          <p:cNvSpPr>
            <a:spLocks noGrp="1"/>
          </p:cNvSpPr>
          <p:nvPr>
            <p:ph type="dt" sz="half" idx="32"/>
          </p:nvPr>
        </p:nvSpPr>
        <p:spPr/>
        <p:txBody>
          <a:bodyPr/>
          <a:lstStyle/>
          <a:p>
            <a:r>
              <a:rPr lang="en-US"/>
              <a:t>May 16, 2022</a:t>
            </a:r>
            <a:endParaRPr lang="en-US" dirty="0">
              <a:latin typeface="+mn-lt"/>
            </a:endParaRPr>
          </a:p>
        </p:txBody>
      </p:sp>
    </p:spTree>
    <p:extLst>
      <p:ext uri="{BB962C8B-B14F-4D97-AF65-F5344CB8AC3E}">
        <p14:creationId xmlns:p14="http://schemas.microsoft.com/office/powerpoint/2010/main" val="188845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pic>
        <p:nvPicPr>
          <p:cNvPr id="4" name="Picture 3">
            <a:extLst>
              <a:ext uri="{FF2B5EF4-FFF2-40B4-BE49-F238E27FC236}">
                <a16:creationId xmlns:a16="http://schemas.microsoft.com/office/drawing/2014/main" id="{E8515D63-376B-4099-B97C-C8DADFF16F8B}"/>
              </a:ext>
            </a:extLst>
          </p:cNvPr>
          <p:cNvPicPr>
            <a:picLocks noChangeAspect="1"/>
          </p:cNvPicPr>
          <p:nvPr/>
        </p:nvPicPr>
        <p:blipFill rotWithShape="1">
          <a:blip r:embed="rId3">
            <a:extLst>
              <a:ext uri="{28A0092B-C50C-407E-A947-70E740481C1C}">
                <a14:useLocalDpi xmlns:a14="http://schemas.microsoft.com/office/drawing/2010/main" val="0"/>
              </a:ext>
            </a:extLst>
          </a:blip>
          <a:srcRect l="11080"/>
          <a:stretch/>
        </p:blipFill>
        <p:spPr>
          <a:xfrm>
            <a:off x="-1" y="0"/>
            <a:ext cx="6098131" cy="6858000"/>
          </a:xfrm>
          <a:prstGeom prst="rect">
            <a:avLst/>
          </a:prstGeom>
        </p:spPr>
      </p:pic>
    </p:spTree>
    <p:extLst>
      <p:ext uri="{BB962C8B-B14F-4D97-AF65-F5344CB8AC3E}">
        <p14:creationId xmlns:p14="http://schemas.microsoft.com/office/powerpoint/2010/main" val="233667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pPr marR="343535" algn="just"/>
            <a:r>
              <a:rPr lang="en-US" sz="1800" dirty="0">
                <a:effectLst/>
                <a:latin typeface="Times New Roman" panose="02020603050405020304" pitchFamily="18" charset="0"/>
                <a:ea typeface="Times New Roman" panose="02020603050405020304" pitchFamily="18" charset="0"/>
              </a:rPr>
              <a:t>Single point solution for communication gap between blind, deaf, mute and normal population. Application is able to convert sign language, voice, braille &amp; text to each other which enables almost everyone to be able to communicate with anyone. The sign language recognition will be achieved through computer vision, voice recognition will be achieved by DNN, braille will be achieved by a sophisticated wireless hardware.</a:t>
            </a:r>
            <a:endParaRPr lang="en-IN" sz="1800" dirty="0">
              <a:effectLst/>
              <a:latin typeface="Times New Roman" panose="02020603050405020304" pitchFamily="18" charset="0"/>
              <a:ea typeface="Times New Roman" panose="02020603050405020304" pitchFamily="18" charset="0"/>
            </a:endParaRPr>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a:t>End Term Presentation</a:t>
            </a:r>
            <a:endParaRPr lang="en-US" dirty="0"/>
          </a:p>
        </p:txBody>
      </p:sp>
      <p:pic>
        <p:nvPicPr>
          <p:cNvPr id="8" name="Picture 7">
            <a:extLst>
              <a:ext uri="{FF2B5EF4-FFF2-40B4-BE49-F238E27FC236}">
                <a16:creationId xmlns:a16="http://schemas.microsoft.com/office/drawing/2014/main" id="{13D718DF-CC35-4BD4-843F-F5600FDBABEC}"/>
              </a:ext>
            </a:extLst>
          </p:cNvPr>
          <p:cNvPicPr>
            <a:picLocks noChangeAspect="1"/>
          </p:cNvPicPr>
          <p:nvPr/>
        </p:nvPicPr>
        <p:blipFill rotWithShape="1">
          <a:blip r:embed="rId2"/>
          <a:srcRect l="6088" r="6088"/>
          <a:stretch/>
        </p:blipFill>
        <p:spPr>
          <a:xfrm>
            <a:off x="6135812" y="0"/>
            <a:ext cx="6056187" cy="6858000"/>
          </a:xfrm>
          <a:prstGeom prst="rect">
            <a:avLst/>
          </a:prstGeom>
        </p:spPr>
      </p:pic>
      <p:sp>
        <p:nvSpPr>
          <p:cNvPr id="2" name="Date Placeholder 1">
            <a:extLst>
              <a:ext uri="{FF2B5EF4-FFF2-40B4-BE49-F238E27FC236}">
                <a16:creationId xmlns:a16="http://schemas.microsoft.com/office/drawing/2014/main" id="{B1ABC0BE-3B95-A662-B4DC-A40951DEC09B}"/>
              </a:ext>
            </a:extLst>
          </p:cNvPr>
          <p:cNvSpPr>
            <a:spLocks noGrp="1"/>
          </p:cNvSpPr>
          <p:nvPr>
            <p:ph type="dt" sz="half" idx="14"/>
          </p:nvPr>
        </p:nvSpPr>
        <p:spPr/>
        <p:txBody>
          <a:bodyPr/>
          <a:lstStyle/>
          <a:p>
            <a:r>
              <a:rPr lang="en-US"/>
              <a:t>May 16, 2022</a:t>
            </a:r>
            <a:endParaRPr lang="en-US" dirty="0">
              <a:latin typeface="+mn-lt"/>
            </a:endParaRPr>
          </a:p>
        </p:txBody>
      </p:sp>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31395B76-DBDE-4CD0-8C79-59A64F7D7B7D}"/>
              </a:ext>
            </a:extLst>
          </p:cNvPr>
          <p:cNvSpPr>
            <a:spLocks noGrp="1"/>
          </p:cNvSpPr>
          <p:nvPr>
            <p:ph type="title"/>
          </p:nvPr>
        </p:nvSpPr>
        <p:spPr/>
        <p:txBody>
          <a:bodyPr/>
          <a:lstStyle/>
          <a:p>
            <a:r>
              <a:rPr lang="en-IN" dirty="0"/>
              <a:t>Literature Review</a:t>
            </a:r>
          </a:p>
        </p:txBody>
      </p:sp>
      <p:sp>
        <p:nvSpPr>
          <p:cNvPr id="42" name="Text Placeholder 41">
            <a:extLst>
              <a:ext uri="{FF2B5EF4-FFF2-40B4-BE49-F238E27FC236}">
                <a16:creationId xmlns:a16="http://schemas.microsoft.com/office/drawing/2014/main" id="{38CC4EB3-7240-4175-89B5-66FCF23315BC}"/>
              </a:ext>
            </a:extLst>
          </p:cNvPr>
          <p:cNvSpPr>
            <a:spLocks noGrp="1"/>
          </p:cNvSpPr>
          <p:nvPr>
            <p:ph type="body" sz="quarter" idx="12"/>
          </p:nvPr>
        </p:nvSpPr>
        <p:spPr>
          <a:xfrm>
            <a:off x="952500" y="2286000"/>
            <a:ext cx="4838700" cy="315915"/>
          </a:xfrm>
        </p:spPr>
        <p:txBody>
          <a:bodyPr/>
          <a:lstStyle/>
          <a:p>
            <a:r>
              <a:rPr lang="en-US" dirty="0"/>
              <a:t>Sign Language to Text and Speech Translation in Real Time Using Convolutional Neural Network</a:t>
            </a:r>
            <a:endParaRPr lang="en-IN" dirty="0"/>
          </a:p>
        </p:txBody>
      </p:sp>
      <p:sp>
        <p:nvSpPr>
          <p:cNvPr id="44" name="Text Placeholder 43">
            <a:extLst>
              <a:ext uri="{FF2B5EF4-FFF2-40B4-BE49-F238E27FC236}">
                <a16:creationId xmlns:a16="http://schemas.microsoft.com/office/drawing/2014/main" id="{68C40F56-669C-49E6-9A81-27B41F6FDC43}"/>
              </a:ext>
            </a:extLst>
          </p:cNvPr>
          <p:cNvSpPr>
            <a:spLocks noGrp="1"/>
          </p:cNvSpPr>
          <p:nvPr>
            <p:ph type="body" sz="quarter" idx="14"/>
          </p:nvPr>
        </p:nvSpPr>
        <p:spPr/>
        <p:txBody>
          <a:bodyPr/>
          <a:lstStyle/>
          <a:p>
            <a:r>
              <a:rPr lang="en-US" dirty="0"/>
              <a:t>Efficient Kinect Sensor-based Kurdish Sign Language Recognition Using Echo System Network</a:t>
            </a:r>
            <a:endParaRPr lang="en-IN" dirty="0"/>
          </a:p>
        </p:txBody>
      </p:sp>
      <p:sp>
        <p:nvSpPr>
          <p:cNvPr id="46" name="Text Placeholder 45">
            <a:extLst>
              <a:ext uri="{FF2B5EF4-FFF2-40B4-BE49-F238E27FC236}">
                <a16:creationId xmlns:a16="http://schemas.microsoft.com/office/drawing/2014/main" id="{F39BDE82-4C0D-4438-921D-A16E1357F871}"/>
              </a:ext>
            </a:extLst>
          </p:cNvPr>
          <p:cNvSpPr>
            <a:spLocks noGrp="1"/>
          </p:cNvSpPr>
          <p:nvPr>
            <p:ph type="body" sz="quarter" idx="16"/>
          </p:nvPr>
        </p:nvSpPr>
        <p:spPr/>
        <p:txBody>
          <a:bodyPr/>
          <a:lstStyle/>
          <a:p>
            <a:r>
              <a:rPr lang="en-US" dirty="0"/>
              <a:t>AN ADVANCED BRAILLE SYSTEM-COMMUNICATION DEVICE FOR BLIND-DEAF PEOPLE</a:t>
            </a:r>
            <a:endParaRPr lang="en-IN" dirty="0"/>
          </a:p>
        </p:txBody>
      </p:sp>
      <p:sp>
        <p:nvSpPr>
          <p:cNvPr id="48" name="Text Placeholder 47">
            <a:extLst>
              <a:ext uri="{FF2B5EF4-FFF2-40B4-BE49-F238E27FC236}">
                <a16:creationId xmlns:a16="http://schemas.microsoft.com/office/drawing/2014/main" id="{111D87A2-1228-450F-9F96-99BA8726F38D}"/>
              </a:ext>
            </a:extLst>
          </p:cNvPr>
          <p:cNvSpPr>
            <a:spLocks noGrp="1"/>
          </p:cNvSpPr>
          <p:nvPr>
            <p:ph type="body" sz="quarter" idx="18"/>
          </p:nvPr>
        </p:nvSpPr>
        <p:spPr/>
        <p:txBody>
          <a:bodyPr/>
          <a:lstStyle/>
          <a:p>
            <a:r>
              <a:rPr lang="en-US" dirty="0"/>
              <a:t>DRISHYAM: Real-Time Text to Braille Conversion and Realization</a:t>
            </a:r>
            <a:endParaRPr lang="en-IN" dirty="0"/>
          </a:p>
        </p:txBody>
      </p:sp>
      <p:sp>
        <p:nvSpPr>
          <p:cNvPr id="50" name="Text Placeholder 49">
            <a:extLst>
              <a:ext uri="{FF2B5EF4-FFF2-40B4-BE49-F238E27FC236}">
                <a16:creationId xmlns:a16="http://schemas.microsoft.com/office/drawing/2014/main" id="{F95F3CC3-C609-44C6-B810-4FE1F5472E3F}"/>
              </a:ext>
            </a:extLst>
          </p:cNvPr>
          <p:cNvSpPr>
            <a:spLocks noGrp="1"/>
          </p:cNvSpPr>
          <p:nvPr>
            <p:ph type="body" sz="quarter" idx="20"/>
          </p:nvPr>
        </p:nvSpPr>
        <p:spPr/>
        <p:txBody>
          <a:bodyPr/>
          <a:lstStyle/>
          <a:p>
            <a:r>
              <a:rPr lang="en-US" dirty="0"/>
              <a:t>Grad-TTS: A Diffusion Probabilistic Model for Text-to-Speech</a:t>
            </a:r>
            <a:endParaRPr lang="en-IN" dirty="0"/>
          </a:p>
        </p:txBody>
      </p:sp>
      <p:sp>
        <p:nvSpPr>
          <p:cNvPr id="6" name="Footer Placeholder 5">
            <a:extLst>
              <a:ext uri="{FF2B5EF4-FFF2-40B4-BE49-F238E27FC236}">
                <a16:creationId xmlns:a16="http://schemas.microsoft.com/office/drawing/2014/main" id="{BF91C3A0-FEBB-4F05-B951-FDD99B2B721C}"/>
              </a:ext>
            </a:extLst>
          </p:cNvPr>
          <p:cNvSpPr>
            <a:spLocks noGrp="1"/>
          </p:cNvSpPr>
          <p:nvPr>
            <p:ph type="ftr" sz="quarter" idx="22"/>
          </p:nvPr>
        </p:nvSpPr>
        <p:spPr/>
        <p:txBody>
          <a:bodyPr/>
          <a:lstStyle/>
          <a:p>
            <a:r>
              <a:rPr lang="en-US"/>
              <a:t>End Term Presentation</a:t>
            </a:r>
            <a:endParaRPr lang="en-US" b="0" dirty="0"/>
          </a:p>
        </p:txBody>
      </p:sp>
      <p:sp>
        <p:nvSpPr>
          <p:cNvPr id="7" name="Slide Number Placeholder 6">
            <a:extLst>
              <a:ext uri="{FF2B5EF4-FFF2-40B4-BE49-F238E27FC236}">
                <a16:creationId xmlns:a16="http://schemas.microsoft.com/office/drawing/2014/main" id="{A1AD05B0-B51E-490D-9061-AEADA181F148}"/>
              </a:ext>
            </a:extLst>
          </p:cNvPr>
          <p:cNvSpPr>
            <a:spLocks noGrp="1"/>
          </p:cNvSpPr>
          <p:nvPr>
            <p:ph type="sldNum" sz="quarter" idx="23"/>
          </p:nvPr>
        </p:nvSpPr>
        <p:spPr/>
        <p:txBody>
          <a:bodyPr/>
          <a:lstStyle/>
          <a:p>
            <a:fld id="{294A09A9-5501-47C1-A89A-A340965A2BE2}" type="slidenum">
              <a:rPr lang="en-US" smtClean="0"/>
              <a:pPr/>
              <a:t>4</a:t>
            </a:fld>
            <a:endParaRPr lang="en-US" dirty="0">
              <a:latin typeface="+mn-lt"/>
            </a:endParaRP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A98ED766-494B-4E3F-A388-9CCFB900C5D1}"/>
                  </a:ext>
                </a:extLst>
              </p14:cNvPr>
              <p14:cNvContentPartPr/>
              <p14:nvPr/>
            </p14:nvContentPartPr>
            <p14:xfrm>
              <a:off x="905803" y="1690824"/>
              <a:ext cx="1800" cy="3600"/>
            </p14:xfrm>
          </p:contentPart>
        </mc:Choice>
        <mc:Fallback xmlns="">
          <p:pic>
            <p:nvPicPr>
              <p:cNvPr id="9" name="Ink 8">
                <a:extLst>
                  <a:ext uri="{FF2B5EF4-FFF2-40B4-BE49-F238E27FC236}">
                    <a16:creationId xmlns:a16="http://schemas.microsoft.com/office/drawing/2014/main" id="{A98ED766-494B-4E3F-A388-9CCFB900C5D1}"/>
                  </a:ext>
                </a:extLst>
              </p:cNvPr>
              <p:cNvPicPr/>
              <p:nvPr/>
            </p:nvPicPr>
            <p:blipFill>
              <a:blip r:embed="rId3"/>
              <a:stretch>
                <a:fillRect/>
              </a:stretch>
            </p:blipFill>
            <p:spPr>
              <a:xfrm>
                <a:off x="842803" y="1628184"/>
                <a:ext cx="127440" cy="129240"/>
              </a:xfrm>
              <a:prstGeom prst="rect">
                <a:avLst/>
              </a:prstGeom>
            </p:spPr>
          </p:pic>
        </mc:Fallback>
      </mc:AlternateContent>
      <p:sp>
        <p:nvSpPr>
          <p:cNvPr id="51" name="Text Placeholder 45">
            <a:extLst>
              <a:ext uri="{FF2B5EF4-FFF2-40B4-BE49-F238E27FC236}">
                <a16:creationId xmlns:a16="http://schemas.microsoft.com/office/drawing/2014/main" id="{E51BFE7B-CDEE-4B75-A289-1BEA17585407}"/>
              </a:ext>
            </a:extLst>
          </p:cNvPr>
          <p:cNvSpPr txBox="1">
            <a:spLocks/>
          </p:cNvSpPr>
          <p:nvPr/>
        </p:nvSpPr>
        <p:spPr>
          <a:xfrm>
            <a:off x="6399647" y="4646996"/>
            <a:ext cx="4838700"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VOICE RECOGNITION SYSTEM: SPEECH-TO-TEXT</a:t>
            </a:r>
            <a:endParaRPr lang="en-IN" dirty="0"/>
          </a:p>
        </p:txBody>
      </p:sp>
      <p:sp>
        <p:nvSpPr>
          <p:cNvPr id="2" name="Date Placeholder 1">
            <a:extLst>
              <a:ext uri="{FF2B5EF4-FFF2-40B4-BE49-F238E27FC236}">
                <a16:creationId xmlns:a16="http://schemas.microsoft.com/office/drawing/2014/main" id="{7D50A76A-9EB0-C145-A0E3-DF548B9C643A}"/>
              </a:ext>
            </a:extLst>
          </p:cNvPr>
          <p:cNvSpPr>
            <a:spLocks noGrp="1"/>
          </p:cNvSpPr>
          <p:nvPr>
            <p:ph type="dt" sz="half" idx="21"/>
          </p:nvPr>
        </p:nvSpPr>
        <p:spPr/>
        <p:txBody>
          <a:bodyPr/>
          <a:lstStyle/>
          <a:p>
            <a:r>
              <a:rPr lang="en-US"/>
              <a:t>May 16, 2022</a:t>
            </a:r>
            <a:endParaRPr lang="en-US" dirty="0">
              <a:latin typeface="+mn-lt"/>
            </a:endParaRPr>
          </a:p>
        </p:txBody>
      </p:sp>
    </p:spTree>
    <p:extLst>
      <p:ext uri="{BB962C8B-B14F-4D97-AF65-F5344CB8AC3E}">
        <p14:creationId xmlns:p14="http://schemas.microsoft.com/office/powerpoint/2010/main" val="1637361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A8A57B5-658E-435B-B954-0EAA016B31F5}"/>
              </a:ext>
            </a:extLst>
          </p:cNvPr>
          <p:cNvSpPr>
            <a:spLocks noGrp="1"/>
          </p:cNvSpPr>
          <p:nvPr>
            <p:ph type="ctrTitle"/>
          </p:nvPr>
        </p:nvSpPr>
        <p:spPr/>
        <p:txBody>
          <a:bodyPr/>
          <a:lstStyle/>
          <a:p>
            <a:r>
              <a:rPr lang="en-IN" dirty="0">
                <a:solidFill>
                  <a:schemeClr val="tx2"/>
                </a:solidFill>
              </a:rPr>
              <a:t>Objective</a:t>
            </a:r>
          </a:p>
        </p:txBody>
      </p:sp>
      <p:sp>
        <p:nvSpPr>
          <p:cNvPr id="19" name="Text Placeholder 18">
            <a:extLst>
              <a:ext uri="{FF2B5EF4-FFF2-40B4-BE49-F238E27FC236}">
                <a16:creationId xmlns:a16="http://schemas.microsoft.com/office/drawing/2014/main" id="{82E6DC8C-2AED-431E-A569-8D7E82A66F84}"/>
              </a:ext>
            </a:extLst>
          </p:cNvPr>
          <p:cNvSpPr>
            <a:spLocks noGrp="1"/>
          </p:cNvSpPr>
          <p:nvPr>
            <p:ph type="body" sz="quarter" idx="11"/>
          </p:nvPr>
        </p:nvSpPr>
        <p:spPr/>
        <p:txBody>
          <a:bodyPr/>
          <a:lstStyle/>
          <a:p>
            <a:pPr algn="just"/>
            <a:r>
              <a:rPr lang="en-US" sz="1800" b="0" i="0" u="none" strike="noStrike" baseline="0" dirty="0">
                <a:solidFill>
                  <a:schemeClr val="accent1">
                    <a:lumMod val="50000"/>
                  </a:schemeClr>
                </a:solidFill>
                <a:latin typeface="Times New Roman" panose="02020603050405020304" pitchFamily="18" charset="0"/>
              </a:rPr>
              <a:t>To develop remote communication software accessible to normal, blind, dumb and deaf people, and construct hardware i.e., an interactive, wireless refreshable Braille device that would be connected to the software to facilitate communication for blind people.</a:t>
            </a:r>
            <a:endParaRPr lang="en-IN" dirty="0">
              <a:solidFill>
                <a:schemeClr val="accent1">
                  <a:lumMod val="50000"/>
                </a:schemeClr>
              </a:solidFill>
            </a:endParaRPr>
          </a:p>
          <a:p>
            <a:endParaRPr lang="en-IN" dirty="0"/>
          </a:p>
        </p:txBody>
      </p:sp>
    </p:spTree>
    <p:extLst>
      <p:ext uri="{BB962C8B-B14F-4D97-AF65-F5344CB8AC3E}">
        <p14:creationId xmlns:p14="http://schemas.microsoft.com/office/powerpoint/2010/main" val="695482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F6F3A72-9400-4876-9D4E-A7A00333137D}"/>
              </a:ext>
            </a:extLst>
          </p:cNvPr>
          <p:cNvSpPr>
            <a:spLocks noGrp="1"/>
          </p:cNvSpPr>
          <p:nvPr>
            <p:ph type="title"/>
          </p:nvPr>
        </p:nvSpPr>
        <p:spPr/>
        <p:txBody>
          <a:bodyPr/>
          <a:lstStyle/>
          <a:p>
            <a:r>
              <a:rPr lang="en-IN" dirty="0"/>
              <a:t>Methodology</a:t>
            </a:r>
          </a:p>
        </p:txBody>
      </p:sp>
      <p:sp>
        <p:nvSpPr>
          <p:cNvPr id="18" name="Text Placeholder 17">
            <a:extLst>
              <a:ext uri="{FF2B5EF4-FFF2-40B4-BE49-F238E27FC236}">
                <a16:creationId xmlns:a16="http://schemas.microsoft.com/office/drawing/2014/main" id="{534D90EF-9314-4109-A288-B7BBDC4416E9}"/>
              </a:ext>
            </a:extLst>
          </p:cNvPr>
          <p:cNvSpPr>
            <a:spLocks noGrp="1"/>
          </p:cNvSpPr>
          <p:nvPr>
            <p:ph type="body" sz="quarter" idx="12"/>
          </p:nvPr>
        </p:nvSpPr>
        <p:spPr/>
        <p:txBody>
          <a:bodyPr/>
          <a:lstStyle/>
          <a:p>
            <a:r>
              <a:rPr lang="en-IN" dirty="0"/>
              <a:t>1. Text to Speech</a:t>
            </a:r>
            <a:br>
              <a:rPr lang="en-IN" dirty="0"/>
            </a:br>
            <a:r>
              <a:rPr lang="en-IN" dirty="0"/>
              <a:t>2. Speech to Text</a:t>
            </a:r>
            <a:br>
              <a:rPr lang="en-IN" dirty="0"/>
            </a:br>
            <a:r>
              <a:rPr lang="en-IN" dirty="0"/>
              <a:t>3. Sign Language to Text</a:t>
            </a:r>
          </a:p>
        </p:txBody>
      </p:sp>
      <p:sp>
        <p:nvSpPr>
          <p:cNvPr id="17" name="Text Placeholder 16">
            <a:extLst>
              <a:ext uri="{FF2B5EF4-FFF2-40B4-BE49-F238E27FC236}">
                <a16:creationId xmlns:a16="http://schemas.microsoft.com/office/drawing/2014/main" id="{3C06A59E-9D8A-4723-88D0-E52A2F844B9F}"/>
              </a:ext>
            </a:extLst>
          </p:cNvPr>
          <p:cNvSpPr>
            <a:spLocks noGrp="1"/>
          </p:cNvSpPr>
          <p:nvPr>
            <p:ph type="body" sz="quarter" idx="11"/>
          </p:nvPr>
        </p:nvSpPr>
        <p:spPr>
          <a:xfrm>
            <a:off x="1296955" y="2568686"/>
            <a:ext cx="2301922" cy="205837"/>
          </a:xfrm>
        </p:spPr>
        <p:txBody>
          <a:bodyPr/>
          <a:lstStyle/>
          <a:p>
            <a:r>
              <a:rPr lang="en-IN" dirty="0"/>
              <a:t>Developing AI models</a:t>
            </a:r>
          </a:p>
        </p:txBody>
      </p:sp>
      <p:sp>
        <p:nvSpPr>
          <p:cNvPr id="19" name="Text Placeholder 18">
            <a:extLst>
              <a:ext uri="{FF2B5EF4-FFF2-40B4-BE49-F238E27FC236}">
                <a16:creationId xmlns:a16="http://schemas.microsoft.com/office/drawing/2014/main" id="{22A52B17-1383-470C-9855-ED563F7F7D3A}"/>
              </a:ext>
            </a:extLst>
          </p:cNvPr>
          <p:cNvSpPr>
            <a:spLocks noGrp="1"/>
          </p:cNvSpPr>
          <p:nvPr>
            <p:ph type="body" sz="quarter" idx="30"/>
          </p:nvPr>
        </p:nvSpPr>
        <p:spPr/>
        <p:txBody>
          <a:bodyPr/>
          <a:lstStyle/>
          <a:p>
            <a:r>
              <a:rPr lang="en-IN" dirty="0"/>
              <a:t>1. Braille to Text</a:t>
            </a:r>
            <a:br>
              <a:rPr lang="en-IN" dirty="0"/>
            </a:br>
            <a:r>
              <a:rPr lang="en-IN" dirty="0"/>
              <a:t>2. Text to Braille</a:t>
            </a:r>
          </a:p>
        </p:txBody>
      </p:sp>
      <p:sp>
        <p:nvSpPr>
          <p:cNvPr id="20" name="Text Placeholder 19">
            <a:extLst>
              <a:ext uri="{FF2B5EF4-FFF2-40B4-BE49-F238E27FC236}">
                <a16:creationId xmlns:a16="http://schemas.microsoft.com/office/drawing/2014/main" id="{00C05A64-6973-4A01-AB97-A8660BBFDE00}"/>
              </a:ext>
            </a:extLst>
          </p:cNvPr>
          <p:cNvSpPr>
            <a:spLocks noGrp="1"/>
          </p:cNvSpPr>
          <p:nvPr>
            <p:ph type="body" sz="quarter" idx="31"/>
          </p:nvPr>
        </p:nvSpPr>
        <p:spPr>
          <a:xfrm>
            <a:off x="3897799" y="4701908"/>
            <a:ext cx="2612058" cy="205837"/>
          </a:xfrm>
        </p:spPr>
        <p:txBody>
          <a:bodyPr/>
          <a:lstStyle/>
          <a:p>
            <a:r>
              <a:rPr lang="en-IN" dirty="0"/>
              <a:t>Construction of Hardware</a:t>
            </a:r>
          </a:p>
        </p:txBody>
      </p:sp>
      <p:sp>
        <p:nvSpPr>
          <p:cNvPr id="22" name="Text Placeholder 21">
            <a:extLst>
              <a:ext uri="{FF2B5EF4-FFF2-40B4-BE49-F238E27FC236}">
                <a16:creationId xmlns:a16="http://schemas.microsoft.com/office/drawing/2014/main" id="{FC4C34D1-0731-4155-9DC3-DB6D8CCBA5B1}"/>
              </a:ext>
            </a:extLst>
          </p:cNvPr>
          <p:cNvSpPr>
            <a:spLocks noGrp="1"/>
          </p:cNvSpPr>
          <p:nvPr>
            <p:ph type="body" sz="quarter" idx="33"/>
          </p:nvPr>
        </p:nvSpPr>
        <p:spPr/>
        <p:txBody>
          <a:bodyPr/>
          <a:lstStyle/>
          <a:p>
            <a:r>
              <a:rPr lang="en-IN" dirty="0"/>
              <a:t>Setting up the server</a:t>
            </a:r>
          </a:p>
        </p:txBody>
      </p:sp>
      <p:sp>
        <p:nvSpPr>
          <p:cNvPr id="24" name="Text Placeholder 23">
            <a:extLst>
              <a:ext uri="{FF2B5EF4-FFF2-40B4-BE49-F238E27FC236}">
                <a16:creationId xmlns:a16="http://schemas.microsoft.com/office/drawing/2014/main" id="{8F923103-3F6A-479A-8EC3-FBA98F46161B}"/>
              </a:ext>
            </a:extLst>
          </p:cNvPr>
          <p:cNvSpPr>
            <a:spLocks noGrp="1"/>
          </p:cNvSpPr>
          <p:nvPr>
            <p:ph type="body" sz="quarter" idx="35"/>
          </p:nvPr>
        </p:nvSpPr>
        <p:spPr/>
        <p:txBody>
          <a:bodyPr/>
          <a:lstStyle/>
          <a:p>
            <a:r>
              <a:rPr lang="en-IN" dirty="0"/>
              <a:t>Development of user interface</a:t>
            </a:r>
          </a:p>
        </p:txBody>
      </p:sp>
      <p:sp>
        <p:nvSpPr>
          <p:cNvPr id="14" name="Footer Placeholder 13">
            <a:extLst>
              <a:ext uri="{FF2B5EF4-FFF2-40B4-BE49-F238E27FC236}">
                <a16:creationId xmlns:a16="http://schemas.microsoft.com/office/drawing/2014/main" id="{97112538-6668-4E67-8BBA-C2D2FC38CD1D}"/>
              </a:ext>
            </a:extLst>
          </p:cNvPr>
          <p:cNvSpPr>
            <a:spLocks noGrp="1"/>
          </p:cNvSpPr>
          <p:nvPr>
            <p:ph type="ftr" sz="quarter" idx="37"/>
          </p:nvPr>
        </p:nvSpPr>
        <p:spPr/>
        <p:txBody>
          <a:bodyPr/>
          <a:lstStyle/>
          <a:p>
            <a:r>
              <a:rPr lang="en-US"/>
              <a:t>End Term Presentation</a:t>
            </a:r>
            <a:endParaRPr lang="en-US" b="0" dirty="0"/>
          </a:p>
        </p:txBody>
      </p:sp>
      <p:sp>
        <p:nvSpPr>
          <p:cNvPr id="15" name="Slide Number Placeholder 14">
            <a:extLst>
              <a:ext uri="{FF2B5EF4-FFF2-40B4-BE49-F238E27FC236}">
                <a16:creationId xmlns:a16="http://schemas.microsoft.com/office/drawing/2014/main" id="{C66B7C48-1F2E-4FF7-99D2-287F0AE414A0}"/>
              </a:ext>
            </a:extLst>
          </p:cNvPr>
          <p:cNvSpPr>
            <a:spLocks noGrp="1"/>
          </p:cNvSpPr>
          <p:nvPr>
            <p:ph type="sldNum" sz="quarter" idx="38"/>
          </p:nvPr>
        </p:nvSpPr>
        <p:spPr/>
        <p:txBody>
          <a:bodyPr/>
          <a:lstStyle/>
          <a:p>
            <a:fld id="{294A09A9-5501-47C1-A89A-A340965A2BE2}" type="slidenum">
              <a:rPr lang="en-US" smtClean="0"/>
              <a:pPr/>
              <a:t>6</a:t>
            </a:fld>
            <a:endParaRPr lang="en-US" dirty="0">
              <a:latin typeface="+mn-lt"/>
            </a:endParaRPr>
          </a:p>
        </p:txBody>
      </p:sp>
      <p:sp>
        <p:nvSpPr>
          <p:cNvPr id="2" name="Date Placeholder 1">
            <a:extLst>
              <a:ext uri="{FF2B5EF4-FFF2-40B4-BE49-F238E27FC236}">
                <a16:creationId xmlns:a16="http://schemas.microsoft.com/office/drawing/2014/main" id="{FEA8CD1F-4AF3-2F40-A5D9-852E8D7D68F1}"/>
              </a:ext>
            </a:extLst>
          </p:cNvPr>
          <p:cNvSpPr>
            <a:spLocks noGrp="1"/>
          </p:cNvSpPr>
          <p:nvPr>
            <p:ph type="dt" sz="half" idx="36"/>
          </p:nvPr>
        </p:nvSpPr>
        <p:spPr/>
        <p:txBody>
          <a:bodyPr/>
          <a:lstStyle/>
          <a:p>
            <a:r>
              <a:rPr lang="en-US"/>
              <a:t>May 16, 2022</a:t>
            </a:r>
            <a:endParaRPr lang="en-US" dirty="0">
              <a:latin typeface="+mn-lt"/>
            </a:endParaRPr>
          </a:p>
        </p:txBody>
      </p:sp>
    </p:spTree>
    <p:extLst>
      <p:ext uri="{BB962C8B-B14F-4D97-AF65-F5344CB8AC3E}">
        <p14:creationId xmlns:p14="http://schemas.microsoft.com/office/powerpoint/2010/main" val="3739576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2307302-A43D-44EC-8BB7-CE006442974C}"/>
              </a:ext>
            </a:extLst>
          </p:cNvPr>
          <p:cNvSpPr>
            <a:spLocks noGrp="1"/>
          </p:cNvSpPr>
          <p:nvPr>
            <p:ph type="title"/>
          </p:nvPr>
        </p:nvSpPr>
        <p:spPr>
          <a:xfrm>
            <a:off x="964023" y="879063"/>
            <a:ext cx="5319331" cy="610863"/>
          </a:xfrm>
        </p:spPr>
        <p:txBody>
          <a:bodyPr>
            <a:normAutofit/>
          </a:bodyPr>
          <a:lstStyle/>
          <a:p>
            <a:r>
              <a:rPr lang="en-IN" dirty="0"/>
              <a:t>Project Architecture</a:t>
            </a:r>
          </a:p>
        </p:txBody>
      </p:sp>
      <p:sp>
        <p:nvSpPr>
          <p:cNvPr id="5" name="Footer Placeholder 4">
            <a:extLst>
              <a:ext uri="{FF2B5EF4-FFF2-40B4-BE49-F238E27FC236}">
                <a16:creationId xmlns:a16="http://schemas.microsoft.com/office/drawing/2014/main" id="{E9112ACD-CF6A-3E83-D4BF-6F7922E98F47}"/>
              </a:ext>
            </a:extLst>
          </p:cNvPr>
          <p:cNvSpPr>
            <a:spLocks noGrp="1"/>
          </p:cNvSpPr>
          <p:nvPr>
            <p:ph type="ftr" sz="quarter" idx="22"/>
          </p:nvPr>
        </p:nvSpPr>
        <p:spPr/>
        <p:txBody>
          <a:bodyPr/>
          <a:lstStyle/>
          <a:p>
            <a:r>
              <a:rPr lang="en-US"/>
              <a:t>End Term Presentation</a:t>
            </a:r>
            <a:endParaRPr lang="en-US" b="0" dirty="0"/>
          </a:p>
        </p:txBody>
      </p:sp>
      <p:sp>
        <p:nvSpPr>
          <p:cNvPr id="6" name="Slide Number Placeholder 5">
            <a:extLst>
              <a:ext uri="{FF2B5EF4-FFF2-40B4-BE49-F238E27FC236}">
                <a16:creationId xmlns:a16="http://schemas.microsoft.com/office/drawing/2014/main" id="{0C00A2E6-E1D6-CF84-8DDE-B38CA253D6CB}"/>
              </a:ext>
            </a:extLst>
          </p:cNvPr>
          <p:cNvSpPr>
            <a:spLocks noGrp="1"/>
          </p:cNvSpPr>
          <p:nvPr>
            <p:ph type="sldNum" sz="quarter" idx="23"/>
          </p:nvPr>
        </p:nvSpPr>
        <p:spPr/>
        <p:txBody>
          <a:bodyPr/>
          <a:lstStyle/>
          <a:p>
            <a:fld id="{294A09A9-5501-47C1-A89A-A340965A2BE2}" type="slidenum">
              <a:rPr lang="en-US" smtClean="0"/>
              <a:pPr/>
              <a:t>7</a:t>
            </a:fld>
            <a:endParaRPr lang="en-US" dirty="0">
              <a:latin typeface="+mn-lt"/>
            </a:endParaRPr>
          </a:p>
        </p:txBody>
      </p:sp>
      <p:sp>
        <p:nvSpPr>
          <p:cNvPr id="20" name="Cube 19">
            <a:extLst>
              <a:ext uri="{FF2B5EF4-FFF2-40B4-BE49-F238E27FC236}">
                <a16:creationId xmlns:a16="http://schemas.microsoft.com/office/drawing/2014/main" id="{D9DDAE78-1723-8220-80E1-A85C9DC58F04}"/>
              </a:ext>
            </a:extLst>
          </p:cNvPr>
          <p:cNvSpPr/>
          <p:nvPr/>
        </p:nvSpPr>
        <p:spPr>
          <a:xfrm>
            <a:off x="5117283" y="2766270"/>
            <a:ext cx="1291905" cy="1073790"/>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Server</a:t>
            </a:r>
          </a:p>
        </p:txBody>
      </p:sp>
      <p:sp>
        <p:nvSpPr>
          <p:cNvPr id="22" name="Rectangle 21">
            <a:extLst>
              <a:ext uri="{FF2B5EF4-FFF2-40B4-BE49-F238E27FC236}">
                <a16:creationId xmlns:a16="http://schemas.microsoft.com/office/drawing/2014/main" id="{DBAEFBB1-A91F-BAF5-1BF5-2369E0BF2674}"/>
              </a:ext>
            </a:extLst>
          </p:cNvPr>
          <p:cNvSpPr/>
          <p:nvPr/>
        </p:nvSpPr>
        <p:spPr>
          <a:xfrm>
            <a:off x="1494790" y="3064079"/>
            <a:ext cx="1667859" cy="72984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PC (Front End)</a:t>
            </a:r>
          </a:p>
        </p:txBody>
      </p:sp>
      <p:sp>
        <p:nvSpPr>
          <p:cNvPr id="23" name="Rectangle 22">
            <a:extLst>
              <a:ext uri="{FF2B5EF4-FFF2-40B4-BE49-F238E27FC236}">
                <a16:creationId xmlns:a16="http://schemas.microsoft.com/office/drawing/2014/main" id="{4B01D074-F46A-E315-D302-565BA82FF822}"/>
              </a:ext>
            </a:extLst>
          </p:cNvPr>
          <p:cNvSpPr/>
          <p:nvPr/>
        </p:nvSpPr>
        <p:spPr>
          <a:xfrm>
            <a:off x="8732936" y="3064079"/>
            <a:ext cx="1593912" cy="7298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PC (Front End)</a:t>
            </a:r>
          </a:p>
        </p:txBody>
      </p:sp>
      <p:sp>
        <p:nvSpPr>
          <p:cNvPr id="24" name="Rectangle 23">
            <a:extLst>
              <a:ext uri="{FF2B5EF4-FFF2-40B4-BE49-F238E27FC236}">
                <a16:creationId xmlns:a16="http://schemas.microsoft.com/office/drawing/2014/main" id="{15E81AC7-EB8C-32DC-A00D-B6DEDA0058F7}"/>
              </a:ext>
            </a:extLst>
          </p:cNvPr>
          <p:cNvSpPr/>
          <p:nvPr/>
        </p:nvSpPr>
        <p:spPr>
          <a:xfrm>
            <a:off x="1580054" y="4699932"/>
            <a:ext cx="1497330" cy="729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Hardware</a:t>
            </a:r>
          </a:p>
        </p:txBody>
      </p:sp>
      <p:sp>
        <p:nvSpPr>
          <p:cNvPr id="25" name="Rectangle 24">
            <a:extLst>
              <a:ext uri="{FF2B5EF4-FFF2-40B4-BE49-F238E27FC236}">
                <a16:creationId xmlns:a16="http://schemas.microsoft.com/office/drawing/2014/main" id="{5518119F-11C1-B522-CF2D-C6EAB3823B82}"/>
              </a:ext>
            </a:extLst>
          </p:cNvPr>
          <p:cNvSpPr/>
          <p:nvPr/>
        </p:nvSpPr>
        <p:spPr>
          <a:xfrm>
            <a:off x="8781227" y="4699932"/>
            <a:ext cx="1497330" cy="729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Hardware</a:t>
            </a:r>
          </a:p>
        </p:txBody>
      </p:sp>
      <p:cxnSp>
        <p:nvCxnSpPr>
          <p:cNvPr id="27" name="Straight Arrow Connector 26">
            <a:extLst>
              <a:ext uri="{FF2B5EF4-FFF2-40B4-BE49-F238E27FC236}">
                <a16:creationId xmlns:a16="http://schemas.microsoft.com/office/drawing/2014/main" id="{CBD65C6A-F2F9-3945-6EC2-55E986BBC860}"/>
              </a:ext>
            </a:extLst>
          </p:cNvPr>
          <p:cNvCxnSpPr>
            <a:cxnSpLocks/>
          </p:cNvCxnSpPr>
          <p:nvPr/>
        </p:nvCxnSpPr>
        <p:spPr>
          <a:xfrm>
            <a:off x="3162649" y="3429001"/>
            <a:ext cx="1954634"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E10B3D5-CA17-FBF5-329C-2B3EB9977286}"/>
              </a:ext>
            </a:extLst>
          </p:cNvPr>
          <p:cNvCxnSpPr>
            <a:cxnSpLocks/>
          </p:cNvCxnSpPr>
          <p:nvPr/>
        </p:nvCxnSpPr>
        <p:spPr>
          <a:xfrm flipH="1">
            <a:off x="6409188" y="3466750"/>
            <a:ext cx="2323748"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7C31E37-26B0-7169-9F3E-9A19685C9B5F}"/>
              </a:ext>
            </a:extLst>
          </p:cNvPr>
          <p:cNvCxnSpPr>
            <a:cxnSpLocks/>
          </p:cNvCxnSpPr>
          <p:nvPr/>
        </p:nvCxnSpPr>
        <p:spPr>
          <a:xfrm flipH="1" flipV="1">
            <a:off x="2328719" y="3793922"/>
            <a:ext cx="1" cy="90601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C20E194-BDE8-28FF-AF99-AA1FCB9D98F1}"/>
              </a:ext>
            </a:extLst>
          </p:cNvPr>
          <p:cNvCxnSpPr>
            <a:cxnSpLocks/>
          </p:cNvCxnSpPr>
          <p:nvPr/>
        </p:nvCxnSpPr>
        <p:spPr>
          <a:xfrm flipV="1">
            <a:off x="9529892" y="3793921"/>
            <a:ext cx="0" cy="90601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Date Placeholder 11">
            <a:extLst>
              <a:ext uri="{FF2B5EF4-FFF2-40B4-BE49-F238E27FC236}">
                <a16:creationId xmlns:a16="http://schemas.microsoft.com/office/drawing/2014/main" id="{CEC386DF-AAFD-689C-35DE-115EE338A1AE}"/>
              </a:ext>
            </a:extLst>
          </p:cNvPr>
          <p:cNvSpPr>
            <a:spLocks noGrp="1"/>
          </p:cNvSpPr>
          <p:nvPr>
            <p:ph type="dt" sz="half" idx="21"/>
          </p:nvPr>
        </p:nvSpPr>
        <p:spPr/>
        <p:txBody>
          <a:bodyPr/>
          <a:lstStyle/>
          <a:p>
            <a:r>
              <a:rPr lang="en-US"/>
              <a:t>May 16, 2022</a:t>
            </a:r>
            <a:endParaRPr lang="en-US" dirty="0">
              <a:latin typeface="+mn-lt"/>
            </a:endParaRPr>
          </a:p>
        </p:txBody>
      </p:sp>
    </p:spTree>
    <p:extLst>
      <p:ext uri="{BB962C8B-B14F-4D97-AF65-F5344CB8AC3E}">
        <p14:creationId xmlns:p14="http://schemas.microsoft.com/office/powerpoint/2010/main" val="676727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56E4237B-CB7C-AE0C-E15E-9DF5232140EF}"/>
              </a:ext>
            </a:extLst>
          </p:cNvPr>
          <p:cNvSpPr>
            <a:spLocks noGrp="1"/>
          </p:cNvSpPr>
          <p:nvPr>
            <p:ph type="title"/>
          </p:nvPr>
        </p:nvSpPr>
        <p:spPr>
          <a:xfrm>
            <a:off x="964023" y="879063"/>
            <a:ext cx="8674927" cy="610863"/>
          </a:xfrm>
        </p:spPr>
        <p:txBody>
          <a:bodyPr>
            <a:normAutofit/>
          </a:bodyPr>
          <a:lstStyle/>
          <a:p>
            <a:r>
              <a:rPr lang="en-IN" dirty="0"/>
              <a:t>The Impossible</a:t>
            </a:r>
          </a:p>
        </p:txBody>
      </p:sp>
      <p:sp>
        <p:nvSpPr>
          <p:cNvPr id="35" name="Text Placeholder 34">
            <a:extLst>
              <a:ext uri="{FF2B5EF4-FFF2-40B4-BE49-F238E27FC236}">
                <a16:creationId xmlns:a16="http://schemas.microsoft.com/office/drawing/2014/main" id="{DA43D135-9BCD-3C87-0024-20B11D36B1EC}"/>
              </a:ext>
            </a:extLst>
          </p:cNvPr>
          <p:cNvSpPr>
            <a:spLocks noGrp="1"/>
          </p:cNvSpPr>
          <p:nvPr>
            <p:ph type="body" idx="1"/>
          </p:nvPr>
        </p:nvSpPr>
        <p:spPr/>
        <p:txBody>
          <a:bodyPr/>
          <a:lstStyle/>
          <a:p>
            <a:r>
              <a:rPr lang="en-IN" dirty="0"/>
              <a:t>Sign Language to Voice </a:t>
            </a:r>
          </a:p>
        </p:txBody>
      </p:sp>
      <p:sp>
        <p:nvSpPr>
          <p:cNvPr id="37" name="Text Placeholder 36">
            <a:extLst>
              <a:ext uri="{FF2B5EF4-FFF2-40B4-BE49-F238E27FC236}">
                <a16:creationId xmlns:a16="http://schemas.microsoft.com/office/drawing/2014/main" id="{DE9DC8D8-5328-D941-0D49-69929E332CB3}"/>
              </a:ext>
            </a:extLst>
          </p:cNvPr>
          <p:cNvSpPr>
            <a:spLocks noGrp="1"/>
          </p:cNvSpPr>
          <p:nvPr>
            <p:ph type="body" idx="10"/>
          </p:nvPr>
        </p:nvSpPr>
        <p:spPr/>
        <p:txBody>
          <a:bodyPr/>
          <a:lstStyle/>
          <a:p>
            <a:r>
              <a:rPr lang="en-IN" dirty="0"/>
              <a:t>Voice to Braille</a:t>
            </a:r>
          </a:p>
        </p:txBody>
      </p:sp>
      <p:sp>
        <p:nvSpPr>
          <p:cNvPr id="39" name="Text Placeholder 38">
            <a:extLst>
              <a:ext uri="{FF2B5EF4-FFF2-40B4-BE49-F238E27FC236}">
                <a16:creationId xmlns:a16="http://schemas.microsoft.com/office/drawing/2014/main" id="{D3D7B00E-2CAC-2EA0-0478-DEB3573625FF}"/>
              </a:ext>
            </a:extLst>
          </p:cNvPr>
          <p:cNvSpPr>
            <a:spLocks noGrp="1"/>
          </p:cNvSpPr>
          <p:nvPr>
            <p:ph type="body" idx="12"/>
          </p:nvPr>
        </p:nvSpPr>
        <p:spPr/>
        <p:txBody>
          <a:bodyPr/>
          <a:lstStyle/>
          <a:p>
            <a:r>
              <a:rPr lang="en-IN" dirty="0"/>
              <a:t>Braille to Voice</a:t>
            </a:r>
          </a:p>
        </p:txBody>
      </p:sp>
      <p:sp>
        <p:nvSpPr>
          <p:cNvPr id="11" name="Footer Placeholder 10">
            <a:extLst>
              <a:ext uri="{FF2B5EF4-FFF2-40B4-BE49-F238E27FC236}">
                <a16:creationId xmlns:a16="http://schemas.microsoft.com/office/drawing/2014/main" id="{F36B39C6-0DDD-5F61-DA3A-6A67CF30E165}"/>
              </a:ext>
            </a:extLst>
          </p:cNvPr>
          <p:cNvSpPr>
            <a:spLocks noGrp="1"/>
          </p:cNvSpPr>
          <p:nvPr>
            <p:ph type="ftr" sz="quarter" idx="15"/>
          </p:nvPr>
        </p:nvSpPr>
        <p:spPr/>
        <p:txBody>
          <a:bodyPr/>
          <a:lstStyle/>
          <a:p>
            <a:r>
              <a:rPr lang="en-US"/>
              <a:t>End Term Presentation</a:t>
            </a:r>
            <a:endParaRPr lang="en-US" b="0" dirty="0"/>
          </a:p>
        </p:txBody>
      </p:sp>
      <p:sp>
        <p:nvSpPr>
          <p:cNvPr id="12" name="Slide Number Placeholder 11">
            <a:extLst>
              <a:ext uri="{FF2B5EF4-FFF2-40B4-BE49-F238E27FC236}">
                <a16:creationId xmlns:a16="http://schemas.microsoft.com/office/drawing/2014/main" id="{FF4EF470-4082-5874-ECB3-0630E1BEE0BB}"/>
              </a:ext>
            </a:extLst>
          </p:cNvPr>
          <p:cNvSpPr>
            <a:spLocks noGrp="1"/>
          </p:cNvSpPr>
          <p:nvPr>
            <p:ph type="sldNum" sz="quarter" idx="16"/>
          </p:nvPr>
        </p:nvSpPr>
        <p:spPr/>
        <p:txBody>
          <a:bodyPr/>
          <a:lstStyle/>
          <a:p>
            <a:fld id="{294A09A9-5501-47C1-A89A-A340965A2BE2}" type="slidenum">
              <a:rPr lang="en-US" smtClean="0"/>
              <a:pPr/>
              <a:t>8</a:t>
            </a:fld>
            <a:endParaRPr lang="en-US" dirty="0">
              <a:latin typeface="+mn-lt"/>
            </a:endParaRPr>
          </a:p>
        </p:txBody>
      </p:sp>
      <p:sp>
        <p:nvSpPr>
          <p:cNvPr id="41" name="Text Placeholder 34">
            <a:extLst>
              <a:ext uri="{FF2B5EF4-FFF2-40B4-BE49-F238E27FC236}">
                <a16:creationId xmlns:a16="http://schemas.microsoft.com/office/drawing/2014/main" id="{767B5E94-E859-52A2-3A38-D65013748B6D}"/>
              </a:ext>
            </a:extLst>
          </p:cNvPr>
          <p:cNvSpPr txBox="1">
            <a:spLocks/>
          </p:cNvSpPr>
          <p:nvPr/>
        </p:nvSpPr>
        <p:spPr>
          <a:xfrm>
            <a:off x="951727" y="2704372"/>
            <a:ext cx="3036477" cy="404216"/>
          </a:xfrm>
          <a:prstGeom prst="rect">
            <a:avLst/>
          </a:prstGeom>
        </p:spPr>
        <p:txBody>
          <a:bodyPr vert="horz" lIns="0" tIns="0" rIns="0" bIns="0" rtlCol="0" anchor="t" anchorCtr="0">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b="0" i="0" kern="1200" spc="0" baseline="0" dirty="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dirty="0"/>
              <a:t>Sign Language to Braille </a:t>
            </a:r>
          </a:p>
        </p:txBody>
      </p:sp>
      <p:sp>
        <p:nvSpPr>
          <p:cNvPr id="43" name="Text Placeholder 18">
            <a:extLst>
              <a:ext uri="{FF2B5EF4-FFF2-40B4-BE49-F238E27FC236}">
                <a16:creationId xmlns:a16="http://schemas.microsoft.com/office/drawing/2014/main" id="{47A3C987-EA4D-9017-CB7F-35B7DF8C4514}"/>
              </a:ext>
            </a:extLst>
          </p:cNvPr>
          <p:cNvSpPr txBox="1">
            <a:spLocks/>
          </p:cNvSpPr>
          <p:nvPr/>
        </p:nvSpPr>
        <p:spPr>
          <a:xfrm>
            <a:off x="971550" y="4054544"/>
            <a:ext cx="9500956" cy="933275"/>
          </a:xfrm>
          <a:prstGeom prst="rect">
            <a:avLst/>
          </a:prstGeom>
        </p:spPr>
        <p:txBody>
          <a:bodyPr vert="horz" lIns="0" tIns="0" rIns="0" bIns="0" rtlCol="0" anchor="t" anchorCtr="0">
            <a:normAutofit fontScale="92500" lnSpcReduction="20000"/>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1800" dirty="0">
                <a:solidFill>
                  <a:schemeClr val="accent1">
                    <a:lumMod val="50000"/>
                  </a:schemeClr>
                </a:solidFill>
                <a:latin typeface="Times New Roman" panose="02020603050405020304" pitchFamily="18" charset="0"/>
              </a:rPr>
              <a:t>No one has tried such objectives, Hence no papers and prior work for reference.</a:t>
            </a:r>
          </a:p>
          <a:p>
            <a:pPr algn="just"/>
            <a:r>
              <a:rPr lang="en-IN" sz="1800" dirty="0">
                <a:solidFill>
                  <a:schemeClr val="accent1">
                    <a:lumMod val="50000"/>
                  </a:schemeClr>
                </a:solidFill>
                <a:latin typeface="Times New Roman" panose="02020603050405020304" pitchFamily="18" charset="0"/>
              </a:rPr>
              <a:t>No such datasets exists. Constructing such dataset would take months.</a:t>
            </a:r>
          </a:p>
          <a:p>
            <a:pPr algn="just"/>
            <a:r>
              <a:rPr lang="en-IN" sz="1800" dirty="0">
                <a:solidFill>
                  <a:schemeClr val="accent1">
                    <a:lumMod val="50000"/>
                  </a:schemeClr>
                </a:solidFill>
                <a:latin typeface="Times New Roman" panose="02020603050405020304" pitchFamily="18" charset="0"/>
              </a:rPr>
              <a:t>The neural networks would be extremely complex to be run on a PC.</a:t>
            </a:r>
            <a:endParaRPr lang="en-IN" dirty="0">
              <a:solidFill>
                <a:schemeClr val="accent1">
                  <a:lumMod val="50000"/>
                </a:schemeClr>
              </a:solidFill>
            </a:endParaRPr>
          </a:p>
          <a:p>
            <a:endParaRPr lang="en-IN" dirty="0"/>
          </a:p>
        </p:txBody>
      </p:sp>
      <p:sp>
        <p:nvSpPr>
          <p:cNvPr id="44" name="Date Placeholder 43">
            <a:extLst>
              <a:ext uri="{FF2B5EF4-FFF2-40B4-BE49-F238E27FC236}">
                <a16:creationId xmlns:a16="http://schemas.microsoft.com/office/drawing/2014/main" id="{82AF13DD-3993-6407-CEC8-DD2DA546DF6A}"/>
              </a:ext>
            </a:extLst>
          </p:cNvPr>
          <p:cNvSpPr>
            <a:spLocks noGrp="1"/>
          </p:cNvSpPr>
          <p:nvPr>
            <p:ph type="dt" sz="half" idx="14"/>
          </p:nvPr>
        </p:nvSpPr>
        <p:spPr/>
        <p:txBody>
          <a:bodyPr/>
          <a:lstStyle/>
          <a:p>
            <a:r>
              <a:rPr lang="en-US"/>
              <a:t>May 16, 2022</a:t>
            </a:r>
            <a:endParaRPr lang="en-US" dirty="0">
              <a:latin typeface="+mn-lt"/>
            </a:endParaRPr>
          </a:p>
        </p:txBody>
      </p:sp>
    </p:spTree>
    <p:extLst>
      <p:ext uri="{BB962C8B-B14F-4D97-AF65-F5344CB8AC3E}">
        <p14:creationId xmlns:p14="http://schemas.microsoft.com/office/powerpoint/2010/main" val="3855267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a:extLst>
              <a:ext uri="{FF2B5EF4-FFF2-40B4-BE49-F238E27FC236}">
                <a16:creationId xmlns:a16="http://schemas.microsoft.com/office/drawing/2014/main" id="{B5D4D66E-F39D-1400-E22F-522858937DE7}"/>
              </a:ext>
            </a:extLst>
          </p:cNvPr>
          <p:cNvCxnSpPr>
            <a:cxnSpLocks/>
          </p:cNvCxnSpPr>
          <p:nvPr/>
        </p:nvCxnSpPr>
        <p:spPr>
          <a:xfrm>
            <a:off x="8982875" y="5507980"/>
            <a:ext cx="1284563" cy="427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55D7B6A-20B6-0274-2C17-9EA83698FC74}"/>
              </a:ext>
            </a:extLst>
          </p:cNvPr>
          <p:cNvCxnSpPr>
            <a:cxnSpLocks/>
          </p:cNvCxnSpPr>
          <p:nvPr/>
        </p:nvCxnSpPr>
        <p:spPr>
          <a:xfrm>
            <a:off x="8999654" y="2710168"/>
            <a:ext cx="1284563" cy="427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CA70780-725F-2D82-E809-AB55EFE069B0}"/>
              </a:ext>
            </a:extLst>
          </p:cNvPr>
          <p:cNvCxnSpPr>
            <a:cxnSpLocks/>
          </p:cNvCxnSpPr>
          <p:nvPr/>
        </p:nvCxnSpPr>
        <p:spPr>
          <a:xfrm>
            <a:off x="8991265" y="4116454"/>
            <a:ext cx="1284563" cy="427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CA1B787-3C17-036E-7B59-B1EB63291FC1}"/>
              </a:ext>
            </a:extLst>
          </p:cNvPr>
          <p:cNvCxnSpPr/>
          <p:nvPr/>
        </p:nvCxnSpPr>
        <p:spPr>
          <a:xfrm>
            <a:off x="6945036" y="5492993"/>
            <a:ext cx="1284563" cy="427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Title 10">
            <a:extLst>
              <a:ext uri="{FF2B5EF4-FFF2-40B4-BE49-F238E27FC236}">
                <a16:creationId xmlns:a16="http://schemas.microsoft.com/office/drawing/2014/main" id="{4B97FAC0-218C-DEA6-98ED-AF39E6FE5B6C}"/>
              </a:ext>
            </a:extLst>
          </p:cNvPr>
          <p:cNvSpPr>
            <a:spLocks noGrp="1"/>
          </p:cNvSpPr>
          <p:nvPr>
            <p:ph type="title"/>
          </p:nvPr>
        </p:nvSpPr>
        <p:spPr>
          <a:xfrm>
            <a:off x="964023" y="879063"/>
            <a:ext cx="8035631" cy="610863"/>
          </a:xfrm>
        </p:spPr>
        <p:txBody>
          <a:bodyPr>
            <a:normAutofit/>
          </a:bodyPr>
          <a:lstStyle/>
          <a:p>
            <a:r>
              <a:rPr lang="en-IN" dirty="0"/>
              <a:t>Achieving “The Impossible”</a:t>
            </a:r>
          </a:p>
        </p:txBody>
      </p:sp>
      <p:sp>
        <p:nvSpPr>
          <p:cNvPr id="12" name="Text Placeholder 11">
            <a:extLst>
              <a:ext uri="{FF2B5EF4-FFF2-40B4-BE49-F238E27FC236}">
                <a16:creationId xmlns:a16="http://schemas.microsoft.com/office/drawing/2014/main" id="{37BB5DFD-D203-1885-9660-F70234FE4221}"/>
              </a:ext>
            </a:extLst>
          </p:cNvPr>
          <p:cNvSpPr>
            <a:spLocks noGrp="1"/>
          </p:cNvSpPr>
          <p:nvPr>
            <p:ph type="body" sz="quarter" idx="11"/>
          </p:nvPr>
        </p:nvSpPr>
        <p:spPr>
          <a:xfrm>
            <a:off x="952500" y="2289363"/>
            <a:ext cx="3862782" cy="2795232"/>
          </a:xfrm>
        </p:spPr>
        <p:txBody>
          <a:bodyPr/>
          <a:lstStyle/>
          <a:p>
            <a:pPr marL="285750" indent="-285750" algn="just">
              <a:buFont typeface="Arial" panose="020B0604020202020204" pitchFamily="34" charset="0"/>
              <a:buChar char="•"/>
            </a:pPr>
            <a:r>
              <a:rPr lang="en-IN" sz="1700" dirty="0">
                <a:solidFill>
                  <a:schemeClr val="accent1">
                    <a:lumMod val="50000"/>
                  </a:schemeClr>
                </a:solidFill>
                <a:latin typeface="Times New Roman" panose="02020603050405020304" pitchFamily="18" charset="0"/>
              </a:rPr>
              <a:t>Introduction of a middle layer.</a:t>
            </a:r>
          </a:p>
          <a:p>
            <a:pPr marL="285750" indent="-285750" algn="just">
              <a:buFont typeface="Arial" panose="020B0604020202020204" pitchFamily="34" charset="0"/>
              <a:buChar char="•"/>
            </a:pPr>
            <a:r>
              <a:rPr lang="en-IN" sz="1700" dirty="0">
                <a:solidFill>
                  <a:schemeClr val="accent1">
                    <a:lumMod val="50000"/>
                  </a:schemeClr>
                </a:solidFill>
                <a:latin typeface="Times New Roman" panose="02020603050405020304" pitchFamily="18" charset="0"/>
              </a:rPr>
              <a:t>All the communication methods will first convert to the middle layer.</a:t>
            </a:r>
          </a:p>
          <a:p>
            <a:pPr marL="285750" indent="-285750" algn="just">
              <a:buFont typeface="Arial" panose="020B0604020202020204" pitchFamily="34" charset="0"/>
              <a:buChar char="•"/>
            </a:pPr>
            <a:r>
              <a:rPr lang="en-IN" sz="1700" dirty="0">
                <a:solidFill>
                  <a:schemeClr val="accent1">
                    <a:lumMod val="50000"/>
                  </a:schemeClr>
                </a:solidFill>
                <a:latin typeface="Times New Roman" panose="02020603050405020304" pitchFamily="18" charset="0"/>
              </a:rPr>
              <a:t>The middle layer will then pass on to the other communication method.</a:t>
            </a:r>
          </a:p>
          <a:p>
            <a:pPr marL="285750" indent="-285750" algn="just">
              <a:buFont typeface="Arial" panose="020B0604020202020204" pitchFamily="34" charset="0"/>
              <a:buChar char="•"/>
            </a:pPr>
            <a:r>
              <a:rPr lang="en-IN" sz="1700" dirty="0">
                <a:solidFill>
                  <a:schemeClr val="accent1">
                    <a:lumMod val="50000"/>
                  </a:schemeClr>
                </a:solidFill>
                <a:latin typeface="Times New Roman" panose="02020603050405020304" pitchFamily="18" charset="0"/>
              </a:rPr>
              <a:t>We figured out the middle layer should be “text”.</a:t>
            </a:r>
          </a:p>
          <a:p>
            <a:endParaRPr lang="en-IN" sz="1700" dirty="0">
              <a:solidFill>
                <a:schemeClr val="accent1">
                  <a:lumMod val="50000"/>
                </a:schemeClr>
              </a:solidFill>
              <a:latin typeface="Times New Roman" panose="02020603050405020304" pitchFamily="18" charset="0"/>
            </a:endParaRPr>
          </a:p>
        </p:txBody>
      </p:sp>
      <p:sp>
        <p:nvSpPr>
          <p:cNvPr id="9" name="Footer Placeholder 8">
            <a:extLst>
              <a:ext uri="{FF2B5EF4-FFF2-40B4-BE49-F238E27FC236}">
                <a16:creationId xmlns:a16="http://schemas.microsoft.com/office/drawing/2014/main" id="{F806E35D-34A8-9069-78E9-95FE3ADCFB85}"/>
              </a:ext>
            </a:extLst>
          </p:cNvPr>
          <p:cNvSpPr>
            <a:spLocks noGrp="1"/>
          </p:cNvSpPr>
          <p:nvPr>
            <p:ph type="ftr" sz="quarter" idx="15"/>
          </p:nvPr>
        </p:nvSpPr>
        <p:spPr/>
        <p:txBody>
          <a:bodyPr/>
          <a:lstStyle/>
          <a:p>
            <a:r>
              <a:rPr lang="en-US"/>
              <a:t>End Term Presentation</a:t>
            </a:r>
            <a:endParaRPr lang="en-US" b="0" dirty="0"/>
          </a:p>
        </p:txBody>
      </p:sp>
      <p:sp>
        <p:nvSpPr>
          <p:cNvPr id="10" name="Slide Number Placeholder 9">
            <a:extLst>
              <a:ext uri="{FF2B5EF4-FFF2-40B4-BE49-F238E27FC236}">
                <a16:creationId xmlns:a16="http://schemas.microsoft.com/office/drawing/2014/main" id="{DD3C1CC7-724E-A620-7A80-1F242EE41298}"/>
              </a:ext>
            </a:extLst>
          </p:cNvPr>
          <p:cNvSpPr>
            <a:spLocks noGrp="1"/>
          </p:cNvSpPr>
          <p:nvPr>
            <p:ph type="sldNum" sz="quarter" idx="16"/>
          </p:nvPr>
        </p:nvSpPr>
        <p:spPr/>
        <p:txBody>
          <a:bodyPr/>
          <a:lstStyle/>
          <a:p>
            <a:fld id="{294A09A9-5501-47C1-A89A-A340965A2BE2}" type="slidenum">
              <a:rPr lang="en-US" smtClean="0"/>
              <a:pPr/>
              <a:t>9</a:t>
            </a:fld>
            <a:endParaRPr lang="en-US" dirty="0">
              <a:latin typeface="+mn-lt"/>
            </a:endParaRPr>
          </a:p>
        </p:txBody>
      </p:sp>
      <p:sp>
        <p:nvSpPr>
          <p:cNvPr id="16" name="Oval 15">
            <a:extLst>
              <a:ext uri="{FF2B5EF4-FFF2-40B4-BE49-F238E27FC236}">
                <a16:creationId xmlns:a16="http://schemas.microsoft.com/office/drawing/2014/main" id="{92284DAD-9A49-F96D-BCAC-B787FFDF5E7E}"/>
              </a:ext>
            </a:extLst>
          </p:cNvPr>
          <p:cNvSpPr/>
          <p:nvPr/>
        </p:nvSpPr>
        <p:spPr>
          <a:xfrm>
            <a:off x="5342740" y="2289363"/>
            <a:ext cx="1619075" cy="81163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Sign Language</a:t>
            </a:r>
          </a:p>
        </p:txBody>
      </p:sp>
      <p:sp>
        <p:nvSpPr>
          <p:cNvPr id="18" name="Oval 17">
            <a:extLst>
              <a:ext uri="{FF2B5EF4-FFF2-40B4-BE49-F238E27FC236}">
                <a16:creationId xmlns:a16="http://schemas.microsoft.com/office/drawing/2014/main" id="{2768DE0C-6195-F3F0-35C8-39219CFEB1B6}"/>
              </a:ext>
            </a:extLst>
          </p:cNvPr>
          <p:cNvSpPr/>
          <p:nvPr/>
        </p:nvSpPr>
        <p:spPr>
          <a:xfrm>
            <a:off x="5419288" y="5091455"/>
            <a:ext cx="1619075" cy="81163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Voice</a:t>
            </a:r>
          </a:p>
        </p:txBody>
      </p:sp>
      <p:sp>
        <p:nvSpPr>
          <p:cNvPr id="21" name="Oval 20">
            <a:extLst>
              <a:ext uri="{FF2B5EF4-FFF2-40B4-BE49-F238E27FC236}">
                <a16:creationId xmlns:a16="http://schemas.microsoft.com/office/drawing/2014/main" id="{E7878660-4654-603A-013C-D9E0504AFF61}"/>
              </a:ext>
            </a:extLst>
          </p:cNvPr>
          <p:cNvSpPr/>
          <p:nvPr/>
        </p:nvSpPr>
        <p:spPr>
          <a:xfrm>
            <a:off x="10301679" y="3695650"/>
            <a:ext cx="1619075" cy="81163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Braille</a:t>
            </a:r>
          </a:p>
        </p:txBody>
      </p:sp>
      <p:sp>
        <p:nvSpPr>
          <p:cNvPr id="22" name="Oval 21">
            <a:extLst>
              <a:ext uri="{FF2B5EF4-FFF2-40B4-BE49-F238E27FC236}">
                <a16:creationId xmlns:a16="http://schemas.microsoft.com/office/drawing/2014/main" id="{338FC76F-04B1-9E7E-5ECB-128798BDF98B}"/>
              </a:ext>
            </a:extLst>
          </p:cNvPr>
          <p:cNvSpPr/>
          <p:nvPr/>
        </p:nvSpPr>
        <p:spPr>
          <a:xfrm>
            <a:off x="10284217" y="2289363"/>
            <a:ext cx="1619075" cy="81163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Sign Language</a:t>
            </a:r>
          </a:p>
        </p:txBody>
      </p:sp>
      <p:sp>
        <p:nvSpPr>
          <p:cNvPr id="23" name="Oval 22">
            <a:extLst>
              <a:ext uri="{FF2B5EF4-FFF2-40B4-BE49-F238E27FC236}">
                <a16:creationId xmlns:a16="http://schemas.microsoft.com/office/drawing/2014/main" id="{A6725128-996A-B6DE-D310-2755922B2692}"/>
              </a:ext>
            </a:extLst>
          </p:cNvPr>
          <p:cNvSpPr/>
          <p:nvPr/>
        </p:nvSpPr>
        <p:spPr>
          <a:xfrm>
            <a:off x="10301679" y="5101937"/>
            <a:ext cx="1619075" cy="81163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Voice</a:t>
            </a:r>
          </a:p>
        </p:txBody>
      </p:sp>
      <p:cxnSp>
        <p:nvCxnSpPr>
          <p:cNvPr id="25" name="Straight Arrow Connector 24">
            <a:extLst>
              <a:ext uri="{FF2B5EF4-FFF2-40B4-BE49-F238E27FC236}">
                <a16:creationId xmlns:a16="http://schemas.microsoft.com/office/drawing/2014/main" id="{CB1EEF7C-34EA-6226-8E45-9FB0795F3588}"/>
              </a:ext>
            </a:extLst>
          </p:cNvPr>
          <p:cNvCxnSpPr>
            <a:stCxn id="16" idx="6"/>
          </p:cNvCxnSpPr>
          <p:nvPr/>
        </p:nvCxnSpPr>
        <p:spPr>
          <a:xfrm>
            <a:off x="6961815" y="2695181"/>
            <a:ext cx="1284563" cy="427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88B1B71-81D7-F1B6-024E-DB2CBADAFC63}"/>
              </a:ext>
            </a:extLst>
          </p:cNvPr>
          <p:cNvCxnSpPr/>
          <p:nvPr/>
        </p:nvCxnSpPr>
        <p:spPr>
          <a:xfrm>
            <a:off x="6953426" y="4101467"/>
            <a:ext cx="1284563" cy="427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11408BA-77A9-5263-FF54-DCF43C8F9271}"/>
              </a:ext>
            </a:extLst>
          </p:cNvPr>
          <p:cNvSpPr/>
          <p:nvPr/>
        </p:nvSpPr>
        <p:spPr>
          <a:xfrm>
            <a:off x="5419288" y="3690409"/>
            <a:ext cx="1619075" cy="81163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Braille</a:t>
            </a:r>
          </a:p>
        </p:txBody>
      </p:sp>
      <p:cxnSp>
        <p:nvCxnSpPr>
          <p:cNvPr id="28" name="Straight Arrow Connector 27">
            <a:extLst>
              <a:ext uri="{FF2B5EF4-FFF2-40B4-BE49-F238E27FC236}">
                <a16:creationId xmlns:a16="http://schemas.microsoft.com/office/drawing/2014/main" id="{0752695A-9CB9-2146-D3E1-F311DABD6AE4}"/>
              </a:ext>
            </a:extLst>
          </p:cNvPr>
          <p:cNvCxnSpPr>
            <a:cxnSpLocks/>
          </p:cNvCxnSpPr>
          <p:nvPr/>
        </p:nvCxnSpPr>
        <p:spPr>
          <a:xfrm>
            <a:off x="8982875" y="5518555"/>
            <a:ext cx="1284563" cy="427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41F3EDC-4B18-DDF3-D1CA-1FF0646BEA4A}"/>
              </a:ext>
            </a:extLst>
          </p:cNvPr>
          <p:cNvCxnSpPr>
            <a:cxnSpLocks/>
          </p:cNvCxnSpPr>
          <p:nvPr/>
        </p:nvCxnSpPr>
        <p:spPr>
          <a:xfrm>
            <a:off x="8999654" y="2720743"/>
            <a:ext cx="1284563" cy="427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B1BBD67-BF59-7F74-71E5-0E216499B182}"/>
              </a:ext>
            </a:extLst>
          </p:cNvPr>
          <p:cNvCxnSpPr>
            <a:cxnSpLocks/>
          </p:cNvCxnSpPr>
          <p:nvPr/>
        </p:nvCxnSpPr>
        <p:spPr>
          <a:xfrm>
            <a:off x="8991265" y="4127029"/>
            <a:ext cx="1284563" cy="4279"/>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C8D5145-0225-25F6-9C2B-D1D323714C96}"/>
              </a:ext>
            </a:extLst>
          </p:cNvPr>
          <p:cNvSpPr/>
          <p:nvPr/>
        </p:nvSpPr>
        <p:spPr>
          <a:xfrm>
            <a:off x="8229599" y="2289363"/>
            <a:ext cx="914400" cy="36242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b="1" dirty="0">
                <a:solidFill>
                  <a:schemeClr val="bg1"/>
                </a:solidFill>
              </a:rPr>
              <a:t>Text</a:t>
            </a:r>
          </a:p>
        </p:txBody>
      </p:sp>
      <p:sp>
        <p:nvSpPr>
          <p:cNvPr id="34" name="Date Placeholder 33">
            <a:extLst>
              <a:ext uri="{FF2B5EF4-FFF2-40B4-BE49-F238E27FC236}">
                <a16:creationId xmlns:a16="http://schemas.microsoft.com/office/drawing/2014/main" id="{55307204-235C-F986-ECB6-2455E9E8669F}"/>
              </a:ext>
            </a:extLst>
          </p:cNvPr>
          <p:cNvSpPr>
            <a:spLocks noGrp="1"/>
          </p:cNvSpPr>
          <p:nvPr>
            <p:ph type="dt" sz="half" idx="14"/>
          </p:nvPr>
        </p:nvSpPr>
        <p:spPr/>
        <p:txBody>
          <a:bodyPr/>
          <a:lstStyle/>
          <a:p>
            <a:r>
              <a:rPr lang="en-US"/>
              <a:t>May 16, 2022</a:t>
            </a:r>
            <a:endParaRPr lang="en-US" dirty="0">
              <a:latin typeface="+mn-lt"/>
            </a:endParaRPr>
          </a:p>
        </p:txBody>
      </p:sp>
    </p:spTree>
    <p:extLst>
      <p:ext uri="{BB962C8B-B14F-4D97-AF65-F5344CB8AC3E}">
        <p14:creationId xmlns:p14="http://schemas.microsoft.com/office/powerpoint/2010/main" val="3050264003"/>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2332</TotalTime>
  <Words>1364</Words>
  <Application>Microsoft Office PowerPoint</Application>
  <PresentationFormat>Widescreen</PresentationFormat>
  <Paragraphs>260</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Franklin Gothic Book</vt:lpstr>
      <vt:lpstr>Franklin Gothic Demi</vt:lpstr>
      <vt:lpstr>Times New Roman</vt:lpstr>
      <vt:lpstr>Wingdings</vt:lpstr>
      <vt:lpstr>Theme1</vt:lpstr>
      <vt:lpstr>Saksham</vt:lpstr>
      <vt:lpstr>Contents</vt:lpstr>
      <vt:lpstr>Introduction</vt:lpstr>
      <vt:lpstr>Literature Review</vt:lpstr>
      <vt:lpstr>Objective</vt:lpstr>
      <vt:lpstr>Methodology</vt:lpstr>
      <vt:lpstr>Project Architecture</vt:lpstr>
      <vt:lpstr>The Impossible</vt:lpstr>
      <vt:lpstr>Achieving “The Impossible”</vt:lpstr>
      <vt:lpstr>Server</vt:lpstr>
      <vt:lpstr>Sign Language Recognition Model</vt:lpstr>
      <vt:lpstr>Front End</vt:lpstr>
      <vt:lpstr>PowerPoint Presentation</vt:lpstr>
      <vt:lpstr>Hardware</vt:lpstr>
      <vt:lpstr>Circuit Diagram</vt:lpstr>
      <vt:lpstr>Proposed Expenditure</vt:lpstr>
      <vt:lpstr>Use Case</vt:lpstr>
      <vt:lpstr>Project Status – 100% Complete</vt:lpstr>
      <vt:lpstr>Future Aspects</vt:lpstr>
      <vt:lpstr>Research Papers (Future Aspects)</vt:lpstr>
      <vt:lpstr>Winner of IBM ICE day Project Presentation Competition</vt:lpstr>
      <vt:lpstr>     [1] Ankit Ojha, Ayush Pandey, Shubham Maurya, Abhishek Thakur, Dr. Dayananda P 2020. Sign Language to Text and Speech Translation in Real Time Using Convolutional Neural Network  [2] Mirza, S. F., &amp; Al-Talabani, A. K. (2021). Efficient Kinect Sensor-based Kurdish Sign Language Recognition Using Echo System Network.  [3] Y. Neeraja,D.Susritha Reddy, J.Kalpana, K.Subhasri, D. Lokesh 2021, AN ADVANCED BRAILLE SYSTEM-COMMUNICATION DEVICE FOR BLIND-DEAF PEOPLE [4] Himanshu Gautam, Prerna Gaur 2020, DRISHYAM: Real-Time Text to Braille Conversion and Realization [5] Vadim Popov, Ivan Vovk, Vladimir Gogoryan, Tasnima Sadekova, Mikhail Kudinov 2021. Grad-TTS: A Diffusion Probabilistic Model for Text-to-Speech [6] Prerana Das, Kakali Acharjee, Pranab Das and Vijay Prasad 2015, VOICE RECOGNITION SYSTEM: SPEECH-TO-TEXT [7] World Report on Disability [8] Census of India, 2001 [9] https://censusindia.gov.in/census_and_you/disabled_population.aspx </vt:lpstr>
      <vt:lpstr>Our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Utkarsh Gupta</dc:creator>
  <cp:lastModifiedBy>Utkarsh Gupta</cp:lastModifiedBy>
  <cp:revision>26</cp:revision>
  <dcterms:created xsi:type="dcterms:W3CDTF">2022-01-20T13:21:11Z</dcterms:created>
  <dcterms:modified xsi:type="dcterms:W3CDTF">2022-05-15T23:08:45Z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