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Quattrocento Sans"/>
      <p:regular r:id="rId21"/>
      <p:bold r:id="rId22"/>
      <p:italic r:id="rId23"/>
      <p:boldItalic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hQufOhI84JhOeVwG8bMjvps2Cc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0f38112f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0f38112ff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30f38112ff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25"/>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25"/>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25"/>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600" u="none" cap="none" strike="noStrike">
                <a:solidFill>
                  <a:schemeClr val="lt1"/>
                </a:solidFill>
                <a:latin typeface="Arial Black"/>
                <a:ea typeface="Arial Black"/>
                <a:cs typeface="Arial Black"/>
                <a:sym typeface="Arial Black"/>
              </a:rPr>
              <a:t>Acropolis Institute of Technology &amp; Research, Indore</a:t>
            </a:r>
            <a:endParaRPr/>
          </a:p>
        </p:txBody>
      </p:sp>
      <p:sp>
        <p:nvSpPr>
          <p:cNvPr id="20" name="Google Shape;20;p25"/>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IN" sz="1800" u="none" cap="none" strike="noStrik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3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3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3" name="Google Shape;83;p3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5"/>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3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0" name="Google Shape;90;p35"/>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6"/>
          <p:cNvSpPr/>
          <p:nvPr>
            <p:ph idx="2" type="pic"/>
          </p:nvPr>
        </p:nvSpPr>
        <p:spPr>
          <a:xfrm>
            <a:off x="5384893" y="987427"/>
            <a:ext cx="6172200" cy="4873625"/>
          </a:xfrm>
          <a:prstGeom prst="rect">
            <a:avLst/>
          </a:prstGeom>
          <a:noFill/>
          <a:ln>
            <a:noFill/>
          </a:ln>
        </p:spPr>
      </p:sp>
      <p:sp>
        <p:nvSpPr>
          <p:cNvPr id="94" name="Google Shape;94;p36"/>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7"/>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4" name="Google Shape;104;p3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8"/>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8"/>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8"/>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6"/>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26"/>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6"/>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7"/>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7"/>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IN"/>
              <a:t>‹#›</a:t>
            </a:fld>
            <a:endParaRPr/>
          </a:p>
        </p:txBody>
      </p:sp>
      <p:sp>
        <p:nvSpPr>
          <p:cNvPr id="41" name="Google Shape;41;p2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3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3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IN"/>
              <a:t>‹#›</a:t>
            </a:fld>
            <a:endParaRPr/>
          </a:p>
        </p:txBody>
      </p:sp>
      <p:sp>
        <p:nvSpPr>
          <p:cNvPr id="52" name="Google Shape;52;p3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3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3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IN"/>
              <a:t>‹#›</a:t>
            </a:fld>
            <a:endParaRPr/>
          </a:p>
        </p:txBody>
      </p:sp>
      <p:sp>
        <p:nvSpPr>
          <p:cNvPr id="59" name="Google Shape;59;p3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32"/>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3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5" name="Google Shape;65;p3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2"/>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32"/>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33"/>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33"/>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33"/>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3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5" name="Google Shape;75;p3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33"/>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IN"/>
              <a:t>‹#›</a:t>
            </a:fld>
            <a:endParaRPr/>
          </a:p>
        </p:txBody>
      </p:sp>
      <p:pic>
        <p:nvPicPr>
          <p:cNvPr descr="C:\Users\Admin\Desktop\New folder (3)\PPT\AcroLogoTransparant.png" id="15" name="Google Shape;15;p24"/>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0" y="0"/>
            <a:ext cx="120288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IN"/>
              <a:t>Requirement Analysis</a:t>
            </a:r>
            <a:endParaRPr/>
          </a:p>
        </p:txBody>
      </p:sp>
      <p:sp>
        <p:nvSpPr>
          <p:cNvPr id="191" name="Google Shape;191;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431800" lvl="0" marL="457200" rtl="0" algn="just">
              <a:lnSpc>
                <a:spcPct val="90000"/>
              </a:lnSpc>
              <a:spcBef>
                <a:spcPts val="960"/>
              </a:spcBef>
              <a:spcAft>
                <a:spcPts val="0"/>
              </a:spcAft>
              <a:buSzPts val="3200"/>
              <a:buChar char="❖"/>
            </a:pPr>
            <a:r>
              <a:rPr lang="en-IN"/>
              <a:t>Hardware Requirement :</a:t>
            </a:r>
            <a:endParaRPr/>
          </a:p>
          <a:p>
            <a:pPr indent="-342900" lvl="0" marL="457200" rtl="0" algn="just">
              <a:lnSpc>
                <a:spcPct val="90000"/>
              </a:lnSpc>
              <a:spcBef>
                <a:spcPts val="0"/>
              </a:spcBef>
              <a:spcAft>
                <a:spcPts val="0"/>
              </a:spcAft>
              <a:buSzPts val="1800"/>
              <a:buChar char="●"/>
            </a:pPr>
            <a:r>
              <a:rPr lang="en-IN"/>
              <a:t>Processor : Intel ® Pentium ® or above</a:t>
            </a:r>
            <a:endParaRPr/>
          </a:p>
          <a:p>
            <a:pPr indent="-342900" lvl="0" marL="457200" rtl="0" algn="just">
              <a:lnSpc>
                <a:spcPct val="90000"/>
              </a:lnSpc>
              <a:spcBef>
                <a:spcPts val="0"/>
              </a:spcBef>
              <a:spcAft>
                <a:spcPts val="0"/>
              </a:spcAft>
              <a:buSzPts val="1800"/>
              <a:buChar char="●"/>
            </a:pPr>
            <a:r>
              <a:rPr lang="en-IN"/>
              <a:t>CPU Hard disk : 500 GB HDD</a:t>
            </a:r>
            <a:endParaRPr/>
          </a:p>
          <a:p>
            <a:pPr indent="-342900" lvl="0" marL="457200" rtl="0" algn="just">
              <a:lnSpc>
                <a:spcPct val="90000"/>
              </a:lnSpc>
              <a:spcBef>
                <a:spcPts val="0"/>
              </a:spcBef>
              <a:spcAft>
                <a:spcPts val="0"/>
              </a:spcAft>
              <a:buSzPts val="1800"/>
              <a:buChar char="●"/>
            </a:pPr>
            <a:r>
              <a:rPr lang="en-IN"/>
              <a:t>RAM : 4 GB RAM</a:t>
            </a:r>
            <a:endParaRPr/>
          </a:p>
          <a:p>
            <a:pPr indent="0" lvl="0" marL="0" rtl="0" algn="just">
              <a:lnSpc>
                <a:spcPct val="90000"/>
              </a:lnSpc>
              <a:spcBef>
                <a:spcPts val="960"/>
              </a:spcBef>
              <a:spcAft>
                <a:spcPts val="0"/>
              </a:spcAft>
              <a:buNone/>
            </a:pPr>
            <a:r>
              <a:t/>
            </a:r>
            <a:endParaRPr/>
          </a:p>
          <a:p>
            <a:pPr indent="-431800" lvl="0" marL="457200" rtl="0" algn="just">
              <a:lnSpc>
                <a:spcPct val="90000"/>
              </a:lnSpc>
              <a:spcBef>
                <a:spcPts val="960"/>
              </a:spcBef>
              <a:spcAft>
                <a:spcPts val="0"/>
              </a:spcAft>
              <a:buSzPts val="3200"/>
              <a:buChar char="❖"/>
            </a:pPr>
            <a:r>
              <a:rPr lang="en-IN"/>
              <a:t>Software Requirement :</a:t>
            </a:r>
            <a:endParaRPr/>
          </a:p>
          <a:p>
            <a:pPr indent="-342900" lvl="0" marL="457200" rtl="0" algn="just">
              <a:lnSpc>
                <a:spcPct val="90000"/>
              </a:lnSpc>
              <a:spcBef>
                <a:spcPts val="0"/>
              </a:spcBef>
              <a:spcAft>
                <a:spcPts val="0"/>
              </a:spcAft>
              <a:buSzPts val="1800"/>
              <a:buChar char="●"/>
            </a:pPr>
            <a:r>
              <a:rPr lang="en-IN"/>
              <a:t>Operating System : Windows 7 or above</a:t>
            </a:r>
            <a:endParaRPr/>
          </a:p>
          <a:p>
            <a:pPr indent="-342900" lvl="0" marL="457200" rtl="0" algn="just">
              <a:lnSpc>
                <a:spcPct val="90000"/>
              </a:lnSpc>
              <a:spcBef>
                <a:spcPts val="0"/>
              </a:spcBef>
              <a:spcAft>
                <a:spcPts val="0"/>
              </a:spcAft>
              <a:buSzPts val="1800"/>
              <a:buChar char="●"/>
            </a:pPr>
            <a:r>
              <a:rPr lang="en-IN"/>
              <a:t>Frontend : HTML5 , CSS4</a:t>
            </a:r>
            <a:endParaRPr/>
          </a:p>
          <a:p>
            <a:pPr indent="-342900" lvl="0" marL="457200" rtl="0" algn="just">
              <a:lnSpc>
                <a:spcPct val="90000"/>
              </a:lnSpc>
              <a:spcBef>
                <a:spcPts val="0"/>
              </a:spcBef>
              <a:spcAft>
                <a:spcPts val="0"/>
              </a:spcAft>
              <a:buSzPts val="1800"/>
              <a:buChar char="●"/>
            </a:pPr>
            <a:r>
              <a:rPr lang="en-IN"/>
              <a:t>Backend : Java, JDBC, Swing</a:t>
            </a:r>
            <a:endParaRPr/>
          </a:p>
        </p:txBody>
      </p:sp>
      <p:sp>
        <p:nvSpPr>
          <p:cNvPr id="192" name="Google Shape;192;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193" name="Google Shape;193;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94" name="Google Shape;194;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0" y="0"/>
            <a:ext cx="120288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IN"/>
              <a:t> Outcome Discussion</a:t>
            </a:r>
            <a:endParaRPr/>
          </a:p>
        </p:txBody>
      </p:sp>
      <p:sp>
        <p:nvSpPr>
          <p:cNvPr id="200" name="Google Shape;200;p1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431800" lvl="0" marL="457200" rtl="0" algn="just">
              <a:lnSpc>
                <a:spcPct val="90000"/>
              </a:lnSpc>
              <a:spcBef>
                <a:spcPts val="960"/>
              </a:spcBef>
              <a:spcAft>
                <a:spcPts val="0"/>
              </a:spcAft>
              <a:buSzPts val="3200"/>
              <a:buFont typeface="Calibri"/>
              <a:buChar char="❖"/>
            </a:pPr>
            <a:r>
              <a:rPr lang="en-IN"/>
              <a:t>Mathematically relating the security and the limit: Security and Capacity exchange off is an imperative issue in steganography. It has been seen that expansion in the limit prompts giving up the security to some degree.</a:t>
            </a:r>
            <a:endParaRPr/>
          </a:p>
          <a:p>
            <a:pPr indent="-431800" lvl="0" marL="457200" rtl="0" algn="just">
              <a:lnSpc>
                <a:spcPct val="90000"/>
              </a:lnSpc>
              <a:spcBef>
                <a:spcPts val="0"/>
              </a:spcBef>
              <a:spcAft>
                <a:spcPts val="0"/>
              </a:spcAft>
              <a:buSzPts val="3200"/>
              <a:buChar char="❖"/>
            </a:pPr>
            <a:r>
              <a:rPr lang="en-IN"/>
              <a:t>Development of Algorithms dependent on items in pictures: As the steganalysis techniques are getting more grounded and in the end most steganographic calculations are falling prey to them, there is a pattern in creating calculations which targets specific parts of pictures for installing.</a:t>
            </a:r>
            <a:endParaRPr/>
          </a:p>
        </p:txBody>
      </p:sp>
      <p:sp>
        <p:nvSpPr>
          <p:cNvPr id="201" name="Google Shape;201;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202" name="Google Shape;202;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3" name="Google Shape;203;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0" y="0"/>
            <a:ext cx="120288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IN"/>
              <a:t>Outcome Discussion</a:t>
            </a:r>
            <a:endParaRPr/>
          </a:p>
        </p:txBody>
      </p:sp>
      <p:sp>
        <p:nvSpPr>
          <p:cNvPr id="209" name="Google Shape;209;p1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960"/>
              </a:spcBef>
              <a:spcAft>
                <a:spcPts val="0"/>
              </a:spcAft>
              <a:buSzPts val="3200"/>
              <a:buChar char="❖"/>
            </a:pPr>
            <a:r>
              <a:rPr lang="en-IN"/>
              <a:t>Improving the steganographic calculations: It is seen that all steganographic calculations, be that in the spatial area or the change space (recurrence area), eventually adjust factual properties of pictures and because of which they fall prey to measurable steganalysis techniques. In this manner, it is obvious that there still stays sufficient degree for research in creating calculations in picture steganography that will have the capacity to give increasingly anchor highlights to data stowing away.</a:t>
            </a:r>
            <a:endParaRPr/>
          </a:p>
          <a:p>
            <a:pPr indent="-228600" lvl="0" marL="228600" rtl="0" algn="just">
              <a:lnSpc>
                <a:spcPct val="90000"/>
              </a:lnSpc>
              <a:spcBef>
                <a:spcPts val="960"/>
              </a:spcBef>
              <a:spcAft>
                <a:spcPts val="0"/>
              </a:spcAft>
              <a:buSzPts val="3200"/>
              <a:buChar char="❖"/>
            </a:pPr>
            <a:r>
              <a:rPr lang="en-IN"/>
              <a:t>We can arrange the conceivable upgrades that may be received to assemble future steganographic frameworks as: </a:t>
            </a:r>
            <a:endParaRPr/>
          </a:p>
        </p:txBody>
      </p:sp>
      <p:sp>
        <p:nvSpPr>
          <p:cNvPr id="210" name="Google Shape;210;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211" name="Google Shape;211;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12" name="Google Shape;212;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0" y="0"/>
            <a:ext cx="120288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IN"/>
              <a:t>Outcome Discussion</a:t>
            </a:r>
            <a:endParaRPr/>
          </a:p>
        </p:txBody>
      </p:sp>
      <p:sp>
        <p:nvSpPr>
          <p:cNvPr id="218" name="Google Shape;218;p1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816"/>
              </a:spcBef>
              <a:spcAft>
                <a:spcPts val="0"/>
              </a:spcAft>
              <a:buNone/>
            </a:pPr>
            <a:r>
              <a:rPr b="1" lang="en-IN">
                <a:latin typeface="Times New Roman"/>
                <a:ea typeface="Times New Roman"/>
                <a:cs typeface="Times New Roman"/>
                <a:sym typeface="Times New Roman"/>
              </a:rPr>
              <a:t>• Increasing implanting proficiency </a:t>
            </a:r>
            <a:endParaRPr b="1">
              <a:latin typeface="Times New Roman"/>
              <a:ea typeface="Times New Roman"/>
              <a:cs typeface="Times New Roman"/>
              <a:sym typeface="Times New Roman"/>
            </a:endParaRPr>
          </a:p>
          <a:p>
            <a:pPr indent="0" lvl="0" marL="0" rtl="0" algn="just">
              <a:lnSpc>
                <a:spcPct val="90000"/>
              </a:lnSpc>
              <a:spcBef>
                <a:spcPts val="816"/>
              </a:spcBef>
              <a:spcAft>
                <a:spcPts val="0"/>
              </a:spcAft>
              <a:buNone/>
            </a:pPr>
            <a:r>
              <a:rPr b="1" lang="en-IN">
                <a:latin typeface="Times New Roman"/>
                <a:ea typeface="Times New Roman"/>
                <a:cs typeface="Times New Roman"/>
                <a:sym typeface="Times New Roman"/>
              </a:rPr>
              <a:t>• Decreasing installing mutilation </a:t>
            </a:r>
            <a:endParaRPr b="1">
              <a:latin typeface="Times New Roman"/>
              <a:ea typeface="Times New Roman"/>
              <a:cs typeface="Times New Roman"/>
              <a:sym typeface="Times New Roman"/>
            </a:endParaRPr>
          </a:p>
          <a:p>
            <a:pPr indent="0" lvl="0" marL="0" rtl="0" algn="just">
              <a:lnSpc>
                <a:spcPct val="90000"/>
              </a:lnSpc>
              <a:spcBef>
                <a:spcPts val="816"/>
              </a:spcBef>
              <a:spcAft>
                <a:spcPts val="0"/>
              </a:spcAft>
              <a:buNone/>
            </a:pPr>
            <a:r>
              <a:rPr b="1" lang="en-IN">
                <a:latin typeface="Times New Roman"/>
                <a:ea typeface="Times New Roman"/>
                <a:cs typeface="Times New Roman"/>
                <a:sym typeface="Times New Roman"/>
              </a:rPr>
              <a:t>• Choosing substitute shading spaces </a:t>
            </a:r>
            <a:endParaRPr b="1">
              <a:latin typeface="Times New Roman"/>
              <a:ea typeface="Times New Roman"/>
              <a:cs typeface="Times New Roman"/>
              <a:sym typeface="Times New Roman"/>
            </a:endParaRPr>
          </a:p>
          <a:p>
            <a:pPr indent="0" lvl="0" marL="0" rtl="0" algn="just">
              <a:lnSpc>
                <a:spcPct val="90000"/>
              </a:lnSpc>
              <a:spcBef>
                <a:spcPts val="816"/>
              </a:spcBef>
              <a:spcAft>
                <a:spcPts val="0"/>
              </a:spcAft>
              <a:buNone/>
            </a:pPr>
            <a:r>
              <a:rPr b="1" lang="en-IN">
                <a:latin typeface="Times New Roman"/>
                <a:ea typeface="Times New Roman"/>
                <a:cs typeface="Times New Roman"/>
                <a:sym typeface="Times New Roman"/>
              </a:rPr>
              <a:t>• Choosing alternate colour spaces </a:t>
            </a:r>
            <a:endParaRPr>
              <a:latin typeface="Times New Roman"/>
              <a:ea typeface="Times New Roman"/>
              <a:cs typeface="Times New Roman"/>
              <a:sym typeface="Times New Roman"/>
            </a:endParaRPr>
          </a:p>
          <a:p>
            <a:pPr indent="0" lvl="0" marL="0" rtl="0" algn="just">
              <a:lnSpc>
                <a:spcPct val="90000"/>
              </a:lnSpc>
              <a:spcBef>
                <a:spcPts val="459"/>
              </a:spcBef>
              <a:spcAft>
                <a:spcPts val="0"/>
              </a:spcAft>
              <a:buSzPts val="1800"/>
              <a:buNone/>
            </a:pPr>
            <a:r>
              <a:t/>
            </a:r>
            <a:endParaRPr sz="1800">
              <a:latin typeface="Times New Roman"/>
              <a:ea typeface="Times New Roman"/>
              <a:cs typeface="Times New Roman"/>
              <a:sym typeface="Times New Roman"/>
            </a:endParaRPr>
          </a:p>
        </p:txBody>
      </p:sp>
      <p:sp>
        <p:nvSpPr>
          <p:cNvPr id="219" name="Google Shape;219;p12"/>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220" name="Google Shape;220;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1" name="Google Shape;221;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27" name="Google Shape;227;p22"/>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228" name="Google Shape;228;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9" name="Google Shape;229;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35" name="Google Shape;235;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236" name="Google Shape;236;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7" name="Google Shape;237;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348375" y="1781776"/>
            <a:ext cx="10515600" cy="1860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Calibri"/>
              <a:buNone/>
            </a:pPr>
            <a:r>
              <a:rPr lang="en-IN" sz="6000"/>
              <a:t>Data Compression and Decompression with Image Steganography using api</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r">
              <a:lnSpc>
                <a:spcPct val="150000"/>
              </a:lnSpc>
              <a:spcBef>
                <a:spcPts val="0"/>
              </a:spcBef>
              <a:spcAft>
                <a:spcPts val="0"/>
              </a:spcAft>
              <a:buSzPct val="100000"/>
              <a:buNone/>
            </a:pPr>
            <a:r>
              <a:rPr lang="en-IN"/>
              <a:t>Submitted to: </a:t>
            </a:r>
            <a:endParaRPr/>
          </a:p>
          <a:p>
            <a:pPr indent="0" lvl="0" marL="0" rtl="0" algn="r">
              <a:lnSpc>
                <a:spcPct val="150000"/>
              </a:lnSpc>
              <a:spcBef>
                <a:spcPts val="600"/>
              </a:spcBef>
              <a:spcAft>
                <a:spcPts val="0"/>
              </a:spcAft>
              <a:buSzPct val="100000"/>
              <a:buNone/>
            </a:pPr>
            <a:r>
              <a:rPr lang="en-IN"/>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0" y="2402238"/>
            <a:ext cx="5641145" cy="21872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IN" sz="3200"/>
              <a:t>Supervised by:</a:t>
            </a:r>
            <a:br>
              <a:rPr lang="en-IN" sz="3200"/>
            </a:br>
            <a:r>
              <a:rPr lang="en-IN" sz="3200"/>
              <a:t>Prof. Priyanka</a:t>
            </a:r>
            <a:endParaRPr sz="3200"/>
          </a:p>
          <a:p>
            <a:pPr indent="0" lvl="0" marL="0" rtl="0" algn="l">
              <a:spcBef>
                <a:spcPts val="0"/>
              </a:spcBef>
              <a:spcAft>
                <a:spcPts val="0"/>
              </a:spcAft>
              <a:buClr>
                <a:schemeClr val="dk1"/>
              </a:buClr>
              <a:buSzPts val="3200"/>
              <a:buFont typeface="Droid Sans Mono"/>
              <a:buNone/>
            </a:pPr>
            <a:r>
              <a:rPr lang="en-IN" sz="3200"/>
              <a:t>Jangde</a:t>
            </a:r>
            <a:endParaRPr sz="3200"/>
          </a:p>
        </p:txBody>
      </p:sp>
      <p:sp>
        <p:nvSpPr>
          <p:cNvPr id="127" name="Google Shape;127;p3"/>
          <p:cNvSpPr txBox="1"/>
          <p:nvPr>
            <p:ph idx="1" type="body"/>
          </p:nvPr>
        </p:nvSpPr>
        <p:spPr>
          <a:xfrm>
            <a:off x="5734050" y="2025748"/>
            <a:ext cx="6162675" cy="2827606"/>
          </a:xfrm>
          <a:prstGeom prst="rect">
            <a:avLst/>
          </a:prstGeom>
          <a:noFill/>
          <a:ln>
            <a:noFill/>
          </a:ln>
        </p:spPr>
        <p:txBody>
          <a:bodyPr anchorCtr="0" anchor="ctr" bIns="45700" lIns="91425" spcFirstLastPara="1" rIns="91425" wrap="square" tIns="45700">
            <a:normAutofit fontScale="62500" lnSpcReduction="10000"/>
          </a:bodyPr>
          <a:lstStyle/>
          <a:p>
            <a:pPr indent="0" lvl="0" marL="0" rtl="0" algn="l">
              <a:lnSpc>
                <a:spcPct val="120000"/>
              </a:lnSpc>
              <a:spcBef>
                <a:spcPts val="0"/>
              </a:spcBef>
              <a:spcAft>
                <a:spcPts val="0"/>
              </a:spcAft>
              <a:buSzPct val="100000"/>
              <a:buNone/>
            </a:pPr>
            <a:r>
              <a:rPr lang="en-IN"/>
              <a:t>Team Members</a:t>
            </a:r>
            <a:endParaRPr/>
          </a:p>
          <a:p>
            <a:pPr indent="0" lvl="0" marL="0" rtl="0" algn="l">
              <a:lnSpc>
                <a:spcPct val="120000"/>
              </a:lnSpc>
              <a:spcBef>
                <a:spcPts val="0"/>
              </a:spcBef>
              <a:spcAft>
                <a:spcPts val="0"/>
              </a:spcAft>
              <a:buSzPct val="100000"/>
              <a:buNone/>
            </a:pPr>
            <a:r>
              <a:rPr lang="en-IN"/>
              <a:t>1. Aadesh Garg</a:t>
            </a:r>
            <a:endParaRPr/>
          </a:p>
          <a:p>
            <a:pPr indent="0" lvl="0" marL="0" rtl="0" algn="l">
              <a:lnSpc>
                <a:spcPct val="120000"/>
              </a:lnSpc>
              <a:spcBef>
                <a:spcPts val="0"/>
              </a:spcBef>
              <a:spcAft>
                <a:spcPts val="0"/>
              </a:spcAft>
              <a:buSzPct val="100000"/>
              <a:buNone/>
            </a:pPr>
            <a:r>
              <a:rPr lang="en-IN"/>
              <a:t>2. Amisha Linjhara</a:t>
            </a:r>
            <a:endParaRPr/>
          </a:p>
          <a:p>
            <a:pPr indent="0" lvl="0" marL="0" rtl="0" algn="l">
              <a:lnSpc>
                <a:spcPct val="120000"/>
              </a:lnSpc>
              <a:spcBef>
                <a:spcPts val="0"/>
              </a:spcBef>
              <a:spcAft>
                <a:spcPts val="0"/>
              </a:spcAft>
              <a:buSzPct val="100000"/>
              <a:buNone/>
            </a:pPr>
            <a:r>
              <a:rPr lang="en-IN"/>
              <a:t>3. Amisha Prajapati</a:t>
            </a:r>
            <a:endParaRPr/>
          </a:p>
          <a:p>
            <a:pPr indent="0" lvl="0" marL="0" rtl="0" algn="l">
              <a:lnSpc>
                <a:spcPct val="120000"/>
              </a:lnSpc>
              <a:spcBef>
                <a:spcPts val="0"/>
              </a:spcBef>
              <a:spcAft>
                <a:spcPts val="0"/>
              </a:spcAft>
              <a:buSzPct val="100000"/>
              <a:buNone/>
            </a:pPr>
            <a:r>
              <a:rPr lang="en-IN"/>
              <a:t>4. Ananya Shrivastava</a:t>
            </a:r>
            <a:endParaRPr/>
          </a:p>
          <a:p>
            <a:pPr indent="0" lvl="0" marL="0" rtl="0" algn="l">
              <a:lnSpc>
                <a:spcPct val="120000"/>
              </a:lnSpc>
              <a:spcBef>
                <a:spcPts val="0"/>
              </a:spcBef>
              <a:spcAft>
                <a:spcPts val="0"/>
              </a:spcAft>
              <a:buSzPct val="100000"/>
              <a:buNone/>
            </a:pPr>
            <a:r>
              <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IN"/>
              <a:t>Project Presentation Outline</a:t>
            </a:r>
            <a:endParaRPr/>
          </a:p>
        </p:txBody>
      </p:sp>
      <p:sp>
        <p:nvSpPr>
          <p:cNvPr id="136" name="Google Shape;136;p4"/>
          <p:cNvSpPr txBox="1"/>
          <p:nvPr>
            <p:ph idx="1" type="body"/>
          </p:nvPr>
        </p:nvSpPr>
        <p:spPr>
          <a:xfrm>
            <a:off x="345008" y="1449522"/>
            <a:ext cx="11847000" cy="5112900"/>
          </a:xfrm>
          <a:prstGeom prst="rect">
            <a:avLst/>
          </a:prstGeom>
          <a:noFill/>
          <a:ln>
            <a:noFill/>
          </a:ln>
        </p:spPr>
        <p:txBody>
          <a:bodyPr anchorCtr="0" anchor="t" bIns="45700" lIns="91425" spcFirstLastPara="1" rIns="91425" wrap="square" tIns="45700">
            <a:normAutofit/>
          </a:bodyPr>
          <a:lstStyle/>
          <a:p>
            <a:pPr indent="-431800" lvl="0" marL="457200" rtl="0" algn="just">
              <a:lnSpc>
                <a:spcPct val="90000"/>
              </a:lnSpc>
              <a:spcBef>
                <a:spcPts val="0"/>
              </a:spcBef>
              <a:spcAft>
                <a:spcPts val="0"/>
              </a:spcAft>
              <a:buSzPts val="3200"/>
              <a:buChar char="❖"/>
            </a:pPr>
            <a:r>
              <a:rPr lang="en-IN"/>
              <a:t>Introduction</a:t>
            </a:r>
            <a:endParaRPr/>
          </a:p>
          <a:p>
            <a:pPr indent="-431800" lvl="0" marL="457200" rtl="0" algn="just">
              <a:lnSpc>
                <a:spcPct val="90000"/>
              </a:lnSpc>
              <a:spcBef>
                <a:spcPts val="0"/>
              </a:spcBef>
              <a:spcAft>
                <a:spcPts val="0"/>
              </a:spcAft>
              <a:buSzPts val="3200"/>
              <a:buChar char="❖"/>
            </a:pPr>
            <a:r>
              <a:rPr lang="en-IN"/>
              <a:t>Project Objectives</a:t>
            </a:r>
            <a:endParaRPr/>
          </a:p>
          <a:p>
            <a:pPr indent="-431800" lvl="0" marL="457200" rtl="0" algn="just">
              <a:lnSpc>
                <a:spcPct val="90000"/>
              </a:lnSpc>
              <a:spcBef>
                <a:spcPts val="0"/>
              </a:spcBef>
              <a:spcAft>
                <a:spcPts val="0"/>
              </a:spcAft>
              <a:buSzPts val="3200"/>
              <a:buChar char="❖"/>
            </a:pPr>
            <a:r>
              <a:rPr lang="en-IN"/>
              <a:t>Proposed Methodology</a:t>
            </a:r>
            <a:endParaRPr/>
          </a:p>
          <a:p>
            <a:pPr indent="-431800" lvl="0" marL="457200" rtl="0" algn="just">
              <a:lnSpc>
                <a:spcPct val="90000"/>
              </a:lnSpc>
              <a:spcBef>
                <a:spcPts val="0"/>
              </a:spcBef>
              <a:spcAft>
                <a:spcPts val="0"/>
              </a:spcAft>
              <a:buSzPts val="3200"/>
              <a:buChar char="❖"/>
            </a:pPr>
            <a:r>
              <a:rPr lang="en-IN"/>
              <a:t>Requirement Analysis</a:t>
            </a:r>
            <a:endParaRPr/>
          </a:p>
          <a:p>
            <a:pPr indent="-431800" lvl="0" marL="457200" rtl="0" algn="just">
              <a:lnSpc>
                <a:spcPct val="90000"/>
              </a:lnSpc>
              <a:spcBef>
                <a:spcPts val="0"/>
              </a:spcBef>
              <a:spcAft>
                <a:spcPts val="0"/>
              </a:spcAft>
              <a:buSzPts val="3200"/>
              <a:buChar char="❖"/>
            </a:pPr>
            <a:r>
              <a:rPr lang="en-IN"/>
              <a:t>Solution Proposed </a:t>
            </a:r>
            <a:endParaRPr/>
          </a:p>
          <a:p>
            <a:pPr indent="-431800" lvl="0" marL="457200" rtl="0" algn="just">
              <a:lnSpc>
                <a:spcPct val="90000"/>
              </a:lnSpc>
              <a:spcBef>
                <a:spcPts val="0"/>
              </a:spcBef>
              <a:spcAft>
                <a:spcPts val="0"/>
              </a:spcAft>
              <a:buSzPts val="3200"/>
              <a:buChar char="❖"/>
            </a:pPr>
            <a:r>
              <a:rPr lang="en-IN"/>
              <a:t>The Outcome Discussion</a:t>
            </a:r>
            <a:endParaRPr/>
          </a:p>
          <a:p>
            <a:pPr indent="-228600" lvl="0" marL="228600" rtl="0" algn="just">
              <a:lnSpc>
                <a:spcPct val="90000"/>
              </a:lnSpc>
              <a:spcBef>
                <a:spcPts val="816"/>
              </a:spcBef>
              <a:spcAft>
                <a:spcPts val="0"/>
              </a:spcAft>
              <a:buSzPts val="3200"/>
              <a:buNone/>
            </a:pPr>
            <a:r>
              <a:t/>
            </a:r>
            <a:endParaRPr/>
          </a:p>
        </p:txBody>
      </p:sp>
      <p:sp>
        <p:nvSpPr>
          <p:cNvPr id="137" name="Google Shape;137;p4"/>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138" name="Google Shape;138;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39" name="Google Shape;139;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IN"/>
              <a:t>Introduction</a:t>
            </a:r>
            <a:endParaRPr/>
          </a:p>
        </p:txBody>
      </p:sp>
      <p:sp>
        <p:nvSpPr>
          <p:cNvPr id="145" name="Google Shape;145;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840"/>
              </a:spcBef>
              <a:spcAft>
                <a:spcPts val="0"/>
              </a:spcAft>
              <a:buSzPts val="2800"/>
              <a:buChar char="❖"/>
            </a:pPr>
            <a:r>
              <a:rPr lang="en-IN" sz="2800">
                <a:solidFill>
                  <a:srgbClr val="000000"/>
                </a:solidFill>
                <a:latin typeface="Times New Roman"/>
                <a:ea typeface="Times New Roman"/>
                <a:cs typeface="Times New Roman"/>
                <a:sym typeface="Times New Roman"/>
              </a:rPr>
              <a:t>The  “Data Compression and decompression with image steganography” is a web based application which provides user friendly interface to automate the process of  </a:t>
            </a:r>
            <a:endParaRPr sz="2800">
              <a:solidFill>
                <a:srgbClr val="000000"/>
              </a:solidFill>
              <a:latin typeface="Times New Roman"/>
              <a:ea typeface="Times New Roman"/>
              <a:cs typeface="Times New Roman"/>
              <a:sym typeface="Times New Roman"/>
            </a:endParaRPr>
          </a:p>
          <a:p>
            <a:pPr indent="0" lvl="0" marL="0" rtl="0" algn="just">
              <a:lnSpc>
                <a:spcPct val="90000"/>
              </a:lnSpc>
              <a:spcBef>
                <a:spcPts val="840"/>
              </a:spcBef>
              <a:spcAft>
                <a:spcPts val="0"/>
              </a:spcAft>
              <a:buNone/>
            </a:pPr>
            <a:r>
              <a:rPr lang="en-IN" sz="2800">
                <a:solidFill>
                  <a:srgbClr val="000000"/>
                </a:solidFill>
                <a:latin typeface="Times New Roman"/>
                <a:ea typeface="Times New Roman"/>
                <a:cs typeface="Times New Roman"/>
                <a:sym typeface="Times New Roman"/>
              </a:rPr>
              <a:t>   Serving towards the welfare of the user.</a:t>
            </a:r>
            <a:endParaRPr sz="2800">
              <a:solidFill>
                <a:srgbClr val="000000"/>
              </a:solidFill>
              <a:latin typeface="Times New Roman"/>
              <a:ea typeface="Times New Roman"/>
              <a:cs typeface="Times New Roman"/>
              <a:sym typeface="Times New Roman"/>
            </a:endParaRPr>
          </a:p>
          <a:p>
            <a:pPr indent="-292100" lvl="0" marL="228600" rtl="0" algn="just">
              <a:lnSpc>
                <a:spcPct val="90000"/>
              </a:lnSpc>
              <a:spcBef>
                <a:spcPts val="840"/>
              </a:spcBef>
              <a:spcAft>
                <a:spcPts val="0"/>
              </a:spcAft>
              <a:buClr>
                <a:srgbClr val="000000"/>
              </a:buClr>
              <a:buSzPts val="2800"/>
              <a:buFont typeface="Times New Roman"/>
              <a:buChar char="❖"/>
            </a:pPr>
            <a:r>
              <a:rPr lang="en-IN" sz="2800">
                <a:solidFill>
                  <a:srgbClr val="000000"/>
                </a:solidFill>
                <a:latin typeface="Times New Roman"/>
                <a:ea typeface="Times New Roman"/>
                <a:cs typeface="Times New Roman"/>
                <a:sym typeface="Times New Roman"/>
              </a:rPr>
              <a:t>It is a place where we can compress or decompress the image as per our requirements.</a:t>
            </a:r>
            <a:endParaRPr sz="2800">
              <a:solidFill>
                <a:srgbClr val="000000"/>
              </a:solidFill>
              <a:latin typeface="Times New Roman"/>
              <a:ea typeface="Times New Roman"/>
              <a:cs typeface="Times New Roman"/>
              <a:sym typeface="Times New Roman"/>
            </a:endParaRPr>
          </a:p>
          <a:p>
            <a:pPr indent="-292100" lvl="0" marL="228600" rtl="0" algn="just">
              <a:lnSpc>
                <a:spcPct val="90000"/>
              </a:lnSpc>
              <a:spcBef>
                <a:spcPts val="0"/>
              </a:spcBef>
              <a:spcAft>
                <a:spcPts val="0"/>
              </a:spcAft>
              <a:buClr>
                <a:srgbClr val="000000"/>
              </a:buClr>
              <a:buSzPts val="2800"/>
              <a:buFont typeface="Times New Roman"/>
              <a:buChar char="❖"/>
            </a:pPr>
            <a:r>
              <a:rPr lang="en-IN" sz="2800">
                <a:solidFill>
                  <a:srgbClr val="000000"/>
                </a:solidFill>
                <a:latin typeface="Times New Roman"/>
                <a:ea typeface="Times New Roman"/>
                <a:cs typeface="Times New Roman"/>
                <a:sym typeface="Times New Roman"/>
              </a:rPr>
              <a:t>It is a place </a:t>
            </a:r>
            <a:r>
              <a:rPr lang="en-IN" sz="2800">
                <a:solidFill>
                  <a:srgbClr val="000000"/>
                </a:solidFill>
                <a:latin typeface="Times New Roman"/>
                <a:ea typeface="Times New Roman"/>
                <a:cs typeface="Times New Roman"/>
                <a:sym typeface="Times New Roman"/>
              </a:rPr>
              <a:t>where</a:t>
            </a:r>
            <a:r>
              <a:rPr lang="en-IN" sz="2800">
                <a:solidFill>
                  <a:srgbClr val="000000"/>
                </a:solidFill>
                <a:latin typeface="Times New Roman"/>
                <a:ea typeface="Times New Roman"/>
                <a:cs typeface="Times New Roman"/>
                <a:sym typeface="Times New Roman"/>
              </a:rPr>
              <a:t> we can hide or embed the secret information inside the image so no intruder can get the hold of our secret message</a:t>
            </a:r>
            <a:endParaRPr sz="2800">
              <a:solidFill>
                <a:srgbClr val="000000"/>
              </a:solidFill>
              <a:latin typeface="Times New Roman"/>
              <a:ea typeface="Times New Roman"/>
              <a:cs typeface="Times New Roman"/>
              <a:sym typeface="Times New Roman"/>
            </a:endParaRPr>
          </a:p>
          <a:p>
            <a:pPr indent="-292100" lvl="0" marL="228600" rtl="0" algn="just">
              <a:lnSpc>
                <a:spcPct val="90000"/>
              </a:lnSpc>
              <a:spcBef>
                <a:spcPts val="0"/>
              </a:spcBef>
              <a:spcAft>
                <a:spcPts val="0"/>
              </a:spcAft>
              <a:buClr>
                <a:srgbClr val="000000"/>
              </a:buClr>
              <a:buSzPts val="2800"/>
              <a:buFont typeface="Times New Roman"/>
              <a:buChar char="❖"/>
            </a:pPr>
            <a:r>
              <a:rPr lang="en-IN" sz="2800">
                <a:solidFill>
                  <a:srgbClr val="000000"/>
                </a:solidFill>
                <a:latin typeface="Times New Roman"/>
                <a:ea typeface="Times New Roman"/>
                <a:cs typeface="Times New Roman"/>
                <a:sym typeface="Times New Roman"/>
              </a:rPr>
              <a:t>Steganography is the art of hiding information in such a way that prevents the detection of hidden messages</a:t>
            </a:r>
            <a:endParaRPr sz="2800">
              <a:solidFill>
                <a:srgbClr val="000000"/>
              </a:solidFill>
              <a:latin typeface="Times New Roman"/>
              <a:ea typeface="Times New Roman"/>
              <a:cs typeface="Times New Roman"/>
              <a:sym typeface="Times New Roman"/>
            </a:endParaRPr>
          </a:p>
        </p:txBody>
      </p:sp>
      <p:sp>
        <p:nvSpPr>
          <p:cNvPr id="146" name="Google Shape;146;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147" name="Google Shape;147;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8" name="Google Shape;148;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0" y="0"/>
            <a:ext cx="120288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IN"/>
              <a:t>2. Introduction </a:t>
            </a:r>
            <a:endParaRPr/>
          </a:p>
        </p:txBody>
      </p:sp>
      <p:sp>
        <p:nvSpPr>
          <p:cNvPr id="154" name="Google Shape;154;p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960"/>
              </a:spcBef>
              <a:spcAft>
                <a:spcPts val="0"/>
              </a:spcAft>
              <a:buSzPts val="3200"/>
              <a:buChar char="❖"/>
            </a:pPr>
            <a:r>
              <a:rPr lang="en-IN">
                <a:solidFill>
                  <a:srgbClr val="000000"/>
                </a:solidFill>
              </a:rPr>
              <a:t>We can use gray images, videos, sound files, and other computer files that contain perceptually irrelevant or redundant information as a cover image.</a:t>
            </a:r>
            <a:endParaRPr>
              <a:solidFill>
                <a:srgbClr val="000000"/>
              </a:solidFill>
            </a:endParaRPr>
          </a:p>
          <a:p>
            <a:pPr indent="-228600" lvl="0" marL="228600" rtl="0" algn="just">
              <a:lnSpc>
                <a:spcPct val="90000"/>
              </a:lnSpc>
              <a:spcBef>
                <a:spcPts val="960"/>
              </a:spcBef>
              <a:spcAft>
                <a:spcPts val="0"/>
              </a:spcAft>
              <a:buSzPts val="3200"/>
              <a:buChar char="❖"/>
            </a:pPr>
            <a:r>
              <a:rPr lang="en-IN">
                <a:solidFill>
                  <a:srgbClr val="000000"/>
                </a:solidFill>
              </a:rPr>
              <a:t> It is important to note that the hidden data is not detectable in the stego-image. </a:t>
            </a:r>
            <a:r>
              <a:rPr lang="en-IN">
                <a:solidFill>
                  <a:srgbClr val="000000"/>
                </a:solidFill>
              </a:rPr>
              <a:t> </a:t>
            </a:r>
            <a:endParaRPr/>
          </a:p>
          <a:p>
            <a:pPr indent="-25400" lvl="0" marL="228600" rtl="0" algn="just">
              <a:lnSpc>
                <a:spcPct val="90000"/>
              </a:lnSpc>
              <a:spcBef>
                <a:spcPts val="960"/>
              </a:spcBef>
              <a:spcAft>
                <a:spcPts val="0"/>
              </a:spcAft>
              <a:buSzPts val="3200"/>
              <a:buNone/>
            </a:pPr>
            <a:r>
              <a:t/>
            </a:r>
            <a:endParaRPr/>
          </a:p>
        </p:txBody>
      </p:sp>
      <p:sp>
        <p:nvSpPr>
          <p:cNvPr id="155" name="Google Shape;155;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156" name="Google Shape;156;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57" name="Google Shape;157;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0" y="0"/>
            <a:ext cx="120288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IN"/>
              <a:t>Objectives </a:t>
            </a:r>
            <a:endParaRPr/>
          </a:p>
        </p:txBody>
      </p:sp>
      <p:sp>
        <p:nvSpPr>
          <p:cNvPr id="163" name="Google Shape;163;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164" name="Google Shape;164;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
        <p:nvSpPr>
          <p:cNvPr id="165" name="Google Shape;165;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66" name="Google Shape;166;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34950" lvl="0" marL="228600" rtl="0" algn="just">
              <a:lnSpc>
                <a:spcPct val="90000"/>
              </a:lnSpc>
              <a:spcBef>
                <a:spcPts val="960"/>
              </a:spcBef>
              <a:spcAft>
                <a:spcPts val="0"/>
              </a:spcAft>
              <a:buSzPts val="3300"/>
              <a:buChar char="❖"/>
            </a:pPr>
            <a:r>
              <a:rPr lang="en-IN">
                <a:solidFill>
                  <a:srgbClr val="000000"/>
                </a:solidFill>
              </a:rPr>
              <a:t>The main objective object of the project is to automate the process of serving towards the welfare of the user by providing them with the facility of compression or decompression of file as per their requirement.</a:t>
            </a:r>
            <a:endParaRPr>
              <a:solidFill>
                <a:srgbClr val="000000"/>
              </a:solidFill>
            </a:endParaRPr>
          </a:p>
          <a:p>
            <a:pPr indent="-228600" lvl="0" marL="228600" rtl="0" algn="just">
              <a:lnSpc>
                <a:spcPct val="90000"/>
              </a:lnSpc>
              <a:spcBef>
                <a:spcPts val="960"/>
              </a:spcBef>
              <a:spcAft>
                <a:spcPts val="0"/>
              </a:spcAft>
              <a:buClr>
                <a:srgbClr val="000000"/>
              </a:buClr>
              <a:buSzPts val="3200"/>
              <a:buChar char="❖"/>
            </a:pPr>
            <a:r>
              <a:rPr lang="en-IN">
                <a:solidFill>
                  <a:srgbClr val="000000"/>
                </a:solidFill>
              </a:rPr>
              <a:t> The second main objective of this project is to hide or embed the secret or confidential data in a image so that only receiver can detect the stego-image.</a:t>
            </a:r>
            <a:endParaRPr>
              <a:solidFill>
                <a:srgbClr val="000000"/>
              </a:solidFill>
            </a:endParaRPr>
          </a:p>
          <a:p>
            <a:pPr indent="-228600" lvl="0" marL="228600" rtl="0" algn="just">
              <a:lnSpc>
                <a:spcPct val="90000"/>
              </a:lnSpc>
              <a:spcBef>
                <a:spcPts val="960"/>
              </a:spcBef>
              <a:spcAft>
                <a:spcPts val="0"/>
              </a:spcAft>
              <a:buClr>
                <a:srgbClr val="000000"/>
              </a:buClr>
              <a:buSzPts val="3200"/>
              <a:buChar char="❖"/>
            </a:pPr>
            <a:r>
              <a:rPr lang="en-IN">
                <a:solidFill>
                  <a:srgbClr val="000000"/>
                </a:solidFill>
              </a:rPr>
              <a:t>Generally, the project aimed to develop a system Image Steganography of Multiple File Types with Encryption and Compression Algorithms.  </a:t>
            </a:r>
            <a:endParaRPr>
              <a:solidFill>
                <a:srgbClr val="000000"/>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0" y="0"/>
            <a:ext cx="120288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IN"/>
              <a:t>Objectives</a:t>
            </a:r>
            <a:endParaRPr/>
          </a:p>
        </p:txBody>
      </p:sp>
      <p:sp>
        <p:nvSpPr>
          <p:cNvPr id="172" name="Google Shape;172;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Autofit/>
          </a:bodyPr>
          <a:lstStyle/>
          <a:p>
            <a:pPr indent="-425450" lvl="0" marL="457200" rtl="0" algn="just">
              <a:lnSpc>
                <a:spcPct val="90000"/>
              </a:lnSpc>
              <a:spcBef>
                <a:spcPts val="720"/>
              </a:spcBef>
              <a:spcAft>
                <a:spcPts val="0"/>
              </a:spcAft>
              <a:buSzPts val="3100"/>
              <a:buChar char="❖"/>
            </a:pPr>
            <a:r>
              <a:rPr lang="en-IN" sz="3100"/>
              <a:t>Specifically, this study aimed to: accept secret file to be hidden; compress secret file using an Algorithm; encrypt and decrypt secret file using Data Encryption Standard Algorithm; embed and extract data file in stego-image using LSB Algorithm; and evaluate the system using a specific standards: functionality, usability, reliability, portability, efficiency, and maintainability. </a:t>
            </a:r>
            <a:endParaRPr sz="3100"/>
          </a:p>
        </p:txBody>
      </p:sp>
      <p:sp>
        <p:nvSpPr>
          <p:cNvPr id="173" name="Google Shape;173;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a:t>12 March 2023</a:t>
            </a:r>
            <a:endParaRPr/>
          </a:p>
        </p:txBody>
      </p:sp>
      <p:sp>
        <p:nvSpPr>
          <p:cNvPr id="174" name="Google Shape;174;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5" name="Google Shape;175;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30f38112ff_0_12"/>
          <p:cNvSpPr txBox="1"/>
          <p:nvPr>
            <p:ph type="title"/>
          </p:nvPr>
        </p:nvSpPr>
        <p:spPr>
          <a:xfrm>
            <a:off x="154546" y="0"/>
            <a:ext cx="11874300" cy="130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Proposed Methodology</a:t>
            </a:r>
            <a:endParaRPr/>
          </a:p>
        </p:txBody>
      </p:sp>
      <p:sp>
        <p:nvSpPr>
          <p:cNvPr id="182" name="Google Shape;182;g230f38112ff_0_12"/>
          <p:cNvSpPr txBox="1"/>
          <p:nvPr>
            <p:ph idx="12" type="sldNum"/>
          </p:nvPr>
        </p:nvSpPr>
        <p:spPr>
          <a:xfrm>
            <a:off x="8757642" y="6562416"/>
            <a:ext cx="1371600" cy="27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83" name="Google Shape;183;g230f38112ff_0_12"/>
          <p:cNvSpPr txBox="1"/>
          <p:nvPr>
            <p:ph idx="1" type="body"/>
          </p:nvPr>
        </p:nvSpPr>
        <p:spPr>
          <a:xfrm>
            <a:off x="172571" y="1418447"/>
            <a:ext cx="11847000" cy="5112900"/>
          </a:xfrm>
          <a:prstGeom prst="rect">
            <a:avLst/>
          </a:prstGeom>
        </p:spPr>
        <p:txBody>
          <a:bodyPr anchorCtr="0" anchor="t" bIns="45700" lIns="91425" spcFirstLastPara="1" rIns="91425" wrap="square" tIns="45700">
            <a:normAutofit/>
          </a:bodyPr>
          <a:lstStyle/>
          <a:p>
            <a:pPr indent="0" lvl="0" marL="0" rtl="0" algn="just">
              <a:spcBef>
                <a:spcPts val="540"/>
              </a:spcBef>
              <a:spcAft>
                <a:spcPts val="0"/>
              </a:spcAft>
              <a:buNone/>
            </a:pPr>
            <a:r>
              <a:t/>
            </a:r>
            <a:endParaRPr/>
          </a:p>
        </p:txBody>
      </p:sp>
      <p:pic>
        <p:nvPicPr>
          <p:cNvPr id="184" name="Google Shape;184;g230f38112ff_0_12"/>
          <p:cNvPicPr preferRelativeResize="0"/>
          <p:nvPr/>
        </p:nvPicPr>
        <p:blipFill>
          <a:blip r:embed="rId3">
            <a:alphaModFix/>
          </a:blip>
          <a:stretch>
            <a:fillRect/>
          </a:stretch>
        </p:blipFill>
        <p:spPr>
          <a:xfrm>
            <a:off x="2791850" y="1637988"/>
            <a:ext cx="6134100" cy="4924425"/>
          </a:xfrm>
          <a:prstGeom prst="rect">
            <a:avLst/>
          </a:prstGeom>
          <a:noFill/>
          <a:ln>
            <a:noFill/>
          </a:ln>
        </p:spPr>
      </p:pic>
      <p:pic>
        <p:nvPicPr>
          <p:cNvPr id="185" name="Google Shape;185;g230f38112ff_0_12"/>
          <p:cNvPicPr preferRelativeResize="0"/>
          <p:nvPr/>
        </p:nvPicPr>
        <p:blipFill>
          <a:blip r:embed="rId3">
            <a:alphaModFix/>
          </a:blip>
          <a:stretch>
            <a:fillRect/>
          </a:stretch>
        </p:blipFill>
        <p:spPr>
          <a:xfrm>
            <a:off x="1714500" y="1582150"/>
            <a:ext cx="8335400" cy="511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