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3" r:id="rId6"/>
    <p:sldId id="264" r:id="rId7"/>
    <p:sldId id="268" r:id="rId8"/>
    <p:sldId id="269" r:id="rId9"/>
    <p:sldId id="273" r:id="rId10"/>
    <p:sldId id="270" r:id="rId11"/>
    <p:sldId id="272" r:id="rId12"/>
    <p:sldId id="276" r:id="rId13"/>
    <p:sldId id="275" r:id="rId14"/>
    <p:sldId id="277" r:id="rId15"/>
    <p:sldId id="280" r:id="rId16"/>
    <p:sldId id="282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73EB"/>
    <a:srgbClr val="1BD760"/>
    <a:srgbClr val="1EDB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8"/>
    <p:restoredTop sz="94733"/>
  </p:normalViewPr>
  <p:slideViewPr>
    <p:cSldViewPr snapToGrid="0">
      <p:cViewPr varScale="1">
        <p:scale>
          <a:sx n="99" d="100"/>
          <a:sy n="99" d="100"/>
        </p:scale>
        <p:origin x="8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BB6A34-4126-A447-B59A-F1DC06A46475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25DC-068B-3941-ADDB-C0279190CE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47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F25C3-8018-C44F-B016-98CAAF776F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08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5AAF9-9763-65F7-2D02-E0EA9BC18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EEADF8-F825-742B-60D6-931A31293E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F8BD9-6FCC-2404-19CC-C83ECB5C3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42901-90B2-D947-6926-143E34E0F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F25C3-8018-C44F-B016-98CAAF776F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34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3513D-9A46-6EF0-2ED8-031BCD13B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87EEC-B685-F8A7-5B71-88093069E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331E3-5995-E79D-60D2-F88F7CF92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57DDC-C281-2A9D-5160-E22EA8BEE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F25C3-8018-C44F-B016-98CAAF776F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9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200" b="1"/>
              <a:t>Top AUC Performance: </a:t>
            </a:r>
            <a:r>
              <a:rPr lang="en-US" sz="1200"/>
              <a:t>RF models (Set 1) performed best overall with the highest out-of-sample AUC scores (~0.875), showing excellent generalization and stability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/>
              <a:t>XGB Model 2</a:t>
            </a:r>
            <a:r>
              <a:rPr lang="en-US" sz="1200" b="1"/>
              <a:t> </a:t>
            </a:r>
            <a:r>
              <a:rPr lang="en-US" sz="1200"/>
              <a:t>while slightly behind RF1, showed strong performance (0.864 AUC) and benefited clearly from including genre as a feature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25DC-068B-3941-ADDB-C0279190CE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5738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25DC-068B-3941-ADDB-C0279190CE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089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1E7A1-AE29-FB53-7137-AB38B828B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7A033-6A77-334D-BF1D-98F8B13B1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E940A-01E6-14FA-9086-5FA2ECDBBD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While the Random Forest model achieved the highest AUC (0.873), the </a:t>
            </a:r>
            <a:r>
              <a:rPr lang="en-US" err="1"/>
              <a:t>XGBoost</a:t>
            </a:r>
            <a:r>
              <a:rPr lang="en-US"/>
              <a:t> model provided a more scalable, flexible, and generalizable approach, particularly after including genre features</a:t>
            </a:r>
          </a:p>
          <a:p>
            <a:endParaRPr lang="en-US"/>
          </a:p>
          <a:p>
            <a:r>
              <a:rPr lang="en-US"/>
              <a:t>For practical business applications where adaptability and future data trends are important, </a:t>
            </a:r>
            <a:r>
              <a:rPr lang="en-US" err="1"/>
              <a:t>XGBoost</a:t>
            </a:r>
            <a:r>
              <a:rPr lang="en-US"/>
              <a:t> (with genre) could be the preferred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0F0D5-0074-613C-C6A8-7F759DC99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F25C3-8018-C44F-B016-98CAAF776F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8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Identify key audio and metadata features that predict song popularity to inform marketing, promotion, and production decisions in the music industry.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 Questions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Which audio features most influence a song’s popularity on Spotify – What makes a song perform well? 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(e.g.,</a:t>
            </a: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Tempo, danceability, energy, </a:t>
            </a:r>
            <a:r>
              <a:rPr lang="en-US" sz="1200" kern="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etc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we develop a model to classify “high potential” tracks to guide promotional strategy? – “this song has a high chance of becoming a hit”</a:t>
            </a:r>
            <a:endParaRPr lang="en-US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learning: transform target into binary label: Popularity &gt;75 -&gt; “high potential” (Random Forest classification model)</a:t>
            </a:r>
          </a:p>
          <a:p>
            <a:pPr marL="22860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200" b="1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What feature combinations or song types are more likely to become hits? – Looks at the synergy between variables (e.g., high danceability + fast tempo + high energy = “party song”)</a:t>
            </a:r>
            <a:endParaRPr lang="en-US" sz="1200" b="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</a:t>
            </a: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can we cluster songs into commercially meaningful categories? – 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Find natural groupings in the data</a:t>
            </a: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(e.g., “chill”, “party”, “workout”, “sad vibes”)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Enables audience targeting and playlist curation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 help segment marketing strategies by listener mood or use-case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Aptos" panose="020B0004020202020204" pitchFamily="34" charset="0"/>
              <a:buChar char="-"/>
            </a:pPr>
            <a:r>
              <a:rPr lang="en-US" sz="1200" u="sng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Machine learning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use a clustering algorithm (k-means or hierarchical clustering to label clusters based on audio features and visualize PCA. Analyze which clusters contain the most popular songs.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F25C3-8018-C44F-B016-98CAAF776F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010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F25C3-8018-C44F-B016-98CAAF776F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08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Random Forest and XGBoost are chosen for this project because of their high model accuracy and insights into feature importance</a:t>
            </a:r>
          </a:p>
          <a:p>
            <a:endParaRPr lang="en-US"/>
          </a:p>
          <a:p>
            <a:r>
              <a:rPr lang="en-US"/>
              <a:t>Random Forest: interpretable and robust to noise. This will help us to understand which song traits matter most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Ensemble of decision trees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Focused on feature importance and prediction</a:t>
            </a:r>
          </a:p>
          <a:p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XGBoost: Gradient boosting method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Focused on improving prediction with boosting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Handles complex feature interactions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F25C3-8018-C44F-B016-98CAAF776F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543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F25C3-8018-C44F-B016-98CAAF776F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26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4AA75-E3CA-6C0E-FDFB-4B107E706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96B01-4757-7BAF-6577-2E97C871EC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9D38D-1BE3-7EE6-2FB5-418883605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91E74-CD2D-C4E5-4D43-C15AA2F46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F25C3-8018-C44F-B016-98CAAF776F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6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7862A-241F-7B3D-7F27-50F9D5332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74FD9B-6004-F190-64ED-FEAF0F4C5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5129E1-4154-F3A7-37EE-1F6B6A3AE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4BB7C-F9A5-8291-F879-1B65C1609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F25C3-8018-C44F-B016-98CAAF776F8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25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CD5FB-3DA4-579A-D684-7F5029052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E5B55-A50A-6F5F-F586-7F93613DBF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1CE34-31C0-4114-F54B-798A291ED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EC5F4-D3AF-5844-D2C1-CD2A5E2DC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F25C3-8018-C44F-B016-98CAAF776F8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35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3513D-9A46-6EF0-2ED8-031BCD13B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87EEC-B685-F8A7-5B71-88093069E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331E3-5995-E79D-60D2-F88F7CF920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57DDC-C281-2A9D-5160-E22EA8BEE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F25C3-8018-C44F-B016-98CAAF776F8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3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878B1-5DD6-4B4C-A73E-346F48108F46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3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FFF09-1661-1647-A54B-A186D7FBFBD2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1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3A3063B2-1464-EA4D-A246-D96C31FE92E7}" type="datetime1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14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9" r:id="rId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4740/kaggle/dsv/598785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dotted wave of dots&#10;&#10;AI-generated content may be incorrect.">
            <a:extLst>
              <a:ext uri="{FF2B5EF4-FFF2-40B4-BE49-F238E27FC236}">
                <a16:creationId xmlns:a16="http://schemas.microsoft.com/office/drawing/2014/main" id="{495AA5B0-0107-2449-E518-CF48423B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</a:extLst>
          </a:blip>
          <a:srcRect t="12452" r="9091" b="5730"/>
          <a:stretch/>
        </p:blipFill>
        <p:spPr>
          <a:xfrm>
            <a:off x="0" y="0"/>
            <a:ext cx="12192000" cy="6857990"/>
          </a:xfrm>
          <a:prstGeom prst="rect">
            <a:avLst/>
          </a:prstGeom>
        </p:spPr>
      </p:pic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B9AC60-BB68-129B-ED40-DF01BFDD6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>
                <a:latin typeface="Grandview" panose="020B0502040204020203" pitchFamily="34" charset="0"/>
              </a:rPr>
              <a:t>Hit Predictors: </a:t>
            </a:r>
            <a:r>
              <a:rPr lang="en-US" sz="3800" b="0" dirty="0">
                <a:latin typeface="Grandview" panose="020B0502040204020203" pitchFamily="34" charset="0"/>
              </a:rPr>
              <a:t>Forecasting Song Popularity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0671E-2E27-3BCC-A45C-577DC589C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626" y="3992407"/>
            <a:ext cx="4358208" cy="933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/>
              <a:t>Presented by: Ava Allen, Lana Doronkina, Allison English, and Otto JeckerByrne 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0F3D6F-2E23-ADB8-3371-5EBEA2135EA7}"/>
              </a:ext>
            </a:extLst>
          </p:cNvPr>
          <p:cNvSpPr txBox="1"/>
          <p:nvPr/>
        </p:nvSpPr>
        <p:spPr>
          <a:xfrm>
            <a:off x="148064" y="6515104"/>
            <a:ext cx="311911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solidFill>
                  <a:schemeClr val="bg2"/>
                </a:solidFill>
              </a:rPr>
              <a:t>SUNY New Paltz: BUS461 – Independent Project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E2AA8-0822-9D00-8946-CC779B3623E8}"/>
              </a:ext>
            </a:extLst>
          </p:cNvPr>
          <p:cNvSpPr txBox="1"/>
          <p:nvPr/>
        </p:nvSpPr>
        <p:spPr>
          <a:xfrm>
            <a:off x="11024171" y="6515104"/>
            <a:ext cx="101976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>
                <a:solidFill>
                  <a:schemeClr val="bg2"/>
                </a:solidFill>
              </a:rPr>
              <a:t>May 12, 2025</a:t>
            </a:r>
          </a:p>
        </p:txBody>
      </p:sp>
    </p:spTree>
    <p:extLst>
      <p:ext uri="{BB962C8B-B14F-4D97-AF65-F5344CB8AC3E}">
        <p14:creationId xmlns:p14="http://schemas.microsoft.com/office/powerpoint/2010/main" val="2081932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03B71-DF7A-2FA5-0734-66C293491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16D5-1A13-52E4-A7BE-A8F38CED3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57" y="242310"/>
            <a:ext cx="11178086" cy="781449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r>
              <a:rPr lang="en-US" sz="4000"/>
              <a:t>: AUC &amp; Convergence Curves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AC2E419-B526-F5B4-4D14-FE02C9B5A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546" y="1347267"/>
            <a:ext cx="7458363" cy="7195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u="sng"/>
              <a:t>Random Forest Model Set 1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(All numeric variables + year as a factor + genre unfactored)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E8D422-5258-2B9E-FF76-A959E29F3F9F}"/>
              </a:ext>
            </a:extLst>
          </p:cNvPr>
          <p:cNvSpPr txBox="1"/>
          <p:nvPr/>
        </p:nvSpPr>
        <p:spPr>
          <a:xfrm>
            <a:off x="7426887" y="2348569"/>
            <a:ext cx="321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Top 30% Threshold</a:t>
            </a:r>
          </a:p>
          <a:p>
            <a:pPr algn="ctr"/>
            <a:r>
              <a:rPr lang="en-US"/>
              <a:t>In-Sample AUC: 0.873</a:t>
            </a:r>
          </a:p>
          <a:p>
            <a:pPr algn="ctr"/>
            <a:r>
              <a:rPr lang="en-US"/>
              <a:t>Out-of-Sample AUC: 0.874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51BCAE-2595-7FFA-1A2D-E669F9FD000B}"/>
              </a:ext>
            </a:extLst>
          </p:cNvPr>
          <p:cNvSpPr txBox="1"/>
          <p:nvPr/>
        </p:nvSpPr>
        <p:spPr>
          <a:xfrm>
            <a:off x="1437287" y="2348569"/>
            <a:ext cx="321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Top 25% Threshold</a:t>
            </a:r>
          </a:p>
          <a:p>
            <a:pPr algn="ctr"/>
            <a:r>
              <a:rPr lang="en-US"/>
              <a:t>In-Sample AUC: 0.873</a:t>
            </a:r>
          </a:p>
          <a:p>
            <a:pPr algn="ctr"/>
            <a:r>
              <a:rPr lang="en-US"/>
              <a:t>Out-of-Sample AUC: 0.875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3785BF-FFEC-71F7-882A-16CF4EAC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8CFBF-43AC-4CB4-72FF-F6AA9000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62"/>
          <a:stretch/>
        </p:blipFill>
        <p:spPr>
          <a:xfrm>
            <a:off x="6618836" y="3271899"/>
            <a:ext cx="5069543" cy="3426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09DC14-A379-6DA8-8BEE-49EF326B27F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73"/>
          <a:stretch/>
        </p:blipFill>
        <p:spPr>
          <a:xfrm>
            <a:off x="503621" y="3271899"/>
            <a:ext cx="5069543" cy="343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71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E6179-5BAE-3980-F015-0D0523640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EF58-E426-F043-B9C2-EDA28CC0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57" y="188522"/>
            <a:ext cx="11178086" cy="781449"/>
          </a:xfrm>
        </p:spPr>
        <p:txBody>
          <a:bodyPr>
            <a:normAutofit/>
          </a:bodyPr>
          <a:lstStyle/>
          <a:p>
            <a:r>
              <a:rPr lang="en-US"/>
              <a:t>Results</a:t>
            </a:r>
            <a:r>
              <a:rPr lang="en-US" sz="4000"/>
              <a:t>: AUC &amp; Convergence Curves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278FE2-2981-7F72-31C4-FCEF03996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546" y="1347267"/>
            <a:ext cx="7458363" cy="719581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u="sng"/>
              <a:t>Random Forest Model Set 2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(All numeric variables + year &amp; genre as factor variables)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CCD0C-F755-D450-46EC-2439B6DC7093}"/>
              </a:ext>
            </a:extLst>
          </p:cNvPr>
          <p:cNvSpPr txBox="1"/>
          <p:nvPr/>
        </p:nvSpPr>
        <p:spPr>
          <a:xfrm>
            <a:off x="7534970" y="2366499"/>
            <a:ext cx="3219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Top 30% Threshold</a:t>
            </a:r>
          </a:p>
          <a:p>
            <a:pPr algn="ctr"/>
            <a:r>
              <a:rPr lang="en-US"/>
              <a:t>In-Sample AUC: 0.861 </a:t>
            </a:r>
          </a:p>
          <a:p>
            <a:pPr algn="ctr"/>
            <a:r>
              <a:rPr lang="en-US"/>
              <a:t>Out-of-Sample AUC: 0.862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42A4D5-F2DE-CF53-6A3C-72F8D20A9811}"/>
              </a:ext>
            </a:extLst>
          </p:cNvPr>
          <p:cNvSpPr txBox="1"/>
          <p:nvPr/>
        </p:nvSpPr>
        <p:spPr>
          <a:xfrm>
            <a:off x="1437287" y="2366499"/>
            <a:ext cx="32112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solidFill>
                  <a:schemeClr val="accent1"/>
                </a:solidFill>
              </a:rPr>
              <a:t>Top 25% Threshold</a:t>
            </a:r>
          </a:p>
          <a:p>
            <a:pPr algn="ctr"/>
            <a:r>
              <a:rPr lang="en-US"/>
              <a:t>In-Sample AUC: 0.861</a:t>
            </a:r>
          </a:p>
          <a:p>
            <a:pPr algn="ctr"/>
            <a:r>
              <a:rPr lang="en-US"/>
              <a:t>Out-of-Sample AUC: 0.863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FA7E-8CD0-C75B-8780-DA8C8453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08920F-D7E7-10CB-6D53-39C38AD6E1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53"/>
          <a:stretch/>
        </p:blipFill>
        <p:spPr>
          <a:xfrm>
            <a:off x="534955" y="3289829"/>
            <a:ext cx="5015948" cy="33946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D55D66-CFDF-BE33-8287-8AC87A1210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27"/>
          <a:stretch/>
        </p:blipFill>
        <p:spPr>
          <a:xfrm>
            <a:off x="6641097" y="3289829"/>
            <a:ext cx="5015948" cy="340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716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F5DDEB-F9E9-7433-9FBD-6F2E6CF52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A11B-7BE8-4C22-2C35-1C96A4F1B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49" y="189222"/>
            <a:ext cx="11302978" cy="71958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Results: RF Model </a:t>
            </a:r>
            <a:r>
              <a:rPr lang="en-US" sz="4000" dirty="0"/>
              <a:t>Feature Importance Comparison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3003BB-2735-9B64-B7FC-1A50D3477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86" y="1921949"/>
            <a:ext cx="2951148" cy="719581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u="sng">
                <a:solidFill>
                  <a:schemeClr val="accent1"/>
                </a:solidFill>
              </a:rPr>
              <a:t>Random Forest Model Set 1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None/>
            </a:pPr>
            <a:r>
              <a:rPr lang="en-US"/>
              <a:t>(All numeric variables + year as a factor + genre unfactored)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BDAE270-1465-6829-619F-D2892E93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12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99C985-AB98-3140-512C-B388C371A2BE}"/>
              </a:ext>
            </a:extLst>
          </p:cNvPr>
          <p:cNvSpPr txBox="1">
            <a:spLocks/>
          </p:cNvSpPr>
          <p:nvPr/>
        </p:nvSpPr>
        <p:spPr>
          <a:xfrm>
            <a:off x="469986" y="4216471"/>
            <a:ext cx="2951148" cy="7814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b="1" u="sng">
                <a:solidFill>
                  <a:schemeClr val="accent1"/>
                </a:solidFill>
              </a:rPr>
              <a:t>Random Forest Model Set 2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/>
              <a:t>(All numeric variables + year &amp; genre as factor variables)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31F43-DB55-E4E2-7753-92F7DEB9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58"/>
          <a:stretch/>
        </p:blipFill>
        <p:spPr>
          <a:xfrm>
            <a:off x="3521765" y="866365"/>
            <a:ext cx="8163270" cy="559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99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E6179-5BAE-3980-F015-0D0523640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FEF58-E426-F043-B9C2-EDA28CC00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957" y="281828"/>
            <a:ext cx="11178086" cy="781449"/>
          </a:xfrm>
        </p:spPr>
        <p:txBody>
          <a:bodyPr>
            <a:noAutofit/>
          </a:bodyPr>
          <a:lstStyle/>
          <a:p>
            <a:r>
              <a:rPr lang="en-US" sz="3200"/>
              <a:t>XG Boost Results: Performance &amp; Feature Importance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FA7E-8CD0-C75B-8780-DA8C8453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38BE7DF-C17E-1C5C-063C-8FABE7E1A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747946"/>
              </p:ext>
            </p:extLst>
          </p:nvPr>
        </p:nvGraphicFramePr>
        <p:xfrm>
          <a:off x="1151889" y="1357406"/>
          <a:ext cx="9888221" cy="114509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25843">
                  <a:extLst>
                    <a:ext uri="{9D8B030D-6E8A-4147-A177-3AD203B41FA5}">
                      <a16:colId xmlns:a16="http://schemas.microsoft.com/office/drawing/2014/main" val="1439982833"/>
                    </a:ext>
                  </a:extLst>
                </a:gridCol>
                <a:gridCol w="4699318">
                  <a:extLst>
                    <a:ext uri="{9D8B030D-6E8A-4147-A177-3AD203B41FA5}">
                      <a16:colId xmlns:a16="http://schemas.microsoft.com/office/drawing/2014/main" val="3822616264"/>
                    </a:ext>
                  </a:extLst>
                </a:gridCol>
                <a:gridCol w="1846580">
                  <a:extLst>
                    <a:ext uri="{9D8B030D-6E8A-4147-A177-3AD203B41FA5}">
                      <a16:colId xmlns:a16="http://schemas.microsoft.com/office/drawing/2014/main" val="4229358550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1929254709"/>
                    </a:ext>
                  </a:extLst>
                </a:gridCol>
              </a:tblGrid>
              <a:tr h="389665"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Features Included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In-Sample AUC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cap="none" spc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Out-of-Sample AUC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137891"/>
                  </a:ext>
                </a:extLst>
              </a:tr>
              <a:tr h="36173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All numeric + year factored (genre excluded)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068486"/>
                  </a:ext>
                </a:extLst>
              </a:tr>
              <a:tr h="38966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All numeric + year &amp; genre factored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485625"/>
                  </a:ext>
                </a:extLst>
              </a:tr>
            </a:tbl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67828275-D756-37BF-CE89-0652092532ED}"/>
              </a:ext>
            </a:extLst>
          </p:cNvPr>
          <p:cNvGrpSpPr/>
          <p:nvPr/>
        </p:nvGrpSpPr>
        <p:grpSpPr>
          <a:xfrm>
            <a:off x="2063821" y="2657223"/>
            <a:ext cx="7602693" cy="4007742"/>
            <a:chOff x="2063821" y="2657223"/>
            <a:chExt cx="7602693" cy="400774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DF0C53-91CC-155A-DE10-F17F97016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2743" r="50000" b="5678"/>
            <a:stretch/>
          </p:blipFill>
          <p:spPr>
            <a:xfrm>
              <a:off x="2525486" y="2657223"/>
              <a:ext cx="3570515" cy="3699127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CD5D660-1C88-8A26-5A93-59E4925C4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51291" r="1452" b="5678"/>
            <a:stretch/>
          </p:blipFill>
          <p:spPr>
            <a:xfrm>
              <a:off x="6095999" y="2657223"/>
              <a:ext cx="3570515" cy="3699127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587A13B-5D55-9DB0-2613-4AA3DA122556}"/>
                </a:ext>
              </a:extLst>
            </p:cNvPr>
            <p:cNvSpPr txBox="1"/>
            <p:nvPr/>
          </p:nvSpPr>
          <p:spPr>
            <a:xfrm>
              <a:off x="5391054" y="6326411"/>
              <a:ext cx="20502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/>
                <a:t>Gain (Importance)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BBDAAD2-27F3-7CAD-C8B7-7C334B4F6F16}"/>
                </a:ext>
              </a:extLst>
            </p:cNvPr>
            <p:cNvSpPr txBox="1"/>
            <p:nvPr/>
          </p:nvSpPr>
          <p:spPr>
            <a:xfrm>
              <a:off x="2063821" y="4056993"/>
              <a:ext cx="430887" cy="896850"/>
            </a:xfrm>
            <a:prstGeom prst="rect">
              <a:avLst/>
            </a:prstGeom>
            <a:noFill/>
          </p:spPr>
          <p:txBody>
            <a:bodyPr vert="vert270" wrap="square">
              <a:spAutoFit/>
            </a:bodyPr>
            <a:lstStyle/>
            <a:p>
              <a:r>
                <a:rPr lang="en-US" sz="1600"/>
                <a:t>Feature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1829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A6953-EC89-D9D4-0950-9ED74FE1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536261"/>
            <a:ext cx="8870582" cy="778815"/>
          </a:xfrm>
        </p:spPr>
        <p:txBody>
          <a:bodyPr anchor="t">
            <a:normAutofit/>
          </a:bodyPr>
          <a:lstStyle/>
          <a:p>
            <a:r>
              <a:rPr lang="en-US"/>
              <a:t>Results: All Model AUC Comparison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738836B5-0F5A-EE99-451C-AC20D355C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342168"/>
              </p:ext>
            </p:extLst>
          </p:nvPr>
        </p:nvGraphicFramePr>
        <p:xfrm>
          <a:off x="1133921" y="1607684"/>
          <a:ext cx="9924158" cy="43527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36074">
                  <a:extLst>
                    <a:ext uri="{9D8B030D-6E8A-4147-A177-3AD203B41FA5}">
                      <a16:colId xmlns:a16="http://schemas.microsoft.com/office/drawing/2014/main" val="6762994"/>
                    </a:ext>
                  </a:extLst>
                </a:gridCol>
                <a:gridCol w="1342226">
                  <a:extLst>
                    <a:ext uri="{9D8B030D-6E8A-4147-A177-3AD203B41FA5}">
                      <a16:colId xmlns:a16="http://schemas.microsoft.com/office/drawing/2014/main" val="3776849253"/>
                    </a:ext>
                  </a:extLst>
                </a:gridCol>
                <a:gridCol w="1854732">
                  <a:extLst>
                    <a:ext uri="{9D8B030D-6E8A-4147-A177-3AD203B41FA5}">
                      <a16:colId xmlns:a16="http://schemas.microsoft.com/office/drawing/2014/main" val="2649127002"/>
                    </a:ext>
                  </a:extLst>
                </a:gridCol>
                <a:gridCol w="3091126">
                  <a:extLst>
                    <a:ext uri="{9D8B030D-6E8A-4147-A177-3AD203B41FA5}">
                      <a16:colId xmlns:a16="http://schemas.microsoft.com/office/drawing/2014/main" val="1219322623"/>
                    </a:ext>
                  </a:extLst>
                </a:gridCol>
              </a:tblGrid>
              <a:tr h="75360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Model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In-Sample AUC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Out-of-Sample AUC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23272"/>
                  </a:ext>
                </a:extLst>
              </a:tr>
              <a:tr h="419458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RF 1</a:t>
                      </a:r>
                      <a:r>
                        <a:rPr lang="en-US" sz="1600"/>
                        <a:t>: 25%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0.873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0.875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Strongest overall performance, genre not factored, yet still top results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465809"/>
                  </a:ext>
                </a:extLst>
              </a:tr>
              <a:tr h="419458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RF 1</a:t>
                      </a:r>
                      <a:r>
                        <a:rPr lang="en-US" sz="1600"/>
                        <a:t>: 30%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0.873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0.874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Similar performance to 25%; showing stable prediction threshold robustness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016833"/>
                  </a:ext>
                </a:extLst>
              </a:tr>
              <a:tr h="419458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RF 2</a:t>
                      </a:r>
                      <a:r>
                        <a:rPr lang="en-US" sz="1600"/>
                        <a:t>: 25%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0.861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0.863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Genre factored in; slightly lower AUC suggests possible overfitting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0873124"/>
                  </a:ext>
                </a:extLst>
              </a:tr>
              <a:tr h="419458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RF 2</a:t>
                      </a:r>
                      <a:r>
                        <a:rPr lang="en-US" sz="1600"/>
                        <a:t>: 30%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0.861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0.862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Consistent with RF2: 25%; genre &amp; year included as categorical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872810"/>
                  </a:ext>
                </a:extLst>
              </a:tr>
              <a:tr h="734053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XGB 1</a:t>
                      </a:r>
                      <a:r>
                        <a:rPr lang="en-US" sz="1600"/>
                        <a:t> </a:t>
                      </a:r>
                    </a:p>
                    <a:p>
                      <a:pPr algn="ctr"/>
                      <a:r>
                        <a:rPr lang="en-US" sz="1600"/>
                        <a:t>(All numeric + year factored)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0.788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0.779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Weaker performance; genre excluded may limit model context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619915"/>
                  </a:ext>
                </a:extLst>
              </a:tr>
              <a:tr h="570369"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XGB 2</a:t>
                      </a:r>
                      <a:endParaRPr lang="en-US" sz="1600"/>
                    </a:p>
                    <a:p>
                      <a:pPr algn="ctr"/>
                      <a:r>
                        <a:rPr lang="en-US" sz="1600"/>
                        <a:t>(All numeric + year &amp; genre factored)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0.867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0.864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Significant performance gain with genre and year included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664816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D676A-ED70-E70D-7C9E-502E344C4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E15108C-154A-4A5A-9C05-91A49A422BA7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91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467E-EEC5-B351-2A3B-4206B280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45" y="1143002"/>
            <a:ext cx="10890929" cy="797667"/>
          </a:xfrm>
        </p:spPr>
        <p:txBody>
          <a:bodyPr/>
          <a:lstStyle/>
          <a:p>
            <a:r>
              <a:rPr lang="en-US"/>
              <a:t>Conclusion: Key Drivers of Song Popularity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197CF-5646-86F5-CB6E-AB785E12E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B85E25-4B71-FA2E-CC4C-CCAD9DB0719F}"/>
              </a:ext>
            </a:extLst>
          </p:cNvPr>
          <p:cNvSpPr txBox="1">
            <a:spLocks/>
          </p:cNvSpPr>
          <p:nvPr/>
        </p:nvSpPr>
        <p:spPr>
          <a:xfrm>
            <a:off x="660991" y="2013626"/>
            <a:ext cx="4905778" cy="47078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b="1">
                <a:solidFill>
                  <a:schemeClr val="accent1"/>
                </a:solidFill>
              </a:rPr>
              <a:t>Genre</a:t>
            </a:r>
            <a:r>
              <a:rPr lang="en-US" sz="1600" b="1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sz="1600"/>
              <a:t>Single most important predictor across all models that included it</a:t>
            </a:r>
          </a:p>
          <a:p>
            <a:pPr lvl="1">
              <a:lnSpc>
                <a:spcPct val="100000"/>
              </a:lnSpc>
            </a:pPr>
            <a:r>
              <a:rPr lang="en-US" sz="1600"/>
              <a:t>Strongly associated with popularity: Genres: alt-rock, hip-hop, dance) appear frequently among top features</a:t>
            </a:r>
            <a:endParaRPr lang="en-US" sz="1600" b="1">
              <a:solidFill>
                <a:schemeClr val="accent1"/>
              </a:solidFill>
            </a:endParaRP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</a:pPr>
            <a:r>
              <a:rPr lang="en-US" sz="1600" b="1">
                <a:solidFill>
                  <a:schemeClr val="accent1"/>
                </a:solidFill>
              </a:rPr>
              <a:t>Year </a:t>
            </a:r>
          </a:p>
          <a:p>
            <a:pPr lvl="1">
              <a:lnSpc>
                <a:spcPct val="100000"/>
              </a:lnSpc>
            </a:pPr>
            <a:r>
              <a:rPr lang="en-US" sz="1600">
                <a:solidFill>
                  <a:schemeClr val="tx1"/>
                </a:solidFill>
              </a:rPr>
              <a:t>Reflects trends bias: newer releases had higher chances of being in the top 25-30%</a:t>
            </a:r>
          </a:p>
          <a:p>
            <a:pPr lvl="1">
              <a:lnSpc>
                <a:spcPct val="100000"/>
              </a:lnSpc>
            </a:pPr>
            <a:r>
              <a:rPr lang="en-US" sz="1600">
                <a:solidFill>
                  <a:schemeClr val="tx1"/>
                </a:solidFill>
              </a:rPr>
              <a:t>Congruent with the relevant literature</a:t>
            </a:r>
          </a:p>
          <a:p>
            <a:pPr marL="0" indent="0">
              <a:buNone/>
            </a:pPr>
            <a:r>
              <a:rPr lang="en-US" sz="1600" b="1">
                <a:solidFill>
                  <a:schemeClr val="accent1"/>
                </a:solidFill>
              </a:rPr>
              <a:t>Duration</a:t>
            </a:r>
          </a:p>
          <a:p>
            <a:pPr lvl="1"/>
            <a:r>
              <a:rPr lang="en-US" sz="1600"/>
              <a:t>Strong numeric predictor in all models</a:t>
            </a:r>
          </a:p>
          <a:p>
            <a:pPr lvl="1"/>
            <a:r>
              <a:rPr lang="en-US" sz="1600"/>
              <a:t>Suggests there’s an optimal song length range for popularity</a:t>
            </a:r>
            <a:endParaRPr lang="en-US" sz="1600">
              <a:solidFill>
                <a:schemeClr val="accent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867A617-0A30-C8D6-1686-D6E6FF75435A}"/>
              </a:ext>
            </a:extLst>
          </p:cNvPr>
          <p:cNvSpPr txBox="1">
            <a:spLocks/>
          </p:cNvSpPr>
          <p:nvPr/>
        </p:nvSpPr>
        <p:spPr>
          <a:xfrm>
            <a:off x="6096000" y="1940669"/>
            <a:ext cx="5612655" cy="42947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lnSpc>
                <a:spcPct val="10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  <a:defRPr b="1">
                <a:solidFill>
                  <a:schemeClr val="accent1"/>
                </a:solidFill>
              </a:defRPr>
            </a:lvl1pPr>
            <a:lvl2pPr lvl="1" indent="-228600">
              <a:lnSpc>
                <a:spcPct val="10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Arial" panose="020B0604020202020204" pitchFamily="34" charset="0"/>
              <a:buChar char="•"/>
              <a:defRPr>
                <a:solidFill>
                  <a:schemeClr val="tx2"/>
                </a:solidFill>
              </a:defRPr>
            </a:lvl2pPr>
            <a:lvl3pPr marL="685800" indent="-228600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>
                <a:solidFill>
                  <a:schemeClr val="tx2"/>
                </a:solidFill>
              </a:defRPr>
            </a:lvl3pPr>
            <a:lvl4pPr marL="914400" indent="-228600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4pPr>
            <a:lvl5pPr marL="1143000" indent="-228600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lvl="1" indent="0">
              <a:spcBef>
                <a:spcPts val="1000"/>
              </a:spcBef>
              <a:buNone/>
            </a:pPr>
            <a:r>
              <a:rPr lang="en-US" sz="1600" b="1">
                <a:solidFill>
                  <a:schemeClr val="accent1"/>
                </a:solidFill>
              </a:rPr>
              <a:t>Loudness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/>
              <a:t>Songs with higher overall volume tended to perform better (may correlate with more polished, professional production)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600" b="1" err="1">
                <a:solidFill>
                  <a:schemeClr val="accent1"/>
                </a:solidFill>
              </a:rPr>
              <a:t>Acousticness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/>
              <a:t>Represents the confidence that a track is acoustic (i.e., not electronic or heavily synthesized)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/>
              <a:t>Suggests that acoustic or semi-acoustic qualities (e.g., singer-songwriter, lo-fi, indie pop) may also appeal strongly to listeners</a:t>
            </a:r>
          </a:p>
          <a:p>
            <a:pPr marL="0" lvl="1" indent="0">
              <a:spcBef>
                <a:spcPts val="1000"/>
              </a:spcBef>
              <a:buNone/>
            </a:pPr>
            <a:r>
              <a:rPr lang="en-US" sz="1600" b="1">
                <a:solidFill>
                  <a:schemeClr val="accent1"/>
                </a:solidFill>
              </a:rPr>
              <a:t>Danceability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/>
              <a:t>Measure of how suitable a track is for dancing (based on tempo, rhythm stability, beat, etc.)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/>
              <a:t>Highly predictive of popularity Indicates that listeners are drawn to rhythmically engaging, energetic songs</a:t>
            </a:r>
          </a:p>
        </p:txBody>
      </p:sp>
    </p:spTree>
    <p:extLst>
      <p:ext uri="{BB962C8B-B14F-4D97-AF65-F5344CB8AC3E}">
        <p14:creationId xmlns:p14="http://schemas.microsoft.com/office/powerpoint/2010/main" val="1196391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C1C90-4A87-705F-360E-E45F0D64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674669D-2959-CDFF-6206-6A96EE23EC4F}"/>
              </a:ext>
            </a:extLst>
          </p:cNvPr>
          <p:cNvSpPr txBox="1">
            <a:spLocks/>
          </p:cNvSpPr>
          <p:nvPr/>
        </p:nvSpPr>
        <p:spPr>
          <a:xfrm>
            <a:off x="573742" y="2363821"/>
            <a:ext cx="11080848" cy="39353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/>
              <a:t>Genre &amp; Audio features matter</a:t>
            </a:r>
          </a:p>
          <a:p>
            <a:pPr lvl="1"/>
            <a:r>
              <a:rPr lang="en-US" sz="2200"/>
              <a:t>Models consistently showed that audio properties (loudness, acousticness, danceability) + genre are critical predictors</a:t>
            </a:r>
          </a:p>
          <a:p>
            <a:r>
              <a:rPr lang="en-US" sz="2400" b="1"/>
              <a:t>Predictive accuracy can guide music production and marketing</a:t>
            </a:r>
          </a:p>
          <a:p>
            <a:pPr lvl="1"/>
            <a:r>
              <a:rPr lang="en-US" sz="2200"/>
              <a:t>Machine learning models can help recording labels/artists produce music that aligns with high-potential future profiles</a:t>
            </a:r>
          </a:p>
          <a:p>
            <a:pPr lvl="1"/>
            <a:r>
              <a:rPr lang="en-US" sz="2200"/>
              <a:t>Feature insights can be used to target promotions towards genres and song types most likely to perform well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6EF89-C130-6A43-4791-766CF7773C38}"/>
              </a:ext>
            </a:extLst>
          </p:cNvPr>
          <p:cNvSpPr txBox="1"/>
          <p:nvPr/>
        </p:nvSpPr>
        <p:spPr>
          <a:xfrm>
            <a:off x="573742" y="1260081"/>
            <a:ext cx="89380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/>
              <a:t>Business Implications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4221312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430B2-E106-E543-FA4C-AEFF39BF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F3E6D-4D5F-6057-A9E4-E369464F7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10913092" cy="3564436"/>
          </a:xfrm>
        </p:spPr>
        <p:txBody>
          <a:bodyPr/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/>
              <a:t>Herremans, D., Martens, D., &amp; Sörensen, K. (2014). Dance hit song prediction. </a:t>
            </a:r>
            <a:r>
              <a:rPr lang="en-US" i="1"/>
              <a:t>Journal of New Music Research</a:t>
            </a:r>
            <a:r>
              <a:rPr lang="en-US"/>
              <a:t>, 43(3), 291-302.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/>
              <a:t>North, A. C., &amp; Hargreaves, D. J. (1995). Subjective complexity, familiarity, and liking for popular music. </a:t>
            </a:r>
            <a:r>
              <a:rPr lang="en-US" i="1"/>
              <a:t>Psychomusicology: A Journal of Research in Music Cognition</a:t>
            </a:r>
            <a:r>
              <a:rPr lang="en-US"/>
              <a:t>, 14(1-2), 77–93.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/>
              <a:t>Pachet, F., &amp; Roy, P. (2007). Hit song science is not yet a science. </a:t>
            </a:r>
            <a:r>
              <a:rPr lang="en-US" i="1"/>
              <a:t>Proceedings of the 8th International Conference on Music Information Retrieval (ISMIR)</a:t>
            </a:r>
          </a:p>
        </p:txBody>
      </p:sp>
    </p:spTree>
    <p:extLst>
      <p:ext uri="{BB962C8B-B14F-4D97-AF65-F5344CB8AC3E}">
        <p14:creationId xmlns:p14="http://schemas.microsoft.com/office/powerpoint/2010/main" val="92774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4A2B-8B68-D649-7AE0-A62F5A822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79" y="1371599"/>
            <a:ext cx="2966149" cy="755151"/>
          </a:xfrm>
        </p:spPr>
        <p:txBody>
          <a:bodyPr>
            <a:noAutofit/>
          </a:bodyPr>
          <a:lstStyle/>
          <a:p>
            <a:r>
              <a:rPr lang="en-US" sz="3600"/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41600-D817-B438-25C1-86AD267E9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2301412"/>
            <a:ext cx="10774510" cy="3852810"/>
          </a:xfrm>
        </p:spPr>
        <p:txBody>
          <a:bodyPr anchor="t">
            <a:normAutofit fontScale="92500" lnSpcReduction="20000"/>
          </a:bodyPr>
          <a:lstStyle/>
          <a:p>
            <a:pPr marL="285750" indent="-285750">
              <a:buFontTx/>
              <a:buChar char="-"/>
            </a:pPr>
            <a:r>
              <a:rPr lang="en-US"/>
              <a:t>Dataset Introduction (3)</a:t>
            </a:r>
          </a:p>
          <a:p>
            <a:pPr marL="285750" indent="-285750">
              <a:buFontTx/>
              <a:buChar char="-"/>
            </a:pPr>
            <a:r>
              <a:rPr lang="en-US"/>
              <a:t>Research Objectives (4)</a:t>
            </a:r>
          </a:p>
          <a:p>
            <a:pPr marL="285750" indent="-285750">
              <a:buFontTx/>
              <a:buChar char="-"/>
            </a:pPr>
            <a:r>
              <a:rPr lang="en-US"/>
              <a:t>Literature Review (5)</a:t>
            </a:r>
          </a:p>
          <a:p>
            <a:pPr marL="285750" indent="-285750">
              <a:buFontTx/>
              <a:buChar char="-"/>
            </a:pPr>
            <a:r>
              <a:rPr lang="en-US"/>
              <a:t>Model Introductions (Random Forest &amp; </a:t>
            </a:r>
            <a:r>
              <a:rPr lang="en-US" err="1"/>
              <a:t>XGBoost</a:t>
            </a:r>
            <a:r>
              <a:rPr lang="en-US"/>
              <a:t>) (6)</a:t>
            </a:r>
          </a:p>
          <a:p>
            <a:pPr marL="285750" indent="-285750">
              <a:buFontTx/>
              <a:buChar char="-"/>
            </a:pPr>
            <a:r>
              <a:rPr lang="en-US"/>
              <a:t>Methodology (7-9)</a:t>
            </a:r>
          </a:p>
          <a:p>
            <a:pPr marL="285750" indent="-285750">
              <a:buFontTx/>
              <a:buChar char="-"/>
            </a:pPr>
            <a:r>
              <a:rPr lang="en-US"/>
              <a:t>Results (10-14)</a:t>
            </a:r>
          </a:p>
          <a:p>
            <a:pPr marL="285750" indent="-285750">
              <a:buFontTx/>
              <a:buChar char="-"/>
            </a:pPr>
            <a:r>
              <a:rPr lang="en-US"/>
              <a:t>Conclusion (15)</a:t>
            </a:r>
          </a:p>
          <a:p>
            <a:pPr marL="285750" indent="-285750">
              <a:buFontTx/>
              <a:buChar char="-"/>
            </a:pPr>
            <a:r>
              <a:rPr lang="en-US"/>
              <a:t>Business Implications (16)</a:t>
            </a:r>
          </a:p>
          <a:p>
            <a:pPr marL="285750" indent="-285750">
              <a:buFontTx/>
              <a:buChar char="-"/>
            </a:pPr>
            <a:r>
              <a:rPr lang="en-US"/>
              <a:t>Resources (17)</a:t>
            </a:r>
          </a:p>
        </p:txBody>
      </p:sp>
    </p:spTree>
    <p:extLst>
      <p:ext uri="{BB962C8B-B14F-4D97-AF65-F5344CB8AC3E}">
        <p14:creationId xmlns:p14="http://schemas.microsoft.com/office/powerpoint/2010/main" val="153821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3C99-C636-69A1-5D74-3F335EA76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4DD22-463E-6F4A-6467-C7205DC51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200065"/>
            <a:ext cx="6591464" cy="37045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Dataset: </a:t>
            </a:r>
            <a:r>
              <a:rPr lang="en-US" sz="2400">
                <a:solidFill>
                  <a:schemeClr val="accent1"/>
                </a:solidFill>
              </a:rPr>
              <a:t>Spotify</a:t>
            </a:r>
            <a:r>
              <a:rPr lang="en-US" sz="2400"/>
              <a:t> 1 Million Tracks</a:t>
            </a:r>
          </a:p>
          <a:p>
            <a:r>
              <a:rPr lang="en-US" sz="2400"/>
              <a:t>Source: </a:t>
            </a:r>
            <a:r>
              <a:rPr lang="en-US" sz="2400" u="sng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sz="2400" u="sng">
              <a:solidFill>
                <a:schemeClr val="tx1"/>
              </a:solidFill>
            </a:endParaRPr>
          </a:p>
          <a:p>
            <a:r>
              <a:rPr lang="en-US" sz="2400"/>
              <a:t>Size: Over 1 million songs (2000-2023)</a:t>
            </a:r>
          </a:p>
          <a:p>
            <a:r>
              <a:rPr lang="en-US" sz="2400"/>
              <a:t>Features: 19</a:t>
            </a:r>
          </a:p>
          <a:p>
            <a:pPr lvl="1"/>
            <a:r>
              <a:rPr lang="en-US" sz="2000"/>
              <a:t>Audio: Danceability, key, loudness, tempo, etc.</a:t>
            </a:r>
          </a:p>
          <a:p>
            <a:pPr lvl="1"/>
            <a:r>
              <a:rPr lang="en-US" sz="2000"/>
              <a:t>Metadata: Genre, year, artist name</a:t>
            </a:r>
          </a:p>
          <a:p>
            <a:pPr lvl="1"/>
            <a:r>
              <a:rPr lang="en-US" sz="2000"/>
              <a:t>Key feature: Popularity (0-100)</a:t>
            </a:r>
          </a:p>
        </p:txBody>
      </p:sp>
      <p:pic>
        <p:nvPicPr>
          <p:cNvPr id="1026" name="Picture 2" descr="Logo and Brand Assets — Spotify">
            <a:extLst>
              <a:ext uri="{FF2B5EF4-FFF2-40B4-BE49-F238E27FC236}">
                <a16:creationId xmlns:a16="http://schemas.microsoft.com/office/drawing/2014/main" id="{D274A8C5-D815-42BE-A01A-BE43FB0E1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235" y="1684910"/>
            <a:ext cx="4214773" cy="421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EBBCF-E048-8ACB-ADAF-0DB42217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73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90A8D-100E-8470-7EF5-C2007AC8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en-US"/>
              <a:t>Research Objectives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46EF-BF7F-694B-6353-B2768DBF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468880"/>
            <a:ext cx="5737860" cy="366698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700" b="1"/>
              <a:t>Goal</a:t>
            </a:r>
            <a:endParaRPr lang="en-US" sz="1700"/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Identify key audio features that predict song popularity to inform marketing, promotion, and production decisions in the music industry.</a:t>
            </a:r>
            <a:endParaRPr lang="en-US" sz="1700" b="1"/>
          </a:p>
          <a:p>
            <a:pPr marL="0" indent="0">
              <a:lnSpc>
                <a:spcPct val="110000"/>
              </a:lnSpc>
              <a:buNone/>
            </a:pPr>
            <a:r>
              <a:rPr lang="en-US" sz="1700" b="1"/>
              <a:t>Supporting Questions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1700"/>
              <a:t>Which audio features most influence a song’s popularity on Spotify?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1700"/>
              <a:t>Does genre significantly impact popularity?</a:t>
            </a:r>
          </a:p>
          <a:p>
            <a:pPr>
              <a:lnSpc>
                <a:spcPct val="110000"/>
              </a:lnSpc>
              <a:buFontTx/>
              <a:buChar char="-"/>
            </a:pPr>
            <a:r>
              <a:rPr lang="en-US" sz="1700"/>
              <a:t>Can we develop a model to classify “high potential” tracks to guide promotional strategy?</a:t>
            </a:r>
          </a:p>
        </p:txBody>
      </p:sp>
      <p:pic>
        <p:nvPicPr>
          <p:cNvPr id="5" name="Picture 4" descr="A screenshot of a music album&#10;&#10;AI-generated content may be incorrect.">
            <a:extLst>
              <a:ext uri="{FF2B5EF4-FFF2-40B4-BE49-F238E27FC236}">
                <a16:creationId xmlns:a16="http://schemas.microsoft.com/office/drawing/2014/main" id="{0F4BD1BA-F20A-FA7B-BC0B-F04AFE2E3EC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121212"/>
              </a:clrFrom>
              <a:clrTo>
                <a:srgbClr val="121212">
                  <a:alpha val="0"/>
                </a:srgbClr>
              </a:clrTo>
            </a:clrChange>
          </a:blip>
          <a:srcRect b="460"/>
          <a:stretch/>
        </p:blipFill>
        <p:spPr>
          <a:xfrm>
            <a:off x="7018018" y="505124"/>
            <a:ext cx="4905438" cy="58477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4DBF1-A72B-4C19-AB58-9AF66B4FF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2E31-9678-039E-62D4-09C62DA53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092" y="1453315"/>
            <a:ext cx="10325000" cy="832685"/>
          </a:xfrm>
        </p:spPr>
        <p:txBody>
          <a:bodyPr/>
          <a:lstStyle/>
          <a:p>
            <a:r>
              <a:rPr lang="en-US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25900-B174-D554-82E0-687C5FC46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092" y="2286000"/>
            <a:ext cx="10765815" cy="33793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400" b="1"/>
              <a:t>North &amp; Hargreaves (1995): </a:t>
            </a:r>
            <a:r>
              <a:rPr lang="en-US" sz="2400"/>
              <a:t>People’s music preferences (and popular music consumption) are strongly linked to age and contemporary musical trends (younger listeners prefer newer songs – recency matters)</a:t>
            </a:r>
            <a:endParaRPr lang="en-US" sz="2400" b="1"/>
          </a:p>
          <a:p>
            <a:pPr>
              <a:lnSpc>
                <a:spcPct val="150000"/>
              </a:lnSpc>
            </a:pPr>
            <a:r>
              <a:rPr lang="en-US" sz="2400" b="1"/>
              <a:t>Pachet &amp; Roy (2007): </a:t>
            </a:r>
            <a:r>
              <a:rPr lang="en-US" sz="2400"/>
              <a:t>Found that popular songs tend to have higher energy, higher danceability, and positive valance.</a:t>
            </a:r>
          </a:p>
          <a:p>
            <a:pPr>
              <a:lnSpc>
                <a:spcPct val="150000"/>
              </a:lnSpc>
            </a:pPr>
            <a:r>
              <a:rPr lang="en-US" sz="2400" b="1"/>
              <a:t>Herremans et al. (2014): </a:t>
            </a:r>
            <a:r>
              <a:rPr lang="en-US" sz="2400"/>
              <a:t>Genre and release period (year) are significant predictors of hit potential (used Random forest and Boosting)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99AAC-0D83-D382-0E44-B085CEBC8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05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E03B2-AE3D-C2F9-1078-4F8E02920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A23D-C9D6-E4A9-6862-1A6019C8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563" y="523705"/>
            <a:ext cx="3964874" cy="891646"/>
          </a:xfrm>
        </p:spPr>
        <p:txBody>
          <a:bodyPr anchor="ctr">
            <a:normAutofit/>
          </a:bodyPr>
          <a:lstStyle/>
          <a:p>
            <a:r>
              <a:rPr lang="en-US"/>
              <a:t>Model Overview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C0008EC-9900-24B1-9755-8098CA9EA1A1}"/>
              </a:ext>
            </a:extLst>
          </p:cNvPr>
          <p:cNvGrpSpPr/>
          <p:nvPr/>
        </p:nvGrpSpPr>
        <p:grpSpPr>
          <a:xfrm>
            <a:off x="1365151" y="2001497"/>
            <a:ext cx="4280810" cy="4031186"/>
            <a:chOff x="385980" y="2001496"/>
            <a:chExt cx="4280810" cy="4031186"/>
          </a:xfrm>
        </p:grpSpPr>
        <p:pic>
          <p:nvPicPr>
            <p:cNvPr id="3" name="Picture 2" descr="Anas Brital | Random Forest Algorithm Explained .">
              <a:extLst>
                <a:ext uri="{FF2B5EF4-FFF2-40B4-BE49-F238E27FC236}">
                  <a16:creationId xmlns:a16="http://schemas.microsoft.com/office/drawing/2014/main" id="{21126923-8D65-291C-4698-F35369DEB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59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16620" t="28470" r="15856" b="5695"/>
            <a:stretch/>
          </p:blipFill>
          <p:spPr>
            <a:xfrm>
              <a:off x="385980" y="3049307"/>
              <a:ext cx="4280810" cy="298337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612F511-CA50-BAAB-8E4F-06EAA7CBA3C0}"/>
                </a:ext>
              </a:extLst>
            </p:cNvPr>
            <p:cNvSpPr txBox="1"/>
            <p:nvPr/>
          </p:nvSpPr>
          <p:spPr>
            <a:xfrm>
              <a:off x="620080" y="2001496"/>
              <a:ext cx="3812611" cy="46166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 sz="2400" u="sng">
                  <a:latin typeface="+mj-lt"/>
                </a:rPr>
                <a:t>Random</a:t>
              </a:r>
              <a:r>
                <a:rPr lang="en-US" sz="2400" b="1" u="sng">
                  <a:latin typeface="+mj-lt"/>
                </a:rPr>
                <a:t> </a:t>
              </a:r>
              <a:r>
                <a:rPr lang="en-US" sz="2400" u="sng">
                  <a:latin typeface="+mj-lt"/>
                </a:rPr>
                <a:t>Forest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9E50BF4-3253-6F7F-D60E-CDA2F916384D}"/>
                </a:ext>
              </a:extLst>
            </p:cNvPr>
            <p:cNvSpPr txBox="1"/>
            <p:nvPr/>
          </p:nvSpPr>
          <p:spPr>
            <a:xfrm>
              <a:off x="1187058" y="2441551"/>
              <a:ext cx="2678654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pPr algn="ctr"/>
              <a:r>
                <a:rPr lang="en-US"/>
                <a:t>(For feature importance)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709A69A-7AAF-26B7-039C-9AFACE05DD4B}"/>
              </a:ext>
            </a:extLst>
          </p:cNvPr>
          <p:cNvGrpSpPr/>
          <p:nvPr/>
        </p:nvGrpSpPr>
        <p:grpSpPr>
          <a:xfrm>
            <a:off x="7440183" y="2001497"/>
            <a:ext cx="3386666" cy="4171294"/>
            <a:chOff x="7759310" y="2001497"/>
            <a:chExt cx="3386666" cy="4171294"/>
          </a:xfrm>
        </p:grpSpPr>
        <p:pic>
          <p:nvPicPr>
            <p:cNvPr id="5" name="Picture 4" descr="What is XGBoost? | IBM">
              <a:extLst>
                <a:ext uri="{FF2B5EF4-FFF2-40B4-BE49-F238E27FC236}">
                  <a16:creationId xmlns:a16="http://schemas.microsoft.com/office/drawing/2014/main" id="{0B08B080-DCB6-5374-AE27-5484AEB27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 l="30406" t="20763" r="30013" b="12590"/>
            <a:stretch/>
          </p:blipFill>
          <p:spPr>
            <a:xfrm>
              <a:off x="7815711" y="3049308"/>
              <a:ext cx="3273864" cy="3123483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E87C4F1-0D0F-705F-937A-36C1BF49FEA6}"/>
                </a:ext>
              </a:extLst>
            </p:cNvPr>
            <p:cNvGrpSpPr/>
            <p:nvPr/>
          </p:nvGrpSpPr>
          <p:grpSpPr>
            <a:xfrm>
              <a:off x="7759310" y="2001497"/>
              <a:ext cx="3386666" cy="809386"/>
              <a:chOff x="349436" y="5209809"/>
              <a:chExt cx="3386666" cy="80938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78EC77-BCD1-D2F9-66FF-DB36C69D7BE6}"/>
                  </a:ext>
                </a:extLst>
              </p:cNvPr>
              <p:cNvSpPr txBox="1"/>
              <p:nvPr/>
            </p:nvSpPr>
            <p:spPr>
              <a:xfrm>
                <a:off x="349436" y="5209809"/>
                <a:ext cx="3386666" cy="461665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400" u="sng">
                    <a:latin typeface="+mj-lt"/>
                  </a:rPr>
                  <a:t>XGBoost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86681C-0F03-146E-6331-282907FE24FC}"/>
                  </a:ext>
                </a:extLst>
              </p:cNvPr>
              <p:cNvSpPr txBox="1"/>
              <p:nvPr/>
            </p:nvSpPr>
            <p:spPr>
              <a:xfrm>
                <a:off x="816457" y="5649863"/>
                <a:ext cx="2452624" cy="36933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>
                <a:spAutoFit/>
              </a:bodyPr>
              <a:lstStyle/>
              <a:p>
                <a:pPr algn="ctr"/>
                <a:r>
                  <a:rPr lang="en-US"/>
                  <a:t>(For model accuracy)</a:t>
                </a:r>
              </a:p>
            </p:txBody>
          </p:sp>
        </p:grp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F4DCE32-8A2B-E3AE-7371-804967E2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39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9CAF-F08C-614A-1E59-E5796788E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500" y="1366647"/>
            <a:ext cx="10325000" cy="747249"/>
          </a:xfrm>
        </p:spPr>
        <p:txBody>
          <a:bodyPr>
            <a:normAutofit/>
          </a:bodyPr>
          <a:lstStyle/>
          <a:p>
            <a:r>
              <a:rPr lang="en-US" sz="4000"/>
              <a:t>Methodology: </a:t>
            </a:r>
            <a:r>
              <a:rPr lang="en-US" sz="4000">
                <a:solidFill>
                  <a:schemeClr val="accent1"/>
                </a:solidFill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CAC5-7814-58DA-47EA-2445C6FC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45" y="2544167"/>
            <a:ext cx="10597509" cy="2947186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romanUcPeriod"/>
            </a:pPr>
            <a:r>
              <a:rPr lang="en-US" sz="2800"/>
              <a:t>Dropped irrelevant features (e.g., track name, artist name, track ID)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800"/>
              <a:t>Converted “year” into a factor variable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800"/>
              <a:t>Created binary target variable: High Potential (top 25% &amp; top 30%)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800"/>
              <a:t>Partitioned the data: 60% test &amp; 40% train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2800"/>
              <a:t>Set random seeds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8A335-AFFE-F707-AA76-5561E1FFD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5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07F6-87EE-281B-E67F-20F2D6C5E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02710-F6AF-489F-83D4-5A13C3CC0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85" y="1417465"/>
            <a:ext cx="10325000" cy="747249"/>
          </a:xfrm>
        </p:spPr>
        <p:txBody>
          <a:bodyPr>
            <a:normAutofit/>
          </a:bodyPr>
          <a:lstStyle/>
          <a:p>
            <a:r>
              <a:rPr lang="en-US" sz="4000"/>
              <a:t>Methodology: </a:t>
            </a:r>
            <a:r>
              <a:rPr lang="en-US" sz="4000">
                <a:solidFill>
                  <a:schemeClr val="accent1"/>
                </a:solidFill>
              </a:rPr>
              <a:t>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2D87A-96E9-D7FA-ED0A-EB26B116ADDB}"/>
              </a:ext>
            </a:extLst>
          </p:cNvPr>
          <p:cNvSpPr txBox="1"/>
          <p:nvPr/>
        </p:nvSpPr>
        <p:spPr>
          <a:xfrm>
            <a:off x="294075" y="2339866"/>
            <a:ext cx="11603849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/>
              <a:t>Used ranger</a:t>
            </a:r>
            <a:r>
              <a:rPr lang="en-US" sz="2000" b="1">
                <a:solidFill>
                  <a:srgbClr val="1EDB63"/>
                </a:solidFill>
              </a:rPr>
              <a:t> </a:t>
            </a:r>
            <a:r>
              <a:rPr lang="en-US" sz="2000" b="1"/>
              <a:t>package:</a:t>
            </a:r>
            <a:r>
              <a:rPr lang="en-US" sz="2000"/>
              <a:t> Designed for speed, memory efficiency, and can handle large datasets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Random Forest Model Set 1</a:t>
            </a:r>
            <a:r>
              <a:rPr lang="en-US" sz="2000"/>
              <a:t>: All numeric variables + year as a factor + genre unfactored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b="1"/>
              <a:t>Random Forest Model Set 2</a:t>
            </a:r>
            <a:r>
              <a:rPr lang="en-US" sz="2000"/>
              <a:t>: All numeric variables + year &amp; genre as factor variables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lnSpc>
                <a:spcPct val="150000"/>
              </a:lnSpc>
              <a:spcAft>
                <a:spcPts val="600"/>
              </a:spcAft>
              <a:buNone/>
            </a:pPr>
            <a:r>
              <a:rPr lang="en-US" sz="2000" b="1"/>
              <a:t>2 Models per set: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/>
              <a:t>Top 25% popularity threshold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/>
              <a:t>Top 30% popularity threshold</a:t>
            </a:r>
          </a:p>
          <a:p>
            <a:pPr marL="342900" indent="-342900">
              <a:buAutoNum type="arabicPeriod"/>
            </a:pPr>
            <a:endParaRPr lang="en-US" sz="2000"/>
          </a:p>
          <a:p>
            <a:r>
              <a:rPr lang="en-US" sz="2000"/>
              <a:t>*Each model trained using 500 trees &amp; evaluated using in/out-of-sample AUC and Convergence Curves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C495E3-0ECB-3A2D-0EC2-375473AF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4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3D1A5-2842-3C67-4B77-400B59AA6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BEF5F-8867-C9D7-72F7-C467362A5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84" y="1067484"/>
            <a:ext cx="10325000" cy="747249"/>
          </a:xfrm>
        </p:spPr>
        <p:txBody>
          <a:bodyPr>
            <a:normAutofit/>
          </a:bodyPr>
          <a:lstStyle/>
          <a:p>
            <a:r>
              <a:rPr lang="en-US" sz="4000"/>
              <a:t>Methodology: </a:t>
            </a:r>
            <a:r>
              <a:rPr lang="en-US" sz="4000" err="1">
                <a:solidFill>
                  <a:schemeClr val="accent1"/>
                </a:solidFill>
              </a:rPr>
              <a:t>XGBoost</a:t>
            </a:r>
            <a:endParaRPr lang="en-US" sz="400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F94A6-6845-8966-C7DA-DC01019050F0}"/>
              </a:ext>
            </a:extLst>
          </p:cNvPr>
          <p:cNvSpPr txBox="1"/>
          <p:nvPr/>
        </p:nvSpPr>
        <p:spPr>
          <a:xfrm>
            <a:off x="933500" y="1814733"/>
            <a:ext cx="10325000" cy="4800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XGB</a:t>
            </a:r>
            <a:r>
              <a:rPr lang="en-US" sz="2000"/>
              <a:t>: handles complex feature interactions, prevents overfitting (boosting + early stopping, and scales to large or evolving datasets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/>
              <a:t>2 Models: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/>
              <a:t>XGBoost Model 1</a:t>
            </a:r>
            <a:r>
              <a:rPr lang="en-US" sz="2000"/>
              <a:t>: All numeric variables + year as a factor (excluding genre)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/>
              <a:t>XGBoost Model 2</a:t>
            </a:r>
            <a:r>
              <a:rPr lang="en-US" sz="2000"/>
              <a:t>: All numeric variables + year &amp; genre as factor variables</a:t>
            </a:r>
          </a:p>
          <a:p>
            <a:pPr>
              <a:lnSpc>
                <a:spcPct val="150000"/>
              </a:lnSpc>
            </a:pPr>
            <a:r>
              <a:rPr lang="en-US" sz="2000" b="1"/>
              <a:t>Each model trained using: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000"/>
              <a:t>500 trees </a:t>
            </a:r>
          </a:p>
          <a:p>
            <a:pPr marL="342900" indent="-342900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000"/>
              <a:t>Controlled model complexity:</a:t>
            </a: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000"/>
              <a:t>Max tree depth = 6</a:t>
            </a: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000"/>
              <a:t>Learning rate = 0.1</a:t>
            </a:r>
          </a:p>
          <a:p>
            <a:pPr marL="800100" lvl="1" indent="-342900">
              <a:buClr>
                <a:schemeClr val="tx1">
                  <a:lumMod val="50000"/>
                  <a:lumOff val="50000"/>
                </a:schemeClr>
              </a:buClr>
              <a:buSzPct val="85000"/>
              <a:buFont typeface="Wingdings" panose="05000000000000000000" pitchFamily="2" charset="2"/>
              <a:buChar char="§"/>
            </a:pPr>
            <a:r>
              <a:rPr lang="en-US" sz="2000"/>
              <a:t>Early stopping to prevent overfitting (stopped if no AUC improvement after 10 rounds)</a:t>
            </a:r>
          </a:p>
          <a:p>
            <a:pPr>
              <a:lnSpc>
                <a:spcPct val="150000"/>
              </a:lnSpc>
            </a:pPr>
            <a:r>
              <a:rPr lang="en-US" sz="2000" b="1"/>
              <a:t>Evaluation Metric</a:t>
            </a:r>
            <a:r>
              <a:rPr lang="en-US" sz="2000"/>
              <a:t>: AUC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12D9E-FC4A-F030-8AAC-861085A94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4103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1627</Words>
  <Application>Microsoft Macintosh PowerPoint</Application>
  <PresentationFormat>Widescreen</PresentationFormat>
  <Paragraphs>217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Arial</vt:lpstr>
      <vt:lpstr>Calibri</vt:lpstr>
      <vt:lpstr>Courier New</vt:lpstr>
      <vt:lpstr>Grandview</vt:lpstr>
      <vt:lpstr>Grandview Display</vt:lpstr>
      <vt:lpstr>Wingdings</vt:lpstr>
      <vt:lpstr>DashVTI</vt:lpstr>
      <vt:lpstr>Hit Predictors: Forecasting Song Popularity with Machine Learning</vt:lpstr>
      <vt:lpstr>Contents</vt:lpstr>
      <vt:lpstr>Dataset Overview</vt:lpstr>
      <vt:lpstr>Research Objectives</vt:lpstr>
      <vt:lpstr>Literature Review</vt:lpstr>
      <vt:lpstr>Model Overview</vt:lpstr>
      <vt:lpstr>Methodology: Data Preprocessing</vt:lpstr>
      <vt:lpstr>Methodology: Random Forest</vt:lpstr>
      <vt:lpstr>Methodology: XGBoost</vt:lpstr>
      <vt:lpstr>Results: AUC &amp; Convergence Curves</vt:lpstr>
      <vt:lpstr>Results: AUC &amp; Convergence Curves</vt:lpstr>
      <vt:lpstr>Results: RF Model Feature Importance Comparison</vt:lpstr>
      <vt:lpstr>XG Boost Results: Performance &amp; Feature Importance </vt:lpstr>
      <vt:lpstr>Results: All Model AUC Comparison</vt:lpstr>
      <vt:lpstr>Conclusion: Key Drivers of Song Popularity</vt:lpstr>
      <vt:lpstr>PowerPoint Presentation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Ava Allen</dc:creator>
  <cp:lastModifiedBy>Ava Allen</cp:lastModifiedBy>
  <cp:revision>3</cp:revision>
  <dcterms:created xsi:type="dcterms:W3CDTF">2025-05-12T00:17:56Z</dcterms:created>
  <dcterms:modified xsi:type="dcterms:W3CDTF">2025-05-12T21:12:18Z</dcterms:modified>
</cp:coreProperties>
</file>