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notesSlides/notesSlide3.xml" ContentType="application/vnd.openxmlformats-officedocument.presentationml.notesSlide+xml"/>
  <Override PartName="/ppt/theme/themeOverride5.xml" ContentType="application/vnd.openxmlformats-officedocument.themeOverride+xml"/>
  <Override PartName="/ppt/theme/themeOverride6.xml" ContentType="application/vnd.openxmlformats-officedocument.themeOverride+xml"/>
  <Override PartName="/ppt/notesSlides/notesSlide4.xml" ContentType="application/vnd.openxmlformats-officedocument.presentationml.notesSlide+xml"/>
  <Override PartName="/ppt/theme/themeOverride7.xml" ContentType="application/vnd.openxmlformats-officedocument.themeOverride+xml"/>
  <Override PartName="/ppt/notesSlides/notesSlide5.xml" ContentType="application/vnd.openxmlformats-officedocument.presentationml.notesSlide+xml"/>
  <Override PartName="/ppt/theme/themeOverride8.xml" ContentType="application/vnd.openxmlformats-officedocument.themeOverride+xml"/>
  <Override PartName="/ppt/notesSlides/notesSlide6.xml" ContentType="application/vnd.openxmlformats-officedocument.presentationml.notesSl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notesSlides/notesSlide7.xml" ContentType="application/vnd.openxmlformats-officedocument.presentationml.notesSlide+xml"/>
  <Override PartName="/ppt/theme/themeOverride12.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sldIdLst>
    <p:sldId id="278" r:id="rId5"/>
    <p:sldId id="279" r:id="rId6"/>
    <p:sldId id="280" r:id="rId7"/>
    <p:sldId id="290" r:id="rId8"/>
    <p:sldId id="287" r:id="rId9"/>
    <p:sldId id="288" r:id="rId10"/>
    <p:sldId id="281" r:id="rId11"/>
    <p:sldId id="282" r:id="rId12"/>
    <p:sldId id="285" r:id="rId13"/>
    <p:sldId id="286" r:id="rId14"/>
    <p:sldId id="291" r:id="rId15"/>
    <p:sldId id="29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C25289-4FCD-436B-90A2-CB178E006329}" v="42" dt="2024-03-17T09:24: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9" autoAdjust="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ANTIKA WABALE" userId="355080540cdb4fca" providerId="LiveId" clId="{48C25289-4FCD-436B-90A2-CB178E006329}"/>
    <pc:docChg chg="undo custSel addSld delSld modSld sldOrd">
      <pc:chgData name="AVANTIKA WABALE" userId="355080540cdb4fca" providerId="LiveId" clId="{48C25289-4FCD-436B-90A2-CB178E006329}" dt="2024-03-17T09:24:08" v="438"/>
      <pc:docMkLst>
        <pc:docMk/>
      </pc:docMkLst>
      <pc:sldChg chg="modSp mod">
        <pc:chgData name="AVANTIKA WABALE" userId="355080540cdb4fca" providerId="LiveId" clId="{48C25289-4FCD-436B-90A2-CB178E006329}" dt="2024-03-17T09:04:12.779" v="101" actId="207"/>
        <pc:sldMkLst>
          <pc:docMk/>
          <pc:sldMk cId="4167884232" sldId="278"/>
        </pc:sldMkLst>
        <pc:spChg chg="mod">
          <ac:chgData name="AVANTIKA WABALE" userId="355080540cdb4fca" providerId="LiveId" clId="{48C25289-4FCD-436B-90A2-CB178E006329}" dt="2024-03-17T09:04:12.779" v="101" actId="207"/>
          <ac:spMkLst>
            <pc:docMk/>
            <pc:sldMk cId="4167884232" sldId="278"/>
            <ac:spMk id="3" creationId="{DB93FB3F-A8D4-46D3-A1C6-C79C64563729}"/>
          </ac:spMkLst>
        </pc:spChg>
      </pc:sldChg>
      <pc:sldChg chg="addSp modSp mod">
        <pc:chgData name="AVANTIKA WABALE" userId="355080540cdb4fca" providerId="LiveId" clId="{48C25289-4FCD-436B-90A2-CB178E006329}" dt="2024-03-17T09:21:06.282" v="430" actId="14100"/>
        <pc:sldMkLst>
          <pc:docMk/>
          <pc:sldMk cId="3220235682" sldId="279"/>
        </pc:sldMkLst>
        <pc:spChg chg="mod">
          <ac:chgData name="AVANTIKA WABALE" userId="355080540cdb4fca" providerId="LiveId" clId="{48C25289-4FCD-436B-90A2-CB178E006329}" dt="2024-03-17T09:20:58.581" v="429" actId="20577"/>
          <ac:spMkLst>
            <pc:docMk/>
            <pc:sldMk cId="3220235682" sldId="279"/>
            <ac:spMk id="2" creationId="{89559F60-4CE1-4E2F-86EA-1B60679F1F4A}"/>
          </ac:spMkLst>
        </pc:spChg>
        <pc:spChg chg="mod">
          <ac:chgData name="AVANTIKA WABALE" userId="355080540cdb4fca" providerId="LiveId" clId="{48C25289-4FCD-436B-90A2-CB178E006329}" dt="2024-03-17T09:21:06.282" v="430" actId="14100"/>
          <ac:spMkLst>
            <pc:docMk/>
            <pc:sldMk cId="3220235682" sldId="279"/>
            <ac:spMk id="24" creationId="{F260476B-CCA6-412B-A9C5-399C34AE6F05}"/>
          </ac:spMkLst>
        </pc:spChg>
        <pc:picChg chg="add mod modCrop">
          <ac:chgData name="AVANTIKA WABALE" userId="355080540cdb4fca" providerId="LiveId" clId="{48C25289-4FCD-436B-90A2-CB178E006329}" dt="2024-03-17T09:20:18.934" v="410" actId="1076"/>
          <ac:picMkLst>
            <pc:docMk/>
            <pc:sldMk cId="3220235682" sldId="279"/>
            <ac:picMk id="5" creationId="{CE7945C7-EF89-D251-207D-DEE12F353331}"/>
          </ac:picMkLst>
        </pc:picChg>
      </pc:sldChg>
      <pc:sldChg chg="modTransition">
        <pc:chgData name="AVANTIKA WABALE" userId="355080540cdb4fca" providerId="LiveId" clId="{48C25289-4FCD-436B-90A2-CB178E006329}" dt="2024-03-17T09:24:08" v="438"/>
        <pc:sldMkLst>
          <pc:docMk/>
          <pc:sldMk cId="2274091632" sldId="286"/>
        </pc:sldMkLst>
      </pc:sldChg>
      <pc:sldChg chg="ord modTransition">
        <pc:chgData name="AVANTIKA WABALE" userId="355080540cdb4fca" providerId="LiveId" clId="{48C25289-4FCD-436B-90A2-CB178E006329}" dt="2024-03-17T09:23:59.829" v="437"/>
        <pc:sldMkLst>
          <pc:docMk/>
          <pc:sldMk cId="580402251" sldId="287"/>
        </pc:sldMkLst>
      </pc:sldChg>
      <pc:sldChg chg="modSp mod ord">
        <pc:chgData name="AVANTIKA WABALE" userId="355080540cdb4fca" providerId="LiveId" clId="{48C25289-4FCD-436B-90A2-CB178E006329}" dt="2024-03-17T09:21:31.054" v="434"/>
        <pc:sldMkLst>
          <pc:docMk/>
          <pc:sldMk cId="1700747969" sldId="288"/>
        </pc:sldMkLst>
        <pc:spChg chg="mod">
          <ac:chgData name="AVANTIKA WABALE" userId="355080540cdb4fca" providerId="LiveId" clId="{48C25289-4FCD-436B-90A2-CB178E006329}" dt="2024-03-17T08:56:39.390" v="14" actId="20577"/>
          <ac:spMkLst>
            <pc:docMk/>
            <pc:sldMk cId="1700747969" sldId="288"/>
            <ac:spMk id="8" creationId="{6B9364C6-48BE-5BFF-5366-C8D0BDF0A560}"/>
          </ac:spMkLst>
        </pc:spChg>
        <pc:picChg chg="mod">
          <ac:chgData name="AVANTIKA WABALE" userId="355080540cdb4fca" providerId="LiveId" clId="{48C25289-4FCD-436B-90A2-CB178E006329}" dt="2024-03-17T08:58:45.699" v="28" actId="208"/>
          <ac:picMkLst>
            <pc:docMk/>
            <pc:sldMk cId="1700747969" sldId="288"/>
            <ac:picMk id="3074" creationId="{2F8BC77F-8FC6-0F4E-AAEA-FD450A6EE0C2}"/>
          </ac:picMkLst>
        </pc:picChg>
      </pc:sldChg>
      <pc:sldChg chg="addSp delSp modSp add del mod ord">
        <pc:chgData name="AVANTIKA WABALE" userId="355080540cdb4fca" providerId="LiveId" clId="{48C25289-4FCD-436B-90A2-CB178E006329}" dt="2024-03-17T09:06:32.153" v="326" actId="47"/>
        <pc:sldMkLst>
          <pc:docMk/>
          <pc:sldMk cId="952400890" sldId="289"/>
        </pc:sldMkLst>
        <pc:spChg chg="mod">
          <ac:chgData name="AVANTIKA WABALE" userId="355080540cdb4fca" providerId="LiveId" clId="{48C25289-4FCD-436B-90A2-CB178E006329}" dt="2024-03-17T08:59:22.892" v="73" actId="20577"/>
          <ac:spMkLst>
            <pc:docMk/>
            <pc:sldMk cId="952400890" sldId="289"/>
            <ac:spMk id="9" creationId="{9CAF6442-311B-0464-05B2-E1BFDCBEC476}"/>
          </ac:spMkLst>
        </pc:spChg>
        <pc:picChg chg="del">
          <ac:chgData name="AVANTIKA WABALE" userId="355080540cdb4fca" providerId="LiveId" clId="{48C25289-4FCD-436B-90A2-CB178E006329}" dt="2024-03-17T08:59:25.870" v="74" actId="478"/>
          <ac:picMkLst>
            <pc:docMk/>
            <pc:sldMk cId="952400890" sldId="289"/>
            <ac:picMk id="1026" creationId="{640D643D-9708-0A2F-56ED-F382A1DC0E23}"/>
          </ac:picMkLst>
        </pc:picChg>
        <pc:picChg chg="add del mod">
          <ac:chgData name="AVANTIKA WABALE" userId="355080540cdb4fca" providerId="LiveId" clId="{48C25289-4FCD-436B-90A2-CB178E006329}" dt="2024-03-17T09:01:37.473" v="77" actId="478"/>
          <ac:picMkLst>
            <pc:docMk/>
            <pc:sldMk cId="952400890" sldId="289"/>
            <ac:picMk id="4098" creationId="{C71CC0E6-FDA4-3F89-0717-5DAD4BE453D8}"/>
          </ac:picMkLst>
        </pc:picChg>
        <pc:picChg chg="add del mod">
          <ac:chgData name="AVANTIKA WABALE" userId="355080540cdb4fca" providerId="LiveId" clId="{48C25289-4FCD-436B-90A2-CB178E006329}" dt="2024-03-17T09:02:51.576" v="87" actId="478"/>
          <ac:picMkLst>
            <pc:docMk/>
            <pc:sldMk cId="952400890" sldId="289"/>
            <ac:picMk id="4100" creationId="{FF9A43BF-EBF8-3C6D-D780-90512562D960}"/>
          </ac:picMkLst>
        </pc:picChg>
      </pc:sldChg>
      <pc:sldChg chg="addSp delSp modSp add mod ord modClrScheme delDesignElem chgLayout">
        <pc:chgData name="AVANTIKA WABALE" userId="355080540cdb4fca" providerId="LiveId" clId="{48C25289-4FCD-436B-90A2-CB178E006329}" dt="2024-03-17T09:21:55.764" v="436"/>
        <pc:sldMkLst>
          <pc:docMk/>
          <pc:sldMk cId="3494982598" sldId="290"/>
        </pc:sldMkLst>
        <pc:spChg chg="add mod">
          <ac:chgData name="AVANTIKA WABALE" userId="355080540cdb4fca" providerId="LiveId" clId="{48C25289-4FCD-436B-90A2-CB178E006329}" dt="2024-03-17T09:02:42.203" v="86" actId="700"/>
          <ac:spMkLst>
            <pc:docMk/>
            <pc:sldMk cId="3494982598" sldId="290"/>
            <ac:spMk id="2" creationId="{EC8E49A2-3BE2-0361-A563-CFAC8952E11E}"/>
          </ac:spMkLst>
        </pc:spChg>
        <pc:spChg chg="add mod">
          <ac:chgData name="AVANTIKA WABALE" userId="355080540cdb4fca" providerId="LiveId" clId="{48C25289-4FCD-436B-90A2-CB178E006329}" dt="2024-03-17T09:06:22.880" v="325" actId="1076"/>
          <ac:spMkLst>
            <pc:docMk/>
            <pc:sldMk cId="3494982598" sldId="290"/>
            <ac:spMk id="4" creationId="{93690718-8092-A8E7-0BC2-219D54A6E8B6}"/>
          </ac:spMkLst>
        </pc:spChg>
        <pc:spChg chg="add del mod">
          <ac:chgData name="AVANTIKA WABALE" userId="355080540cdb4fca" providerId="LiveId" clId="{48C25289-4FCD-436B-90A2-CB178E006329}" dt="2024-03-17T09:06:05.004" v="323" actId="113"/>
          <ac:spMkLst>
            <pc:docMk/>
            <pc:sldMk cId="3494982598" sldId="290"/>
            <ac:spMk id="5" creationId="{949F4739-5477-733F-5FCC-480FFBA1489B}"/>
          </ac:spMkLst>
        </pc:spChg>
        <pc:spChg chg="del">
          <ac:chgData name="AVANTIKA WABALE" userId="355080540cdb4fca" providerId="LiveId" clId="{48C25289-4FCD-436B-90A2-CB178E006329}" dt="2024-03-17T09:02:23.826" v="84" actId="478"/>
          <ac:spMkLst>
            <pc:docMk/>
            <pc:sldMk cId="3494982598" sldId="290"/>
            <ac:spMk id="9" creationId="{9CAF6442-311B-0464-05B2-E1BFDCBEC476}"/>
          </ac:spMkLst>
        </pc:spChg>
        <pc:spChg chg="del">
          <ac:chgData name="AVANTIKA WABALE" userId="355080540cdb4fca" providerId="LiveId" clId="{48C25289-4FCD-436B-90A2-CB178E006329}" dt="2024-03-17T09:02:20.907" v="83" actId="478"/>
          <ac:spMkLst>
            <pc:docMk/>
            <pc:sldMk cId="3494982598" sldId="290"/>
            <ac:spMk id="11" creationId="{22836B02-2D58-BAE8-7546-8025B917124E}"/>
          </ac:spMkLst>
        </pc:spChg>
        <pc:spChg chg="del">
          <ac:chgData name="AVANTIKA WABALE" userId="355080540cdb4fca" providerId="LiveId" clId="{48C25289-4FCD-436B-90A2-CB178E006329}" dt="2024-03-17T09:02:42.203" v="86" actId="700"/>
          <ac:spMkLst>
            <pc:docMk/>
            <pc:sldMk cId="3494982598" sldId="290"/>
            <ac:spMk id="55" creationId="{0EF2A0DA-AE81-4A45-972E-646AC2870C2F}"/>
          </ac:spMkLst>
        </pc:spChg>
        <pc:picChg chg="del">
          <ac:chgData name="AVANTIKA WABALE" userId="355080540cdb4fca" providerId="LiveId" clId="{48C25289-4FCD-436B-90A2-CB178E006329}" dt="2024-03-17T09:02:25.170" v="85" actId="478"/>
          <ac:picMkLst>
            <pc:docMk/>
            <pc:sldMk cId="3494982598" sldId="290"/>
            <ac:picMk id="3" creationId="{72B2D6DE-C9B5-4678-91EF-77E85F2350DA}"/>
          </ac:picMkLst>
        </pc:picChg>
        <pc:picChg chg="add mod">
          <ac:chgData name="AVANTIKA WABALE" userId="355080540cdb4fca" providerId="LiveId" clId="{48C25289-4FCD-436B-90A2-CB178E006329}" dt="2024-03-17T09:05:59.044" v="322" actId="11530"/>
          <ac:picMkLst>
            <pc:docMk/>
            <pc:sldMk cId="3494982598" sldId="290"/>
            <ac:picMk id="6" creationId="{B7CF582E-963E-58C8-7F1D-8F95EC9168A4}"/>
          </ac:picMkLst>
        </pc:picChg>
        <pc:picChg chg="del">
          <ac:chgData name="AVANTIKA WABALE" userId="355080540cdb4fca" providerId="LiveId" clId="{48C25289-4FCD-436B-90A2-CB178E006329}" dt="2024-03-17T09:02:42.203" v="86" actId="700"/>
          <ac:picMkLst>
            <pc:docMk/>
            <pc:sldMk cId="3494982598" sldId="290"/>
            <ac:picMk id="57" creationId="{B536FA4E-0152-4E27-91DA-0FC22D1846BB}"/>
          </ac:picMkLst>
        </pc:picChg>
        <pc:picChg chg="del">
          <ac:chgData name="AVANTIKA WABALE" userId="355080540cdb4fca" providerId="LiveId" clId="{48C25289-4FCD-436B-90A2-CB178E006329}" dt="2024-03-17T09:02:16.883" v="82" actId="478"/>
          <ac:picMkLst>
            <pc:docMk/>
            <pc:sldMk cId="3494982598" sldId="290"/>
            <ac:picMk id="4100" creationId="{FF9A43BF-EBF8-3C6D-D780-90512562D960}"/>
          </ac:picMkLst>
        </pc:picChg>
      </pc:sldChg>
      <pc:sldChg chg="add del">
        <pc:chgData name="AVANTIKA WABALE" userId="355080540cdb4fca" providerId="LiveId" clId="{48C25289-4FCD-436B-90A2-CB178E006329}" dt="2024-03-17T09:06:53.863" v="328" actId="2890"/>
        <pc:sldMkLst>
          <pc:docMk/>
          <pc:sldMk cId="399005772" sldId="291"/>
        </pc:sldMkLst>
      </pc:sldChg>
      <pc:sldChg chg="add del">
        <pc:chgData name="AVANTIKA WABALE" userId="355080540cdb4fca" providerId="LiveId" clId="{48C25289-4FCD-436B-90A2-CB178E006329}" dt="2024-03-17T09:07:39.254" v="336" actId="2890"/>
        <pc:sldMkLst>
          <pc:docMk/>
          <pc:sldMk cId="1279784986" sldId="291"/>
        </pc:sldMkLst>
      </pc:sldChg>
      <pc:sldChg chg="addSp delSp modSp add del mod">
        <pc:chgData name="AVANTIKA WABALE" userId="355080540cdb4fca" providerId="LiveId" clId="{48C25289-4FCD-436B-90A2-CB178E006329}" dt="2024-03-17T09:07:23.703" v="334" actId="47"/>
        <pc:sldMkLst>
          <pc:docMk/>
          <pc:sldMk cId="3617301126" sldId="291"/>
        </pc:sldMkLst>
        <pc:spChg chg="del">
          <ac:chgData name="AVANTIKA WABALE" userId="355080540cdb4fca" providerId="LiveId" clId="{48C25289-4FCD-436B-90A2-CB178E006329}" dt="2024-03-17T09:07:13.967" v="333" actId="478"/>
          <ac:spMkLst>
            <pc:docMk/>
            <pc:sldMk cId="3617301126" sldId="291"/>
            <ac:spMk id="2" creationId="{EC8E49A2-3BE2-0361-A563-CFAC8952E11E}"/>
          </ac:spMkLst>
        </pc:spChg>
        <pc:spChg chg="del">
          <ac:chgData name="AVANTIKA WABALE" userId="355080540cdb4fca" providerId="LiveId" clId="{48C25289-4FCD-436B-90A2-CB178E006329}" dt="2024-03-17T09:07:10.493" v="331" actId="478"/>
          <ac:spMkLst>
            <pc:docMk/>
            <pc:sldMk cId="3617301126" sldId="291"/>
            <ac:spMk id="5" creationId="{949F4739-5477-733F-5FCC-480FFBA1489B}"/>
          </ac:spMkLst>
        </pc:spChg>
        <pc:spChg chg="add del mod">
          <ac:chgData name="AVANTIKA WABALE" userId="355080540cdb4fca" providerId="LiveId" clId="{48C25289-4FCD-436B-90A2-CB178E006329}" dt="2024-03-17T09:07:12.888" v="332" actId="478"/>
          <ac:spMkLst>
            <pc:docMk/>
            <pc:sldMk cId="3617301126" sldId="291"/>
            <ac:spMk id="7" creationId="{F14312E4-DAE7-9576-8823-DD7D7C4FA007}"/>
          </ac:spMkLst>
        </pc:spChg>
        <pc:picChg chg="del">
          <ac:chgData name="AVANTIKA WABALE" userId="355080540cdb4fca" providerId="LiveId" clId="{48C25289-4FCD-436B-90A2-CB178E006329}" dt="2024-03-17T09:07:08.794" v="330" actId="478"/>
          <ac:picMkLst>
            <pc:docMk/>
            <pc:sldMk cId="3617301126" sldId="291"/>
            <ac:picMk id="6" creationId="{B7CF582E-963E-58C8-7F1D-8F95EC9168A4}"/>
          </ac:picMkLst>
        </pc:picChg>
      </pc:sldChg>
      <pc:sldChg chg="addSp delSp modSp add mod ord">
        <pc:chgData name="AVANTIKA WABALE" userId="355080540cdb4fca" providerId="LiveId" clId="{48C25289-4FCD-436B-90A2-CB178E006329}" dt="2024-03-17T09:11:53.010" v="376" actId="20577"/>
        <pc:sldMkLst>
          <pc:docMk/>
          <pc:sldMk cId="4243047122" sldId="291"/>
        </pc:sldMkLst>
        <pc:spChg chg="del">
          <ac:chgData name="AVANTIKA WABALE" userId="355080540cdb4fca" providerId="LiveId" clId="{48C25289-4FCD-436B-90A2-CB178E006329}" dt="2024-03-17T09:08:07.546" v="342" actId="478"/>
          <ac:spMkLst>
            <pc:docMk/>
            <pc:sldMk cId="4243047122" sldId="291"/>
            <ac:spMk id="2" creationId="{89559F60-4CE1-4E2F-86EA-1B60679F1F4A}"/>
          </ac:spMkLst>
        </pc:spChg>
        <pc:spChg chg="add mod">
          <ac:chgData name="AVANTIKA WABALE" userId="355080540cdb4fca" providerId="LiveId" clId="{48C25289-4FCD-436B-90A2-CB178E006329}" dt="2024-03-17T09:11:09.700" v="372" actId="1076"/>
          <ac:spMkLst>
            <pc:docMk/>
            <pc:sldMk cId="4243047122" sldId="291"/>
            <ac:spMk id="5" creationId="{B0DF63F4-CF50-F621-2072-F087E3FDC947}"/>
          </ac:spMkLst>
        </pc:spChg>
        <pc:spChg chg="add del mod">
          <ac:chgData name="AVANTIKA WABALE" userId="355080540cdb4fca" providerId="LiveId" clId="{48C25289-4FCD-436B-90A2-CB178E006329}" dt="2024-03-17T09:08:15.150" v="344" actId="478"/>
          <ac:spMkLst>
            <pc:docMk/>
            <pc:sldMk cId="4243047122" sldId="291"/>
            <ac:spMk id="7" creationId="{BF405B72-519C-5604-C25D-D0C407FE28D8}"/>
          </ac:spMkLst>
        </pc:spChg>
        <pc:spChg chg="add mod">
          <ac:chgData name="AVANTIKA WABALE" userId="355080540cdb4fca" providerId="LiveId" clId="{48C25289-4FCD-436B-90A2-CB178E006329}" dt="2024-03-17T09:11:53.010" v="376" actId="20577"/>
          <ac:spMkLst>
            <pc:docMk/>
            <pc:sldMk cId="4243047122" sldId="291"/>
            <ac:spMk id="8" creationId="{F08F5A42-ACBB-8B25-2A86-FB9EEB24FF09}"/>
          </ac:spMkLst>
        </pc:spChg>
        <pc:spChg chg="del mod">
          <ac:chgData name="AVANTIKA WABALE" userId="355080540cdb4fca" providerId="LiveId" clId="{48C25289-4FCD-436B-90A2-CB178E006329}" dt="2024-03-17T09:08:11.615" v="343" actId="478"/>
          <ac:spMkLst>
            <pc:docMk/>
            <pc:sldMk cId="4243047122" sldId="291"/>
            <ac:spMk id="24" creationId="{F260476B-CCA6-412B-A9C5-399C34AE6F05}"/>
          </ac:spMkLst>
        </pc:spChg>
        <pc:picChg chg="del">
          <ac:chgData name="AVANTIKA WABALE" userId="355080540cdb4fca" providerId="LiveId" clId="{48C25289-4FCD-436B-90A2-CB178E006329}" dt="2024-03-17T09:08:04.259" v="341" actId="478"/>
          <ac:picMkLst>
            <pc:docMk/>
            <pc:sldMk cId="4243047122" sldId="291"/>
            <ac:picMk id="3" creationId="{72B2D6DE-C9B5-4678-91EF-77E85F2350DA}"/>
          </ac:picMkLst>
        </pc:picChg>
      </pc:sldChg>
      <pc:sldChg chg="delSp modSp add mod ord">
        <pc:chgData name="AVANTIKA WABALE" userId="355080540cdb4fca" providerId="LiveId" clId="{48C25289-4FCD-436B-90A2-CB178E006329}" dt="2024-03-17T09:13:24.912" v="392" actId="1076"/>
        <pc:sldMkLst>
          <pc:docMk/>
          <pc:sldMk cId="781513395" sldId="292"/>
        </pc:sldMkLst>
        <pc:spChg chg="mod">
          <ac:chgData name="AVANTIKA WABALE" userId="355080540cdb4fca" providerId="LiveId" clId="{48C25289-4FCD-436B-90A2-CB178E006329}" dt="2024-03-17T09:13:24.912" v="392" actId="1076"/>
          <ac:spMkLst>
            <pc:docMk/>
            <pc:sldMk cId="781513395" sldId="292"/>
            <ac:spMk id="2" creationId="{0D1F047C-C727-42A7-85C5-68C5AA1B1A93}"/>
          </ac:spMkLst>
        </pc:spChg>
        <pc:spChg chg="del mod">
          <ac:chgData name="AVANTIKA WABALE" userId="355080540cdb4fca" providerId="LiveId" clId="{48C25289-4FCD-436B-90A2-CB178E006329}" dt="2024-03-17T09:12:27.083" v="385" actId="478"/>
          <ac:spMkLst>
            <pc:docMk/>
            <pc:sldMk cId="781513395" sldId="292"/>
            <ac:spMk id="3" creationId="{DB93FB3F-A8D4-46D3-A1C6-C79C6456372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3/17/2024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6810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50000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7766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7146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26575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3658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3/17/2024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3/17/2024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3/17/2024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3/17/2024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3/17/2024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3/17/2024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3/17/2024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3/17/2024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3/17/2024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6.xml"/><Relationship Id="rId1" Type="http://schemas.openxmlformats.org/officeDocument/2006/relationships/themeOverride" Target="../theme/themeOverride10.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11.xml"/><Relationship Id="rId5" Type="http://schemas.openxmlformats.org/officeDocument/2006/relationships/image" Target="../media/image8.pn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2.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hemeOverride" Target="../theme/themeOverride4.xml"/><Relationship Id="rId5" Type="http://schemas.openxmlformats.org/officeDocument/2006/relationships/image" Target="../media/image11.jpeg"/><Relationship Id="rId4" Type="http://schemas.openxmlformats.org/officeDocument/2006/relationships/image" Target="../media/image1.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8.xml"/><Relationship Id="rId1" Type="http://schemas.openxmlformats.org/officeDocument/2006/relationships/themeOverride" Target="../theme/themeOverride5.xml"/><Relationship Id="rId5" Type="http://schemas.openxmlformats.org/officeDocument/2006/relationships/image" Target="../media/image12.jpe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5.xml"/><Relationship Id="rId1" Type="http://schemas.openxmlformats.org/officeDocument/2006/relationships/themeOverride" Target="../theme/themeOverride9.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dirty="0"/>
              <a:t>Title Lorem Ipsum</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en-US" sz="2300" dirty="0"/>
              <a:t>Sit Dolor Amet</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p:txBody>
          <a:bodyPr>
            <a:normAutofit/>
          </a:bodyPr>
          <a:lstStyle/>
          <a:p>
            <a:pPr algn="l"/>
            <a:r>
              <a:rPr lang="en-US" sz="4000" dirty="0">
                <a:solidFill>
                  <a:schemeClr val="bg1">
                    <a:lumMod val="85000"/>
                    <a:lumOff val="15000"/>
                  </a:schemeClr>
                </a:solidFill>
              </a:rPr>
              <a:t>Uses Of MCB: </a:t>
            </a:r>
            <a:endParaRPr lang="en-US" sz="4000" dirty="0"/>
          </a:p>
        </p:txBody>
      </p:sp>
      <p:sp>
        <p:nvSpPr>
          <p:cNvPr id="8" name="TextBox 7">
            <a:extLst>
              <a:ext uri="{FF2B5EF4-FFF2-40B4-BE49-F238E27FC236}">
                <a16:creationId xmlns:a16="http://schemas.microsoft.com/office/drawing/2014/main" id="{AF944D78-6CEC-DDBD-EF34-8C1D621098C1}"/>
              </a:ext>
            </a:extLst>
          </p:cNvPr>
          <p:cNvSpPr txBox="1"/>
          <p:nvPr/>
        </p:nvSpPr>
        <p:spPr>
          <a:xfrm>
            <a:off x="1073020" y="2052735"/>
            <a:ext cx="8117633" cy="4154984"/>
          </a:xfrm>
          <a:prstGeom prst="rect">
            <a:avLst/>
          </a:prstGeom>
          <a:noFill/>
        </p:spPr>
        <p:txBody>
          <a:bodyPr wrap="square" rtlCol="0">
            <a:spAutoFit/>
          </a:bodyPr>
          <a:lstStyle/>
          <a:p>
            <a:pPr marL="285750" indent="-285750">
              <a:buFont typeface="Courier New" panose="02070309020205020404" pitchFamily="49" charset="0"/>
              <a:buChar char="o"/>
            </a:pPr>
            <a:r>
              <a:rPr lang="en-US" sz="24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MCB is the key component for the safety and efficient functioning of electric machines.</a:t>
            </a:r>
          </a:p>
          <a:p>
            <a:pPr marL="285750" indent="-285750">
              <a:buFont typeface="Courier New" panose="02070309020205020404" pitchFamily="49" charset="0"/>
              <a:buChar char="o"/>
            </a:pPr>
            <a:r>
              <a:rPr lang="en-US" sz="24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Used in most electrical appliances that are used for industrial or domestic purposes.</a:t>
            </a:r>
          </a:p>
          <a:p>
            <a:pPr marL="285750" indent="-285750">
              <a:buFont typeface="Courier New" panose="02070309020205020404" pitchFamily="49" charset="0"/>
              <a:buChar char="o"/>
            </a:pPr>
            <a:r>
              <a:rPr lang="en-US" sz="24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In domestic usage, appliances like lights, heaters, and fans require MCB to constantly check and protect the connection.</a:t>
            </a:r>
          </a:p>
          <a:p>
            <a:pPr marL="285750" indent="-285750">
              <a:buFont typeface="Courier New" panose="02070309020205020404" pitchFamily="49" charset="0"/>
              <a:buChar char="o"/>
            </a:pPr>
            <a:r>
              <a:rPr lang="en-US" sz="24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Short Circuit Protection.</a:t>
            </a:r>
          </a:p>
          <a:p>
            <a:pPr marL="285750" indent="-285750">
              <a:buFont typeface="Courier New" panose="02070309020205020404" pitchFamily="49" charset="0"/>
              <a:buChar char="o"/>
            </a:pPr>
            <a:r>
              <a:rPr lang="en-US" sz="24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Over Load Protection.</a:t>
            </a:r>
          </a:p>
          <a:p>
            <a:pPr marL="285750" indent="-285750">
              <a:buFont typeface="Courier New" panose="02070309020205020404" pitchFamily="49" charset="0"/>
              <a:buChar char="o"/>
            </a:pPr>
            <a:r>
              <a:rPr lang="en-US" sz="24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Used in lightning circuits.</a:t>
            </a:r>
          </a:p>
          <a:p>
            <a:pPr marL="285750" indent="-285750">
              <a:buFont typeface="Courier New" panose="02070309020205020404" pitchFamily="49" charset="0"/>
              <a:buChar char="o"/>
            </a:pPr>
            <a:r>
              <a:rPr lang="en-US" sz="24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Used in switching motors.</a:t>
            </a:r>
          </a:p>
          <a:p>
            <a:pPr marL="285750" indent="-285750">
              <a:buFont typeface="Courier New" panose="02070309020205020404" pitchFamily="49" charset="0"/>
              <a:buChar char="o"/>
            </a:pPr>
            <a:r>
              <a:rPr lang="en-US" sz="24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Used in control transformers.</a:t>
            </a:r>
            <a:endParaRPr lang="en-IN" sz="24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endParaRPr>
          </a:p>
        </p:txBody>
      </p:sp>
    </p:spTree>
    <p:extLst>
      <p:ext uri="{BB962C8B-B14F-4D97-AF65-F5344CB8AC3E}">
        <p14:creationId xmlns:p14="http://schemas.microsoft.com/office/powerpoint/2010/main" val="2274091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5" name="Title 4">
            <a:extLst>
              <a:ext uri="{FF2B5EF4-FFF2-40B4-BE49-F238E27FC236}">
                <a16:creationId xmlns:a16="http://schemas.microsoft.com/office/drawing/2014/main" id="{B0DF63F4-CF50-F621-2072-F087E3FDC947}"/>
              </a:ext>
            </a:extLst>
          </p:cNvPr>
          <p:cNvSpPr>
            <a:spLocks noGrp="1"/>
          </p:cNvSpPr>
          <p:nvPr>
            <p:ph type="title"/>
          </p:nvPr>
        </p:nvSpPr>
        <p:spPr>
          <a:xfrm>
            <a:off x="848480" y="464340"/>
            <a:ext cx="10353762" cy="1257300"/>
          </a:xfrm>
        </p:spPr>
        <p:txBody>
          <a:bodyPr/>
          <a:lstStyle/>
          <a:p>
            <a:pPr algn="l"/>
            <a:r>
              <a:rPr lang="en-US" b="1" dirty="0"/>
              <a:t>Conclusion…</a:t>
            </a:r>
            <a:endParaRPr lang="en-IN" b="1" dirty="0"/>
          </a:p>
        </p:txBody>
      </p:sp>
      <p:sp>
        <p:nvSpPr>
          <p:cNvPr id="8" name="TextBox 7">
            <a:extLst>
              <a:ext uri="{FF2B5EF4-FFF2-40B4-BE49-F238E27FC236}">
                <a16:creationId xmlns:a16="http://schemas.microsoft.com/office/drawing/2014/main" id="{F08F5A42-ACBB-8B25-2A86-FB9EEB24FF09}"/>
              </a:ext>
            </a:extLst>
          </p:cNvPr>
          <p:cNvSpPr txBox="1"/>
          <p:nvPr/>
        </p:nvSpPr>
        <p:spPr>
          <a:xfrm>
            <a:off x="1504679" y="1950098"/>
            <a:ext cx="9041363" cy="3108543"/>
          </a:xfrm>
          <a:prstGeom prst="rect">
            <a:avLst/>
          </a:prstGeom>
          <a:noFill/>
        </p:spPr>
        <p:txBody>
          <a:bodyPr wrap="square" rtlCol="0">
            <a:spAutoFit/>
          </a:bodyPr>
          <a:lstStyle/>
          <a:p>
            <a:r>
              <a:rPr lang="en-US"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In conclusion, the Miniature Circuit Breaker (MCB) stands as a vital component in electrical systems, offering reliable protection against overloads and short circuits. Understanding its operation and importance empowers us to make informed decisions in electrical design and maintenance. Let us continue to appreciate the significance of MCBs in safeguarding both lives and equipment.</a:t>
            </a:r>
            <a:endParaRPr lang="en-IN"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endParaRPr>
          </a:p>
        </p:txBody>
      </p:sp>
    </p:spTree>
    <p:extLst>
      <p:ext uri="{BB962C8B-B14F-4D97-AF65-F5344CB8AC3E}">
        <p14:creationId xmlns:p14="http://schemas.microsoft.com/office/powerpoint/2010/main" val="4243047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404979" y="2218748"/>
            <a:ext cx="3485073" cy="2420504"/>
          </a:xfrm>
        </p:spPr>
        <p:txBody>
          <a:bodyPr>
            <a:normAutofit/>
          </a:bodyPr>
          <a:lstStyle/>
          <a:p>
            <a:pPr algn="l"/>
            <a:r>
              <a:rPr lang="en-US" sz="4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rPr>
              <a:t>Thank you for your attention!!</a:t>
            </a:r>
            <a:endParaRPr lang="en-US" sz="4400" dirty="0"/>
          </a:p>
        </p:txBody>
      </p:sp>
    </p:spTree>
    <p:extLst>
      <p:ext uri="{BB962C8B-B14F-4D97-AF65-F5344CB8AC3E}">
        <p14:creationId xmlns:p14="http://schemas.microsoft.com/office/powerpoint/2010/main" val="781513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78057"/>
            <a:ext cx="4538124" cy="1057536"/>
          </a:xfrm>
        </p:spPr>
        <p:txBody>
          <a:bodyPr anchor="b">
            <a:normAutofit fontScale="90000"/>
          </a:bodyPr>
          <a:lstStyle/>
          <a:p>
            <a:pPr algn="l"/>
            <a:r>
              <a:rPr lang="en-US" sz="4000" dirty="0"/>
              <a:t>MCB (Miniature Circuit Breaker)</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67757" y="2003038"/>
            <a:ext cx="4403596" cy="3613992"/>
          </a:xfrm>
        </p:spPr>
        <p:txBody>
          <a:bodyPr anchor="t">
            <a:normAutofit/>
          </a:bodyPr>
          <a:lstStyle/>
          <a:p>
            <a:pPr marL="36900" lvl="0" indent="0">
              <a:buNone/>
            </a:pPr>
            <a:r>
              <a:rPr lang="en-US" sz="2000" b="0" i="0" dirty="0">
                <a:solidFill>
                  <a:srgbClr val="ECECEC"/>
                </a:solidFill>
                <a:effectLst/>
                <a:latin typeface="Söhne"/>
              </a:rPr>
              <a:t>MCB is a device used to </a:t>
            </a:r>
            <a:r>
              <a:rPr lang="en-US" sz="2000" b="0" i="0" u="sng" dirty="0">
                <a:solidFill>
                  <a:srgbClr val="ECECEC"/>
                </a:solidFill>
                <a:effectLst/>
                <a:latin typeface="Söhne"/>
              </a:rPr>
              <a:t>protect</a:t>
            </a:r>
            <a:r>
              <a:rPr lang="en-US" sz="2000" b="0" i="0" dirty="0">
                <a:solidFill>
                  <a:srgbClr val="ECECEC"/>
                </a:solidFill>
                <a:effectLst/>
                <a:latin typeface="Söhne"/>
              </a:rPr>
              <a:t> an </a:t>
            </a:r>
            <a:r>
              <a:rPr lang="en-US" sz="2000" b="0" i="0" u="sng" dirty="0">
                <a:solidFill>
                  <a:srgbClr val="ECECEC"/>
                </a:solidFill>
                <a:effectLst/>
                <a:latin typeface="Söhne"/>
              </a:rPr>
              <a:t>electrical circuit </a:t>
            </a:r>
            <a:r>
              <a:rPr lang="en-US" sz="2000" b="0" i="0" dirty="0">
                <a:solidFill>
                  <a:srgbClr val="ECECEC"/>
                </a:solidFill>
                <a:effectLst/>
                <a:latin typeface="Söhne"/>
              </a:rPr>
              <a:t>from an </a:t>
            </a:r>
            <a:r>
              <a:rPr lang="en-US" sz="2000" b="0" i="0" u="sng" dirty="0">
                <a:solidFill>
                  <a:srgbClr val="ECECEC"/>
                </a:solidFill>
                <a:effectLst/>
                <a:latin typeface="Söhne"/>
              </a:rPr>
              <a:t>overload</a:t>
            </a:r>
            <a:r>
              <a:rPr lang="en-US" sz="2000" b="0" i="0" dirty="0">
                <a:solidFill>
                  <a:srgbClr val="ECECEC"/>
                </a:solidFill>
                <a:effectLst/>
                <a:latin typeface="Söhne"/>
              </a:rPr>
              <a:t> or a </a:t>
            </a:r>
            <a:r>
              <a:rPr lang="en-US" sz="2000" b="0" i="0" u="sng" dirty="0">
                <a:solidFill>
                  <a:srgbClr val="ECECEC"/>
                </a:solidFill>
                <a:effectLst/>
                <a:latin typeface="Söhne"/>
              </a:rPr>
              <a:t>short circuit</a:t>
            </a:r>
            <a:r>
              <a:rPr lang="en-US" sz="2000" b="0" i="0" dirty="0">
                <a:solidFill>
                  <a:srgbClr val="ECECEC"/>
                </a:solidFill>
                <a:effectLst/>
                <a:latin typeface="Söhne"/>
              </a:rPr>
              <a:t>.</a:t>
            </a:r>
          </a:p>
          <a:p>
            <a:pPr marL="36900" lvl="0" indent="0">
              <a:buNone/>
            </a:pPr>
            <a:r>
              <a:rPr lang="en-US" sz="2000" b="0" i="0" dirty="0">
                <a:solidFill>
                  <a:srgbClr val="ECECEC"/>
                </a:solidFill>
                <a:effectLst/>
                <a:latin typeface="Söhne"/>
              </a:rPr>
              <a:t>It functions as a switch that </a:t>
            </a:r>
            <a:r>
              <a:rPr lang="en-US" sz="2000" b="0" i="0" u="sng" dirty="0">
                <a:solidFill>
                  <a:srgbClr val="ECECEC"/>
                </a:solidFill>
                <a:effectLst/>
                <a:latin typeface="Söhne"/>
              </a:rPr>
              <a:t>automatically interrupts the flow of electricity</a:t>
            </a:r>
            <a:r>
              <a:rPr lang="en-US" sz="2000" b="0" i="0" dirty="0">
                <a:solidFill>
                  <a:srgbClr val="ECECEC"/>
                </a:solidFill>
                <a:effectLst/>
                <a:latin typeface="Söhne"/>
              </a:rPr>
              <a:t> when it </a:t>
            </a:r>
            <a:r>
              <a:rPr lang="en-US" sz="2000" b="0" i="0" u="sng" dirty="0">
                <a:solidFill>
                  <a:srgbClr val="ECECEC"/>
                </a:solidFill>
                <a:effectLst/>
                <a:latin typeface="Söhne"/>
              </a:rPr>
              <a:t>detects a fault</a:t>
            </a:r>
            <a:r>
              <a:rPr lang="en-US" sz="2000" b="0" i="0" dirty="0">
                <a:solidFill>
                  <a:srgbClr val="ECECEC"/>
                </a:solidFill>
                <a:effectLst/>
                <a:latin typeface="Söhne"/>
              </a:rPr>
              <a:t>.</a:t>
            </a:r>
          </a:p>
          <a:p>
            <a:pPr marL="36900" lvl="0" indent="0">
              <a:buNone/>
            </a:pPr>
            <a:r>
              <a:rPr lang="en-US" sz="2000" dirty="0">
                <a:solidFill>
                  <a:srgbClr val="ECECEC"/>
                </a:solidFill>
                <a:effectLst/>
                <a:latin typeface="Söhne"/>
              </a:rPr>
              <a:t>Used </a:t>
            </a:r>
            <a:r>
              <a:rPr lang="en-US" sz="2000" u="sng" dirty="0">
                <a:solidFill>
                  <a:srgbClr val="ECECEC"/>
                </a:solidFill>
                <a:effectLst/>
                <a:latin typeface="Söhne"/>
              </a:rPr>
              <a:t>into low voltage electrical network instead of a fuse.</a:t>
            </a:r>
            <a:endParaRPr lang="en-US" sz="2400" u="sng" dirty="0"/>
          </a:p>
        </p:txBody>
      </p:sp>
      <p:pic>
        <p:nvPicPr>
          <p:cNvPr id="5" name="Picture 4">
            <a:extLst>
              <a:ext uri="{FF2B5EF4-FFF2-40B4-BE49-F238E27FC236}">
                <a16:creationId xmlns:a16="http://schemas.microsoft.com/office/drawing/2014/main" id="{CE7945C7-EF89-D251-207D-DEE12F353331}"/>
              </a:ext>
            </a:extLst>
          </p:cNvPr>
          <p:cNvPicPr>
            <a:picLocks noChangeAspect="1"/>
          </p:cNvPicPr>
          <p:nvPr/>
        </p:nvPicPr>
        <p:blipFill rotWithShape="1">
          <a:blip r:embed="rId7"/>
          <a:srcRect l="18086" t="12823" r="18388" b="2840"/>
          <a:stretch/>
        </p:blipFill>
        <p:spPr>
          <a:xfrm>
            <a:off x="328835" y="1547359"/>
            <a:ext cx="5421086" cy="3763282"/>
          </a:xfrm>
          <a:prstGeom prst="roundRect">
            <a:avLst>
              <a:gd name="adj" fmla="val 12685"/>
            </a:avLst>
          </a:prstGeom>
          <a:ln>
            <a:solidFill>
              <a:schemeClr val="bg1">
                <a:lumMod val="95000"/>
                <a:lumOff val="5000"/>
              </a:schemeClr>
            </a:solidFill>
          </a:ln>
        </p:spPr>
      </p:pic>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67221" y="517439"/>
            <a:ext cx="4538124" cy="970450"/>
          </a:xfrm>
        </p:spPr>
        <p:txBody>
          <a:bodyPr anchor="b">
            <a:normAutofit fontScale="90000"/>
          </a:bodyPr>
          <a:lstStyle/>
          <a:p>
            <a:pPr algn="l"/>
            <a:r>
              <a:rPr lang="en-US" sz="4000" dirty="0">
                <a:solidFill>
                  <a:schemeClr val="bg1"/>
                </a:solidFill>
              </a:rPr>
              <a:t>Components of MCB:</a:t>
            </a:r>
          </a:p>
        </p:txBody>
      </p:sp>
      <p:pic>
        <p:nvPicPr>
          <p:cNvPr id="5" name="Picture 4">
            <a:extLst>
              <a:ext uri="{FF2B5EF4-FFF2-40B4-BE49-F238E27FC236}">
                <a16:creationId xmlns:a16="http://schemas.microsoft.com/office/drawing/2014/main" id="{9F5BAB73-0B91-1AE1-D212-BD8432CB116C}"/>
              </a:ext>
            </a:extLst>
          </p:cNvPr>
          <p:cNvPicPr>
            <a:picLocks noChangeAspect="1"/>
          </p:cNvPicPr>
          <p:nvPr/>
        </p:nvPicPr>
        <p:blipFill>
          <a:blip r:embed="rId7"/>
          <a:stretch>
            <a:fillRect/>
          </a:stretch>
        </p:blipFill>
        <p:spPr>
          <a:xfrm>
            <a:off x="6754599" y="753979"/>
            <a:ext cx="5038113" cy="5057019"/>
          </a:xfrm>
          <a:prstGeom prst="roundRect">
            <a:avLst>
              <a:gd name="adj" fmla="val 10584"/>
            </a:avLst>
          </a:prstGeom>
        </p:spPr>
      </p:pic>
      <p:sp>
        <p:nvSpPr>
          <p:cNvPr id="7" name="TextBox 6">
            <a:extLst>
              <a:ext uri="{FF2B5EF4-FFF2-40B4-BE49-F238E27FC236}">
                <a16:creationId xmlns:a16="http://schemas.microsoft.com/office/drawing/2014/main" id="{D6699494-89FA-D676-6058-CA92335683D8}"/>
              </a:ext>
            </a:extLst>
          </p:cNvPr>
          <p:cNvSpPr txBox="1"/>
          <p:nvPr/>
        </p:nvSpPr>
        <p:spPr>
          <a:xfrm>
            <a:off x="799724" y="2005318"/>
            <a:ext cx="4273117" cy="4093428"/>
          </a:xfrm>
          <a:prstGeom prst="rect">
            <a:avLst/>
          </a:prstGeom>
          <a:noFill/>
        </p:spPr>
        <p:txBody>
          <a:bodyPr wrap="square">
            <a:spAutoFit/>
          </a:bodyPr>
          <a:lstStyle/>
          <a:p>
            <a:pPr algn="l"/>
            <a:r>
              <a:rPr lang="en-IN" sz="20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1. Latch</a:t>
            </a:r>
          </a:p>
          <a:p>
            <a:pPr algn="l"/>
            <a:r>
              <a:rPr lang="en-IN" sz="20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2. Solenoid</a:t>
            </a:r>
          </a:p>
          <a:p>
            <a:pPr algn="l"/>
            <a:r>
              <a:rPr lang="en-IN" sz="20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3. Switch</a:t>
            </a:r>
          </a:p>
          <a:p>
            <a:pPr algn="l"/>
            <a:r>
              <a:rPr lang="en-IN" sz="20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4. Plunger</a:t>
            </a:r>
          </a:p>
          <a:p>
            <a:pPr algn="l"/>
            <a:r>
              <a:rPr lang="en-IN" sz="20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5. Incoming Terminal</a:t>
            </a:r>
          </a:p>
          <a:p>
            <a:pPr algn="l"/>
            <a:r>
              <a:rPr lang="en-IN" sz="20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6. Arc Chutes Holder</a:t>
            </a:r>
          </a:p>
          <a:p>
            <a:pPr algn="l"/>
            <a:r>
              <a:rPr lang="en-IN" sz="20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7. Arc Chutes</a:t>
            </a:r>
          </a:p>
          <a:p>
            <a:pPr algn="l"/>
            <a:r>
              <a:rPr lang="en-IN" sz="20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8. Dynamic Contact</a:t>
            </a:r>
          </a:p>
          <a:p>
            <a:pPr algn="l"/>
            <a:r>
              <a:rPr lang="en-IN" sz="20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9. Fixed Contact</a:t>
            </a:r>
          </a:p>
          <a:p>
            <a:pPr algn="l"/>
            <a:r>
              <a:rPr lang="en-IN" sz="20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10. Din Rail Holder</a:t>
            </a:r>
          </a:p>
          <a:p>
            <a:pPr algn="l"/>
            <a:r>
              <a:rPr lang="en-IN" sz="20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11. Outgoing Terminal</a:t>
            </a:r>
          </a:p>
          <a:p>
            <a:pPr algn="l"/>
            <a:r>
              <a:rPr lang="en-IN" sz="20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12. Bi-metallic Strip Carrier</a:t>
            </a:r>
          </a:p>
          <a:p>
            <a:pPr algn="l"/>
            <a:r>
              <a:rPr lang="en-IN" sz="20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13. Bi-metallic Strip</a:t>
            </a:r>
          </a:p>
        </p:txBody>
      </p:sp>
    </p:spTree>
    <p:extLst>
      <p:ext uri="{BB962C8B-B14F-4D97-AF65-F5344CB8AC3E}">
        <p14:creationId xmlns:p14="http://schemas.microsoft.com/office/powerpoint/2010/main" val="190335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E49A2-3BE2-0361-A563-CFAC8952E11E}"/>
              </a:ext>
            </a:extLst>
          </p:cNvPr>
          <p:cNvSpPr>
            <a:spLocks noGrp="1"/>
          </p:cNvSpPr>
          <p:nvPr>
            <p:ph type="title"/>
          </p:nvPr>
        </p:nvSpPr>
        <p:spPr/>
        <p:txBody>
          <a:bodyPr/>
          <a:lstStyle/>
          <a:p>
            <a:endParaRPr lang="en-IN" dirty="0"/>
          </a:p>
        </p:txBody>
      </p:sp>
      <p:sp>
        <p:nvSpPr>
          <p:cNvPr id="4" name="Text Placeholder 3">
            <a:extLst>
              <a:ext uri="{FF2B5EF4-FFF2-40B4-BE49-F238E27FC236}">
                <a16:creationId xmlns:a16="http://schemas.microsoft.com/office/drawing/2014/main" id="{93690718-8092-A8E7-0BC2-219D54A6E8B6}"/>
              </a:ext>
            </a:extLst>
          </p:cNvPr>
          <p:cNvSpPr>
            <a:spLocks noGrp="1"/>
          </p:cNvSpPr>
          <p:nvPr>
            <p:ph type="body" sz="half" idx="2"/>
          </p:nvPr>
        </p:nvSpPr>
        <p:spPr>
          <a:xfrm>
            <a:off x="1073021" y="4672835"/>
            <a:ext cx="10353763" cy="1489496"/>
          </a:xfrm>
        </p:spPr>
        <p:txBody>
          <a:bodyPr>
            <a:normAutofit/>
          </a:bodyPr>
          <a:lstStyle/>
          <a:p>
            <a:r>
              <a:rPr lang="en-US" sz="2300" dirty="0">
                <a:solidFill>
                  <a:schemeClr val="tx1"/>
                </a:solidFill>
              </a:rPr>
              <a:t>This diagram shows how to make a single-phase MCB connection. In this circuit, we use four SP MCBs ( Single Pole Miniature Circuit Breaker ). Here we need to connect our all MCBs with phase connection and then connect the neutral line to all loads.</a:t>
            </a:r>
            <a:endParaRPr lang="en-IN" sz="2300" dirty="0">
              <a:solidFill>
                <a:schemeClr val="tx1"/>
              </a:solidFill>
            </a:endParaRPr>
          </a:p>
        </p:txBody>
      </p:sp>
      <p:sp>
        <p:nvSpPr>
          <p:cNvPr id="5" name="Text Placeholder 4">
            <a:extLst>
              <a:ext uri="{FF2B5EF4-FFF2-40B4-BE49-F238E27FC236}">
                <a16:creationId xmlns:a16="http://schemas.microsoft.com/office/drawing/2014/main" id="{949F4739-5477-733F-5FCC-480FFBA1489B}"/>
              </a:ext>
            </a:extLst>
          </p:cNvPr>
          <p:cNvSpPr>
            <a:spLocks noGrp="1"/>
          </p:cNvSpPr>
          <p:nvPr>
            <p:ph type="body" sz="half" idx="13"/>
          </p:nvPr>
        </p:nvSpPr>
        <p:spPr>
          <a:xfrm>
            <a:off x="1720644" y="3610032"/>
            <a:ext cx="8752299" cy="803348"/>
          </a:xfrm>
        </p:spPr>
        <p:txBody>
          <a:bodyPr>
            <a:noAutofit/>
          </a:bodyPr>
          <a:lstStyle/>
          <a:p>
            <a:pPr algn="ctr"/>
            <a:r>
              <a:rPr lang="en-US" sz="4000" b="1" dirty="0"/>
              <a:t>Connection Diagram Of MCB</a:t>
            </a:r>
            <a:endParaRPr lang="en-IN" sz="4000" b="1" dirty="0"/>
          </a:p>
        </p:txBody>
      </p:sp>
      <p:pic>
        <p:nvPicPr>
          <p:cNvPr id="6" name="Picture 4" descr="Single Phase MCB Connection">
            <a:extLst>
              <a:ext uri="{FF2B5EF4-FFF2-40B4-BE49-F238E27FC236}">
                <a16:creationId xmlns:a16="http://schemas.microsoft.com/office/drawing/2014/main" id="{B7CF582E-963E-58C8-7F1D-8F95EC9168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3021" y="576496"/>
            <a:ext cx="10011746" cy="3033536"/>
          </a:xfrm>
          <a:prstGeom prst="round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982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6" name="Title 5">
            <a:extLst>
              <a:ext uri="{FF2B5EF4-FFF2-40B4-BE49-F238E27FC236}">
                <a16:creationId xmlns:a16="http://schemas.microsoft.com/office/drawing/2014/main" id="{457F0BA8-13A5-52F5-086A-CEBF929ADAFB}"/>
              </a:ext>
            </a:extLst>
          </p:cNvPr>
          <p:cNvSpPr>
            <a:spLocks noGrp="1"/>
          </p:cNvSpPr>
          <p:nvPr>
            <p:ph type="title"/>
          </p:nvPr>
        </p:nvSpPr>
        <p:spPr>
          <a:xfrm>
            <a:off x="574372" y="718457"/>
            <a:ext cx="3706889" cy="1171885"/>
          </a:xfrm>
        </p:spPr>
        <p:txBody>
          <a:bodyPr>
            <a:normAutofit/>
          </a:bodyPr>
          <a:lstStyle/>
          <a:p>
            <a:pPr marL="342900" indent="-306000" algn="l">
              <a:lnSpc>
                <a:spcPct val="110000"/>
              </a:lnSpc>
              <a:spcBef>
                <a:spcPct val="20000"/>
              </a:spcBef>
              <a:spcAft>
                <a:spcPts val="600"/>
              </a:spcAft>
              <a:buClr>
                <a:schemeClr val="tx2"/>
              </a:buClr>
              <a:buSzPct val="70000"/>
              <a:buFont typeface="Wingdings 2" charset="2"/>
              <a:buChar char=""/>
            </a:pPr>
            <a:r>
              <a:rPr lang="en-US" sz="3200" dirty="0">
                <a:solidFill>
                  <a:schemeClr val="bg1">
                    <a:lumMod val="85000"/>
                    <a:lumOff val="15000"/>
                  </a:schemeClr>
                </a:solidFill>
              </a:rPr>
              <a:t>Construction Of MCB:</a:t>
            </a:r>
            <a:endParaRPr lang="en-IN" sz="3200" dirty="0">
              <a:solidFill>
                <a:schemeClr val="bg1">
                  <a:lumMod val="85000"/>
                  <a:lumOff val="15000"/>
                </a:schemeClr>
              </a:solidFill>
            </a:endParaRPr>
          </a:p>
        </p:txBody>
      </p:sp>
      <p:sp>
        <p:nvSpPr>
          <p:cNvPr id="7" name="Content Placeholder 6">
            <a:extLst>
              <a:ext uri="{FF2B5EF4-FFF2-40B4-BE49-F238E27FC236}">
                <a16:creationId xmlns:a16="http://schemas.microsoft.com/office/drawing/2014/main" id="{0E956A64-1F29-0335-A4DC-52786992B685}"/>
              </a:ext>
            </a:extLst>
          </p:cNvPr>
          <p:cNvSpPr>
            <a:spLocks noGrp="1"/>
          </p:cNvSpPr>
          <p:nvPr>
            <p:ph idx="1"/>
          </p:nvPr>
        </p:nvSpPr>
        <p:spPr>
          <a:xfrm>
            <a:off x="5396552" y="143070"/>
            <a:ext cx="6411924" cy="6584301"/>
          </a:xfrm>
        </p:spPr>
        <p:txBody>
          <a:bodyPr>
            <a:normAutofit fontScale="25000" lnSpcReduction="20000"/>
          </a:bodyPr>
          <a:lstStyle/>
          <a:p>
            <a:pPr>
              <a:buClr>
                <a:schemeClr val="bg1">
                  <a:lumMod val="85000"/>
                  <a:lumOff val="15000"/>
                </a:schemeClr>
              </a:buClr>
            </a:pPr>
            <a:r>
              <a:rPr lang="en-US" sz="9600" dirty="0">
                <a:solidFill>
                  <a:schemeClr val="bg1"/>
                </a:solidFill>
                <a:latin typeface="+mj-lt"/>
                <a:ea typeface="+mj-ea"/>
              </a:rPr>
              <a:t>An MCB embodies complete enclosure in a module insulating material this provides mechanically strong and insulated housing</a:t>
            </a:r>
          </a:p>
          <a:p>
            <a:pPr>
              <a:buClr>
                <a:schemeClr val="bg1">
                  <a:lumMod val="85000"/>
                  <a:lumOff val="15000"/>
                </a:schemeClr>
              </a:buClr>
            </a:pPr>
            <a:r>
              <a:rPr lang="en-US" sz="9600" dirty="0">
                <a:solidFill>
                  <a:schemeClr val="bg1"/>
                </a:solidFill>
                <a:latin typeface="+mj-lt"/>
                <a:ea typeface="+mj-ea"/>
              </a:rPr>
              <a:t>The switching system consists of a fixed incoming and outgoing wires are connected.</a:t>
            </a:r>
          </a:p>
          <a:p>
            <a:pPr>
              <a:buClr>
                <a:schemeClr val="bg1">
                  <a:lumMod val="85000"/>
                  <a:lumOff val="15000"/>
                </a:schemeClr>
              </a:buClr>
            </a:pPr>
            <a:r>
              <a:rPr lang="en-US" sz="9600" dirty="0">
                <a:solidFill>
                  <a:schemeClr val="bg1"/>
                </a:solidFill>
                <a:latin typeface="+mj-lt"/>
                <a:ea typeface="+mj-ea"/>
              </a:rPr>
              <a:t>The operating mechanism consists of both magnetic crippling and thermal tripping arrangements.</a:t>
            </a:r>
          </a:p>
          <a:p>
            <a:pPr>
              <a:buClr>
                <a:schemeClr val="bg1">
                  <a:lumMod val="85000"/>
                  <a:lumOff val="15000"/>
                </a:schemeClr>
              </a:buClr>
            </a:pPr>
            <a:r>
              <a:rPr lang="en-US" sz="9600" dirty="0">
                <a:solidFill>
                  <a:schemeClr val="bg1"/>
                </a:solidFill>
                <a:latin typeface="+mj-lt"/>
                <a:ea typeface="+mj-ea"/>
              </a:rPr>
              <a:t>The metal or current carrying parts are made up of electrolytic copper or silver alloy depending on the rating of the circuit breaker.</a:t>
            </a:r>
          </a:p>
          <a:p>
            <a:pPr>
              <a:buClr>
                <a:schemeClr val="bg1">
                  <a:lumMod val="85000"/>
                  <a:lumOff val="15000"/>
                </a:schemeClr>
              </a:buClr>
            </a:pPr>
            <a:r>
              <a:rPr lang="en-US" sz="9600" dirty="0">
                <a:solidFill>
                  <a:schemeClr val="bg1"/>
                </a:solidFill>
                <a:latin typeface="+mj-lt"/>
                <a:ea typeface="+mj-ea"/>
              </a:rPr>
              <a:t> All modern MCBs are designed to handle arc interruption process where arc energy extraction and its cooling are provided by metallic arc splitter plates. These plates are held in a proper position by an insulating material. Also, arc runner is provided to force the arc that is produced between the main contacts.</a:t>
            </a:r>
          </a:p>
          <a:p>
            <a:pPr>
              <a:buClr>
                <a:schemeClr val="bg1">
                  <a:lumMod val="85000"/>
                  <a:lumOff val="15000"/>
                </a:schemeClr>
              </a:buClr>
            </a:pPr>
            <a:endParaRPr lang="en-US" sz="2400" dirty="0">
              <a:solidFill>
                <a:schemeClr val="bg1"/>
              </a:solidFill>
              <a:latin typeface="+mj-lt"/>
              <a:ea typeface="+mj-ea"/>
            </a:endParaRPr>
          </a:p>
        </p:txBody>
      </p:sp>
      <p:pic>
        <p:nvPicPr>
          <p:cNvPr id="2050" name="Picture 2">
            <a:extLst>
              <a:ext uri="{FF2B5EF4-FFF2-40B4-BE49-F238E27FC236}">
                <a16:creationId xmlns:a16="http://schemas.microsoft.com/office/drawing/2014/main" id="{2B103909-FDDB-FC1C-40DB-9C79EE0068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676" y="2102498"/>
            <a:ext cx="4820352" cy="4037045"/>
          </a:xfrm>
          <a:prstGeom prst="roundRect">
            <a:avLst>
              <a:gd name="adj" fmla="val 7615"/>
            </a:avLst>
          </a:prstGeom>
          <a:noFill/>
          <a:ln>
            <a:solidFill>
              <a:schemeClr val="bg1">
                <a:lumMod val="95000"/>
                <a:lumOff val="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0402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67221" y="166827"/>
            <a:ext cx="4538124" cy="970450"/>
          </a:xfrm>
        </p:spPr>
        <p:txBody>
          <a:bodyPr anchor="b">
            <a:normAutofit/>
          </a:bodyPr>
          <a:lstStyle/>
          <a:p>
            <a:pPr algn="l"/>
            <a:r>
              <a:rPr lang="en-US" sz="4000" dirty="0">
                <a:solidFill>
                  <a:schemeClr val="bg1"/>
                </a:solidFill>
              </a:rPr>
              <a:t>Working Of MCB:</a:t>
            </a:r>
          </a:p>
        </p:txBody>
      </p:sp>
      <p:sp>
        <p:nvSpPr>
          <p:cNvPr id="8" name="TextBox 7">
            <a:extLst>
              <a:ext uri="{FF2B5EF4-FFF2-40B4-BE49-F238E27FC236}">
                <a16:creationId xmlns:a16="http://schemas.microsoft.com/office/drawing/2014/main" id="{6B9364C6-48BE-5BFF-5366-C8D0BDF0A560}"/>
              </a:ext>
            </a:extLst>
          </p:cNvPr>
          <p:cNvSpPr txBox="1"/>
          <p:nvPr/>
        </p:nvSpPr>
        <p:spPr>
          <a:xfrm>
            <a:off x="279918" y="1304094"/>
            <a:ext cx="5655057" cy="5262979"/>
          </a:xfrm>
          <a:prstGeom prst="rect">
            <a:avLst/>
          </a:prstGeom>
          <a:noFill/>
        </p:spPr>
        <p:txBody>
          <a:bodyPr wrap="square" rtlCol="0">
            <a:spAutoFit/>
          </a:bodyPr>
          <a:lstStyle/>
          <a:p>
            <a:pPr marL="285750" indent="-285750">
              <a:buFont typeface="Courier New" panose="02070309020205020404" pitchFamily="49" charset="0"/>
              <a:buChar char="o"/>
            </a:pPr>
            <a:r>
              <a:rPr lang="en-US" sz="24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Under normal working conditions, MCB operates as a switch (manual one) to make the circuit ON or OFF.</a:t>
            </a:r>
          </a:p>
          <a:p>
            <a:pPr marL="285750" indent="-285750">
              <a:buFont typeface="Courier New" panose="02070309020205020404" pitchFamily="49" charset="0"/>
              <a:buChar char="o"/>
            </a:pPr>
            <a:r>
              <a:rPr lang="en-US" sz="24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Under overload or short circuit condition, it automatically operates or trips so that current interruption takes place in the load circuit.</a:t>
            </a:r>
          </a:p>
          <a:p>
            <a:pPr marL="285750" indent="-285750">
              <a:buFont typeface="Courier New" panose="02070309020205020404" pitchFamily="49" charset="0"/>
              <a:buChar char="o"/>
            </a:pPr>
            <a:r>
              <a:rPr lang="en-US" sz="24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The visual indication of this trip can be observed by automatic movement of the operating knob to OFF position.</a:t>
            </a:r>
          </a:p>
          <a:p>
            <a:pPr marL="285750" indent="-285750">
              <a:buFont typeface="Courier New" panose="02070309020205020404" pitchFamily="49" charset="0"/>
              <a:buChar char="o"/>
            </a:pPr>
            <a:r>
              <a:rPr lang="en-US" sz="24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This automatic operation MCB can be obtained in two ways as we have seen in MCB construction; those are magnetic tripping and thermal tripping</a:t>
            </a:r>
            <a:r>
              <a:rPr lang="en-US" sz="2400" dirty="0">
                <a:ln>
                  <a:solidFill>
                    <a:schemeClr val="bg1">
                      <a:lumMod val="75000"/>
                      <a:lumOff val="25000"/>
                      <a:alpha val="10000"/>
                    </a:schemeClr>
                  </a:solidFill>
                </a:ln>
                <a:solidFill>
                  <a:srgbClr val="333333"/>
                </a:solidFill>
                <a:latin typeface="source serif pro" panose="02040603050405020204" pitchFamily="18" charset="0"/>
                <a:ea typeface="+mj-ea"/>
              </a:rPr>
              <a:t>.</a:t>
            </a:r>
            <a:endParaRPr lang="en-US" sz="24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endParaRPr>
          </a:p>
        </p:txBody>
      </p:sp>
      <p:pic>
        <p:nvPicPr>
          <p:cNvPr id="3074" name="Picture 2">
            <a:extLst>
              <a:ext uri="{FF2B5EF4-FFF2-40B4-BE49-F238E27FC236}">
                <a16:creationId xmlns:a16="http://schemas.microsoft.com/office/drawing/2014/main" id="{2F8BC77F-8FC6-0F4E-AAEA-FD450A6EE0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9339" y="982159"/>
            <a:ext cx="4685440" cy="4893682"/>
          </a:xfrm>
          <a:prstGeom prst="roundRect">
            <a:avLst>
              <a:gd name="adj" fmla="val 4259"/>
            </a:avLst>
          </a:prstGeom>
          <a:noFill/>
          <a:ln>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747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67221" y="166827"/>
            <a:ext cx="4538124" cy="970450"/>
          </a:xfrm>
        </p:spPr>
        <p:txBody>
          <a:bodyPr anchor="b">
            <a:normAutofit/>
          </a:bodyPr>
          <a:lstStyle/>
          <a:p>
            <a:pPr algn="l"/>
            <a:r>
              <a:rPr lang="en-US" sz="4000" dirty="0">
                <a:solidFill>
                  <a:schemeClr val="bg1"/>
                </a:solidFill>
              </a:rPr>
              <a:t>Tripping Mechanism:</a:t>
            </a:r>
          </a:p>
        </p:txBody>
      </p:sp>
      <p:sp>
        <p:nvSpPr>
          <p:cNvPr id="7" name="TextBox 6">
            <a:extLst>
              <a:ext uri="{FF2B5EF4-FFF2-40B4-BE49-F238E27FC236}">
                <a16:creationId xmlns:a16="http://schemas.microsoft.com/office/drawing/2014/main" id="{D6699494-89FA-D676-6058-CA92335683D8}"/>
              </a:ext>
            </a:extLst>
          </p:cNvPr>
          <p:cNvSpPr txBox="1"/>
          <p:nvPr/>
        </p:nvSpPr>
        <p:spPr>
          <a:xfrm>
            <a:off x="516203" y="1304094"/>
            <a:ext cx="4273117" cy="461665"/>
          </a:xfrm>
          <a:prstGeom prst="rect">
            <a:avLst/>
          </a:prstGeom>
          <a:noFill/>
        </p:spPr>
        <p:txBody>
          <a:bodyPr wrap="square">
            <a:spAutoFit/>
          </a:bodyPr>
          <a:lstStyle/>
          <a:p>
            <a:pPr marL="514350" indent="-514350" algn="l">
              <a:buAutoNum type="romanUcPeriod"/>
            </a:pPr>
            <a:r>
              <a:rPr lang="en-US" sz="24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Thermal Tripping:</a:t>
            </a:r>
          </a:p>
        </p:txBody>
      </p:sp>
      <p:pic>
        <p:nvPicPr>
          <p:cNvPr id="6" name="Picture 5">
            <a:extLst>
              <a:ext uri="{FF2B5EF4-FFF2-40B4-BE49-F238E27FC236}">
                <a16:creationId xmlns:a16="http://schemas.microsoft.com/office/drawing/2014/main" id="{A87E8A58-3A36-A4B5-846A-426AACFCF960}"/>
              </a:ext>
            </a:extLst>
          </p:cNvPr>
          <p:cNvPicPr>
            <a:picLocks noChangeAspect="1"/>
          </p:cNvPicPr>
          <p:nvPr/>
        </p:nvPicPr>
        <p:blipFill>
          <a:blip r:embed="rId7"/>
          <a:stretch>
            <a:fillRect/>
          </a:stretch>
        </p:blipFill>
        <p:spPr>
          <a:xfrm>
            <a:off x="6930189" y="858269"/>
            <a:ext cx="4532182" cy="5141462"/>
          </a:xfrm>
          <a:prstGeom prst="roundRect">
            <a:avLst>
              <a:gd name="adj" fmla="val 14044"/>
            </a:avLst>
          </a:prstGeom>
        </p:spPr>
      </p:pic>
      <p:sp>
        <p:nvSpPr>
          <p:cNvPr id="8" name="TextBox 7">
            <a:extLst>
              <a:ext uri="{FF2B5EF4-FFF2-40B4-BE49-F238E27FC236}">
                <a16:creationId xmlns:a16="http://schemas.microsoft.com/office/drawing/2014/main" id="{6B9364C6-48BE-5BFF-5366-C8D0BDF0A560}"/>
              </a:ext>
            </a:extLst>
          </p:cNvPr>
          <p:cNvSpPr txBox="1"/>
          <p:nvPr/>
        </p:nvSpPr>
        <p:spPr>
          <a:xfrm>
            <a:off x="516203" y="2223503"/>
            <a:ext cx="4763195" cy="4801314"/>
          </a:xfrm>
          <a:prstGeom prst="rect">
            <a:avLst/>
          </a:prstGeom>
          <a:noFill/>
        </p:spPr>
        <p:txBody>
          <a:bodyPr wrap="square" rtlCol="0">
            <a:spAutoFit/>
          </a:bodyPr>
          <a:lstStyle/>
          <a:p>
            <a:pPr marL="342900" indent="-342900">
              <a:buFont typeface="Arial" panose="020B0604020202020204" pitchFamily="34" charset="0"/>
              <a:buChar char="•"/>
            </a:pPr>
            <a:r>
              <a:rPr lang="en-US" sz="24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works as a delay fuse..</a:t>
            </a:r>
          </a:p>
          <a:p>
            <a:pPr marL="342900" indent="-342900">
              <a:buFont typeface="Arial" panose="020B0604020202020204" pitchFamily="34" charset="0"/>
              <a:buChar char="•"/>
            </a:pPr>
            <a:r>
              <a:rPr lang="en-US" sz="24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protect a circuit against a small overload that continues for a long time</a:t>
            </a:r>
            <a:r>
              <a:rPr lang="en-IN" sz="24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a:t>
            </a:r>
          </a:p>
          <a:p>
            <a:pPr marL="342900" indent="-342900">
              <a:buFont typeface="Arial" panose="020B0604020202020204" pitchFamily="34" charset="0"/>
              <a:buChar char="•"/>
            </a:pPr>
            <a:r>
              <a:rPr lang="en-US" sz="24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When normal current pass through bimetallic strip and rise temperature of bimetallic strip and it increase length of bimetallic strip but this expansion rate is not enough for bending movement of strip and the contacts will remain closed.</a:t>
            </a:r>
          </a:p>
          <a:p>
            <a:endParaRPr lang="en-US" dirty="0">
              <a:latin typeface="-apple-system"/>
            </a:endParaRPr>
          </a:p>
        </p:txBody>
      </p:sp>
    </p:spTree>
    <p:extLst>
      <p:ext uri="{BB962C8B-B14F-4D97-AF65-F5344CB8AC3E}">
        <p14:creationId xmlns:p14="http://schemas.microsoft.com/office/powerpoint/2010/main" val="3142764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6257026"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pic>
        <p:nvPicPr>
          <p:cNvPr id="1026" name="Picture 2">
            <a:extLst>
              <a:ext uri="{FF2B5EF4-FFF2-40B4-BE49-F238E27FC236}">
                <a16:creationId xmlns:a16="http://schemas.microsoft.com/office/drawing/2014/main" id="{640D643D-9708-0A2F-56ED-F382A1DC0E2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0384" y="1607421"/>
            <a:ext cx="4218498" cy="4672081"/>
          </a:xfrm>
          <a:prstGeom prst="roundRect">
            <a:avLst>
              <a:gd name="adj" fmla="val 10339"/>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9CAF6442-311B-0464-05B2-E1BFDCBEC476}"/>
              </a:ext>
            </a:extLst>
          </p:cNvPr>
          <p:cNvSpPr txBox="1"/>
          <p:nvPr/>
        </p:nvSpPr>
        <p:spPr>
          <a:xfrm>
            <a:off x="618840" y="650951"/>
            <a:ext cx="4273117" cy="461665"/>
          </a:xfrm>
          <a:prstGeom prst="rect">
            <a:avLst/>
          </a:prstGeom>
          <a:noFill/>
        </p:spPr>
        <p:txBody>
          <a:bodyPr wrap="square">
            <a:spAutoFit/>
          </a:bodyPr>
          <a:lstStyle/>
          <a:p>
            <a:pPr algn="l"/>
            <a:r>
              <a:rPr lang="en-US" sz="2400" dirty="0">
                <a:ln>
                  <a:solidFill>
                    <a:schemeClr val="bg1">
                      <a:lumMod val="75000"/>
                      <a:lumOff val="25000"/>
                      <a:alpha val="10000"/>
                    </a:schemeClr>
                  </a:solidFill>
                </a:ln>
                <a:solidFill>
                  <a:schemeClr val="tx1">
                    <a:lumMod val="95000"/>
                  </a:schemeClr>
                </a:solidFill>
                <a:effectLst>
                  <a:outerShdw blurRad="9525" dist="25400" dir="14640000" algn="tl" rotWithShape="0">
                    <a:schemeClr val="bg1">
                      <a:alpha val="30000"/>
                    </a:schemeClr>
                  </a:outerShdw>
                </a:effectLst>
                <a:latin typeface="+mj-lt"/>
                <a:ea typeface="+mj-ea"/>
              </a:rPr>
              <a:t>II.  Magnetic Tripping:</a:t>
            </a:r>
          </a:p>
        </p:txBody>
      </p:sp>
      <p:sp>
        <p:nvSpPr>
          <p:cNvPr id="11" name="TextBox 10">
            <a:extLst>
              <a:ext uri="{FF2B5EF4-FFF2-40B4-BE49-F238E27FC236}">
                <a16:creationId xmlns:a16="http://schemas.microsoft.com/office/drawing/2014/main" id="{22836B02-2D58-BAE8-7546-8025B917124E}"/>
              </a:ext>
            </a:extLst>
          </p:cNvPr>
          <p:cNvSpPr txBox="1"/>
          <p:nvPr/>
        </p:nvSpPr>
        <p:spPr>
          <a:xfrm>
            <a:off x="6405487" y="436706"/>
            <a:ext cx="5638049" cy="6186309"/>
          </a:xfrm>
          <a:prstGeom prst="rect">
            <a:avLst/>
          </a:prstGeom>
          <a:noFill/>
        </p:spPr>
        <p:txBody>
          <a:bodyPr wrap="square">
            <a:spAutoFit/>
          </a:bodyPr>
          <a:lstStyle/>
          <a:p>
            <a:pPr marL="285750" indent="-285750" algn="l" fontAlgn="auto">
              <a:buFont typeface="Arial" panose="020B0604020202020204" pitchFamily="34" charset="0"/>
              <a:buChar char="•"/>
            </a:pPr>
            <a:r>
              <a:rPr lang="en-US" sz="24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In magnetic trip MCCB an electromagnet (an iron core with a wire coil around it, forming an electromagnet) is in series with the circuit load.</a:t>
            </a:r>
          </a:p>
          <a:p>
            <a:pPr marL="285750" indent="-285750" algn="l" fontAlgn="auto">
              <a:buFont typeface="Arial" panose="020B0604020202020204" pitchFamily="34" charset="0"/>
              <a:buChar char="•"/>
            </a:pPr>
            <a:r>
              <a:rPr lang="en-US" sz="24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With normal current, the electromagnet will not have enough electromagnetic field to attraction the trip bar for movement and the contacts will remain closed.</a:t>
            </a:r>
          </a:p>
          <a:p>
            <a:pPr marL="285750" indent="-285750">
              <a:buFont typeface="Arial" panose="020B0604020202020204" pitchFamily="34" charset="0"/>
              <a:buChar char="•"/>
            </a:pPr>
            <a:r>
              <a:rPr lang="en-US" sz="2400" dirty="0">
                <a:ln>
                  <a:solidFill>
                    <a:schemeClr val="bg1">
                      <a:lumMod val="75000"/>
                      <a:lumOff val="25000"/>
                      <a:alpha val="10000"/>
                    </a:schemeClr>
                  </a:solidFill>
                </a:ln>
                <a:solidFill>
                  <a:schemeClr val="bg1"/>
                </a:solidFill>
                <a:effectLst>
                  <a:outerShdw blurRad="9525" dist="25400" dir="14640000" algn="tl" rotWithShape="0">
                    <a:schemeClr val="bg1">
                      <a:alpha val="30000"/>
                    </a:schemeClr>
                  </a:outerShdw>
                </a:effectLst>
                <a:latin typeface="+mj-lt"/>
                <a:ea typeface="+mj-ea"/>
              </a:rPr>
              <a:t>As High current (Short Circuit) current through the coil increases the strength of the magnetic field of the electromagnet. As soon as the current in the circuit becomes large enough, the trip bar is pulled toward the magnetic element (electromagnet), the contacts are opened and the current stops.</a:t>
            </a:r>
          </a:p>
          <a:p>
            <a:br>
              <a:rPr lang="en-US" dirty="0"/>
            </a:br>
            <a:endParaRPr lang="en-IN" dirty="0"/>
          </a:p>
        </p:txBody>
      </p:sp>
    </p:spTree>
    <p:extLst>
      <p:ext uri="{BB962C8B-B14F-4D97-AF65-F5344CB8AC3E}">
        <p14:creationId xmlns:p14="http://schemas.microsoft.com/office/powerpoint/2010/main" val="757569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title"/>
          </p:nvPr>
        </p:nvSpPr>
        <p:spPr/>
        <p:txBody>
          <a:bodyPr>
            <a:normAutofit/>
          </a:bodyPr>
          <a:lstStyle/>
          <a:p>
            <a:pPr algn="l"/>
            <a:r>
              <a:rPr lang="en-US" sz="4000" dirty="0">
                <a:solidFill>
                  <a:schemeClr val="bg1">
                    <a:lumMod val="85000"/>
                    <a:lumOff val="15000"/>
                  </a:schemeClr>
                </a:solidFill>
              </a:rPr>
              <a:t>Some Key-points to remember:</a:t>
            </a: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body" idx="1"/>
          </p:nvPr>
        </p:nvSpPr>
        <p:spPr/>
        <p:txBody>
          <a:bodyPr>
            <a:normAutofit/>
          </a:bodyPr>
          <a:lstStyle/>
          <a:p>
            <a:r>
              <a:rPr lang="en-US" sz="2800" u="sng" dirty="0">
                <a:solidFill>
                  <a:schemeClr val="bg1">
                    <a:lumMod val="85000"/>
                    <a:lumOff val="15000"/>
                  </a:schemeClr>
                </a:solidFill>
              </a:rPr>
              <a:t>Thermal Tripping</a:t>
            </a:r>
          </a:p>
        </p:txBody>
      </p:sp>
      <p:sp>
        <p:nvSpPr>
          <p:cNvPr id="4" name="Content Placeholder 3">
            <a:extLst>
              <a:ext uri="{FF2B5EF4-FFF2-40B4-BE49-F238E27FC236}">
                <a16:creationId xmlns:a16="http://schemas.microsoft.com/office/drawing/2014/main" id="{91F6E860-2028-187B-1DF0-B1D4A65EC85A}"/>
              </a:ext>
            </a:extLst>
          </p:cNvPr>
          <p:cNvSpPr>
            <a:spLocks noGrp="1"/>
          </p:cNvSpPr>
          <p:nvPr>
            <p:ph sz="half" idx="2"/>
          </p:nvPr>
        </p:nvSpPr>
        <p:spPr>
          <a:xfrm>
            <a:off x="696687" y="2697258"/>
            <a:ext cx="5257538" cy="3810664"/>
          </a:xfrm>
        </p:spPr>
        <p:txBody>
          <a:bodyPr>
            <a:noAutofit/>
          </a:bodyPr>
          <a:lstStyle/>
          <a:p>
            <a:pPr algn="l" fontAlgn="auto">
              <a:buClr>
                <a:schemeClr val="bg1">
                  <a:lumMod val="85000"/>
                  <a:lumOff val="15000"/>
                </a:schemeClr>
              </a:buClr>
              <a:buFont typeface="Wingdings" panose="05000000000000000000" pitchFamily="2" charset="2"/>
              <a:buChar char="v"/>
            </a:pPr>
            <a:r>
              <a:rPr lang="en-US" sz="2000" b="1" i="0" dirty="0">
                <a:solidFill>
                  <a:schemeClr val="bg1">
                    <a:lumMod val="85000"/>
                    <a:lumOff val="15000"/>
                  </a:schemeClr>
                </a:solidFill>
                <a:effectLst/>
                <a:latin typeface="-apple-system"/>
              </a:rPr>
              <a:t>The amount of current needed to trip the MCCB depends on the size of bimetallic Strip.</a:t>
            </a:r>
            <a:endParaRPr lang="en-US" sz="2000" b="0" i="0" dirty="0">
              <a:solidFill>
                <a:schemeClr val="bg1">
                  <a:lumMod val="85000"/>
                  <a:lumOff val="15000"/>
                </a:schemeClr>
              </a:solidFill>
              <a:effectLst/>
              <a:latin typeface="-apple-system"/>
            </a:endParaRPr>
          </a:p>
          <a:p>
            <a:pPr algn="l" fontAlgn="auto">
              <a:buClr>
                <a:schemeClr val="bg1">
                  <a:lumMod val="85000"/>
                  <a:lumOff val="15000"/>
                </a:schemeClr>
              </a:buClr>
              <a:buFont typeface="Wingdings" panose="05000000000000000000" pitchFamily="2" charset="2"/>
              <a:buChar char="v"/>
            </a:pPr>
            <a:r>
              <a:rPr lang="en-US" sz="2000" b="1" i="0" dirty="0">
                <a:solidFill>
                  <a:schemeClr val="bg1">
                    <a:lumMod val="85000"/>
                    <a:lumOff val="15000"/>
                  </a:schemeClr>
                </a:solidFill>
                <a:effectLst/>
                <a:latin typeface="-apple-system"/>
              </a:rPr>
              <a:t>The time the bi-metal needs to bend and trip the circuit varies inversely with the current.</a:t>
            </a:r>
            <a:endParaRPr lang="en-US" sz="2000" b="0" i="0" dirty="0">
              <a:solidFill>
                <a:schemeClr val="bg1">
                  <a:lumMod val="85000"/>
                  <a:lumOff val="15000"/>
                </a:schemeClr>
              </a:solidFill>
              <a:effectLst/>
              <a:latin typeface="-apple-system"/>
            </a:endParaRPr>
          </a:p>
          <a:p>
            <a:pPr algn="l" fontAlgn="auto">
              <a:buClr>
                <a:schemeClr val="bg1">
                  <a:lumMod val="85000"/>
                  <a:lumOff val="15000"/>
                </a:schemeClr>
              </a:buClr>
              <a:buFont typeface="Wingdings" panose="05000000000000000000" pitchFamily="2" charset="2"/>
              <a:buChar char="v"/>
            </a:pPr>
            <a:r>
              <a:rPr lang="en-US" sz="2000" b="1" i="0" dirty="0">
                <a:solidFill>
                  <a:schemeClr val="bg1">
                    <a:lumMod val="85000"/>
                    <a:lumOff val="15000"/>
                  </a:schemeClr>
                </a:solidFill>
                <a:effectLst/>
                <a:latin typeface="-apple-system"/>
              </a:rPr>
              <a:t>Tripping Action:</a:t>
            </a:r>
            <a:r>
              <a:rPr lang="en-US" sz="2000" b="0" i="0" dirty="0">
                <a:solidFill>
                  <a:schemeClr val="bg1">
                    <a:lumMod val="85000"/>
                    <a:lumOff val="15000"/>
                  </a:schemeClr>
                </a:solidFill>
                <a:effectLst/>
                <a:latin typeface="-apple-system"/>
              </a:rPr>
              <a:t> Tripping Time will depend upon Current. The larger the overload, the faster the circuit breaker will trip</a:t>
            </a:r>
          </a:p>
          <a:p>
            <a:pPr algn="l" fontAlgn="auto">
              <a:buClr>
                <a:schemeClr val="bg1">
                  <a:lumMod val="85000"/>
                  <a:lumOff val="15000"/>
                </a:schemeClr>
              </a:buClr>
              <a:buFont typeface="Wingdings" panose="05000000000000000000" pitchFamily="2" charset="2"/>
              <a:buChar char="v"/>
            </a:pPr>
            <a:r>
              <a:rPr lang="en-US" sz="2000" b="1" i="0" dirty="0">
                <a:solidFill>
                  <a:schemeClr val="bg1">
                    <a:lumMod val="85000"/>
                    <a:lumOff val="15000"/>
                  </a:schemeClr>
                </a:solidFill>
                <a:effectLst/>
                <a:latin typeface="-apple-system"/>
              </a:rPr>
              <a:t>Used For:</a:t>
            </a:r>
            <a:r>
              <a:rPr lang="en-US" sz="2000" b="0" i="0" dirty="0">
                <a:solidFill>
                  <a:schemeClr val="bg1">
                    <a:lumMod val="85000"/>
                    <a:lumOff val="15000"/>
                  </a:schemeClr>
                </a:solidFill>
                <a:effectLst/>
                <a:latin typeface="-apple-system"/>
              </a:rPr>
              <a:t> Over Load Protection</a:t>
            </a:r>
          </a:p>
        </p:txBody>
      </p:sp>
      <p:sp>
        <p:nvSpPr>
          <p:cNvPr id="6" name="Text Placeholder 5">
            <a:extLst>
              <a:ext uri="{FF2B5EF4-FFF2-40B4-BE49-F238E27FC236}">
                <a16:creationId xmlns:a16="http://schemas.microsoft.com/office/drawing/2014/main" id="{738A9454-9798-DE51-1E59-2BEBBC2B0ACA}"/>
              </a:ext>
            </a:extLst>
          </p:cNvPr>
          <p:cNvSpPr>
            <a:spLocks noGrp="1"/>
          </p:cNvSpPr>
          <p:nvPr>
            <p:ph type="body" sz="quarter" idx="3"/>
          </p:nvPr>
        </p:nvSpPr>
        <p:spPr>
          <a:xfrm>
            <a:off x="6363166" y="1789984"/>
            <a:ext cx="4779582" cy="692495"/>
          </a:xfrm>
        </p:spPr>
        <p:txBody>
          <a:bodyPr/>
          <a:lstStyle/>
          <a:p>
            <a:r>
              <a:rPr lang="en-US" sz="2800" u="sng" dirty="0">
                <a:solidFill>
                  <a:schemeClr val="bg1">
                    <a:lumMod val="85000"/>
                    <a:lumOff val="15000"/>
                  </a:schemeClr>
                </a:solidFill>
              </a:rPr>
              <a:t>Magnetic Tripping</a:t>
            </a:r>
            <a:endParaRPr lang="en-IN" sz="2800" u="sng" dirty="0">
              <a:solidFill>
                <a:schemeClr val="bg1">
                  <a:lumMod val="85000"/>
                  <a:lumOff val="15000"/>
                </a:schemeClr>
              </a:solidFill>
            </a:endParaRPr>
          </a:p>
        </p:txBody>
      </p:sp>
      <p:sp>
        <p:nvSpPr>
          <p:cNvPr id="7" name="Content Placeholder 6">
            <a:extLst>
              <a:ext uri="{FF2B5EF4-FFF2-40B4-BE49-F238E27FC236}">
                <a16:creationId xmlns:a16="http://schemas.microsoft.com/office/drawing/2014/main" id="{17994D4A-5A2C-F943-FF30-ED7FFE33E3C9}"/>
              </a:ext>
            </a:extLst>
          </p:cNvPr>
          <p:cNvSpPr>
            <a:spLocks noGrp="1"/>
          </p:cNvSpPr>
          <p:nvPr>
            <p:ph sz="quarter" idx="4"/>
          </p:nvPr>
        </p:nvSpPr>
        <p:spPr>
          <a:xfrm>
            <a:off x="6363167" y="2702103"/>
            <a:ext cx="5020180" cy="3810664"/>
          </a:xfrm>
        </p:spPr>
        <p:txBody>
          <a:bodyPr>
            <a:noAutofit/>
          </a:bodyPr>
          <a:lstStyle/>
          <a:p>
            <a:pPr algn="l" fontAlgn="auto">
              <a:buClr>
                <a:schemeClr val="bg1">
                  <a:lumMod val="85000"/>
                  <a:lumOff val="15000"/>
                </a:schemeClr>
              </a:buClr>
              <a:buFont typeface="Wingdings" panose="05000000000000000000" pitchFamily="2" charset="2"/>
              <a:buChar char="v"/>
            </a:pPr>
            <a:r>
              <a:rPr lang="en-US" sz="2000" b="1" i="0" dirty="0">
                <a:solidFill>
                  <a:schemeClr val="bg1">
                    <a:lumMod val="85000"/>
                    <a:lumOff val="15000"/>
                  </a:schemeClr>
                </a:solidFill>
                <a:effectLst/>
                <a:latin typeface="-apple-system"/>
              </a:rPr>
              <a:t>The amount of current needed to trip the MCCB depends on the size of the gap between the trip bar and the magnetic element.</a:t>
            </a:r>
            <a:endParaRPr lang="en-US" sz="2000" b="0" i="0" dirty="0">
              <a:solidFill>
                <a:schemeClr val="bg1">
                  <a:lumMod val="85000"/>
                  <a:lumOff val="15000"/>
                </a:schemeClr>
              </a:solidFill>
              <a:effectLst/>
              <a:latin typeface="-apple-system"/>
            </a:endParaRPr>
          </a:p>
          <a:p>
            <a:pPr algn="l" fontAlgn="auto">
              <a:buClr>
                <a:schemeClr val="bg1">
                  <a:lumMod val="85000"/>
                  <a:lumOff val="15000"/>
                </a:schemeClr>
              </a:buClr>
              <a:buFont typeface="Wingdings" panose="05000000000000000000" pitchFamily="2" charset="2"/>
              <a:buChar char="v"/>
            </a:pPr>
            <a:r>
              <a:rPr lang="en-US" sz="2000" b="1" i="0" dirty="0">
                <a:solidFill>
                  <a:schemeClr val="bg1">
                    <a:lumMod val="85000"/>
                    <a:lumOff val="15000"/>
                  </a:schemeClr>
                </a:solidFill>
                <a:effectLst/>
                <a:latin typeface="-apple-system"/>
              </a:rPr>
              <a:t>On some MCCB this gap (trip current) are fixed and some MCCB are adjustable.</a:t>
            </a:r>
            <a:endParaRPr lang="en-US" sz="2000" b="0" i="0" dirty="0">
              <a:solidFill>
                <a:schemeClr val="bg1">
                  <a:lumMod val="85000"/>
                  <a:lumOff val="15000"/>
                </a:schemeClr>
              </a:solidFill>
              <a:effectLst/>
              <a:latin typeface="-apple-system"/>
            </a:endParaRPr>
          </a:p>
          <a:p>
            <a:pPr algn="l" fontAlgn="auto">
              <a:buClr>
                <a:schemeClr val="bg1">
                  <a:lumMod val="85000"/>
                  <a:lumOff val="15000"/>
                </a:schemeClr>
              </a:buClr>
              <a:buFont typeface="Wingdings" panose="05000000000000000000" pitchFamily="2" charset="2"/>
              <a:buChar char="v"/>
            </a:pPr>
            <a:r>
              <a:rPr lang="en-US" sz="2000" b="1" i="0" dirty="0">
                <a:solidFill>
                  <a:schemeClr val="bg1">
                    <a:lumMod val="85000"/>
                    <a:lumOff val="15000"/>
                  </a:schemeClr>
                </a:solidFill>
                <a:effectLst/>
                <a:latin typeface="-apple-system"/>
              </a:rPr>
              <a:t>Tripping Action:</a:t>
            </a:r>
            <a:r>
              <a:rPr lang="en-US" sz="2000" b="0" i="0" dirty="0">
                <a:solidFill>
                  <a:schemeClr val="bg1">
                    <a:lumMod val="85000"/>
                    <a:lumOff val="15000"/>
                  </a:schemeClr>
                </a:solidFill>
                <a:effectLst/>
                <a:latin typeface="-apple-system"/>
              </a:rPr>
              <a:t> A magnetic circuit breaker will trip instantly when the preset current is present.</a:t>
            </a:r>
          </a:p>
          <a:p>
            <a:pPr algn="l" fontAlgn="auto">
              <a:buClr>
                <a:schemeClr val="bg1">
                  <a:lumMod val="85000"/>
                  <a:lumOff val="15000"/>
                </a:schemeClr>
              </a:buClr>
              <a:buFont typeface="Wingdings" panose="05000000000000000000" pitchFamily="2" charset="2"/>
              <a:buChar char="v"/>
            </a:pPr>
            <a:r>
              <a:rPr lang="en-US" sz="2000" b="1" i="0" dirty="0">
                <a:solidFill>
                  <a:schemeClr val="bg1">
                    <a:lumMod val="85000"/>
                    <a:lumOff val="15000"/>
                  </a:schemeClr>
                </a:solidFill>
                <a:effectLst/>
                <a:latin typeface="-apple-system"/>
              </a:rPr>
              <a:t>Used For:</a:t>
            </a:r>
            <a:r>
              <a:rPr lang="en-US" sz="2000" b="0" i="0" dirty="0">
                <a:solidFill>
                  <a:schemeClr val="bg1">
                    <a:lumMod val="85000"/>
                    <a:lumOff val="15000"/>
                  </a:schemeClr>
                </a:solidFill>
                <a:effectLst/>
                <a:latin typeface="-apple-system"/>
              </a:rPr>
              <a:t> Short Circuit Protection</a:t>
            </a:r>
          </a:p>
        </p:txBody>
      </p:sp>
    </p:spTree>
    <p:extLst>
      <p:ext uri="{BB962C8B-B14F-4D97-AF65-F5344CB8AC3E}">
        <p14:creationId xmlns:p14="http://schemas.microsoft.com/office/powerpoint/2010/main" val="791227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0.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1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3.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4.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5.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6.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7.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8.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9.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{7E0BE08E-F917-4340-A613-86D700E2F78F}tf55705232_win32</Template>
  <TotalTime>94</TotalTime>
  <Words>861</Words>
  <Application>Microsoft Office PowerPoint</Application>
  <PresentationFormat>Widescreen</PresentationFormat>
  <Paragraphs>73</Paragraphs>
  <Slides>12</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-apple-system</vt:lpstr>
      <vt:lpstr>Arial</vt:lpstr>
      <vt:lpstr>Calibri</vt:lpstr>
      <vt:lpstr>Courier New</vt:lpstr>
      <vt:lpstr>Goudy Old Style</vt:lpstr>
      <vt:lpstr>Söhne</vt:lpstr>
      <vt:lpstr>source serif pro</vt:lpstr>
      <vt:lpstr>Wingdings</vt:lpstr>
      <vt:lpstr>Wingdings 2</vt:lpstr>
      <vt:lpstr>SlateVTI</vt:lpstr>
      <vt:lpstr>Title Lorem Ipsum</vt:lpstr>
      <vt:lpstr>MCB (Miniature Circuit Breaker)</vt:lpstr>
      <vt:lpstr>Components of MCB:</vt:lpstr>
      <vt:lpstr>PowerPoint Presentation</vt:lpstr>
      <vt:lpstr>Construction Of MCB:</vt:lpstr>
      <vt:lpstr>Working Of MCB:</vt:lpstr>
      <vt:lpstr>Tripping Mechanism:</vt:lpstr>
      <vt:lpstr>PowerPoint Presentation</vt:lpstr>
      <vt:lpstr>Some Key-points to remember:</vt:lpstr>
      <vt:lpstr>Uses Of MCB: </vt:lpstr>
      <vt:lpstr>Conclusion…</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Lorem Ipsum</dc:title>
  <dc:creator>AVANTIKA WABALE</dc:creator>
  <cp:lastModifiedBy>AVANTIKA WABALE</cp:lastModifiedBy>
  <cp:revision>2</cp:revision>
  <dcterms:created xsi:type="dcterms:W3CDTF">2024-03-16T04:02:47Z</dcterms:created>
  <dcterms:modified xsi:type="dcterms:W3CDTF">2024-03-17T09:24:10Z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