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ld Standard TT" panose="020B0604020202020204" charset="0"/>
      <p:regular r:id="rId13"/>
      <p:bold r:id="rId14"/>
      <p:italic r:id="rId15"/>
    </p:embeddedFont>
    <p:embeddedFont>
      <p:font typeface="Verdana" panose="020B060403050404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56">
          <p15:clr>
            <a:srgbClr val="747775"/>
          </p15:clr>
        </p15:guide>
        <p15:guide id="2" pos="2880">
          <p15:clr>
            <a:srgbClr val="747775"/>
          </p15:clr>
        </p15:guide>
        <p15:guide id="3" pos="57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7C3AF6-4C4D-4920-9E6A-8C1E1F4962DA}">
  <a:tblStyle styleId="{A77C3AF6-4C4D-4920-9E6A-8C1E1F4962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56"/>
        <p:guide pos="288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8b8eccd3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8b8eccd3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8b8eccd3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8b8eccd3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According to the federal trade commission, American consumers lost almost 8.8 billion dollars to fraud in 2022.</a:t>
            </a:r>
            <a:endParaRPr/>
          </a:p>
          <a:p>
            <a:pPr marL="0" lvl="0" indent="0" algn="l" rtl="0">
              <a:spcBef>
                <a:spcPts val="0"/>
              </a:spcBef>
              <a:spcAft>
                <a:spcPts val="0"/>
              </a:spcAft>
              <a:buNone/>
            </a:pPr>
            <a:r>
              <a:rPr lang="en"/>
              <a:t>This is up from 6.1 billion dollars in 2021, which was nearly double the 3.4 billion lost in 2020.</a:t>
            </a:r>
            <a:endParaRPr/>
          </a:p>
          <a:p>
            <a:pPr marL="0" lvl="0" indent="0" algn="l" rtl="0">
              <a:spcBef>
                <a:spcPts val="0"/>
              </a:spcBef>
              <a:spcAft>
                <a:spcPts val="0"/>
              </a:spcAft>
              <a:buNone/>
            </a:pPr>
            <a:endParaRPr/>
          </a:p>
          <a:p>
            <a:pPr marL="0" lvl="0" indent="0" algn="l" rtl="0">
              <a:spcBef>
                <a:spcPts val="0"/>
              </a:spcBef>
              <a:spcAft>
                <a:spcPts val="0"/>
              </a:spcAft>
              <a:buNone/>
            </a:pPr>
            <a:r>
              <a:rPr lang="en"/>
              <a:t>Fraud takes a variety of forms - for my project I focused on bank account fraud. I think that bank account fraud is especially troublesome because it reduces confidence in financial institutions.</a:t>
            </a:r>
            <a:endParaRPr/>
          </a:p>
          <a:p>
            <a:pPr marL="0" lvl="0" indent="0" algn="l" rtl="0">
              <a:spcBef>
                <a:spcPts val="0"/>
              </a:spcBef>
              <a:spcAft>
                <a:spcPts val="0"/>
              </a:spcAft>
              <a:buNone/>
            </a:pPr>
            <a:r>
              <a:rPr lang="en"/>
              <a:t>A well-functioning financial system is imperative for a properly functioning economy. A lack of confidence in financial institutions can have major negative externalities on the economy.</a:t>
            </a:r>
            <a:endParaRPr/>
          </a:p>
          <a:p>
            <a:pPr marL="0" lvl="0" indent="0" algn="l" rtl="0">
              <a:spcBef>
                <a:spcPts val="0"/>
              </a:spcBef>
              <a:spcAft>
                <a:spcPts val="0"/>
              </a:spcAft>
              <a:buNone/>
            </a:pPr>
            <a:endParaRPr/>
          </a:p>
          <a:p>
            <a:pPr marL="0" lvl="0" indent="0" algn="l" rtl="0">
              <a:spcBef>
                <a:spcPts val="0"/>
              </a:spcBef>
              <a:spcAft>
                <a:spcPts val="0"/>
              </a:spcAft>
              <a:buNone/>
            </a:pPr>
            <a:r>
              <a:rPr lang="en"/>
              <a:t>Application: predictive classification model to help banks predict whether or not an application is fraudulent - bank security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f864f142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f864f142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Found it on Kaggle, but the dataset is from NeurIPS 2022, which is an annual conference on machine learning.</a:t>
            </a:r>
            <a:endParaRPr/>
          </a:p>
          <a:p>
            <a:pPr marL="0" lvl="0" indent="0" algn="l" rtl="0">
              <a:spcBef>
                <a:spcPts val="0"/>
              </a:spcBef>
              <a:spcAft>
                <a:spcPts val="0"/>
              </a:spcAft>
              <a:buNone/>
            </a:pPr>
            <a:r>
              <a:rPr lang="en"/>
              <a:t>The data itself is synthetic (meaning it is not raw real-world data) but it is made to simulate legitimate fraud data.</a:t>
            </a:r>
            <a:endParaRPr/>
          </a:p>
          <a:p>
            <a:pPr marL="0" lvl="0" indent="0" algn="l" rtl="0">
              <a:spcBef>
                <a:spcPts val="0"/>
              </a:spcBef>
              <a:spcAft>
                <a:spcPts val="0"/>
              </a:spcAft>
              <a:buNone/>
            </a:pPr>
            <a:r>
              <a:rPr lang="en"/>
              <a:t>Can see the data creation process in this infographic - took original data, simplified and changed some variables, privatized data, re-encoded data, and modified traits of datasets for the variants.</a:t>
            </a:r>
            <a:endParaRPr/>
          </a:p>
          <a:p>
            <a:pPr marL="0" lvl="0" indent="0" algn="l" rtl="0">
              <a:spcBef>
                <a:spcPts val="0"/>
              </a:spcBef>
              <a:spcAft>
                <a:spcPts val="0"/>
              </a:spcAft>
              <a:buNone/>
            </a:pPr>
            <a:endParaRPr/>
          </a:p>
          <a:p>
            <a:pPr marL="0" lvl="0" indent="0" algn="l" rtl="0">
              <a:spcBef>
                <a:spcPts val="0"/>
              </a:spcBef>
              <a:spcAft>
                <a:spcPts val="0"/>
              </a:spcAft>
              <a:buNone/>
            </a:pPr>
            <a:r>
              <a:rPr lang="en"/>
              <a:t>Also worth noting that this dataset looks at a particular type of fraud called new account fraud - so this isn’t scams accessing pre-existing accounts. Instead, this dataset looks at fraudulent applications for new bank accounts.</a:t>
            </a:r>
            <a:endParaRPr/>
          </a:p>
          <a:p>
            <a:pPr marL="0" lvl="0" indent="0" algn="l" rtl="0">
              <a:spcBef>
                <a:spcPts val="0"/>
              </a:spcBef>
              <a:spcAft>
                <a:spcPts val="0"/>
              </a:spcAft>
              <a:buNone/>
            </a:pPr>
            <a:endParaRPr/>
          </a:p>
          <a:p>
            <a:pPr marL="0" lvl="0" indent="0" algn="l" rtl="0">
              <a:spcBef>
                <a:spcPts val="0"/>
              </a:spcBef>
              <a:spcAft>
                <a:spcPts val="0"/>
              </a:spcAft>
              <a:buNone/>
            </a:pPr>
            <a:r>
              <a:rPr lang="en"/>
              <a:t>The complete dataset was 573 megabytes, but included six smaller datasets. There is one base dataset and five variants on the dataset with different statistical properties. I will use base dataset and Variant V, which had better separability in the training data.</a:t>
            </a:r>
            <a:endParaRPr/>
          </a:p>
          <a:p>
            <a:pPr marL="0" lvl="0" indent="0" algn="l" rtl="0">
              <a:spcBef>
                <a:spcPts val="0"/>
              </a:spcBef>
              <a:spcAft>
                <a:spcPts val="0"/>
              </a:spcAft>
              <a:buNone/>
            </a:pPr>
            <a:endParaRPr/>
          </a:p>
          <a:p>
            <a:pPr marL="0" lvl="0" indent="0" algn="l" rtl="0">
              <a:spcBef>
                <a:spcPts val="0"/>
              </a:spcBef>
              <a:spcAft>
                <a:spcPts val="0"/>
              </a:spcAft>
              <a:buNone/>
            </a:pPr>
            <a:r>
              <a:rPr lang="en"/>
              <a:t>The original dataset has 1 million rows and 32 variables.</a:t>
            </a:r>
            <a:endParaRPr/>
          </a:p>
          <a:p>
            <a:pPr marL="0" lvl="0" indent="0" algn="l" rtl="0">
              <a:spcBef>
                <a:spcPts val="0"/>
              </a:spcBef>
              <a:spcAft>
                <a:spcPts val="0"/>
              </a:spcAft>
              <a:buNone/>
            </a:pPr>
            <a:r>
              <a:rPr lang="en"/>
              <a:t>After a preliminary clean, the base dataset had about 195,000 observations of 32 variables.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8b8eccd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8b8eccd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Key variables: fraud_bool - a Boolean vector which showed whether or not the account in the case was fraudulent.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Information on address, email, and zip code. Can use these as explanatory variables to predict whether or not an account is fraudulent (e.g. address changes a lot - may be a sign of a fraudulent account.)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Financial variables - income, credit plan type, amount transferred to bank account.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8eccd3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8eccd3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a very unbalanced dataset - only about 1.1% of cases are fraudulent. Thankfully I do have the million rows to work with so I will have approximately 10,000 fraudulent cases.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8b8eccd3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8b8eccd3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Heatmap for variables</a:t>
            </a:r>
            <a:endParaRPr/>
          </a:p>
          <a:p>
            <a:pPr marL="0" lvl="0" indent="0" algn="l" rtl="0">
              <a:spcBef>
                <a:spcPts val="0"/>
              </a:spcBef>
              <a:spcAft>
                <a:spcPts val="0"/>
              </a:spcAft>
              <a:buNone/>
            </a:pPr>
            <a:r>
              <a:rPr lang="en"/>
              <a:t>Turquoise is for negative correlation</a:t>
            </a:r>
            <a:endParaRPr/>
          </a:p>
          <a:p>
            <a:pPr marL="0" lvl="0" indent="0" algn="l" rtl="0">
              <a:spcBef>
                <a:spcPts val="0"/>
              </a:spcBef>
              <a:spcAft>
                <a:spcPts val="0"/>
              </a:spcAft>
              <a:buNone/>
            </a:pPr>
            <a:r>
              <a:rPr lang="en"/>
              <a:t>Yellow is for positive correlation</a:t>
            </a:r>
            <a:endParaRPr/>
          </a:p>
          <a:p>
            <a:pPr marL="0" lvl="0" indent="0" algn="l" rtl="0">
              <a:spcBef>
                <a:spcPts val="0"/>
              </a:spcBef>
              <a:spcAft>
                <a:spcPts val="0"/>
              </a:spcAft>
              <a:buNone/>
            </a:pPr>
            <a:r>
              <a:rPr lang="en"/>
              <a:t>Can see that there aren’t many strong linear dependencies between variables (which is a good thing.)</a:t>
            </a:r>
            <a:endParaRPr/>
          </a:p>
          <a:p>
            <a:pPr marL="0" lvl="0" indent="0" algn="l" rtl="0">
              <a:spcBef>
                <a:spcPts val="0"/>
              </a:spcBef>
              <a:spcAft>
                <a:spcPts val="0"/>
              </a:spcAft>
              <a:buNone/>
            </a:pPr>
            <a:r>
              <a:rPr lang="en"/>
              <a:t>The strong positive correlations that you see here and here (yellow) are pretty easy to explain.</a:t>
            </a:r>
            <a:endParaRPr/>
          </a:p>
          <a:p>
            <a:pPr marL="0" lvl="0" indent="0" algn="l" rtl="0">
              <a:spcBef>
                <a:spcPts val="0"/>
              </a:spcBef>
              <a:spcAft>
                <a:spcPts val="0"/>
              </a:spcAft>
              <a:buNone/>
            </a:pPr>
            <a:r>
              <a:rPr lang="en"/>
              <a:t>Large patch in the upper left - these variables are all measurements of the velocity of bank applications over different periods of time. Makes sense that they would be highly correlated because 8 hr velocity measurement is going to be related to the 24 hr velocity measurement.</a:t>
            </a:r>
            <a:endParaRPr/>
          </a:p>
          <a:p>
            <a:pPr marL="0" lvl="0" indent="0" algn="l" rtl="0">
              <a:spcBef>
                <a:spcPts val="0"/>
              </a:spcBef>
              <a:spcAft>
                <a:spcPts val="0"/>
              </a:spcAft>
              <a:buNone/>
            </a:pPr>
            <a:r>
              <a:rPr lang="en"/>
              <a:t>The other yellow boxes here are relationship between credit risk rating and proposed credit limit - credit risk and credit limit are certainly related, so this makes sense.</a:t>
            </a:r>
            <a:endParaRPr/>
          </a:p>
          <a:p>
            <a:pPr marL="0" lvl="0" indent="0" algn="l" rtl="0">
              <a:spcBef>
                <a:spcPts val="0"/>
              </a:spcBef>
              <a:spcAft>
                <a:spcPts val="0"/>
              </a:spcAft>
              <a:buNone/>
            </a:pPr>
            <a:r>
              <a:rPr lang="en"/>
              <a:t>Dark turquoise box in the center about a quarter of the way down - negative relationship between customer age and date of birth distinct emails. Not a very strong correlation, but kind of makes sense. Date of birth distinct emails is the count of the number of applicant emails for a given birth date. Since young people less likely to have a bank account, would expect fewer emails to be in the bank system for recent birthdates. Again, since this is a weak correlation I don’t think this should be too much of an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f864f142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f864f142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195,000 observations, approx. 1% fraudulent =&gt; approx 1950 fraudulent cases out of training and test sets. If test set is 20% of observations, would expect roughly 390 fraudulent cases predicted for the test set. Wanted to guesstimate these outcomes because data is very unbalanced (=&gt; there is a concern that the model would predict non-fraud for all cases.)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Since there is a substantial number of fraudulent cases for the model to predict, the unbalanced nature of the data shouldn’t interfere too much.</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LASSO for model selection - tried Ridge, but the model was very complex (31 explanatory variables). Small test MSE but many variables. I wanted to go for a more parsimonious model.</a:t>
            </a:r>
            <a:endParaRPr/>
          </a:p>
          <a:p>
            <a:pPr marL="0" lvl="0" indent="0" algn="l" rtl="0">
              <a:spcBef>
                <a:spcPts val="0"/>
              </a:spcBef>
              <a:spcAft>
                <a:spcPts val="0"/>
              </a:spcAft>
              <a:buNone/>
            </a:pPr>
            <a:r>
              <a:rPr lang="en"/>
              <a:t>Instead used LASSO. At first LASSO too parsimonious - only included 1 explanatory variable. Tried with a smaller lambda (which I identified with _____)</a:t>
            </a:r>
            <a:endParaRPr/>
          </a:p>
          <a:p>
            <a:pPr marL="0" lvl="0" indent="0" algn="l" rtl="0">
              <a:spcBef>
                <a:spcPts val="0"/>
              </a:spcBef>
              <a:spcAft>
                <a:spcPts val="0"/>
              </a:spcAft>
              <a:buNone/>
            </a:pPr>
            <a:endParaRPr/>
          </a:p>
          <a:p>
            <a:pPr marL="0" lvl="0" indent="0" algn="l" rtl="0">
              <a:spcBef>
                <a:spcPts val="0"/>
              </a:spcBef>
              <a:spcAft>
                <a:spcPts val="0"/>
              </a:spcAft>
              <a:buNone/>
            </a:pPr>
            <a:r>
              <a:rPr lang="en"/>
              <a:t>Binary classification problem - looking at the fraud_bool variable as response variable, which can only have 2 outcomes (fraud or not)</a:t>
            </a:r>
            <a:endParaRPr/>
          </a:p>
          <a:p>
            <a:pPr marL="0" lvl="0" indent="0" algn="l" rtl="0">
              <a:spcBef>
                <a:spcPts val="0"/>
              </a:spcBef>
              <a:spcAft>
                <a:spcPts val="0"/>
              </a:spcAft>
              <a:buNone/>
            </a:pPr>
            <a:r>
              <a:rPr lang="en"/>
              <a:t>I decided I would like to try four different methods for binary classification problems to see which performs best with this dataset.</a:t>
            </a:r>
            <a:endParaRPr/>
          </a:p>
          <a:p>
            <a:pPr marL="0" lvl="0" indent="0" algn="l" rtl="0">
              <a:spcBef>
                <a:spcPts val="0"/>
              </a:spcBef>
              <a:spcAft>
                <a:spcPts val="0"/>
              </a:spcAft>
              <a:buNone/>
            </a:pPr>
            <a:r>
              <a:rPr lang="en"/>
              <a:t>I’ll be using logistic regression, LDA, QDA, and Naive Bayes.</a:t>
            </a:r>
            <a:endParaRPr/>
          </a:p>
          <a:p>
            <a:pPr marL="0" lvl="0" indent="0" algn="l" rtl="0">
              <a:spcBef>
                <a:spcPts val="0"/>
              </a:spcBef>
              <a:spcAft>
                <a:spcPts val="0"/>
              </a:spcAft>
              <a:buNone/>
            </a:pPr>
            <a:endParaRPr/>
          </a:p>
          <a:p>
            <a:pPr marL="0" lvl="0" indent="0" algn="l" rtl="0">
              <a:spcBef>
                <a:spcPts val="0"/>
              </a:spcBef>
              <a:spcAft>
                <a:spcPts val="0"/>
              </a:spcAft>
              <a:buNone/>
            </a:pPr>
            <a:r>
              <a:rPr lang="en"/>
              <a:t>For cross-validation I will be using k-fold cross validation with k=?</a:t>
            </a:r>
            <a:endParaRPr/>
          </a:p>
          <a:p>
            <a:pPr marL="0" lvl="0" indent="0" algn="l" rtl="0">
              <a:spcBef>
                <a:spcPts val="0"/>
              </a:spcBef>
              <a:spcAft>
                <a:spcPts val="0"/>
              </a:spcAft>
              <a:buNone/>
            </a:pPr>
            <a:r>
              <a:rPr lang="en"/>
              <a:t>Since my dataset is already pretty big I won’t be using bootstrap.</a:t>
            </a:r>
            <a:endParaRPr/>
          </a:p>
          <a:p>
            <a:pPr marL="0" lvl="0" indent="0" algn="l" rtl="0">
              <a:spcBef>
                <a:spcPts val="0"/>
              </a:spcBef>
              <a:spcAft>
                <a:spcPts val="0"/>
              </a:spcAft>
              <a:buNone/>
            </a:pPr>
            <a:r>
              <a:rPr lang="en"/>
              <a:t>In the same vein, leave one out cross validation would be very computationally intensive.</a:t>
            </a:r>
            <a:endParaRPr/>
          </a:p>
          <a:p>
            <a:pPr marL="0" lvl="0" indent="0" algn="l" rtl="0">
              <a:spcBef>
                <a:spcPts val="0"/>
              </a:spcBef>
              <a:spcAft>
                <a:spcPts val="0"/>
              </a:spcAft>
              <a:buNone/>
            </a:pPr>
            <a:r>
              <a:rPr lang="en"/>
              <a:t>Will try with Split-Half CV, but that may not be any more informative than the K-fold CV.</a:t>
            </a:r>
            <a:endParaRPr/>
          </a:p>
          <a:p>
            <a:pPr marL="0" lvl="0" indent="0" algn="l" rtl="0">
              <a:spcBef>
                <a:spcPts val="0"/>
              </a:spcBef>
              <a:spcAft>
                <a:spcPts val="0"/>
              </a:spcAft>
              <a:buNone/>
            </a:pPr>
            <a:endParaRPr/>
          </a:p>
          <a:p>
            <a:pPr marL="0" lvl="0" indent="0" algn="l" rtl="0">
              <a:spcBef>
                <a:spcPts val="0"/>
              </a:spcBef>
              <a:spcAft>
                <a:spcPts val="0"/>
              </a:spcAft>
              <a:buNone/>
            </a:pPr>
            <a:r>
              <a:rPr lang="en"/>
              <a:t>Will do this analysis for Base dataset - identify best performing classification method. Then will repeat for Variant V, which has better separability. I am curious to see whether the best performing classification method varies between the two datasets.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8eccd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8eccd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LASSO - still obtain a complex model. Only dropped 2 variables. Model therefore 30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Unbalanced data =&gt; could have model that only predicts all non-fraud cases and still obtain a very high prediction accuracy. (e.g. model using cleaned data that predicts all nonfraud would have a 99.757% accuracy on the training data.) Really working to raise that accuracy on the margin.</a:t>
            </a:r>
            <a:endParaRPr/>
          </a:p>
          <a:p>
            <a:pPr marL="0" lvl="0" indent="0" algn="l" rtl="0">
              <a:spcBef>
                <a:spcPts val="0"/>
              </a:spcBef>
              <a:spcAft>
                <a:spcPts val="0"/>
              </a:spcAft>
              <a:buNone/>
            </a:pPr>
            <a:endParaRPr/>
          </a:p>
          <a:p>
            <a:pPr marL="0" lvl="0" indent="0" algn="l" rtl="0">
              <a:spcBef>
                <a:spcPts val="0"/>
              </a:spcBef>
              <a:spcAft>
                <a:spcPts val="0"/>
              </a:spcAft>
              <a:buNone/>
            </a:pPr>
            <a:r>
              <a:rPr lang="en"/>
              <a:t>Data cleaning - doing a simple omit.na() is going to drop proportionally more fraud cases. This is because fraudulent cases are more likely to have missing information.</a:t>
            </a:r>
            <a:endParaRPr/>
          </a:p>
          <a:p>
            <a:pPr marL="0" lvl="0" indent="0" algn="l" rtl="0">
              <a:spcBef>
                <a:spcPts val="0"/>
              </a:spcBef>
              <a:spcAft>
                <a:spcPts val="0"/>
              </a:spcAft>
              <a:buNone/>
            </a:pPr>
            <a:r>
              <a:rPr lang="en"/>
              <a:t>Can see in the table I included here - the statistic on the left is the percentage of fraudulent cases if I drop all NAs in the dataset. The statistic on the right is the percentage of fraudulent cases if I keep in cases with NAs. </a:t>
            </a:r>
            <a:endParaRPr/>
          </a:p>
          <a:p>
            <a:pPr marL="0" lvl="0" indent="0" algn="l" rtl="0">
              <a:spcBef>
                <a:spcPts val="0"/>
              </a:spcBef>
              <a:spcAft>
                <a:spcPts val="0"/>
              </a:spcAft>
              <a:buNone/>
            </a:pPr>
            <a:r>
              <a:rPr lang="en"/>
              <a:t>Would prefer to have the larger percentage of fraudulent cases (like in the dataset without NAs) because that will give me more data to work with and will really help with my model’s predictive accuracy.</a:t>
            </a:r>
            <a:endParaRPr/>
          </a:p>
          <a:p>
            <a:pPr marL="0" lvl="0" indent="0" algn="l" rtl="0">
              <a:spcBef>
                <a:spcPts val="0"/>
              </a:spcBef>
              <a:spcAft>
                <a:spcPts val="0"/>
              </a:spcAft>
              <a:buNone/>
            </a:pPr>
            <a:r>
              <a:rPr lang="en"/>
              <a:t>Something that I’ll be addressing - seeing if there’s a way to calculate even with NAs in or seeing if there’s a way to replace NAs with a value that would still allow me to do calculations properly.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f864f142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f864f142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Big Data Project:</a:t>
            </a:r>
            <a:endParaRPr/>
          </a:p>
          <a:p>
            <a:pPr marL="0" lvl="0" indent="0" algn="l" rtl="0">
              <a:spcBef>
                <a:spcPts val="0"/>
              </a:spcBef>
              <a:spcAft>
                <a:spcPts val="0"/>
              </a:spcAft>
              <a:buNone/>
            </a:pPr>
            <a:r>
              <a:rPr lang="en"/>
              <a:t>Bank Account Fraud</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Ava Cook</a:t>
            </a:r>
            <a:endParaRPr/>
          </a:p>
          <a:p>
            <a:pPr marL="0" lvl="0" indent="0" algn="l" rtl="0">
              <a:spcBef>
                <a:spcPts val="0"/>
              </a:spcBef>
              <a:spcAft>
                <a:spcPts val="0"/>
              </a:spcAft>
              <a:buNone/>
            </a:pPr>
            <a:r>
              <a:rPr lang="en"/>
              <a:t>Econ 695 Spring 2023</a:t>
            </a:r>
            <a:endParaRPr/>
          </a:p>
          <a:p>
            <a:pPr marL="0" lvl="0" indent="0" algn="l" rtl="0">
              <a:spcBef>
                <a:spcPts val="0"/>
              </a:spcBef>
              <a:spcAft>
                <a:spcPts val="0"/>
              </a:spcAft>
              <a:buNone/>
            </a:pPr>
            <a:r>
              <a:rPr lang="en"/>
              <a:t>17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039650"/>
            <a:ext cx="8520600" cy="2106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$8.8 billion</a:t>
            </a:r>
            <a:endParaRPr/>
          </a:p>
        </p:txBody>
      </p:sp>
      <p:sp>
        <p:nvSpPr>
          <p:cNvPr id="66" name="Google Shape;66;p14"/>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of American consumers’ money lost to fraud in 2022. (Vedova, 2023)</a:t>
            </a:r>
            <a:endParaRPr/>
          </a:p>
          <a:p>
            <a:pPr marL="0" lvl="0" indent="0" algn="ctr" rtl="0">
              <a:spcBef>
                <a:spcPts val="1200"/>
              </a:spcBef>
              <a:spcAft>
                <a:spcPts val="0"/>
              </a:spcAft>
              <a:buClr>
                <a:schemeClr val="dk1"/>
              </a:buClr>
              <a:buSzPts val="1100"/>
              <a:buFont typeface="Arial"/>
              <a:buNone/>
            </a:pPr>
            <a:endParaRPr/>
          </a:p>
          <a:p>
            <a:pPr marL="0" lvl="0" indent="0" algn="ctr"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the Data</a:t>
            </a: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From NeurIPS 2022</a:t>
            </a:r>
            <a:endParaRPr/>
          </a:p>
          <a:p>
            <a:pPr marL="457200" lvl="0" indent="-342900" algn="l" rtl="0">
              <a:spcBef>
                <a:spcPts val="0"/>
              </a:spcBef>
              <a:spcAft>
                <a:spcPts val="0"/>
              </a:spcAft>
              <a:buSzPts val="1800"/>
              <a:buChar char="●"/>
            </a:pPr>
            <a:r>
              <a:rPr lang="en"/>
              <a:t>Designed for ML technique evaluation</a:t>
            </a:r>
            <a:endParaRPr/>
          </a:p>
          <a:p>
            <a:pPr marL="457200" lvl="0" indent="-342900" algn="l" rtl="0">
              <a:spcBef>
                <a:spcPts val="0"/>
              </a:spcBef>
              <a:spcAft>
                <a:spcPts val="0"/>
              </a:spcAft>
              <a:buSzPts val="1800"/>
              <a:buChar char="●"/>
            </a:pPr>
            <a:r>
              <a:rPr lang="en"/>
              <a:t>Synthetic but simulates real-world fraud data</a:t>
            </a:r>
            <a:endParaRPr/>
          </a:p>
          <a:p>
            <a:pPr marL="0" lvl="0" indent="0" algn="l" rtl="0">
              <a:spcBef>
                <a:spcPts val="1200"/>
              </a:spcBef>
              <a:spcAft>
                <a:spcPts val="1200"/>
              </a:spcAft>
              <a:buNone/>
            </a:pPr>
            <a:endParaRPr/>
          </a:p>
        </p:txBody>
      </p:sp>
      <p:pic>
        <p:nvPicPr>
          <p:cNvPr id="73" name="Google Shape;73;p15"/>
          <p:cNvPicPr preferRelativeResize="0"/>
          <p:nvPr/>
        </p:nvPicPr>
        <p:blipFill rotWithShape="1">
          <a:blip r:embed="rId3">
            <a:alphaModFix/>
          </a:blip>
          <a:srcRect l="19899" t="72155" r="15948" b="7899"/>
          <a:stretch/>
        </p:blipFill>
        <p:spPr>
          <a:xfrm>
            <a:off x="3018800" y="2269925"/>
            <a:ext cx="6001525" cy="2414024"/>
          </a:xfrm>
          <a:prstGeom prst="rect">
            <a:avLst/>
          </a:prstGeom>
          <a:noFill/>
          <a:ln>
            <a:noFill/>
          </a:ln>
        </p:spPr>
      </p:pic>
      <p:sp>
        <p:nvSpPr>
          <p:cNvPr id="74" name="Google Shape;74;p15"/>
          <p:cNvSpPr txBox="1"/>
          <p:nvPr/>
        </p:nvSpPr>
        <p:spPr>
          <a:xfrm>
            <a:off x="3018800" y="4568800"/>
            <a:ext cx="5002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Old Standard TT"/>
                <a:ea typeface="Old Standard TT"/>
                <a:cs typeface="Old Standard TT"/>
                <a:sym typeface="Old Standard TT"/>
              </a:rPr>
              <a:t>From BAF Dataset Suite Datasheet, by Jesus, et. al, 2022. Retrieved from https://github.com/feedzai/bank-account-fraud/blob/main/documents/datasheet.pdf.</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1278800" y="3988675"/>
            <a:ext cx="2013300" cy="6132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Old Standard TT"/>
                <a:ea typeface="Old Standard TT"/>
                <a:cs typeface="Old Standard TT"/>
                <a:sym typeface="Old Standard TT"/>
              </a:rPr>
              <a:t>fraud_bool</a:t>
            </a:r>
            <a:endParaRPr sz="2000">
              <a:solidFill>
                <a:schemeClr val="dk1"/>
              </a:solidFill>
              <a:highlight>
                <a:schemeClr val="lt1"/>
              </a:highlight>
              <a:latin typeface="Old Standard TT"/>
              <a:ea typeface="Old Standard TT"/>
              <a:cs typeface="Old Standard TT"/>
              <a:sym typeface="Old Standard TT"/>
            </a:endParaRPr>
          </a:p>
        </p:txBody>
      </p:sp>
      <p:sp>
        <p:nvSpPr>
          <p:cNvPr id="80" name="Google Shape;80;p16"/>
          <p:cNvSpPr/>
          <p:nvPr/>
        </p:nvSpPr>
        <p:spPr>
          <a:xfrm>
            <a:off x="1278788" y="173325"/>
            <a:ext cx="20133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Old Standard TT"/>
                <a:ea typeface="Old Standard TT"/>
                <a:cs typeface="Old Standard TT"/>
                <a:sym typeface="Old Standard TT"/>
              </a:rPr>
              <a:t>Financial</a:t>
            </a:r>
            <a:endParaRPr sz="2000">
              <a:solidFill>
                <a:schemeClr val="lt1"/>
              </a:solidFill>
              <a:latin typeface="Old Standard TT"/>
              <a:ea typeface="Old Standard TT"/>
              <a:cs typeface="Old Standard TT"/>
              <a:sym typeface="Old Standard TT"/>
            </a:endParaRPr>
          </a:p>
        </p:txBody>
      </p:sp>
      <p:sp>
        <p:nvSpPr>
          <p:cNvPr id="81" name="Google Shape;81;p16"/>
          <p:cNvSpPr/>
          <p:nvPr/>
        </p:nvSpPr>
        <p:spPr>
          <a:xfrm>
            <a:off x="5853625" y="173325"/>
            <a:ext cx="2013300" cy="61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a:solidFill>
                  <a:schemeClr val="lt1"/>
                </a:solidFill>
                <a:latin typeface="Old Standard TT"/>
                <a:ea typeface="Old Standard TT"/>
                <a:cs typeface="Old Standard TT"/>
                <a:sym typeface="Old Standard TT"/>
              </a:rPr>
              <a:t>Application</a:t>
            </a:r>
            <a:endParaRPr sz="2000">
              <a:solidFill>
                <a:schemeClr val="lt1"/>
              </a:solidFill>
              <a:highlight>
                <a:schemeClr val="lt1"/>
              </a:highlight>
              <a:latin typeface="Old Standard TT"/>
              <a:ea typeface="Old Standard TT"/>
              <a:cs typeface="Old Standard TT"/>
              <a:sym typeface="Old Standard TT"/>
            </a:endParaRPr>
          </a:p>
        </p:txBody>
      </p:sp>
      <p:sp>
        <p:nvSpPr>
          <p:cNvPr id="82" name="Google Shape;82;p16"/>
          <p:cNvSpPr/>
          <p:nvPr/>
        </p:nvSpPr>
        <p:spPr>
          <a:xfrm>
            <a:off x="178350" y="1403075"/>
            <a:ext cx="1881300" cy="915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200">
              <a:solidFill>
                <a:schemeClr val="dk1"/>
              </a:solidFill>
              <a:latin typeface="Old Standard TT"/>
              <a:ea typeface="Old Standard TT"/>
              <a:cs typeface="Old Standard TT"/>
              <a:sym typeface="Old Standard TT"/>
            </a:endParaRPr>
          </a:p>
        </p:txBody>
      </p:sp>
      <p:sp>
        <p:nvSpPr>
          <p:cNvPr id="83" name="Google Shape;83;p16"/>
          <p:cNvSpPr/>
          <p:nvPr/>
        </p:nvSpPr>
        <p:spPr>
          <a:xfrm>
            <a:off x="295500" y="905050"/>
            <a:ext cx="1647000" cy="37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Institutional</a:t>
            </a:r>
            <a:endParaRPr sz="2000">
              <a:solidFill>
                <a:schemeClr val="lt1"/>
              </a:solidFill>
              <a:latin typeface="Old Standard TT"/>
              <a:ea typeface="Old Standard TT"/>
              <a:cs typeface="Old Standard TT"/>
              <a:sym typeface="Old Standard TT"/>
            </a:endParaRPr>
          </a:p>
        </p:txBody>
      </p:sp>
      <p:sp>
        <p:nvSpPr>
          <p:cNvPr id="84" name="Google Shape;84;p16"/>
          <p:cNvSpPr/>
          <p:nvPr/>
        </p:nvSpPr>
        <p:spPr>
          <a:xfrm>
            <a:off x="2616300" y="905038"/>
            <a:ext cx="1647000" cy="37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Personal</a:t>
            </a:r>
            <a:endParaRPr sz="2000">
              <a:solidFill>
                <a:schemeClr val="lt1"/>
              </a:solidFill>
              <a:latin typeface="Old Standard TT"/>
              <a:ea typeface="Old Standard TT"/>
              <a:cs typeface="Old Standard TT"/>
              <a:sym typeface="Old Standard TT"/>
            </a:endParaRPr>
          </a:p>
        </p:txBody>
      </p:sp>
      <p:sp>
        <p:nvSpPr>
          <p:cNvPr id="85" name="Google Shape;85;p16"/>
          <p:cNvSpPr/>
          <p:nvPr/>
        </p:nvSpPr>
        <p:spPr>
          <a:xfrm>
            <a:off x="7181125" y="905050"/>
            <a:ext cx="1647000" cy="37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Personal</a:t>
            </a:r>
            <a:endParaRPr sz="2000">
              <a:solidFill>
                <a:schemeClr val="lt1"/>
              </a:solidFill>
              <a:latin typeface="Old Standard TT"/>
              <a:ea typeface="Old Standard TT"/>
              <a:cs typeface="Old Standard TT"/>
              <a:sym typeface="Old Standard TT"/>
            </a:endParaRPr>
          </a:p>
        </p:txBody>
      </p:sp>
      <p:sp>
        <p:nvSpPr>
          <p:cNvPr id="86" name="Google Shape;86;p16"/>
          <p:cNvSpPr/>
          <p:nvPr/>
        </p:nvSpPr>
        <p:spPr>
          <a:xfrm>
            <a:off x="4937100" y="905050"/>
            <a:ext cx="1647000" cy="37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Computer</a:t>
            </a:r>
            <a:endParaRPr sz="2000">
              <a:solidFill>
                <a:schemeClr val="lt1"/>
              </a:solidFill>
              <a:latin typeface="Old Standard TT"/>
              <a:ea typeface="Old Standard TT"/>
              <a:cs typeface="Old Standard TT"/>
              <a:sym typeface="Old Standard TT"/>
            </a:endParaRPr>
          </a:p>
        </p:txBody>
      </p:sp>
      <p:sp>
        <p:nvSpPr>
          <p:cNvPr id="87" name="Google Shape;87;p16"/>
          <p:cNvSpPr/>
          <p:nvPr/>
        </p:nvSpPr>
        <p:spPr>
          <a:xfrm>
            <a:off x="2408000" y="1403075"/>
            <a:ext cx="2013300" cy="15105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credit_risk_score</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has_other_cards</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income</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intended_balcon_amount</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payment_type</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proposed_credit_limit </a:t>
            </a:r>
            <a:endParaRPr sz="1200">
              <a:solidFill>
                <a:schemeClr val="dk1"/>
              </a:solidFill>
              <a:latin typeface="Old Standard TT"/>
              <a:ea typeface="Old Standard TT"/>
              <a:cs typeface="Old Standard TT"/>
              <a:sym typeface="Old Standard TT"/>
            </a:endParaRPr>
          </a:p>
        </p:txBody>
      </p:sp>
      <p:sp>
        <p:nvSpPr>
          <p:cNvPr id="88" name="Google Shape;88;p16"/>
          <p:cNvSpPr/>
          <p:nvPr/>
        </p:nvSpPr>
        <p:spPr>
          <a:xfrm>
            <a:off x="7023175" y="1415700"/>
            <a:ext cx="1962900" cy="2404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current_address_months_count</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customer_age</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days_since_request</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employment_status</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housing_status</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month</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phone_home_valid </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phone_mobile_valid</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prev_address_months_</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count</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zip_count_4w</a:t>
            </a:r>
            <a:endParaRPr sz="1200">
              <a:solidFill>
                <a:schemeClr val="dk1"/>
              </a:solidFill>
              <a:latin typeface="Old Standard TT"/>
              <a:ea typeface="Old Standard TT"/>
              <a:cs typeface="Old Standard TT"/>
              <a:sym typeface="Old Standard TT"/>
            </a:endParaRPr>
          </a:p>
        </p:txBody>
      </p:sp>
      <p:sp>
        <p:nvSpPr>
          <p:cNvPr id="89" name="Google Shape;89;p16"/>
          <p:cNvSpPr/>
          <p:nvPr/>
        </p:nvSpPr>
        <p:spPr>
          <a:xfrm>
            <a:off x="4725300" y="1403075"/>
            <a:ext cx="2070600" cy="27492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device_distinct_emails_8w</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date_of_birth_distinct_</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emails_4w</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device_os</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email_is_free</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foreign_request</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keep_alive_session </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name_email_similarity session_length_in_minutes</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source</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velocity_24h</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velocity_4w</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velocity_6h</a:t>
            </a:r>
            <a:endParaRPr sz="11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100">
                <a:solidFill>
                  <a:schemeClr val="dk1"/>
                </a:solidFill>
                <a:latin typeface="Old Standard TT"/>
                <a:ea typeface="Old Standard TT"/>
                <a:cs typeface="Old Standard TT"/>
                <a:sym typeface="Old Standard TT"/>
              </a:rPr>
              <a:t>device_fraud_count</a:t>
            </a:r>
            <a:endParaRPr sz="1200">
              <a:solidFill>
                <a:schemeClr val="dk1"/>
              </a:solidFill>
              <a:latin typeface="Old Standard TT"/>
              <a:ea typeface="Old Standard TT"/>
              <a:cs typeface="Old Standard TT"/>
              <a:sym typeface="Old Standard TT"/>
            </a:endParaRPr>
          </a:p>
        </p:txBody>
      </p:sp>
      <p:sp>
        <p:nvSpPr>
          <p:cNvPr id="90" name="Google Shape;90;p16"/>
          <p:cNvSpPr txBox="1"/>
          <p:nvPr/>
        </p:nvSpPr>
        <p:spPr>
          <a:xfrm>
            <a:off x="178350" y="1549175"/>
            <a:ext cx="18813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bank_branch_count_8w</a:t>
            </a:r>
            <a:endParaRPr sz="1200">
              <a:solidFill>
                <a:schemeClr val="dk1"/>
              </a:solidFill>
              <a:latin typeface="Old Standard TT"/>
              <a:ea typeface="Old Standard TT"/>
              <a:cs typeface="Old Standard TT"/>
              <a:sym typeface="Old Standard TT"/>
            </a:endParaRPr>
          </a:p>
          <a:p>
            <a:pPr marL="0" lvl="0" indent="0" algn="ctr" rtl="0">
              <a:spcBef>
                <a:spcPts val="0"/>
              </a:spcBef>
              <a:spcAft>
                <a:spcPts val="0"/>
              </a:spcAft>
              <a:buNone/>
            </a:pPr>
            <a:r>
              <a:rPr lang="en" sz="1200">
                <a:solidFill>
                  <a:schemeClr val="dk1"/>
                </a:solidFill>
                <a:latin typeface="Old Standard TT"/>
                <a:ea typeface="Old Standard TT"/>
                <a:cs typeface="Old Standard TT"/>
                <a:sym typeface="Old Standard TT"/>
              </a:rPr>
              <a:t>bank_months_count</a:t>
            </a:r>
            <a:endParaRPr sz="12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91" name="Google Shape;91;p16"/>
          <p:cNvSpPr txBox="1"/>
          <p:nvPr/>
        </p:nvSpPr>
        <p:spPr>
          <a:xfrm>
            <a:off x="1250150" y="3530125"/>
            <a:ext cx="207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Old Standard TT"/>
                <a:ea typeface="Old Standard TT"/>
                <a:cs typeface="Old Standard TT"/>
                <a:sym typeface="Old Standard TT"/>
              </a:rPr>
              <a:t>Variable of interest:</a:t>
            </a:r>
            <a:endParaRPr sz="1600" b="1">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698812" y="107950"/>
            <a:ext cx="7746375" cy="478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4" name="Google Shape;104;p18"/>
          <p:cNvPicPr preferRelativeResize="0"/>
          <p:nvPr/>
        </p:nvPicPr>
        <p:blipFill rotWithShape="1">
          <a:blip r:embed="rId3">
            <a:alphaModFix/>
          </a:blip>
          <a:srcRect l="6196" t="8654" r="5782" b="9155"/>
          <a:stretch/>
        </p:blipFill>
        <p:spPr>
          <a:xfrm>
            <a:off x="921775" y="65002"/>
            <a:ext cx="7300450" cy="4869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Analysis</a:t>
            </a:r>
            <a:endParaRPr/>
          </a:p>
        </p:txBody>
      </p:sp>
      <p:sp>
        <p:nvSpPr>
          <p:cNvPr id="110" name="Google Shape;110;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22873" lvl="0" indent="0" algn="l" rtl="0">
              <a:lnSpc>
                <a:spcPct val="115000"/>
              </a:lnSpc>
              <a:spcBef>
                <a:spcPts val="0"/>
              </a:spcBef>
              <a:spcAft>
                <a:spcPts val="0"/>
              </a:spcAft>
              <a:buSzPct val="100000"/>
              <a:buNone/>
            </a:pPr>
            <a:r>
              <a:rPr lang="en" b="1" dirty="0"/>
              <a:t>1. Training and Test Split</a:t>
            </a:r>
          </a:p>
          <a:p>
            <a:pPr marL="408623" indent="-285750">
              <a:buSzPct val="100000"/>
            </a:pPr>
            <a:r>
              <a:rPr lang="en" dirty="0"/>
              <a:t>80% training, 20% test</a:t>
            </a:r>
          </a:p>
          <a:p>
            <a:pPr marL="122873" lvl="0" indent="0" algn="l" rtl="0">
              <a:lnSpc>
                <a:spcPct val="115000"/>
              </a:lnSpc>
              <a:spcBef>
                <a:spcPts val="0"/>
              </a:spcBef>
              <a:spcAft>
                <a:spcPts val="0"/>
              </a:spcAft>
              <a:buSzPct val="100000"/>
              <a:buNone/>
            </a:pPr>
            <a:r>
              <a:rPr lang="en" b="1" dirty="0"/>
              <a:t>2. Model Selection</a:t>
            </a:r>
          </a:p>
          <a:p>
            <a:pPr marL="408623" indent="-285750">
              <a:buSzPct val="100000"/>
            </a:pPr>
            <a:r>
              <a:rPr lang="en" dirty="0"/>
              <a:t>LASSO</a:t>
            </a:r>
          </a:p>
          <a:p>
            <a:pPr marL="122873" indent="0">
              <a:buSzPct val="100000"/>
              <a:buNone/>
            </a:pPr>
            <a:r>
              <a:rPr lang="en" b="1" dirty="0"/>
              <a:t>3. Classification: Fraud or Not?</a:t>
            </a:r>
          </a:p>
          <a:p>
            <a:pPr marL="408623" indent="-285750">
              <a:buSzPct val="100000"/>
            </a:pPr>
            <a:r>
              <a:rPr lang="en" dirty="0"/>
              <a:t>Binary outcome variable</a:t>
            </a:r>
          </a:p>
          <a:p>
            <a:pPr marL="408623" indent="-285750">
              <a:buSzPct val="100000"/>
            </a:pPr>
            <a:r>
              <a:rPr lang="en" dirty="0"/>
              <a:t>Logistic Regression, LDA, QDA, Naive Bayes</a:t>
            </a:r>
          </a:p>
          <a:p>
            <a:pPr marL="122873" indent="0">
              <a:buSzPct val="100000"/>
              <a:buNone/>
            </a:pPr>
            <a:r>
              <a:rPr lang="en" b="1" dirty="0"/>
              <a:t>4. Cross-validation</a:t>
            </a:r>
          </a:p>
          <a:p>
            <a:pPr marL="408623" indent="-285750">
              <a:buSzPct val="100000"/>
            </a:pPr>
            <a:r>
              <a:rPr lang="en" dirty="0"/>
              <a:t>K-fold CV with K=5, Split-Half CV</a:t>
            </a:r>
            <a:endParaRPr dirty="0"/>
          </a:p>
        </p:txBody>
      </p:sp>
      <p:sp>
        <p:nvSpPr>
          <p:cNvPr id="111" name="Google Shape;111;p19"/>
          <p:cNvSpPr/>
          <p:nvPr/>
        </p:nvSpPr>
        <p:spPr>
          <a:xfrm>
            <a:off x="5360425" y="677325"/>
            <a:ext cx="3291600" cy="149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Run with Base dataset</a:t>
            </a:r>
            <a:endParaRPr sz="2000">
              <a:solidFill>
                <a:schemeClr val="lt1"/>
              </a:solidFill>
              <a:latin typeface="Old Standard TT"/>
              <a:ea typeface="Old Standard TT"/>
              <a:cs typeface="Old Standard TT"/>
              <a:sym typeface="Old Standard TT"/>
            </a:endParaRPr>
          </a:p>
          <a:p>
            <a:pPr marL="0" lvl="0" indent="0" algn="ctr" rtl="0">
              <a:spcBef>
                <a:spcPts val="0"/>
              </a:spcBef>
              <a:spcAft>
                <a:spcPts val="0"/>
              </a:spcAft>
              <a:buNone/>
            </a:pPr>
            <a:r>
              <a:rPr lang="en" sz="2000">
                <a:solidFill>
                  <a:schemeClr val="lt1"/>
                </a:solidFill>
                <a:latin typeface="Old Standard TT"/>
                <a:ea typeface="Old Standard TT"/>
                <a:cs typeface="Old Standard TT"/>
                <a:sym typeface="Old Standard TT"/>
              </a:rPr>
              <a:t>and again with Variant V</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Findings and Difficulties</a:t>
            </a:r>
            <a:endParaRPr/>
          </a:p>
        </p:txBody>
      </p:sp>
      <p:sp>
        <p:nvSpPr>
          <p:cNvPr id="117" name="Google Shape;117;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Even with LASSO, obtain a complex model</a:t>
            </a:r>
            <a:endParaRPr/>
          </a:p>
          <a:p>
            <a:pPr marL="457200" lvl="0" indent="-342900" algn="l" rtl="0">
              <a:spcBef>
                <a:spcPts val="0"/>
              </a:spcBef>
              <a:spcAft>
                <a:spcPts val="0"/>
              </a:spcAft>
              <a:buSzPts val="1800"/>
              <a:buChar char="●"/>
            </a:pPr>
            <a:r>
              <a:rPr lang="en"/>
              <a:t>Unbalanced data → Can have high prediction accuracy even when the model only predicts non-fraud</a:t>
            </a:r>
            <a:endParaRPr/>
          </a:p>
          <a:p>
            <a:pPr marL="457200" lvl="0" indent="-342900" algn="l" rtl="0">
              <a:spcBef>
                <a:spcPts val="0"/>
              </a:spcBef>
              <a:spcAft>
                <a:spcPts val="0"/>
              </a:spcAft>
              <a:buSzPts val="1800"/>
              <a:buChar char="●"/>
            </a:pPr>
            <a:r>
              <a:rPr lang="en"/>
              <a:t>Unbalanced nature of data &amp; data cleaning</a:t>
            </a:r>
            <a:endParaRPr/>
          </a:p>
          <a:p>
            <a:pPr marL="914400" lvl="1" indent="-317500" algn="l" rtl="0">
              <a:spcBef>
                <a:spcPts val="0"/>
              </a:spcBef>
              <a:spcAft>
                <a:spcPts val="0"/>
              </a:spcAft>
              <a:buSzPts val="1400"/>
              <a:buChar char="○"/>
            </a:pPr>
            <a:r>
              <a:rPr lang="en"/>
              <a:t>Fraudulent cases are more likely to have missing information </a:t>
            </a:r>
            <a:r>
              <a:rPr lang="en" sz="1800"/>
              <a:t>→ </a:t>
            </a:r>
            <a:r>
              <a:rPr lang="en"/>
              <a:t>omit.na() will proportionally drop more fraud cases</a:t>
            </a:r>
            <a:endParaRPr/>
          </a:p>
        </p:txBody>
      </p:sp>
      <p:graphicFrame>
        <p:nvGraphicFramePr>
          <p:cNvPr id="118" name="Google Shape;118;p20"/>
          <p:cNvGraphicFramePr/>
          <p:nvPr/>
        </p:nvGraphicFramePr>
        <p:xfrm>
          <a:off x="311700" y="3213900"/>
          <a:ext cx="8171750" cy="868650"/>
        </p:xfrm>
        <a:graphic>
          <a:graphicData uri="http://schemas.openxmlformats.org/drawingml/2006/table">
            <a:tbl>
              <a:tblPr>
                <a:solidFill>
                  <a:srgbClr val="FFFFFF"/>
                </a:solidFill>
                <a:tableStyleId>{A77C3AF6-4C4D-4920-9E6A-8C1E1F4962DA}</a:tableStyleId>
              </a:tblPr>
              <a:tblGrid>
                <a:gridCol w="1634350">
                  <a:extLst>
                    <a:ext uri="{9D8B030D-6E8A-4147-A177-3AD203B41FA5}">
                      <a16:colId xmlns:a16="http://schemas.microsoft.com/office/drawing/2014/main" val="20000"/>
                    </a:ext>
                  </a:extLst>
                </a:gridCol>
                <a:gridCol w="1634350">
                  <a:extLst>
                    <a:ext uri="{9D8B030D-6E8A-4147-A177-3AD203B41FA5}">
                      <a16:colId xmlns:a16="http://schemas.microsoft.com/office/drawing/2014/main" val="20001"/>
                    </a:ext>
                  </a:extLst>
                </a:gridCol>
                <a:gridCol w="1634350">
                  <a:extLst>
                    <a:ext uri="{9D8B030D-6E8A-4147-A177-3AD203B41FA5}">
                      <a16:colId xmlns:a16="http://schemas.microsoft.com/office/drawing/2014/main" val="20002"/>
                    </a:ext>
                  </a:extLst>
                </a:gridCol>
                <a:gridCol w="1634350">
                  <a:extLst>
                    <a:ext uri="{9D8B030D-6E8A-4147-A177-3AD203B41FA5}">
                      <a16:colId xmlns:a16="http://schemas.microsoft.com/office/drawing/2014/main" val="20003"/>
                    </a:ext>
                  </a:extLst>
                </a:gridCol>
                <a:gridCol w="1634350">
                  <a:extLst>
                    <a:ext uri="{9D8B030D-6E8A-4147-A177-3AD203B41FA5}">
                      <a16:colId xmlns:a16="http://schemas.microsoft.com/office/drawing/2014/main" val="20004"/>
                    </a:ext>
                  </a:extLst>
                </a:gridCol>
              </a:tblGrid>
              <a:tr h="434325">
                <a:tc>
                  <a:txBody>
                    <a:bodyPr/>
                    <a:lstStyle/>
                    <a:p>
                      <a:pPr marL="0" lvl="0" indent="0" algn="r" rtl="0">
                        <a:lnSpc>
                          <a:spcPct val="115000"/>
                        </a:lnSpc>
                        <a:spcBef>
                          <a:spcPts val="0"/>
                        </a:spcBef>
                        <a:spcAft>
                          <a:spcPts val="0"/>
                        </a:spcAft>
                        <a:buNone/>
                      </a:pPr>
                      <a:r>
                        <a:rPr lang="en" sz="900" b="1">
                          <a:highlight>
                            <a:srgbClr val="FFFFFF"/>
                          </a:highlight>
                          <a:latin typeface="Verdana"/>
                          <a:ea typeface="Verdana"/>
                          <a:cs typeface="Verdana"/>
                          <a:sym typeface="Verdana"/>
                        </a:rPr>
                        <a:t>fraudstatclean</a:t>
                      </a:r>
                      <a:endParaRPr sz="900" b="1">
                        <a:highlight>
                          <a:srgbClr val="FFFFFF"/>
                        </a:highlight>
                        <a:latin typeface="Verdana"/>
                        <a:ea typeface="Verdana"/>
                        <a:cs typeface="Verdana"/>
                        <a:sym typeface="Verdana"/>
                      </a:endParaRPr>
                    </a:p>
                    <a:p>
                      <a:pPr marL="0" lvl="0" indent="0" algn="r" rtl="0">
                        <a:lnSpc>
                          <a:spcPct val="115000"/>
                        </a:lnSpc>
                        <a:spcBef>
                          <a:spcPts val="0"/>
                        </a:spcBef>
                        <a:spcAft>
                          <a:spcPts val="0"/>
                        </a:spcAft>
                        <a:buNone/>
                      </a:pPr>
                      <a:r>
                        <a:rPr lang="en" sz="850">
                          <a:highlight>
                            <a:srgbClr val="FFFFFF"/>
                          </a:highlight>
                          <a:latin typeface="Verdana"/>
                          <a:ea typeface="Verdana"/>
                          <a:cs typeface="Verdana"/>
                          <a:sym typeface="Verdana"/>
                        </a:rPr>
                        <a:t>&lt;dbl&gt;</a:t>
                      </a:r>
                      <a:endParaRPr sz="850">
                        <a:highlight>
                          <a:srgbClr val="FFFFFF"/>
                        </a:highlight>
                        <a:latin typeface="Verdana"/>
                        <a:ea typeface="Verdana"/>
                        <a:cs typeface="Verdana"/>
                        <a:sym typeface="Verdana"/>
                      </a:endParaRPr>
                    </a:p>
                  </a:txBody>
                  <a:tcPr marL="57150" marR="57150" marT="91425" marB="28575">
                    <a:lnB w="76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b="1">
                          <a:highlight>
                            <a:srgbClr val="FFFFFF"/>
                          </a:highlight>
                          <a:latin typeface="Verdana"/>
                          <a:ea typeface="Verdana"/>
                          <a:cs typeface="Verdana"/>
                          <a:sym typeface="Verdana"/>
                        </a:rPr>
                        <a:t>fraudstatunclean</a:t>
                      </a:r>
                      <a:endParaRPr sz="900" b="1">
                        <a:highlight>
                          <a:srgbClr val="FFFFFF"/>
                        </a:highlight>
                        <a:latin typeface="Verdana"/>
                        <a:ea typeface="Verdana"/>
                        <a:cs typeface="Verdana"/>
                        <a:sym typeface="Verdana"/>
                      </a:endParaRPr>
                    </a:p>
                    <a:p>
                      <a:pPr marL="0" lvl="0" indent="0" algn="r" rtl="0">
                        <a:lnSpc>
                          <a:spcPct val="115000"/>
                        </a:lnSpc>
                        <a:spcBef>
                          <a:spcPts val="0"/>
                        </a:spcBef>
                        <a:spcAft>
                          <a:spcPts val="0"/>
                        </a:spcAft>
                        <a:buNone/>
                      </a:pPr>
                      <a:r>
                        <a:rPr lang="en" sz="850">
                          <a:highlight>
                            <a:srgbClr val="FFFFFF"/>
                          </a:highlight>
                          <a:latin typeface="Verdana"/>
                          <a:ea typeface="Verdana"/>
                          <a:cs typeface="Verdana"/>
                          <a:sym typeface="Verdana"/>
                        </a:rPr>
                        <a:t>&lt;dbl&gt;</a:t>
                      </a:r>
                      <a:endParaRPr sz="850">
                        <a:highlight>
                          <a:srgbClr val="FFFFFF"/>
                        </a:highlight>
                        <a:latin typeface="Verdana"/>
                        <a:ea typeface="Verdana"/>
                        <a:cs typeface="Verdana"/>
                        <a:sym typeface="Verdana"/>
                      </a:endParaRPr>
                    </a:p>
                  </a:txBody>
                  <a:tcPr marL="57150" marR="57150" marT="91425" marB="28575">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150" marR="57150" marT="91425" marB="28575">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150" marR="57150" marT="91425" marB="28575">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150" marR="57150" marT="91425" marB="28575">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4325">
                <a:tc>
                  <a:txBody>
                    <a:bodyPr/>
                    <a:lstStyle/>
                    <a:p>
                      <a:pPr marL="0" lvl="0" indent="0" algn="r" rtl="0">
                        <a:lnSpc>
                          <a:spcPct val="115000"/>
                        </a:lnSpc>
                        <a:spcBef>
                          <a:spcPts val="0"/>
                        </a:spcBef>
                        <a:spcAft>
                          <a:spcPts val="0"/>
                        </a:spcAft>
                        <a:buNone/>
                      </a:pPr>
                      <a:r>
                        <a:rPr lang="en" sz="900">
                          <a:highlight>
                            <a:srgbClr val="FFFFFF"/>
                          </a:highlight>
                          <a:latin typeface="Verdana"/>
                          <a:ea typeface="Verdana"/>
                          <a:cs typeface="Verdana"/>
                          <a:sym typeface="Verdana"/>
                        </a:rPr>
                        <a:t>0.002418999</a:t>
                      </a:r>
                      <a:endParaRPr sz="900">
                        <a:highlight>
                          <a:srgbClr val="FFFFFF"/>
                        </a:highlight>
                        <a:latin typeface="Verdana"/>
                        <a:ea typeface="Verdana"/>
                        <a:cs typeface="Verdana"/>
                        <a:sym typeface="Verdana"/>
                      </a:endParaRPr>
                    </a:p>
                  </a:txBody>
                  <a:tcPr marL="57150" marR="57150" marT="19050" marB="19050">
                    <a:lnT w="7625" cap="flat" cmpd="sng">
                      <a:solidFill>
                        <a:srgbClr val="000000"/>
                      </a:solidFill>
                      <a:prstDash val="solid"/>
                      <a:round/>
                      <a:headEnd type="none" w="sm" len="sm"/>
                      <a:tailEnd type="none" w="sm" len="sm"/>
                    </a:lnT>
                  </a:tcPr>
                </a:tc>
                <a:tc>
                  <a:txBody>
                    <a:bodyPr/>
                    <a:lstStyle/>
                    <a:p>
                      <a:pPr marL="0" lvl="0" indent="0" algn="r" rtl="0">
                        <a:lnSpc>
                          <a:spcPct val="115000"/>
                        </a:lnSpc>
                        <a:spcBef>
                          <a:spcPts val="0"/>
                        </a:spcBef>
                        <a:spcAft>
                          <a:spcPts val="0"/>
                        </a:spcAft>
                        <a:buNone/>
                      </a:pPr>
                      <a:r>
                        <a:rPr lang="en" sz="900">
                          <a:highlight>
                            <a:srgbClr val="FFFFFF"/>
                          </a:highlight>
                          <a:latin typeface="Verdana"/>
                          <a:ea typeface="Verdana"/>
                          <a:cs typeface="Verdana"/>
                          <a:sym typeface="Verdana"/>
                        </a:rPr>
                        <a:t>0.011029</a:t>
                      </a:r>
                      <a:endParaRPr sz="900">
                        <a:highlight>
                          <a:srgbClr val="FFFFFF"/>
                        </a:highlight>
                        <a:latin typeface="Verdana"/>
                        <a:ea typeface="Verdana"/>
                        <a:cs typeface="Verdana"/>
                        <a:sym typeface="Verdana"/>
                      </a:endParaRPr>
                    </a:p>
                  </a:txBody>
                  <a:tcPr marL="57150" marR="57150" marT="19050" marB="19050">
                    <a:lnT w="76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57150" marR="57150" marT="19050" marB="19050">
                    <a:lnT w="76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57150" marR="57150" marT="19050" marB="19050">
                    <a:lnT w="76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57150" marR="57150" marT="19050" marB="19050">
                    <a:lnT w="7625"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Works Cited</a:t>
            </a:r>
            <a:endParaRPr/>
          </a:p>
        </p:txBody>
      </p:sp>
      <p:sp>
        <p:nvSpPr>
          <p:cNvPr id="124" name="Google Shape;124;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Iacurci, G. (2022, February 22). Consumers lost $5.8 billion to fraud last year - up 70% over 2020. CNBC. Retrieved April 24, 2023, from https://www.cnbc.com/2022/02/22/consumers-lost-5point8-billion-to-fraud-last-year-up-70percent-over-2020.html </a:t>
            </a:r>
            <a:endParaRPr/>
          </a:p>
          <a:p>
            <a:pPr marL="0" lvl="0" indent="0" algn="l" rtl="0">
              <a:spcBef>
                <a:spcPts val="1200"/>
              </a:spcBef>
              <a:spcAft>
                <a:spcPts val="0"/>
              </a:spcAft>
              <a:buNone/>
            </a:pPr>
            <a:r>
              <a:rPr lang="en"/>
              <a:t>Vedova, H. (2023, February 23). New FTC data show consumers reported losing nearly $8.8 billion to scams in 2022. Federal Trade Commission. Retrieved April 24, 2023, from https://www.ftc.gov/news-events/news/press-releases/2023/02/new-ftc-data-show-consumers-reported-losing-nearly-88-billion-scams-2022 </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1690</Words>
  <Application>Microsoft Office PowerPoint</Application>
  <PresentationFormat>On-screen Show (16:9)</PresentationFormat>
  <Paragraphs>133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Verdana</vt:lpstr>
      <vt:lpstr>Old Standard TT</vt:lpstr>
      <vt:lpstr>Arial</vt:lpstr>
      <vt:lpstr>Paperback</vt:lpstr>
      <vt:lpstr>Big Data Project: Bank Account Fraud</vt:lpstr>
      <vt:lpstr>$8.8 billion</vt:lpstr>
      <vt:lpstr>About the Data</vt:lpstr>
      <vt:lpstr>PowerPoint Presentation</vt:lpstr>
      <vt:lpstr>PowerPoint Presentation</vt:lpstr>
      <vt:lpstr>PowerPoint Presentation</vt:lpstr>
      <vt:lpstr>My Analysis</vt:lpstr>
      <vt:lpstr>Initial Findings and Difficulties</vt:lpstr>
      <vt:lpstr>Works Cited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 Bank Account Fraud</dc:title>
  <cp:lastModifiedBy>Ava Cook</cp:lastModifiedBy>
  <cp:revision>1</cp:revision>
  <dcterms:modified xsi:type="dcterms:W3CDTF">2023-09-03T18:30:58Z</dcterms:modified>
</cp:coreProperties>
</file>