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p:scale>
          <a:sx n="60" d="100"/>
          <a:sy n="60" d="100"/>
        </p:scale>
        <p:origin x="2196" y="-54"/>
      </p:cViewPr>
      <p:guideLst>
        <p:guide orient="horz" pos="1021"/>
        <p:guide pos="679"/>
      </p:guideLst>
    </p:cSldViewPr>
  </p:slideViewPr>
  <p:outlineViewPr>
    <p:cViewPr>
      <p:scale>
        <a:sx n="33" d="100"/>
        <a:sy n="33" d="100"/>
      </p:scale>
      <p:origin x="0" y="0"/>
    </p:cViewPr>
  </p:outlin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3.12.2023</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3.12.2023</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eatutor.com/"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isällön paikkamerkki 3"/>
          <p:cNvSpPr>
            <a:spLocks noGrp="1"/>
          </p:cNvSpPr>
          <p:nvPr>
            <p:ph idx="1"/>
          </p:nvPr>
        </p:nvSpPr>
        <p:spPr>
          <a:xfrm>
            <a:off x="398248" y="2700217"/>
            <a:ext cx="8939184" cy="10723210"/>
          </a:xfrm>
        </p:spPr>
        <p:txBody>
          <a:bodyPr wrap="square" numCol="3" spcCol="288000">
            <a:spAutoFit/>
          </a:bodyPr>
          <a:lstStyle/>
          <a:p>
            <a:pPr algn="l" rtl="0" fontAlgn="base"/>
            <a:r>
              <a:rPr lang="en-US" sz="1500" b="1" i="0" u="none" strike="noStrike" dirty="0">
                <a:solidFill>
                  <a:srgbClr val="000000"/>
                </a:solidFill>
                <a:effectLst/>
                <a:latin typeface="Arial Narrow" panose="020B0606020202030204" pitchFamily="34" charset="0"/>
              </a:rPr>
              <a:t>Introduction</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The purpose of this project was to create a bank ATM where Qt application communicated with a REST API using the HTTP protocol. The REST API interacted with a database.</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en-US" sz="1500" b="1" i="0" u="none" strike="noStrike" dirty="0">
                <a:solidFill>
                  <a:srgbClr val="000000"/>
                </a:solidFill>
                <a:effectLst/>
                <a:latin typeface="Arial Narrow" panose="020B0606020202030204" pitchFamily="34" charset="0"/>
              </a:rPr>
              <a:t>Objectives</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The aim was to implement a debit card for ATM access, requiring users to use the card's ID and PIN code. Users could check balances, withdraw funds and review transaction history (FIGURE 1.). The REST API covered all ATM functions. Database requirements included multiple accounts per user, one owner per account, flexibility for cardless or multiple cards (each accessing one account). The database included customer details: first name, last name, account balance, card ID, and a 4-digit PIN, which was encrypted with the </a:t>
            </a:r>
            <a:r>
              <a:rPr lang="en-US" sz="1500" b="0" i="0" u="none" strike="noStrike" dirty="0" err="1">
                <a:solidFill>
                  <a:srgbClr val="000000"/>
                </a:solidFill>
                <a:effectLst/>
                <a:latin typeface="Arial Narrow" panose="020B0606020202030204" pitchFamily="34" charset="0"/>
              </a:rPr>
              <a:t>bcrypt</a:t>
            </a:r>
            <a:r>
              <a:rPr lang="en-US" sz="1500" b="0" i="0" u="none" strike="noStrike" dirty="0">
                <a:solidFill>
                  <a:srgbClr val="000000"/>
                </a:solidFill>
                <a:effectLst/>
                <a:latin typeface="Arial Narrow" panose="020B0606020202030204" pitchFamily="34" charset="0"/>
              </a:rPr>
              <a:t> algorithm.</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Aiming for an excellent grade, the goal included a dual card system, user-selected accounts, and Admin-level access to transaction logs and settings (FIGURE 1.). The credit card extension allowed a credit limit and access to multiple accounts.</a:t>
            </a:r>
            <a:r>
              <a:rPr lang="fi-FI" sz="1500" b="0" i="0" dirty="0">
                <a:solidFill>
                  <a:srgbClr val="000000"/>
                </a:solidFill>
                <a:effectLst/>
                <a:latin typeface="Arial Narrow" panose="020B0606020202030204" pitchFamily="34" charset="0"/>
              </a:rPr>
              <a:t>​</a:t>
            </a:r>
          </a:p>
          <a:p>
            <a:pPr algn="l" rtl="0" fontAlgn="base"/>
            <a:endParaRPr lang="fi-FI" b="0" i="0" dirty="0">
              <a:solidFill>
                <a:srgbClr val="000000"/>
              </a:solidFill>
              <a:effectLst/>
              <a:latin typeface="Segoe UI" panose="020B0502040204020203" pitchFamily="34" charset="0"/>
            </a:endParaRPr>
          </a:p>
          <a:p>
            <a:pPr algn="l" rtl="0" fontAlgn="base"/>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400" b="0" i="1" u="none" strike="noStrike" dirty="0">
                <a:solidFill>
                  <a:srgbClr val="000000"/>
                </a:solidFill>
                <a:effectLst/>
                <a:latin typeface="Arial Narrow" panose="020B0606020202030204" pitchFamily="34" charset="0"/>
              </a:rPr>
              <a:t>FIGURE 1. User and </a:t>
            </a:r>
            <a:r>
              <a:rPr lang="fi-FI" sz="1400" b="0" i="1" u="none" strike="noStrike" dirty="0" err="1">
                <a:solidFill>
                  <a:srgbClr val="000000"/>
                </a:solidFill>
                <a:effectLst/>
                <a:latin typeface="Arial Narrow" panose="020B0606020202030204" pitchFamily="34" charset="0"/>
              </a:rPr>
              <a:t>Admin</a:t>
            </a:r>
            <a:r>
              <a:rPr lang="fi-FI" sz="1400" b="0" i="1" u="none" strike="noStrike" dirty="0">
                <a:solidFill>
                  <a:srgbClr val="000000"/>
                </a:solidFill>
                <a:effectLst/>
                <a:latin typeface="Arial Narrow" panose="020B0606020202030204" pitchFamily="34" charset="0"/>
              </a:rPr>
              <a:t> </a:t>
            </a:r>
            <a:r>
              <a:rPr lang="fi-FI" sz="1400" b="0" i="1" u="none" strike="noStrike" dirty="0" err="1">
                <a:solidFill>
                  <a:srgbClr val="000000"/>
                </a:solidFill>
                <a:effectLst/>
                <a:latin typeface="Arial Narrow" panose="020B0606020202030204" pitchFamily="34" charset="0"/>
              </a:rPr>
              <a:t>interface</a:t>
            </a:r>
            <a:r>
              <a:rPr lang="fi-FI" sz="14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endParaRPr lang="en-US" sz="1500" b="1" i="0" u="none" strike="noStrike" dirty="0">
              <a:solidFill>
                <a:srgbClr val="000000"/>
              </a:solidFill>
              <a:effectLst/>
              <a:latin typeface="Arial Narrow" panose="020B0606020202030204" pitchFamily="34" charset="0"/>
            </a:endParaRPr>
          </a:p>
          <a:p>
            <a:pPr algn="l" rtl="0" fontAlgn="base"/>
            <a:endParaRPr lang="en-US" b="1" dirty="0">
              <a:solidFill>
                <a:srgbClr val="000000"/>
              </a:solidFill>
              <a:latin typeface="Arial Narrow" panose="020B0606020202030204" pitchFamily="34" charset="0"/>
            </a:endParaRPr>
          </a:p>
          <a:p>
            <a:pPr algn="l" rtl="0" fontAlgn="base"/>
            <a:endParaRPr lang="en-US" sz="1500" b="1" i="0" u="none" strike="noStrike" dirty="0">
              <a:solidFill>
                <a:srgbClr val="000000"/>
              </a:solidFill>
              <a:effectLst/>
              <a:latin typeface="Arial Narrow" panose="020B0606020202030204" pitchFamily="34" charset="0"/>
            </a:endParaRPr>
          </a:p>
          <a:p>
            <a:pPr algn="l" rtl="0" fontAlgn="base"/>
            <a:endParaRPr lang="en-US" sz="1500" b="1" i="0" u="none" strike="noStrike" dirty="0">
              <a:solidFill>
                <a:srgbClr val="000000"/>
              </a:solidFill>
              <a:effectLst/>
              <a:latin typeface="Arial Narrow" panose="020B0606020202030204" pitchFamily="34" charset="0"/>
            </a:endParaRPr>
          </a:p>
          <a:p>
            <a:pPr algn="l" rtl="0" fontAlgn="base"/>
            <a:endParaRPr lang="en-US" b="1" dirty="0">
              <a:solidFill>
                <a:srgbClr val="000000"/>
              </a:solidFill>
              <a:latin typeface="Arial Narrow" panose="020B0606020202030204" pitchFamily="34" charset="0"/>
            </a:endParaRPr>
          </a:p>
          <a:p>
            <a:pPr algn="l" rtl="0" fontAlgn="base"/>
            <a:endParaRPr lang="en-US" sz="1500" b="1" i="0" u="none" strike="noStrike" dirty="0">
              <a:solidFill>
                <a:srgbClr val="000000"/>
              </a:solidFill>
              <a:effectLst/>
              <a:latin typeface="Arial Narrow" panose="020B0606020202030204" pitchFamily="34" charset="0"/>
            </a:endParaRPr>
          </a:p>
          <a:p>
            <a:pPr algn="l" rtl="0" fontAlgn="base"/>
            <a:endParaRPr lang="en-US" sz="1500" b="1" i="0" u="none" strike="noStrike" dirty="0">
              <a:solidFill>
                <a:srgbClr val="000000"/>
              </a:solidFill>
              <a:effectLst/>
              <a:latin typeface="Arial Narrow" panose="020B0606020202030204" pitchFamily="34" charset="0"/>
            </a:endParaRPr>
          </a:p>
          <a:p>
            <a:pPr algn="l" rtl="0" fontAlgn="base"/>
            <a:r>
              <a:rPr lang="en-US" sz="1500" b="1" i="0" u="none" strike="noStrike" dirty="0">
                <a:solidFill>
                  <a:srgbClr val="000000"/>
                </a:solidFill>
                <a:effectLst/>
                <a:latin typeface="Arial Narrow" panose="020B0606020202030204" pitchFamily="34" charset="0"/>
              </a:rPr>
              <a:t>Methods</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The project utilized programming languages C++, JavaScript, and SQL for coding tasks. Programming was implemented using QT and Visual Studio Code development environments, along with the MySQL Workbench tool. GitHub's Git version control system was employed for code management.</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Each team member utilized their own computer equipped with necessary additional devices as work tools. Internal communication within the team during the project was facilitated through Discord and Teams platforms. All documentation was stored in the team created on the Teams platform, accessible and editable by all team members.</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In the project planning and documentation preparation, Microsoft Office's Word and PowerPoint software were utilized. Additionally, browser-based tools such as Miro were used for initial project planning, and </a:t>
            </a:r>
            <a:r>
              <a:rPr lang="en-US" sz="1500" b="0" i="0" u="none" strike="noStrike" dirty="0" err="1">
                <a:solidFill>
                  <a:srgbClr val="000000"/>
                </a:solidFill>
                <a:effectLst/>
                <a:latin typeface="Arial Narrow" panose="020B0606020202030204" pitchFamily="34" charset="0"/>
              </a:rPr>
              <a:t>Lucidchart</a:t>
            </a:r>
            <a:r>
              <a:rPr lang="en-US" sz="1500" b="0" i="0" u="none" strike="noStrike" dirty="0">
                <a:solidFill>
                  <a:srgbClr val="000000"/>
                </a:solidFill>
                <a:effectLst/>
                <a:latin typeface="Arial Narrow" panose="020B0606020202030204" pitchFamily="34" charset="0"/>
              </a:rPr>
              <a:t> for creating diagrams.</a:t>
            </a:r>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FF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en-US" sz="1500" b="1" i="0" u="none" strike="noStrike" dirty="0">
                <a:solidFill>
                  <a:srgbClr val="000000"/>
                </a:solidFill>
                <a:effectLst/>
                <a:latin typeface="Arial Narrow" panose="020B0606020202030204" pitchFamily="34" charset="0"/>
              </a:rPr>
              <a:t>Results</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The software operated in accordance with the plans and our objectives. The application presents the user with a view of the map, from which they select the desired ATM. After the selection, the user logs into the system using the card ID and PIN code. </a:t>
            </a:r>
          </a:p>
          <a:p>
            <a:pPr algn="l" rtl="0" fontAlgn="base"/>
            <a:endParaRPr lang="en-US" sz="1500" b="0" i="0" u="none" strike="noStrike" dirty="0">
              <a:solidFill>
                <a:srgbClr val="000000"/>
              </a:solidFill>
              <a:effectLst/>
              <a:latin typeface="Arial Narrow" panose="020B0606020202030204" pitchFamily="34" charset="0"/>
            </a:endParaRPr>
          </a:p>
          <a:p>
            <a:pPr algn="l" rtl="0" fontAlgn="base"/>
            <a:endParaRPr lang="en-US" dirty="0">
              <a:solidFill>
                <a:srgbClr val="000000"/>
              </a:solidFill>
              <a:latin typeface="Arial Narrow" panose="020B0606020202030204" pitchFamily="34" charset="0"/>
            </a:endParaRPr>
          </a:p>
          <a:p>
            <a:pPr algn="l" rtl="0" fontAlgn="base"/>
            <a:endParaRPr lang="en-US" sz="1500" b="0" i="0" u="none" strike="noStrike" dirty="0">
              <a:solidFill>
                <a:srgbClr val="000000"/>
              </a:solidFill>
              <a:effectLst/>
              <a:latin typeface="Arial Narrow" panose="020B0606020202030204" pitchFamily="34" charset="0"/>
            </a:endParaRPr>
          </a:p>
          <a:p>
            <a:pPr algn="l" rtl="0" fontAlgn="base"/>
            <a:endParaRPr lang="en-US" dirty="0">
              <a:solidFill>
                <a:srgbClr val="000000"/>
              </a:solidFill>
              <a:latin typeface="Arial Narrow" panose="020B0606020202030204" pitchFamily="34" charset="0"/>
            </a:endParaRPr>
          </a:p>
          <a:p>
            <a:pPr algn="l" rtl="0" fontAlgn="base"/>
            <a:endParaRPr lang="en-US" sz="1500" b="0" i="0" u="none" strike="noStrike" dirty="0">
              <a:solidFill>
                <a:srgbClr val="000000"/>
              </a:solidFill>
              <a:effectLst/>
              <a:latin typeface="Arial Narrow" panose="020B0606020202030204" pitchFamily="34" charset="0"/>
            </a:endParaRPr>
          </a:p>
          <a:p>
            <a:pPr algn="l" rtl="0" fontAlgn="base"/>
            <a:endParaRPr lang="en-US" dirty="0">
              <a:solidFill>
                <a:srgbClr val="000000"/>
              </a:solidFill>
              <a:latin typeface="Arial Narrow" panose="020B0606020202030204" pitchFamily="34" charset="0"/>
            </a:endParaRPr>
          </a:p>
          <a:p>
            <a:pPr algn="l" rtl="0" fontAlgn="base"/>
            <a:endParaRPr lang="en-US" sz="1500" b="0" i="0" u="none" strike="noStrike" dirty="0">
              <a:solidFill>
                <a:srgbClr val="000000"/>
              </a:solidFill>
              <a:effectLst/>
              <a:latin typeface="Arial Narrow" panose="020B0606020202030204" pitchFamily="34" charset="0"/>
            </a:endParaRPr>
          </a:p>
          <a:p>
            <a:pPr algn="l" rtl="0" fontAlgn="base"/>
            <a:r>
              <a:rPr lang="en-US" sz="1500" b="0" i="0" u="none" strike="noStrike" dirty="0">
                <a:solidFill>
                  <a:srgbClr val="000000"/>
                </a:solidFill>
                <a:effectLst/>
                <a:latin typeface="Arial Narrow" panose="020B0606020202030204" pitchFamily="34" charset="0"/>
              </a:rPr>
              <a:t>Users can check their balance, browse their account transactions, and withdraw money. The administrator has the capability to review the operational log of the ATM, add cash, and adjust the withdrawal limit of the ATM.</a:t>
            </a:r>
            <a:r>
              <a:rPr lang="fi-FI" sz="1500" b="0" i="0" dirty="0">
                <a:solidFill>
                  <a:srgbClr val="000000"/>
                </a:solidFill>
                <a:effectLst/>
                <a:latin typeface="Arial Narrow" panose="020B0606020202030204" pitchFamily="34" charset="0"/>
              </a:rPr>
              <a:t>​</a:t>
            </a:r>
          </a:p>
          <a:p>
            <a:pPr algn="l" rtl="0" fontAlgn="base"/>
            <a:endParaRPr lang="fi-FI" b="0" i="0" dirty="0">
              <a:solidFill>
                <a:srgbClr val="000000"/>
              </a:solidFill>
              <a:effectLst/>
              <a:latin typeface="Segoe UI" panose="020B0502040204020203" pitchFamily="34" charset="0"/>
            </a:endParaRPr>
          </a:p>
          <a:p>
            <a:pPr algn="l" rtl="0" fontAlgn="base"/>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400" b="0" i="1" u="none" strike="noStrike" dirty="0">
                <a:solidFill>
                  <a:srgbClr val="000000"/>
                </a:solidFill>
                <a:effectLst/>
                <a:latin typeface="Arial Narrow" panose="020B0606020202030204" pitchFamily="34" charset="0"/>
              </a:rPr>
              <a:t>FIGURE 2. </a:t>
            </a:r>
            <a:r>
              <a:rPr lang="fi-FI" sz="1400" b="0" i="1" u="none" strike="noStrike" dirty="0" err="1">
                <a:solidFill>
                  <a:srgbClr val="000000"/>
                </a:solidFill>
                <a:effectLst/>
                <a:latin typeface="Arial Narrow" panose="020B0606020202030204" pitchFamily="34" charset="0"/>
              </a:rPr>
              <a:t>Admin</a:t>
            </a:r>
            <a:r>
              <a:rPr lang="fi-FI" sz="1400" b="0" i="1" u="none" strike="noStrike" dirty="0">
                <a:solidFill>
                  <a:srgbClr val="000000"/>
                </a:solidFill>
                <a:effectLst/>
                <a:latin typeface="Arial Narrow" panose="020B0606020202030204" pitchFamily="34" charset="0"/>
              </a:rPr>
              <a:t> menu</a:t>
            </a:r>
            <a:r>
              <a:rPr lang="en-US" sz="14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en-US" sz="1500" b="1" i="0" u="none" strike="noStrike" dirty="0">
                <a:solidFill>
                  <a:srgbClr val="000000"/>
                </a:solidFill>
                <a:effectLst/>
                <a:latin typeface="Arial Narrow" panose="020B0606020202030204" pitchFamily="34" charset="0"/>
              </a:rPr>
              <a:t>Conclusions</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en-US" sz="1500" b="0" i="0" u="none" strike="noStrike" dirty="0">
                <a:solidFill>
                  <a:srgbClr val="000000"/>
                </a:solidFill>
                <a:effectLst/>
                <a:latin typeface="Arial Narrow" panose="020B0606020202030204" pitchFamily="34" charset="0"/>
              </a:rPr>
              <a:t>During the writing of the poster, it was observed that the project progressed exceptionally well, and teamwork proceeded excellently. The set objectives were achieved and even surpassed as the project concluded approximately a week ahead of schedule. Upon completion of the project, it was noted that the code could have been constructed in QT using a different approach, potentially enhancing its readability even further.</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en-US" sz="1500" b="1" i="0" u="none" strike="noStrike" dirty="0">
                <a:solidFill>
                  <a:srgbClr val="000000"/>
                </a:solidFill>
                <a:effectLst/>
                <a:latin typeface="Arial Narrow" panose="020B0606020202030204" pitchFamily="34" charset="0"/>
              </a:rPr>
              <a:t>References</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u="none" strike="noStrike" dirty="0">
                <a:solidFill>
                  <a:srgbClr val="000000"/>
                </a:solidFill>
                <a:effectLst/>
                <a:latin typeface="Arial Narrow" panose="020B0606020202030204" pitchFamily="34" charset="0"/>
              </a:rPr>
              <a:t>1.</a:t>
            </a:r>
            <a:r>
              <a:rPr lang="en-US" sz="1500" b="0" i="0" u="none" strike="noStrike" dirty="0">
                <a:solidFill>
                  <a:srgbClr val="000000"/>
                </a:solidFill>
                <a:effectLst/>
                <a:latin typeface="Arial Narrow" panose="020B0606020202030204" pitchFamily="34" charset="0"/>
              </a:rPr>
              <a:t> Tutorials about Computer Programming by </a:t>
            </a:r>
            <a:r>
              <a:rPr lang="en-US" sz="1500" b="0" i="0" u="none" strike="noStrike" dirty="0" err="1">
                <a:solidFill>
                  <a:srgbClr val="000000"/>
                </a:solidFill>
                <a:effectLst/>
                <a:latin typeface="Arial Narrow" panose="020B0606020202030204" pitchFamily="34" charset="0"/>
              </a:rPr>
              <a:t>Pekka</a:t>
            </a:r>
            <a:r>
              <a:rPr lang="en-US" sz="1500" b="0" i="0" u="none" strike="noStrike" dirty="0">
                <a:solidFill>
                  <a:srgbClr val="000000"/>
                </a:solidFill>
                <a:effectLst/>
                <a:latin typeface="Arial Narrow" panose="020B0606020202030204" pitchFamily="34" charset="0"/>
              </a:rPr>
              <a:t> </a:t>
            </a:r>
            <a:r>
              <a:rPr lang="en-US" sz="1500" b="0" i="0" u="none" strike="noStrike" dirty="0" err="1">
                <a:solidFill>
                  <a:srgbClr val="000000"/>
                </a:solidFill>
                <a:effectLst/>
                <a:latin typeface="Arial Narrow" panose="020B0606020202030204" pitchFamily="34" charset="0"/>
              </a:rPr>
              <a:t>Alaluukas</a:t>
            </a:r>
            <a:r>
              <a:rPr lang="en-US" sz="1500" b="0" i="0" u="none" strike="noStrike" dirty="0">
                <a:solidFill>
                  <a:srgbClr val="000000"/>
                </a:solidFill>
                <a:effectLst/>
                <a:latin typeface="Arial Narrow" panose="020B0606020202030204" pitchFamily="34" charset="0"/>
              </a:rPr>
              <a:t>:</a:t>
            </a:r>
            <a:r>
              <a:rPr lang="en-US" sz="1500" b="0" i="0" dirty="0">
                <a:solidFill>
                  <a:srgbClr val="000000"/>
                </a:solidFill>
                <a:effectLst/>
                <a:latin typeface="Arial Narrow" panose="020B0606020202030204" pitchFamily="34" charset="0"/>
              </a:rPr>
              <a:t>​</a:t>
            </a:r>
            <a:endParaRPr lang="en-US" b="0" i="0" dirty="0">
              <a:solidFill>
                <a:srgbClr val="000000"/>
              </a:solidFill>
              <a:effectLst/>
              <a:latin typeface="Segoe UI" panose="020B0502040204020203" pitchFamily="34" charset="0"/>
            </a:endParaRPr>
          </a:p>
          <a:p>
            <a:pPr algn="l" rtl="0" fontAlgn="base"/>
            <a:r>
              <a:rPr lang="fi-FI" sz="1500" b="0" i="0" u="sng" strike="noStrike" dirty="0">
                <a:solidFill>
                  <a:srgbClr val="000000"/>
                </a:solidFill>
                <a:effectLst/>
                <a:latin typeface="Arial Narrow" panose="020B0606020202030204" pitchFamily="34" charset="0"/>
                <a:hlinkClick r:id="rId2"/>
              </a:rPr>
              <a:t>https://peatutor.com/</a:t>
            </a:r>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r>
              <a:rPr lang="fi-FI" sz="1500" b="0" i="0" dirty="0">
                <a:solidFill>
                  <a:srgbClr val="000000"/>
                </a:solidFill>
                <a:effectLst/>
                <a:latin typeface="Arial Narrow" panose="020B0606020202030204" pitchFamily="34" charset="0"/>
              </a:rPr>
              <a:t>​</a:t>
            </a:r>
            <a:endParaRPr lang="fi-FI" b="0" i="0" dirty="0">
              <a:solidFill>
                <a:srgbClr val="000000"/>
              </a:solidFill>
              <a:effectLst/>
              <a:latin typeface="Segoe UI" panose="020B0502040204020203" pitchFamily="34" charset="0"/>
            </a:endParaRPr>
          </a:p>
          <a:p>
            <a:pPr algn="l" rtl="0" fontAlgn="base"/>
            <a:endParaRPr lang="fi-FI" b="0" i="0" dirty="0">
              <a:solidFill>
                <a:srgbClr val="000000"/>
              </a:solidFill>
              <a:effectLst/>
              <a:latin typeface="Segoe UI" panose="020B0502040204020203" pitchFamily="34" charset="0"/>
            </a:endParaRPr>
          </a:p>
          <a:p>
            <a:endParaRPr lang="fi-FI" i="1" dirty="0"/>
          </a:p>
        </p:txBody>
      </p:sp>
      <p:pic>
        <p:nvPicPr>
          <p:cNvPr id="6" name="Kuva 5">
            <a:extLst>
              <a:ext uri="{FF2B5EF4-FFF2-40B4-BE49-F238E27FC236}">
                <a16:creationId xmlns:a16="http://schemas.microsoft.com/office/drawing/2014/main" id="{D106BC03-86A5-A81E-6813-C383F62C237B}"/>
              </a:ext>
            </a:extLst>
          </p:cNvPr>
          <p:cNvPicPr>
            <a:picLocks noChangeAspect="1"/>
          </p:cNvPicPr>
          <p:nvPr/>
        </p:nvPicPr>
        <p:blipFill>
          <a:blip r:embed="rId3"/>
          <a:stretch>
            <a:fillRect/>
          </a:stretch>
        </p:blipFill>
        <p:spPr>
          <a:xfrm>
            <a:off x="526256" y="10409314"/>
            <a:ext cx="2427522" cy="925962"/>
          </a:xfrm>
          <a:prstGeom prst="rect">
            <a:avLst/>
          </a:prstGeom>
        </p:spPr>
      </p:pic>
      <p:sp>
        <p:nvSpPr>
          <p:cNvPr id="31" name="Otsikon paikkamerkki 1"/>
          <p:cNvSpPr txBox="1">
            <a:spLocks/>
          </p:cNvSpPr>
          <p:nvPr/>
        </p:nvSpPr>
        <p:spPr>
          <a:xfrm>
            <a:off x="398247"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b="0" i="0" u="none" strike="noStrike" dirty="0" err="1">
                <a:solidFill>
                  <a:srgbClr val="FD7813"/>
                </a:solidFill>
                <a:effectLst/>
                <a:latin typeface="Arial Narrow" panose="020B0606020202030204" pitchFamily="34" charset="0"/>
              </a:rPr>
              <a:t>Bankautomat</a:t>
            </a:r>
            <a:r>
              <a:rPr lang="en-US" b="0" i="0" u="none" strike="noStrike" dirty="0">
                <a:solidFill>
                  <a:srgbClr val="FD7813"/>
                </a:solidFill>
                <a:effectLst/>
                <a:latin typeface="Arial Narrow" panose="020B0606020202030204" pitchFamily="34" charset="0"/>
              </a:rPr>
              <a:t> (ATM) – Perspectives for Users and Administrators</a:t>
            </a:r>
            <a:r>
              <a:rPr lang="en-US" b="0" i="0" dirty="0">
                <a:solidFill>
                  <a:srgbClr val="FD7813"/>
                </a:solidFill>
                <a:effectLst/>
                <a:latin typeface="Arial Narrow" panose="020B0606020202030204" pitchFamily="34" charset="0"/>
              </a:rPr>
              <a:t>​</a:t>
            </a:r>
            <a:endParaRPr lang="fi-FI" dirty="0"/>
          </a:p>
        </p:txBody>
      </p:sp>
      <p:sp>
        <p:nvSpPr>
          <p:cNvPr id="32" name="Alatunnisteen paikkamerkki 4"/>
          <p:cNvSpPr txBox="1">
            <a:spLocks/>
          </p:cNvSpPr>
          <p:nvPr/>
        </p:nvSpPr>
        <p:spPr>
          <a:xfrm>
            <a:off x="398248" y="1789702"/>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Juho Hietala, Juha-Matti Huhta, Minna Leppänen, Rebecca Soisenniemi TVT23KMO​</a:t>
            </a:r>
          </a:p>
          <a:p>
            <a:r>
              <a:rPr lang="fi-FI" dirty="0" err="1"/>
              <a:t>Information</a:t>
            </a:r>
            <a:r>
              <a:rPr lang="fi-FI" dirty="0"/>
              <a:t> Technology, Software </a:t>
            </a:r>
            <a:r>
              <a:rPr lang="fi-FI" dirty="0" err="1"/>
              <a:t>Development</a:t>
            </a:r>
            <a:r>
              <a:rPr lang="fi-FI" dirty="0"/>
              <a:t> </a:t>
            </a:r>
          </a:p>
        </p:txBody>
      </p:sp>
      <p:sp>
        <p:nvSpPr>
          <p:cNvPr id="16" name="Tekstiruutu 15">
            <a:extLst>
              <a:ext uri="{FF2B5EF4-FFF2-40B4-BE49-F238E27FC236}">
                <a16:creationId xmlns:a16="http://schemas.microsoft.com/office/drawing/2014/main" id="{FF93C39E-D155-F783-426F-6A98294162EE}"/>
              </a:ext>
            </a:extLst>
          </p:cNvPr>
          <p:cNvSpPr txBox="1"/>
          <p:nvPr/>
        </p:nvSpPr>
        <p:spPr>
          <a:xfrm>
            <a:off x="398248" y="11556611"/>
            <a:ext cx="7155948" cy="1754326"/>
          </a:xfrm>
          <a:prstGeom prst="rect">
            <a:avLst/>
          </a:prstGeom>
          <a:noFill/>
        </p:spPr>
        <p:txBody>
          <a:bodyPr wrap="square" rtlCol="0">
            <a:spAutoFit/>
          </a:bodyPr>
          <a:lstStyle/>
          <a:p>
            <a:pPr marL="0" marR="0" lvl="0" indent="0" algn="l" defTabSz="610956" rtl="0" eaLnBrk="1" fontAlgn="auto" latinLnBrk="0" hangingPunct="1">
              <a:lnSpc>
                <a:spcPct val="150000"/>
              </a:lnSpc>
              <a:spcBef>
                <a:spcPts val="0"/>
              </a:spcBef>
              <a:spcAft>
                <a:spcPts val="0"/>
              </a:spcAft>
              <a:buClrTx/>
              <a:buSzTx/>
              <a:buFontTx/>
              <a:buNone/>
              <a:tabLst/>
              <a:defRPr/>
            </a:pPr>
            <a:r>
              <a:rPr kumimoji="0" lang="fi-FI" sz="1200" b="0" i="0" u="none" strike="noStrike" kern="1200" cap="none" spc="0" normalizeH="0" baseline="0" noProof="0" dirty="0">
                <a:ln>
                  <a:noFill/>
                </a:ln>
                <a:solidFill>
                  <a:prstClr val="black">
                    <a:lumMod val="50000"/>
                    <a:lumOff val="50000"/>
                  </a:prstClr>
                </a:solidFill>
                <a:effectLst/>
                <a:uLnTx/>
                <a:uFillTx/>
                <a:latin typeface="Arial Narrow"/>
                <a:ea typeface="+mn-ea"/>
                <a:cs typeface="+mn-cs"/>
              </a:rPr>
              <a:t>Software Application Project, </a:t>
            </a:r>
          </a:p>
          <a:p>
            <a:pPr marL="0" marR="0" lvl="0" indent="0" algn="l" defTabSz="610956" rtl="0" eaLnBrk="1" fontAlgn="auto" latinLnBrk="0" hangingPunct="1">
              <a:lnSpc>
                <a:spcPct val="150000"/>
              </a:lnSpc>
              <a:spcBef>
                <a:spcPts val="0"/>
              </a:spcBef>
              <a:spcAft>
                <a:spcPts val="0"/>
              </a:spcAft>
              <a:buClrTx/>
              <a:buSzTx/>
              <a:buFontTx/>
              <a:buNone/>
              <a:tabLst/>
              <a:defRPr/>
            </a:pPr>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15</a:t>
            </a:r>
          </a:p>
          <a:p>
            <a:pPr>
              <a:lnSpc>
                <a:spcPct val="150000"/>
              </a:lnSpc>
              <a:defRPr/>
            </a:pPr>
            <a:r>
              <a:rPr lang="fi-FI" sz="1200" dirty="0" err="1">
                <a:solidFill>
                  <a:schemeClr val="tx1">
                    <a:lumMod val="50000"/>
                    <a:lumOff val="50000"/>
                  </a:schemeClr>
                </a:solidFill>
              </a:rPr>
              <a:t>Date</a:t>
            </a:r>
            <a:r>
              <a:rPr lang="fi-FI" sz="1200" dirty="0">
                <a:solidFill>
                  <a:schemeClr val="tx1">
                    <a:lumMod val="50000"/>
                    <a:lumOff val="50000"/>
                  </a:schemeClr>
                </a:solidFill>
              </a:rPr>
              <a:t> of </a:t>
            </a:r>
            <a:r>
              <a:rPr lang="fi-FI" sz="1200" dirty="0" err="1">
                <a:solidFill>
                  <a:schemeClr val="tx1">
                    <a:lumMod val="50000"/>
                    <a:lumOff val="50000"/>
                  </a:schemeClr>
                </a:solidFill>
              </a:rPr>
              <a:t>Publication</a:t>
            </a:r>
            <a:r>
              <a:rPr lang="fi-FI" sz="1200" dirty="0">
                <a:solidFill>
                  <a:schemeClr val="tx1">
                    <a:lumMod val="50000"/>
                    <a:lumOff val="50000"/>
                  </a:schemeClr>
                </a:solidFill>
              </a:rPr>
              <a:t>: 2023, Autumn</a:t>
            </a:r>
          </a:p>
          <a:p>
            <a:pPr>
              <a:lnSpc>
                <a:spcPct val="150000"/>
              </a:lnSpc>
              <a:defRPr/>
            </a:pPr>
            <a:r>
              <a:rPr kumimoji="0" lang="fi-FI" sz="1200" b="0" i="0" u="none" strike="noStrike" kern="1200" cap="none" spc="0" normalizeH="0" baseline="0" noProof="0" dirty="0" err="1">
                <a:ln>
                  <a:noFill/>
                </a:ln>
                <a:solidFill>
                  <a:prstClr val="black">
                    <a:lumMod val="50000"/>
                    <a:lumOff val="50000"/>
                  </a:prstClr>
                </a:solidFill>
                <a:effectLst/>
                <a:uLnTx/>
                <a:uFillTx/>
                <a:latin typeface="Arial Narrow"/>
                <a:ea typeface="+mn-ea"/>
                <a:cs typeface="+mn-cs"/>
              </a:rPr>
              <a:t>Instructors</a:t>
            </a:r>
            <a:r>
              <a:rPr kumimoji="0" lang="fi-FI" sz="1200" b="0" i="0" u="none" strike="noStrike" kern="1200" cap="none" spc="0" normalizeH="0" baseline="0" noProof="0" dirty="0">
                <a:ln>
                  <a:noFill/>
                </a:ln>
                <a:solidFill>
                  <a:prstClr val="black">
                    <a:lumMod val="50000"/>
                    <a:lumOff val="50000"/>
                  </a:prstClr>
                </a:solidFill>
                <a:effectLst/>
                <a:uLnTx/>
                <a:uFillTx/>
                <a:latin typeface="Arial Narrow"/>
                <a:ea typeface="+mn-ea"/>
                <a:cs typeface="+mn-cs"/>
              </a:rPr>
              <a:t>: Pekka </a:t>
            </a:r>
            <a:r>
              <a:rPr kumimoji="0" lang="fi-FI" sz="1200" b="0" i="0" u="none" strike="noStrike" kern="1200" cap="none" spc="0" normalizeH="0" baseline="0" noProof="0" dirty="0" err="1">
                <a:ln>
                  <a:noFill/>
                </a:ln>
                <a:solidFill>
                  <a:prstClr val="black">
                    <a:lumMod val="50000"/>
                    <a:lumOff val="50000"/>
                  </a:prstClr>
                </a:solidFill>
                <a:effectLst/>
                <a:uLnTx/>
                <a:uFillTx/>
                <a:latin typeface="Arial Narrow"/>
                <a:ea typeface="+mn-ea"/>
                <a:cs typeface="+mn-cs"/>
              </a:rPr>
              <a:t>Alaluukas</a:t>
            </a:r>
            <a:r>
              <a:rPr kumimoji="0" lang="fi-FI" sz="1200" b="0" i="0" u="none" strike="noStrike" kern="1200" cap="none" spc="0" normalizeH="0" baseline="0" noProof="0" dirty="0">
                <a:ln>
                  <a:noFill/>
                </a:ln>
                <a:solidFill>
                  <a:prstClr val="black">
                    <a:lumMod val="50000"/>
                    <a:lumOff val="50000"/>
                  </a:prstClr>
                </a:solidFill>
                <a:effectLst/>
                <a:uLnTx/>
                <a:uFillTx/>
                <a:latin typeface="Arial Narrow"/>
                <a:ea typeface="+mn-ea"/>
                <a:cs typeface="+mn-cs"/>
              </a:rPr>
              <a:t>, Teemu Leppänen</a:t>
            </a:r>
          </a:p>
          <a:p>
            <a:pPr>
              <a:defRPr/>
            </a:pPr>
            <a:endParaRPr lang="fi-FI" sz="1200" dirty="0">
              <a:solidFill>
                <a:schemeClr val="tx1">
                  <a:lumMod val="50000"/>
                  <a:lumOff val="50000"/>
                </a:schemeClr>
              </a:solidFill>
            </a:endParaRPr>
          </a:p>
          <a:p>
            <a:pPr>
              <a:defRPr/>
            </a:pPr>
            <a:endParaRPr lang="fi-FI" sz="1200" dirty="0">
              <a:solidFill>
                <a:schemeClr val="tx1">
                  <a:lumMod val="50000"/>
                  <a:lumOff val="50000"/>
                </a:schemeClr>
              </a:solidFill>
            </a:endParaRPr>
          </a:p>
          <a:p>
            <a:pPr marL="0" marR="0" lvl="0" indent="0" algn="l" defTabSz="610956" rtl="0" eaLnBrk="1" fontAlgn="auto" latinLnBrk="0" hangingPunct="1">
              <a:lnSpc>
                <a:spcPct val="100000"/>
              </a:lnSpc>
              <a:spcBef>
                <a:spcPts val="0"/>
              </a:spcBef>
              <a:spcAft>
                <a:spcPts val="0"/>
              </a:spcAft>
              <a:buClrTx/>
              <a:buSzTx/>
              <a:buFontTx/>
              <a:buNone/>
              <a:tabLst/>
              <a:defRPr/>
            </a:pPr>
            <a:endParaRPr kumimoji="0" lang="fi-FI" sz="1200" b="0" i="0" u="none" strike="noStrike" kern="1200" cap="none" spc="0" normalizeH="0" baseline="0" noProof="0" dirty="0">
              <a:ln>
                <a:noFill/>
              </a:ln>
              <a:solidFill>
                <a:prstClr val="black">
                  <a:lumMod val="50000"/>
                  <a:lumOff val="50000"/>
                </a:prstClr>
              </a:solidFill>
              <a:effectLst/>
              <a:uLnTx/>
              <a:uFillTx/>
              <a:latin typeface="Arial Narrow"/>
              <a:ea typeface="+mn-ea"/>
              <a:cs typeface="+mn-cs"/>
            </a:endParaRPr>
          </a:p>
        </p:txBody>
      </p:sp>
      <p:pic>
        <p:nvPicPr>
          <p:cNvPr id="10" name="Kuva 9">
            <a:extLst>
              <a:ext uri="{FF2B5EF4-FFF2-40B4-BE49-F238E27FC236}">
                <a16:creationId xmlns:a16="http://schemas.microsoft.com/office/drawing/2014/main" id="{0E3D3664-23E2-1AB4-AB13-44EA77D4FC7A}"/>
              </a:ext>
            </a:extLst>
          </p:cNvPr>
          <p:cNvPicPr>
            <a:picLocks noChangeAspect="1"/>
          </p:cNvPicPr>
          <p:nvPr/>
        </p:nvPicPr>
        <p:blipFill>
          <a:blip r:embed="rId4"/>
          <a:stretch>
            <a:fillRect/>
          </a:stretch>
        </p:blipFill>
        <p:spPr>
          <a:xfrm>
            <a:off x="6509291" y="4520367"/>
            <a:ext cx="2589757" cy="1880433"/>
          </a:xfrm>
          <a:prstGeom prst="rect">
            <a:avLst/>
          </a:prstGeom>
        </p:spPr>
      </p:pic>
      <p:cxnSp>
        <p:nvCxnSpPr>
          <p:cNvPr id="13" name="Suora yhdysviiva 12">
            <a:extLst>
              <a:ext uri="{FF2B5EF4-FFF2-40B4-BE49-F238E27FC236}">
                <a16:creationId xmlns:a16="http://schemas.microsoft.com/office/drawing/2014/main" id="{1D60DD44-962A-AFAD-B001-1DF979145FB3}"/>
              </a:ext>
            </a:extLst>
          </p:cNvPr>
          <p:cNvCxnSpPr/>
          <p:nvPr/>
        </p:nvCxnSpPr>
        <p:spPr>
          <a:xfrm flipH="1">
            <a:off x="304800" y="2478881"/>
            <a:ext cx="221456" cy="0"/>
          </a:xfrm>
          <a:prstGeom prst="line">
            <a:avLst/>
          </a:prstGeom>
          <a:ln w="9525"/>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D3EE1CA872BD9843B8A933F86DF882D2" ma:contentTypeVersion="12" ma:contentTypeDescription="Luo uusi asiakirja." ma:contentTypeScope="" ma:versionID="40521edcd74aa14e16367a41b8e411dc">
  <xsd:schema xmlns:xsd="http://www.w3.org/2001/XMLSchema" xmlns:xs="http://www.w3.org/2001/XMLSchema" xmlns:p="http://schemas.microsoft.com/office/2006/metadata/properties" xmlns:ns2="4c09845c-84cc-40a4-b99c-c48c6fede1f4" xmlns:ns3="d3d8adb1-7c2a-435d-88ef-623f5358e33a" targetNamespace="http://schemas.microsoft.com/office/2006/metadata/properties" ma:root="true" ma:fieldsID="8651dd91e0cb47316a678b0e73b3065d" ns2:_="" ns3:_="">
    <xsd:import namespace="4c09845c-84cc-40a4-b99c-c48c6fede1f4"/>
    <xsd:import namespace="d3d8adb1-7c2a-435d-88ef-623f5358e3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9845c-84cc-40a4-b99c-c48c6fede1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Kuvien tunnisteet" ma:readOnly="false" ma:fieldId="{5cf76f15-5ced-4ddc-b409-7134ff3c332f}" ma:taxonomyMulti="true" ma:sspId="80b86ec8-24f6-4ef1-8073-fe96910cb332"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d8adb1-7c2a-435d-88ef-623f5358e33a"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864136b-32a4-400d-b97d-41a90375b9de}" ma:internalName="TaxCatchAll" ma:showField="CatchAllData" ma:web="d3d8adb1-7c2a-435d-88ef-623f5358e3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3d8adb1-7c2a-435d-88ef-623f5358e33a" xsi:nil="true"/>
    <lcf76f155ced4ddcb4097134ff3c332f xmlns="4c09845c-84cc-40a4-b99c-c48c6fede1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E663D9B-90E3-44D1-95CB-0D56D622F903}"/>
</file>

<file path=customXml/itemProps2.xml><?xml version="1.0" encoding="utf-8"?>
<ds:datastoreItem xmlns:ds="http://schemas.openxmlformats.org/officeDocument/2006/customXml" ds:itemID="{4C1A6199-6E80-4BDE-A676-A83E48CF0E78}">
  <ds:schemaRefs>
    <ds:schemaRef ds:uri="http://schemas.microsoft.com/sharepoint/v3/contenttype/forms"/>
  </ds:schemaRefs>
</ds:datastoreItem>
</file>

<file path=customXml/itemProps3.xml><?xml version="1.0" encoding="utf-8"?>
<ds:datastoreItem xmlns:ds="http://schemas.openxmlformats.org/officeDocument/2006/customXml" ds:itemID="{53B924E8-D3F1-44E5-96CF-7DDEB0D6ED0D}">
  <ds:schemaRefs>
    <ds:schemaRef ds:uri="http://schemas.microsoft.com/office/2006/metadata/properties"/>
    <ds:schemaRef ds:uri="http://schemas.microsoft.com/office/infopath/2007/PartnerControls"/>
    <ds:schemaRef ds:uri="7acd3dc1-73db-49b4-968d-59eafdde927c"/>
    <ds:schemaRef ds:uri="75fd4fe2-3f9c-4a47-a8f0-24de1bf9c406"/>
  </ds:schemaRefs>
</ds:datastoreItem>
</file>

<file path=docProps/app.xml><?xml version="1.0" encoding="utf-8"?>
<Properties xmlns="http://schemas.openxmlformats.org/officeDocument/2006/extended-properties" xmlns:vt="http://schemas.openxmlformats.org/officeDocument/2006/docPropsVTypes">
  <TotalTime>1243</TotalTime>
  <Words>592</Words>
  <Application>Microsoft Office PowerPoint</Application>
  <PresentationFormat>A3-paperi (297 x 420 mm)</PresentationFormat>
  <Paragraphs>58</Paragraphs>
  <Slides>1</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1</vt:i4>
      </vt:variant>
    </vt:vector>
  </HeadingPairs>
  <TitlesOfParts>
    <vt:vector size="6" baseType="lpstr">
      <vt:lpstr>Arial</vt:lpstr>
      <vt:lpstr>Arial Narrow</vt:lpstr>
      <vt:lpstr>Calibri</vt:lpstr>
      <vt:lpstr>Segoe UI</vt: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Minna L.</cp:lastModifiedBy>
  <cp:revision>120</cp:revision>
  <cp:lastPrinted>2017-11-26T11:23:08Z</cp:lastPrinted>
  <dcterms:created xsi:type="dcterms:W3CDTF">2011-08-25T08:52:46Z</dcterms:created>
  <dcterms:modified xsi:type="dcterms:W3CDTF">2023-12-03T17:36:47Z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0x010100D3EE1CA872BD9843B8A933F86DF882D2</vt:lpwstr>
  </property>
</Properties>
</file>